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handoutMasterIdLst>
    <p:handoutMasterId r:id="rId40"/>
  </p:handoutMasterIdLst>
  <p:sldIdLst>
    <p:sldId id="689" r:id="rId5"/>
    <p:sldId id="681" r:id="rId6"/>
    <p:sldId id="673" r:id="rId7"/>
    <p:sldId id="682" r:id="rId8"/>
    <p:sldId id="674" r:id="rId9"/>
    <p:sldId id="687" r:id="rId10"/>
    <p:sldId id="672" r:id="rId11"/>
    <p:sldId id="685" r:id="rId12"/>
    <p:sldId id="671" r:id="rId13"/>
    <p:sldId id="690" r:id="rId14"/>
    <p:sldId id="675" r:id="rId15"/>
    <p:sldId id="688" r:id="rId16"/>
    <p:sldId id="669" r:id="rId17"/>
    <p:sldId id="668" r:id="rId18"/>
    <p:sldId id="691" r:id="rId19"/>
    <p:sldId id="692" r:id="rId20"/>
    <p:sldId id="693" r:id="rId21"/>
    <p:sldId id="694" r:id="rId22"/>
    <p:sldId id="695" r:id="rId23"/>
    <p:sldId id="696" r:id="rId24"/>
    <p:sldId id="697" r:id="rId25"/>
    <p:sldId id="698" r:id="rId26"/>
    <p:sldId id="699" r:id="rId27"/>
    <p:sldId id="700" r:id="rId28"/>
    <p:sldId id="701" r:id="rId29"/>
    <p:sldId id="702" r:id="rId30"/>
    <p:sldId id="703" r:id="rId31"/>
    <p:sldId id="704" r:id="rId32"/>
    <p:sldId id="705" r:id="rId33"/>
    <p:sldId id="706" r:id="rId34"/>
    <p:sldId id="707" r:id="rId35"/>
    <p:sldId id="708" r:id="rId36"/>
    <p:sldId id="709" r:id="rId37"/>
    <p:sldId id="677" r:id="rId38"/>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924"/>
    <a:srgbClr val="7ABB57"/>
    <a:srgbClr val="0C2D45"/>
    <a:srgbClr val="915F9E"/>
    <a:srgbClr val="305C6F"/>
    <a:srgbClr val="7654A2"/>
    <a:srgbClr val="B79974"/>
    <a:srgbClr val="7C946D"/>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E33A3-7B9A-4BF7-83C0-FE66CFA8E796}" v="4" dt="2024-07-30T10:23:19.717"/>
    <p1510:client id="{506FB8F8-736E-447D-B96F-5C994E1A9842}" v="1" dt="2024-07-30T10:29:21.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8" autoAdjust="0"/>
    <p:restoredTop sz="93939"/>
  </p:normalViewPr>
  <p:slideViewPr>
    <p:cSldViewPr snapToGrid="0" snapToObjects="1">
      <p:cViewPr>
        <p:scale>
          <a:sx n="55" d="100"/>
          <a:sy n="55" d="100"/>
        </p:scale>
        <p:origin x="2172" y="-24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2/DxPh0Ez13eD2/DQQo5jPC+KqCbc0jX8AtCURTlGKg=" providerId="None" clId="Web-{28BE33A3-7B9A-4BF7-83C0-FE66CFA8E796}"/>
    <pc:docChg chg="modSld">
      <pc:chgData name="Lola Gonzalez" userId="2/DxPh0Ez13eD2/DQQo5jPC+KqCbc0jX8AtCURTlGKg=" providerId="None" clId="Web-{28BE33A3-7B9A-4BF7-83C0-FE66CFA8E796}" dt="2024-07-30T10:23:19.717" v="3" actId="1076"/>
      <pc:docMkLst>
        <pc:docMk/>
      </pc:docMkLst>
      <pc:sldChg chg="modSp">
        <pc:chgData name="Lola Gonzalez" userId="2/DxPh0Ez13eD2/DQQo5jPC+KqCbc0jX8AtCURTlGKg=" providerId="None" clId="Web-{28BE33A3-7B9A-4BF7-83C0-FE66CFA8E796}" dt="2024-07-30T10:22:53.106" v="2" actId="1076"/>
        <pc:sldMkLst>
          <pc:docMk/>
          <pc:sldMk cId="656303417" sldId="693"/>
        </pc:sldMkLst>
        <pc:spChg chg="mod">
          <ac:chgData name="Lola Gonzalez" userId="2/DxPh0Ez13eD2/DQQo5jPC+KqCbc0jX8AtCURTlGKg=" providerId="None" clId="Web-{28BE33A3-7B9A-4BF7-83C0-FE66CFA8E796}" dt="2024-07-30T10:22:27.215" v="0" actId="1076"/>
          <ac:spMkLst>
            <pc:docMk/>
            <pc:sldMk cId="656303417" sldId="693"/>
            <ac:spMk id="4" creationId="{CD2A2E28-019B-E44C-B8DD-DB3551F427B3}"/>
          </ac:spMkLst>
        </pc:spChg>
        <pc:picChg chg="mod">
          <ac:chgData name="Lola Gonzalez" userId="2/DxPh0Ez13eD2/DQQo5jPC+KqCbc0jX8AtCURTlGKg=" providerId="None" clId="Web-{28BE33A3-7B9A-4BF7-83C0-FE66CFA8E796}" dt="2024-07-30T10:22:53.106" v="2" actId="1076"/>
          <ac:picMkLst>
            <pc:docMk/>
            <pc:sldMk cId="656303417" sldId="693"/>
            <ac:picMk id="7" creationId="{C0A8A616-EEB9-BC07-9C5A-EAA4A099786A}"/>
          </ac:picMkLst>
        </pc:picChg>
      </pc:sldChg>
      <pc:sldChg chg="modSp">
        <pc:chgData name="Lola Gonzalez" userId="2/DxPh0Ez13eD2/DQQo5jPC+KqCbc0jX8AtCURTlGKg=" providerId="None" clId="Web-{28BE33A3-7B9A-4BF7-83C0-FE66CFA8E796}" dt="2024-07-30T10:23:19.717" v="3" actId="1076"/>
        <pc:sldMkLst>
          <pc:docMk/>
          <pc:sldMk cId="3597671427" sldId="704"/>
        </pc:sldMkLst>
        <pc:picChg chg="mod">
          <ac:chgData name="Lola Gonzalez" userId="2/DxPh0Ez13eD2/DQQo5jPC+KqCbc0jX8AtCURTlGKg=" providerId="None" clId="Web-{28BE33A3-7B9A-4BF7-83C0-FE66CFA8E796}" dt="2024-07-30T10:23:19.717" v="3" actId="1076"/>
          <ac:picMkLst>
            <pc:docMk/>
            <pc:sldMk cId="3597671427" sldId="704"/>
            <ac:picMk id="14" creationId="{79AAA000-56C2-3D7B-6625-4CE44AADF3C4}"/>
          </ac:picMkLst>
        </pc:picChg>
      </pc:sldChg>
    </pc:docChg>
  </pc:docChgLst>
  <pc:docChgLst>
    <pc:chgData name="Lola Gonzalez" userId="2/DxPh0Ez13eD2/DQQo5jPC+KqCbc0jX8AtCURTlGKg=" providerId="None" clId="Web-{506FB8F8-736E-447D-B96F-5C994E1A9842}"/>
    <pc:docChg chg="modSld">
      <pc:chgData name="Lola Gonzalez" userId="2/DxPh0Ez13eD2/DQQo5jPC+KqCbc0jX8AtCURTlGKg=" providerId="None" clId="Web-{506FB8F8-736E-447D-B96F-5C994E1A9842}" dt="2024-07-30T10:29:21.948" v="0" actId="20577"/>
      <pc:docMkLst>
        <pc:docMk/>
      </pc:docMkLst>
      <pc:sldChg chg="modSp">
        <pc:chgData name="Lola Gonzalez" userId="2/DxPh0Ez13eD2/DQQo5jPC+KqCbc0jX8AtCURTlGKg=" providerId="None" clId="Web-{506FB8F8-736E-447D-B96F-5C994E1A9842}" dt="2024-07-30T10:29:21.948" v="0" actId="20577"/>
        <pc:sldMkLst>
          <pc:docMk/>
          <pc:sldMk cId="656303417" sldId="693"/>
        </pc:sldMkLst>
        <pc:spChg chg="mod">
          <ac:chgData name="Lola Gonzalez" userId="2/DxPh0Ez13eD2/DQQo5jPC+KqCbc0jX8AtCURTlGKg=" providerId="None" clId="Web-{506FB8F8-736E-447D-B96F-5C994E1A9842}" dt="2024-07-30T10:29:21.948" v="0" actId="20577"/>
          <ac:spMkLst>
            <pc:docMk/>
            <pc:sldMk cId="656303417" sldId="693"/>
            <ac:spMk id="4" creationId="{CD2A2E28-019B-E44C-B8DD-DB3551F427B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8/22/2024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8/22/2024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9564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59995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1762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94167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08191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55603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51245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64948" y="2272049"/>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a:p>
        </p:txBody>
      </p:sp>
      <p:sp>
        <p:nvSpPr>
          <p:cNvPr id="87" name="Picture Placeholder 86">
            <a:extLst>
              <a:ext uri="{FF2B5EF4-FFF2-40B4-BE49-F238E27FC236}">
                <a16:creationId xmlns:a16="http://schemas.microsoft.com/office/drawing/2014/main" id="{F3F488F6-365D-09E7-13C6-45CA03B56FA5}"/>
              </a:ext>
            </a:extLst>
          </p:cNvPr>
          <p:cNvSpPr>
            <a:spLocks noGrp="1"/>
          </p:cNvSpPr>
          <p:nvPr>
            <p:ph type="pic" sz="quarter" idx="17"/>
          </p:nvPr>
        </p:nvSpPr>
        <p:spPr>
          <a:xfrm>
            <a:off x="6413" y="2044932"/>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51" name="Freeform 50">
            <a:extLst>
              <a:ext uri="{FF2B5EF4-FFF2-40B4-BE49-F238E27FC236}">
                <a16:creationId xmlns:a16="http://schemas.microsoft.com/office/drawing/2014/main" id="{E812F8E7-BAF9-B147-B2C0-3294755EE631}"/>
              </a:ext>
            </a:extLst>
          </p:cNvPr>
          <p:cNvSpPr/>
          <p:nvPr userDrawn="1"/>
        </p:nvSpPr>
        <p:spPr>
          <a:xfrm>
            <a:off x="2779154" y="3416067"/>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45CB594-EF1B-1E49-B85A-DF587B3EBFFF}"/>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3344644" y="4183865"/>
            <a:ext cx="4003808" cy="1112797"/>
          </a:xfrm>
        </p:spPr>
        <p:txBody>
          <a:bodyPr anchor="t">
            <a:noAutofit/>
          </a:bodyPr>
          <a:lstStyle>
            <a:lvl1pPr marL="0" indent="0" algn="l">
              <a:lnSpc>
                <a:spcPts val="3940"/>
              </a:lnSpc>
              <a:spcBef>
                <a:spcPts val="0"/>
              </a:spcBef>
              <a:buNone/>
              <a:defRPr sz="42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3327373" y="5698588"/>
            <a:ext cx="4003808" cy="1402195"/>
          </a:xfrm>
        </p:spPr>
        <p:txBody>
          <a:bodyPr anchor="t">
            <a:noAutofit/>
          </a:bodyPr>
          <a:lstStyle>
            <a:lvl1pPr marL="0" indent="0" algn="l">
              <a:lnSpc>
                <a:spcPct val="100000"/>
              </a:lnSpc>
              <a:spcBef>
                <a:spcPts val="0"/>
              </a:spcBef>
              <a:buNone/>
              <a:defRPr sz="18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F29D983-37A2-6448-BEE7-9F3F6899200A}"/>
              </a:ext>
            </a:extLst>
          </p:cNvPr>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www.ingrow.eu</a:t>
            </a:r>
            <a:endParaRPr lang="en-GB" dirty="0"/>
          </a:p>
        </p:txBody>
      </p:sp>
      <p:pic>
        <p:nvPicPr>
          <p:cNvPr id="53" name="Picture 52">
            <a:extLst>
              <a:ext uri="{FF2B5EF4-FFF2-40B4-BE49-F238E27FC236}">
                <a16:creationId xmlns:a16="http://schemas.microsoft.com/office/drawing/2014/main" id="{F2C700E2-854A-57CA-A18F-4DD2623764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4329" y="469008"/>
            <a:ext cx="3572425" cy="1343756"/>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1" y="866623"/>
            <a:ext cx="7559675" cy="6458950"/>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8" name="Picture Placeholder 12">
            <a:extLst>
              <a:ext uri="{FF2B5EF4-FFF2-40B4-BE49-F238E27FC236}">
                <a16:creationId xmlns:a16="http://schemas.microsoft.com/office/drawing/2014/main" id="{4271CB9E-9A14-1344-AB6E-69BC9E204EF3}"/>
              </a:ext>
            </a:extLst>
          </p:cNvPr>
          <p:cNvSpPr>
            <a:spLocks noGrp="1"/>
          </p:cNvSpPr>
          <p:nvPr>
            <p:ph type="pic" sz="quarter" idx="12"/>
          </p:nvPr>
        </p:nvSpPr>
        <p:spPr>
          <a:xfrm>
            <a:off x="4015295" y="1287679"/>
            <a:ext cx="3113369"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spcBef>
                <a:spcPts val="0"/>
              </a:spcBef>
              <a:buNone/>
              <a:defRPr sz="29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Picture Placeholder 12">
            <a:extLst>
              <a:ext uri="{FF2B5EF4-FFF2-40B4-BE49-F238E27FC236}">
                <a16:creationId xmlns:a16="http://schemas.microsoft.com/office/drawing/2014/main" id="{2FF9E340-7535-70BC-ACE7-17E9A9875AA6}"/>
              </a:ext>
            </a:extLst>
          </p:cNvPr>
          <p:cNvSpPr>
            <a:spLocks noGrp="1"/>
          </p:cNvSpPr>
          <p:nvPr>
            <p:ph type="pic" sz="quarter" idx="49"/>
          </p:nvPr>
        </p:nvSpPr>
        <p:spPr>
          <a:xfrm>
            <a:off x="431010" y="5149518"/>
            <a:ext cx="3113369"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Picture Placeholder 12">
            <a:extLst>
              <a:ext uri="{FF2B5EF4-FFF2-40B4-BE49-F238E27FC236}">
                <a16:creationId xmlns:a16="http://schemas.microsoft.com/office/drawing/2014/main" id="{5CF7DF75-2A0E-34C4-ED39-75E69D18D973}"/>
              </a:ext>
            </a:extLst>
          </p:cNvPr>
          <p:cNvSpPr>
            <a:spLocks noGrp="1"/>
          </p:cNvSpPr>
          <p:nvPr>
            <p:ph type="pic" sz="quarter" idx="50"/>
          </p:nvPr>
        </p:nvSpPr>
        <p:spPr>
          <a:xfrm>
            <a:off x="4003943" y="3405384"/>
            <a:ext cx="3113369" cy="3471267"/>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9" name="Picture Placeholder 8">
            <a:extLst>
              <a:ext uri="{FF2B5EF4-FFF2-40B4-BE49-F238E27FC236}">
                <a16:creationId xmlns:a16="http://schemas.microsoft.com/office/drawing/2014/main" id="{B0629148-2911-AB79-CCF2-F6E0BC7D5118}"/>
              </a:ext>
            </a:extLst>
          </p:cNvPr>
          <p:cNvSpPr>
            <a:spLocks noGrp="1"/>
          </p:cNvSpPr>
          <p:nvPr>
            <p:ph type="pic" sz="quarter" idx="51"/>
          </p:nvPr>
        </p:nvSpPr>
        <p:spPr>
          <a:xfrm>
            <a:off x="431009" y="1287679"/>
            <a:ext cx="3113369" cy="3471267"/>
          </a:xfrm>
          <a:custGeom>
            <a:avLst/>
            <a:gdLst>
              <a:gd name="connsiteX0" fmla="*/ 0 w 3113369"/>
              <a:gd name="connsiteY0" fmla="*/ 0 h 3471267"/>
              <a:gd name="connsiteX1" fmla="*/ 3113369 w 3113369"/>
              <a:gd name="connsiteY1" fmla="*/ 0 h 3471267"/>
              <a:gd name="connsiteX2" fmla="*/ 3113369 w 3113369"/>
              <a:gd name="connsiteY2" fmla="*/ 3471267 h 3471267"/>
              <a:gd name="connsiteX3" fmla="*/ 0 w 3113369"/>
              <a:gd name="connsiteY3" fmla="*/ 3471267 h 3471267"/>
              <a:gd name="connsiteX4" fmla="*/ 0 w 3113369"/>
              <a:gd name="connsiteY4" fmla="*/ 1882163 h 3471267"/>
              <a:gd name="connsiteX5" fmla="*/ 162480 w 3113369"/>
              <a:gd name="connsiteY5" fmla="*/ 1882163 h 3471267"/>
              <a:gd name="connsiteX6" fmla="*/ 162480 w 3113369"/>
              <a:gd name="connsiteY6" fmla="*/ 261649 h 3471267"/>
              <a:gd name="connsiteX7" fmla="*/ 0 w 3113369"/>
              <a:gd name="connsiteY7" fmla="*/ 261649 h 347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369" h="3471267">
                <a:moveTo>
                  <a:pt x="0" y="0"/>
                </a:moveTo>
                <a:lnTo>
                  <a:pt x="3113369" y="0"/>
                </a:lnTo>
                <a:lnTo>
                  <a:pt x="3113369" y="3471267"/>
                </a:lnTo>
                <a:lnTo>
                  <a:pt x="0" y="3471267"/>
                </a:lnTo>
                <a:lnTo>
                  <a:pt x="0" y="1882163"/>
                </a:lnTo>
                <a:lnTo>
                  <a:pt x="162480" y="1882163"/>
                </a:lnTo>
                <a:lnTo>
                  <a:pt x="162480" y="261649"/>
                </a:lnTo>
                <a:lnTo>
                  <a:pt x="0" y="261649"/>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0" name="Freeform 9">
            <a:extLst>
              <a:ext uri="{FF2B5EF4-FFF2-40B4-BE49-F238E27FC236}">
                <a16:creationId xmlns:a16="http://schemas.microsoft.com/office/drawing/2014/main" id="{CE086FEE-A12C-462A-4E0F-9F171C8B6C4A}"/>
              </a:ext>
            </a:extLst>
          </p:cNvPr>
          <p:cNvSpPr/>
          <p:nvPr userDrawn="1"/>
        </p:nvSpPr>
        <p:spPr>
          <a:xfrm rot="16200000">
            <a:off x="-369148" y="22072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2" name="Slide Number Placeholder 5">
            <a:extLst>
              <a:ext uri="{FF2B5EF4-FFF2-40B4-BE49-F238E27FC236}">
                <a16:creationId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Picture Placeholder 5">
            <a:extLst>
              <a:ext uri="{FF2B5EF4-FFF2-40B4-BE49-F238E27FC236}">
                <a16:creationId xmlns:a16="http://schemas.microsoft.com/office/drawing/2014/main" id="{405342F2-B181-C1EC-3C0A-FFAA83F69BE7}"/>
              </a:ext>
            </a:extLst>
          </p:cNvPr>
          <p:cNvSpPr>
            <a:spLocks noGrp="1"/>
          </p:cNvSpPr>
          <p:nvPr>
            <p:ph type="pic" sz="quarter" idx="57"/>
          </p:nvPr>
        </p:nvSpPr>
        <p:spPr>
          <a:xfrm>
            <a:off x="431010" y="125485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10975ED6-2A1C-A399-E7CE-4280BA7D97D6}"/>
              </a:ext>
            </a:extLst>
          </p:cNvPr>
          <p:cNvSpPr/>
          <p:nvPr userDrawn="1"/>
        </p:nvSpPr>
        <p:spPr>
          <a:xfrm rot="10800000">
            <a:off x="288727" y="151546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D81ADDD8-B5F8-CF35-6813-F77BCB5B8CE5}"/>
              </a:ext>
            </a:extLst>
          </p:cNvPr>
          <p:cNvSpPr>
            <a:spLocks noGrp="1"/>
          </p:cNvSpPr>
          <p:nvPr>
            <p:ph type="pic" sz="quarter" idx="58"/>
          </p:nvPr>
        </p:nvSpPr>
        <p:spPr>
          <a:xfrm>
            <a:off x="464876" y="404885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9" name="Freeform 8">
            <a:extLst>
              <a:ext uri="{FF2B5EF4-FFF2-40B4-BE49-F238E27FC236}">
                <a16:creationId xmlns:a16="http://schemas.microsoft.com/office/drawing/2014/main" id="{8E1D526E-D3B7-7557-8035-AA93439FB1FD}"/>
              </a:ext>
            </a:extLst>
          </p:cNvPr>
          <p:cNvSpPr/>
          <p:nvPr userDrawn="1"/>
        </p:nvSpPr>
        <p:spPr>
          <a:xfrm rot="10800000">
            <a:off x="322593" y="430946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10" name="Picture Placeholder 9">
            <a:extLst>
              <a:ext uri="{FF2B5EF4-FFF2-40B4-BE49-F238E27FC236}">
                <a16:creationId xmlns:a16="http://schemas.microsoft.com/office/drawing/2014/main" id="{BCE3311F-06BE-F820-4607-EB8E542FB8B5}"/>
              </a:ext>
            </a:extLst>
          </p:cNvPr>
          <p:cNvSpPr>
            <a:spLocks noGrp="1"/>
          </p:cNvSpPr>
          <p:nvPr>
            <p:ph type="pic" sz="quarter" idx="59"/>
          </p:nvPr>
        </p:nvSpPr>
        <p:spPr>
          <a:xfrm>
            <a:off x="498743" y="689365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1" name="Freeform 10">
            <a:extLst>
              <a:ext uri="{FF2B5EF4-FFF2-40B4-BE49-F238E27FC236}">
                <a16:creationId xmlns:a16="http://schemas.microsoft.com/office/drawing/2014/main" id="{A0114AE0-ECC0-ABF4-19E4-2C1CB4F63039}"/>
              </a:ext>
            </a:extLst>
          </p:cNvPr>
          <p:cNvSpPr/>
          <p:nvPr userDrawn="1"/>
        </p:nvSpPr>
        <p:spPr>
          <a:xfrm rot="10800000">
            <a:off x="356460" y="715426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325692"/>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54A2"/>
              </a:solidFill>
            </a:endParaRPr>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spcBef>
                <a:spcPts val="0"/>
              </a:spcBef>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23995"/>
            <a:ext cx="4642477" cy="2880154"/>
          </a:xfr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Freeform 10">
            <a:extLst>
              <a:ext uri="{FF2B5EF4-FFF2-40B4-BE49-F238E27FC236}">
                <a16:creationId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23B73CAA-4686-A177-C141-7325312FC443}"/>
              </a:ext>
            </a:extLst>
          </p:cNvPr>
          <p:cNvSpPr/>
          <p:nvPr userDrawn="1"/>
        </p:nvSpPr>
        <p:spPr>
          <a:xfrm>
            <a:off x="-17084" y="3908937"/>
            <a:ext cx="7593842" cy="57599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a:p>
        </p:txBody>
      </p:sp>
      <p:sp>
        <p:nvSpPr>
          <p:cNvPr id="43" name="Text Placeholder 32">
            <a:extLst>
              <a:ext uri="{FF2B5EF4-FFF2-40B4-BE49-F238E27FC236}">
                <a16:creationId xmlns:a16="http://schemas.microsoft.com/office/drawing/2014/main" id="{34CDD426-820C-98DF-4400-229F2360FBEF}"/>
              </a:ext>
            </a:extLst>
          </p:cNvPr>
          <p:cNvSpPr>
            <a:spLocks noGrp="1"/>
          </p:cNvSpPr>
          <p:nvPr>
            <p:ph type="body" sz="quarter" idx="30" hasCustomPrompt="1"/>
          </p:nvPr>
        </p:nvSpPr>
        <p:spPr>
          <a:xfrm>
            <a:off x="526494" y="8421835"/>
            <a:ext cx="6500273" cy="660318"/>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pic>
        <p:nvPicPr>
          <p:cNvPr id="19" name="Picture 18">
            <a:extLst>
              <a:ext uri="{FF2B5EF4-FFF2-40B4-BE49-F238E27FC236}">
                <a16:creationId xmlns:a16="http://schemas.microsoft.com/office/drawing/2014/main" id="{A03316B9-7419-A311-A064-80A8C186E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682" y="816923"/>
            <a:ext cx="4759042" cy="1790098"/>
          </a:xfrm>
          <a:prstGeom prst="rect">
            <a:avLst/>
          </a:prstGeom>
        </p:spPr>
      </p:pic>
      <p:sp>
        <p:nvSpPr>
          <p:cNvPr id="21" name="Freeform 20">
            <a:extLst>
              <a:ext uri="{FF2B5EF4-FFF2-40B4-BE49-F238E27FC236}">
                <a16:creationId xmlns:a16="http://schemas.microsoft.com/office/drawing/2014/main" id="{700BB296-48CD-6A7C-1223-A05E372D2171}"/>
              </a:ext>
            </a:extLst>
          </p:cNvPr>
          <p:cNvSpPr/>
          <p:nvPr userDrawn="1"/>
        </p:nvSpPr>
        <p:spPr>
          <a:xfrm rot="10800000">
            <a:off x="4500282" y="3742547"/>
            <a:ext cx="2469996" cy="39421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b="1"/>
          </a:p>
        </p:txBody>
      </p:sp>
      <p:sp>
        <p:nvSpPr>
          <p:cNvPr id="45" name="Text Placeholder 32">
            <a:extLst>
              <a:ext uri="{FF2B5EF4-FFF2-40B4-BE49-F238E27FC236}">
                <a16:creationId xmlns:a16="http://schemas.microsoft.com/office/drawing/2014/main" id="{AB0E867D-0846-7434-5866-484F5BAB257B}"/>
              </a:ext>
            </a:extLst>
          </p:cNvPr>
          <p:cNvSpPr>
            <a:spLocks noGrp="1"/>
          </p:cNvSpPr>
          <p:nvPr>
            <p:ph type="body" sz="quarter" idx="20" hasCustomPrompt="1"/>
          </p:nvPr>
        </p:nvSpPr>
        <p:spPr>
          <a:xfrm>
            <a:off x="4500282" y="3688759"/>
            <a:ext cx="2469996" cy="394211"/>
          </a:xfr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www.ingrow.eu</a:t>
            </a:r>
            <a:endParaRPr lang="en-GB" dirty="0"/>
          </a:p>
        </p:txBody>
      </p:sp>
      <p:cxnSp>
        <p:nvCxnSpPr>
          <p:cNvPr id="47" name="Straight Connector 46">
            <a:extLst>
              <a:ext uri="{FF2B5EF4-FFF2-40B4-BE49-F238E27FC236}">
                <a16:creationId xmlns:a16="http://schemas.microsoft.com/office/drawing/2014/main" id="{F08BEB68-2DED-B75D-F54F-522E82058E81}"/>
              </a:ext>
            </a:extLst>
          </p:cNvPr>
          <p:cNvCxnSpPr>
            <a:cxnSpLocks/>
          </p:cNvCxnSpPr>
          <p:nvPr userDrawn="1"/>
        </p:nvCxnSpPr>
        <p:spPr>
          <a:xfrm>
            <a:off x="228494" y="8343334"/>
            <a:ext cx="7331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13949C0B-040A-2257-798D-351D85405F57}"/>
              </a:ext>
            </a:extLst>
          </p:cNvPr>
          <p:cNvPicPr/>
          <p:nvPr userDrawn="1"/>
        </p:nvPicPr>
        <p:blipFill>
          <a:blip r:embed="rId3" cstate="email">
            <a:extLst>
              <a:ext uri="{28A0092B-C50C-407E-A947-70E740481C1C}">
                <a14:useLocalDpi xmlns:a14="http://schemas.microsoft.com/office/drawing/2010/main"/>
              </a:ext>
            </a:extLst>
          </a:blip>
          <a:srcRect l="4319" r="431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8685864"/>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3908937"/>
            <a:ext cx="7576758" cy="57599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AFECD4F-1CB9-DB27-F307-4A336B5AEDDE}"/>
              </a:ext>
            </a:extLst>
          </p:cNvPr>
          <p:cNvSpPr/>
          <p:nvPr userDrawn="1"/>
        </p:nvSpPr>
        <p:spPr>
          <a:xfrm>
            <a:off x="0" y="6971601"/>
            <a:ext cx="4780522"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B2DCC17-2284-D50E-AB5A-98E5F85A834A}"/>
              </a:ext>
            </a:extLst>
          </p:cNvPr>
          <p:cNvSpPr/>
          <p:nvPr userDrawn="1"/>
        </p:nvSpPr>
        <p:spPr>
          <a:xfrm rot="10800000">
            <a:off x="4500282" y="3336148"/>
            <a:ext cx="2469996" cy="39421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b="1"/>
          </a:p>
        </p:txBody>
      </p:sp>
      <p:sp>
        <p:nvSpPr>
          <p:cNvPr id="33" name="Freeform 32">
            <a:extLst>
              <a:ext uri="{FF2B5EF4-FFF2-40B4-BE49-F238E27FC236}">
                <a16:creationId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28494" y="7230537"/>
            <a:ext cx="4003808" cy="1112797"/>
          </a:xfr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28494" y="8410728"/>
            <a:ext cx="4003808" cy="701098"/>
          </a:xfr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sp>
        <p:nvSpPr>
          <p:cNvPr id="58" name="Rectangle 57">
            <a:extLst>
              <a:ext uri="{FF2B5EF4-FFF2-40B4-BE49-F238E27FC236}">
                <a16:creationId xmlns:a16="http://schemas.microsoft.com/office/drawing/2014/main" id="{B18F2335-85BE-FD4B-9088-52A89423DF3E}"/>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FF29D983-37A2-6448-BEE7-9F3F6899200A}"/>
              </a:ext>
            </a:extLst>
          </p:cNvPr>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sp>
        <p:nvSpPr>
          <p:cNvPr id="88" name="Text Placeholder 32">
            <a:extLst>
              <a:ext uri="{FF2B5EF4-FFF2-40B4-BE49-F238E27FC236}">
                <a16:creationId xmlns:a16="http://schemas.microsoft.com/office/drawing/2014/main" id="{A77AA9A8-4BB6-8733-CDD8-C6E8A73B496B}"/>
              </a:ext>
            </a:extLst>
          </p:cNvPr>
          <p:cNvSpPr>
            <a:spLocks noGrp="1"/>
          </p:cNvSpPr>
          <p:nvPr>
            <p:ph type="body" sz="quarter" idx="20" hasCustomPrompt="1"/>
          </p:nvPr>
        </p:nvSpPr>
        <p:spPr>
          <a:xfrm>
            <a:off x="4500282" y="3282360"/>
            <a:ext cx="2469996" cy="394211"/>
          </a:xfr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www.ingrow.eu</a:t>
            </a:r>
            <a:endParaRPr lang="en-GB" dirty="0"/>
          </a:p>
        </p:txBody>
      </p:sp>
      <p:pic>
        <p:nvPicPr>
          <p:cNvPr id="53" name="Picture 52">
            <a:extLst>
              <a:ext uri="{FF2B5EF4-FFF2-40B4-BE49-F238E27FC236}">
                <a16:creationId xmlns:a16="http://schemas.microsoft.com/office/drawing/2014/main" id="{F2C700E2-854A-57CA-A18F-4DD2623764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682" y="816923"/>
            <a:ext cx="4759042" cy="1790098"/>
          </a:xfrm>
          <a:prstGeom prst="rect">
            <a:avLst/>
          </a:prstGeom>
        </p:spPr>
      </p:pic>
      <p:cxnSp>
        <p:nvCxnSpPr>
          <p:cNvPr id="3" name="Straight Connector 2">
            <a:extLst>
              <a:ext uri="{FF2B5EF4-FFF2-40B4-BE49-F238E27FC236}">
                <a16:creationId xmlns:a16="http://schemas.microsoft.com/office/drawing/2014/main" id="{06E49D10-4BB9-2340-FEC1-DC7E233B4F23}"/>
              </a:ext>
            </a:extLst>
          </p:cNvPr>
          <p:cNvCxnSpPr>
            <a:cxnSpLocks/>
          </p:cNvCxnSpPr>
          <p:nvPr userDrawn="1"/>
        </p:nvCxnSpPr>
        <p:spPr>
          <a:xfrm>
            <a:off x="228494" y="8343334"/>
            <a:ext cx="7331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78658FE3-8BE8-06ED-D91C-1630197A8D4B}"/>
              </a:ext>
            </a:extLst>
          </p:cNvPr>
          <p:cNvSpPr>
            <a:spLocks noGrp="1"/>
          </p:cNvSpPr>
          <p:nvPr>
            <p:ph type="pic" sz="quarter" idx="21"/>
          </p:nvPr>
        </p:nvSpPr>
        <p:spPr>
          <a:xfrm>
            <a:off x="968375" y="3514725"/>
            <a:ext cx="6591300" cy="5198967"/>
          </a:xfrm>
          <a:custGeom>
            <a:avLst/>
            <a:gdLst>
              <a:gd name="connsiteX0" fmla="*/ 0 w 6591300"/>
              <a:gd name="connsiteY0" fmla="*/ 0 h 5198967"/>
              <a:gd name="connsiteX1" fmla="*/ 3531906 w 6591300"/>
              <a:gd name="connsiteY1" fmla="*/ 0 h 5198967"/>
              <a:gd name="connsiteX2" fmla="*/ 3531906 w 6591300"/>
              <a:gd name="connsiteY2" fmla="*/ 215634 h 5198967"/>
              <a:gd name="connsiteX3" fmla="*/ 6001903 w 6591300"/>
              <a:gd name="connsiteY3" fmla="*/ 215634 h 5198967"/>
              <a:gd name="connsiteX4" fmla="*/ 6001903 w 6591300"/>
              <a:gd name="connsiteY4" fmla="*/ 0 h 5198967"/>
              <a:gd name="connsiteX5" fmla="*/ 6591300 w 6591300"/>
              <a:gd name="connsiteY5" fmla="*/ 0 h 5198967"/>
              <a:gd name="connsiteX6" fmla="*/ 6591300 w 6591300"/>
              <a:gd name="connsiteY6" fmla="*/ 5198967 h 5198967"/>
              <a:gd name="connsiteX7" fmla="*/ 3812146 w 6591300"/>
              <a:gd name="connsiteY7" fmla="*/ 5198967 h 5198967"/>
              <a:gd name="connsiteX8" fmla="*/ 3812146 w 6591300"/>
              <a:gd name="connsiteY8" fmla="*/ 3456876 h 5198967"/>
              <a:gd name="connsiteX9" fmla="*/ 0 w 6591300"/>
              <a:gd name="connsiteY9" fmla="*/ 3456876 h 51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1300" h="5198967">
                <a:moveTo>
                  <a:pt x="0" y="0"/>
                </a:moveTo>
                <a:lnTo>
                  <a:pt x="3531906" y="0"/>
                </a:lnTo>
                <a:lnTo>
                  <a:pt x="3531906" y="215634"/>
                </a:lnTo>
                <a:lnTo>
                  <a:pt x="6001903" y="215634"/>
                </a:lnTo>
                <a:lnTo>
                  <a:pt x="6001903" y="0"/>
                </a:lnTo>
                <a:lnTo>
                  <a:pt x="6591300" y="0"/>
                </a:lnTo>
                <a:lnTo>
                  <a:pt x="6591300" y="5198967"/>
                </a:lnTo>
                <a:lnTo>
                  <a:pt x="3812146" y="5198967"/>
                </a:lnTo>
                <a:lnTo>
                  <a:pt x="3812146" y="3456876"/>
                </a:lnTo>
                <a:lnTo>
                  <a:pt x="0" y="3456876"/>
                </a:lnTo>
                <a:close/>
              </a:path>
            </a:pathLst>
          </a:custGeom>
        </p:spPr>
        <p:txBody>
          <a:bodyPr wrap="square">
            <a:noAutofit/>
          </a:bodyPr>
          <a:lstStyle/>
          <a:p>
            <a:endParaRPr lang="en-GB"/>
          </a:p>
        </p:txBody>
      </p:sp>
    </p:spTree>
    <p:extLst>
      <p:ext uri="{BB962C8B-B14F-4D97-AF65-F5344CB8AC3E}">
        <p14:creationId xmlns:p14="http://schemas.microsoft.com/office/powerpoint/2010/main" val="401470808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1661138" y="5309147"/>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2364094" y="5309147"/>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1670778" y="5838343"/>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2373734" y="5838343"/>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1670778" y="6328575"/>
            <a:ext cx="648000" cy="348400"/>
          </a:xfrm>
        </p:spPr>
        <p:txBody>
          <a:bodyPr anchor="ctr">
            <a:noAutofit/>
          </a:bodyPr>
          <a:lstStyle>
            <a:lvl1pPr marL="0" indent="0" algn="ctr">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2373734" y="6328575"/>
            <a:ext cx="3544003" cy="348400"/>
          </a:xfrm>
        </p:spPr>
        <p:txBody>
          <a:bodyPr anchor="ctr">
            <a:noAutofit/>
          </a:bodyPr>
          <a:lstStyle>
            <a:lvl1pPr marL="0" indent="0" algn="l">
              <a:buNone/>
              <a:defRPr sz="1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179754" y="9704496"/>
            <a:ext cx="3357233" cy="52322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7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8" name="Picture 287">
            <a:extLst>
              <a:ext uri="{FF2B5EF4-FFF2-40B4-BE49-F238E27FC236}">
                <a16:creationId xmlns:a16="http://schemas.microsoft.com/office/drawing/2014/main" id="{CC634460-5E3C-1246-B07A-1708CC12960F}"/>
              </a:ext>
            </a:extLst>
          </p:cNvPr>
          <p:cNvPicPr/>
          <p:nvPr userDrawn="1"/>
        </p:nvPicPr>
        <p:blipFill>
          <a:blip r:embed="rId2" cstate="email">
            <a:extLst>
              <a:ext uri="{28A0092B-C50C-407E-A947-70E740481C1C}">
                <a14:useLocalDpi xmlns:a14="http://schemas.microsoft.com/office/drawing/2010/main"/>
              </a:ext>
            </a:extLst>
          </a:blip>
          <a:srcRect l="4319" r="4319"/>
          <a:stretch/>
        </p:blipFill>
        <p:spPr bwMode="auto">
          <a:xfrm>
            <a:off x="1685089" y="9792117"/>
            <a:ext cx="1280061" cy="293943"/>
          </a:xfrm>
          <a:prstGeom prst="rect">
            <a:avLst/>
          </a:prstGeom>
          <a:ln>
            <a:noFill/>
          </a:ln>
          <a:extLst>
            <a:ext uri="{53640926-AAD7-44D8-BBD7-CCE9431645EC}">
              <a14:shadowObscured xmlns:a14="http://schemas.microsoft.com/office/drawing/2010/main"/>
            </a:ext>
          </a:extLst>
        </p:spPr>
      </p:pic>
      <p:sp>
        <p:nvSpPr>
          <p:cNvPr id="289" name="Slide Number Placeholder 5">
            <a:extLst>
              <a:ext uri="{FF2B5EF4-FFF2-40B4-BE49-F238E27FC236}">
                <a16:creationId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2" name="Group 1">
            <a:extLst>
              <a:ext uri="{FF2B5EF4-FFF2-40B4-BE49-F238E27FC236}">
                <a16:creationId xmlns:a16="http://schemas.microsoft.com/office/drawing/2014/main" id="{16FC7542-E30E-FF68-E768-E0926CF0CD87}"/>
              </a:ext>
            </a:extLst>
          </p:cNvPr>
          <p:cNvGrpSpPr/>
          <p:nvPr userDrawn="1"/>
        </p:nvGrpSpPr>
        <p:grpSpPr>
          <a:xfrm>
            <a:off x="1435683" y="3722669"/>
            <a:ext cx="4752000" cy="3029008"/>
            <a:chOff x="1435683" y="3722669"/>
            <a:chExt cx="4752000" cy="3029008"/>
          </a:xfrm>
        </p:grpSpPr>
        <p:sp>
          <p:nvSpPr>
            <p:cNvPr id="57" name="Rectangle 56">
              <a:extLst>
                <a:ext uri="{FF2B5EF4-FFF2-40B4-BE49-F238E27FC236}">
                  <a16:creationId xmlns:a16="http://schemas.microsoft.com/office/drawing/2014/main" id="{683CB224-BC37-A449-A879-B518A8300CF6}"/>
                </a:ext>
              </a:extLst>
            </p:cNvPr>
            <p:cNvSpPr/>
            <p:nvPr userDrawn="1"/>
          </p:nvSpPr>
          <p:spPr>
            <a:xfrm>
              <a:off x="1435683" y="3722669"/>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435683" y="4223904"/>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435683" y="4725139"/>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435683" y="5226373"/>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1435683" y="5727608"/>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435683" y="6228843"/>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435683" y="6730077"/>
              <a:ext cx="4752000" cy="21600"/>
            </a:xfrm>
            <a:prstGeom prst="rect">
              <a:avLst/>
            </a:prstGeom>
            <a:solidFill>
              <a:srgbClr val="B79974"/>
            </a:solidFill>
            <a:ln>
              <a:solidFill>
                <a:srgbClr val="7AB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4201739" y="4468635"/>
            <a:ext cx="2785251" cy="743603"/>
          </a:xfrm>
        </p:spPr>
        <p:txBody>
          <a:bodyPr>
            <a:noAutofit/>
          </a:bodyPr>
          <a:lstStyle>
            <a:lvl1pPr marL="0" indent="0" algn="l">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4209292" y="4987026"/>
            <a:ext cx="2785250" cy="1692670"/>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4209292" y="6994025"/>
            <a:ext cx="2785251" cy="743603"/>
          </a:xfrm>
        </p:spPr>
        <p:txBody>
          <a:bodyPr>
            <a:noAutofit/>
          </a:bodyPr>
          <a:lstStyle>
            <a:lvl1pPr marL="0" indent="0" algn="l">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216845" y="7512416"/>
            <a:ext cx="2785250" cy="1692670"/>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Text Placeholder 32">
            <a:extLst>
              <a:ext uri="{FF2B5EF4-FFF2-40B4-BE49-F238E27FC236}">
                <a16:creationId xmlns:a16="http://schemas.microsoft.com/office/drawing/2014/main" id="{41D3762C-9A15-42F4-D5D2-5686A9D46ACD}"/>
              </a:ext>
            </a:extLst>
          </p:cNvPr>
          <p:cNvSpPr>
            <a:spLocks noGrp="1"/>
          </p:cNvSpPr>
          <p:nvPr>
            <p:ph type="body" sz="quarter" idx="30" hasCustomPrompt="1"/>
          </p:nvPr>
        </p:nvSpPr>
        <p:spPr>
          <a:xfrm>
            <a:off x="2675708" y="1194575"/>
            <a:ext cx="3812533" cy="584303"/>
          </a:xfrm>
          <a:solidFill>
            <a:srgbClr val="7ABB57"/>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7ABB57"/>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spcBef>
                <a:spcPts val="0"/>
              </a:spcBef>
              <a:buNone/>
              <a:defRPr sz="2800" b="0">
                <a:solidFill>
                  <a:srgbClr val="0C2D45"/>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4" name="Group 3">
            <a:extLst>
              <a:ext uri="{FF2B5EF4-FFF2-40B4-BE49-F238E27FC236}">
                <a16:creationId xmlns:a16="http://schemas.microsoft.com/office/drawing/2014/main" id="{2F324AD1-4251-87C3-1D1D-596308E57739}"/>
              </a:ext>
            </a:extLst>
          </p:cNvPr>
          <p:cNvGrpSpPr/>
          <p:nvPr userDrawn="1"/>
        </p:nvGrpSpPr>
        <p:grpSpPr>
          <a:xfrm>
            <a:off x="-505115" y="5345906"/>
            <a:ext cx="3524644" cy="3612528"/>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6F6277C-DB19-7A76-9AAE-47517E615AD5}"/>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DCFF662-9915-2C65-0D67-918E4C4852A0}"/>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93731E-3513-868E-1151-5BC1CC13A87A}"/>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E97924"/>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spcBef>
                <a:spcPts val="0"/>
              </a:spcBef>
              <a:buNone/>
              <a:defRPr sz="2800" b="0">
                <a:solidFill>
                  <a:srgbClr val="0C2D45"/>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4" name="Group 3">
            <a:extLst>
              <a:ext uri="{FF2B5EF4-FFF2-40B4-BE49-F238E27FC236}">
                <a16:creationId xmlns:a16="http://schemas.microsoft.com/office/drawing/2014/main" id="{2F324AD1-4251-87C3-1D1D-596308E57739}"/>
              </a:ext>
            </a:extLst>
          </p:cNvPr>
          <p:cNvGrpSpPr/>
          <p:nvPr userDrawn="1"/>
        </p:nvGrpSpPr>
        <p:grpSpPr>
          <a:xfrm>
            <a:off x="-505115" y="5345906"/>
            <a:ext cx="3524644" cy="3612528"/>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6F6277C-DB19-7A76-9AAE-47517E615AD5}"/>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DCFF662-9915-2C65-0D67-918E4C4852A0}"/>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93731E-3513-868E-1151-5BC1CC13A87A}"/>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86515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a:p>
        </p:txBody>
      </p:sp>
      <p:sp>
        <p:nvSpPr>
          <p:cNvPr id="51" name="Picture Placeholder 50">
            <a:extLst>
              <a:ext uri="{FF2B5EF4-FFF2-40B4-BE49-F238E27FC236}">
                <a16:creationId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0C2D45"/>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spcBef>
                <a:spcPts val="0"/>
              </a:spcBef>
              <a:buNone/>
              <a:defRPr sz="2800" b="0">
                <a:solidFill>
                  <a:srgbClr val="0C2D45"/>
                </a:solidFill>
                <a:latin typeface="Calibri" panose="020F0502020204030204" pitchFamily="34" charset="0"/>
                <a:cs typeface="Calibri" panose="020F0502020204030204" pitchFamily="34" charset="0"/>
              </a:defRPr>
            </a:lvl1pPr>
          </a:lstStyle>
          <a:p>
            <a:pPr lvl="0"/>
            <a:r>
              <a:rPr lang="en-GB" dirty="0"/>
              <a:t>TITLE</a:t>
            </a:r>
            <a:endParaRPr lang="en-US" dirty="0"/>
          </a:p>
        </p:txBody>
      </p:sp>
      <p:grpSp>
        <p:nvGrpSpPr>
          <p:cNvPr id="4" name="Group 3">
            <a:extLst>
              <a:ext uri="{FF2B5EF4-FFF2-40B4-BE49-F238E27FC236}">
                <a16:creationId xmlns:a16="http://schemas.microsoft.com/office/drawing/2014/main" id="{2F324AD1-4251-87C3-1D1D-596308E57739}"/>
              </a:ext>
            </a:extLst>
          </p:cNvPr>
          <p:cNvGrpSpPr/>
          <p:nvPr userDrawn="1"/>
        </p:nvGrpSpPr>
        <p:grpSpPr>
          <a:xfrm>
            <a:off x="-505115" y="5345906"/>
            <a:ext cx="3524644" cy="3612528"/>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6F6277C-DB19-7A76-9AAE-47517E615AD5}"/>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DCFF662-9915-2C65-0D67-918E4C4852A0}"/>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93731E-3513-868E-1151-5BC1CC13A87A}"/>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289473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2ADBB328-9D3E-AF49-981A-EFA75BBBA5B5}"/>
              </a:ext>
            </a:extLst>
          </p:cNvPr>
          <p:cNvSpPr>
            <a:spLocks noGrp="1"/>
          </p:cNvSpPr>
          <p:nvPr>
            <p:ph type="pic" sz="quarter" idx="12"/>
          </p:nvPr>
        </p:nvSpPr>
        <p:spPr>
          <a:xfrm>
            <a:off x="3958032" y="0"/>
            <a:ext cx="3601643" cy="599635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7" name="Picture Placeholder 16">
            <a:extLst>
              <a:ext uri="{FF2B5EF4-FFF2-40B4-BE49-F238E27FC236}">
                <a16:creationId xmlns:a16="http://schemas.microsoft.com/office/drawing/2014/main" id="{299841CD-D1B4-A4DA-0250-A84EB7DDC97A}"/>
              </a:ext>
            </a:extLst>
          </p:cNvPr>
          <p:cNvSpPr>
            <a:spLocks noGrp="1"/>
          </p:cNvSpPr>
          <p:nvPr>
            <p:ph type="pic" sz="quarter" idx="13"/>
          </p:nvPr>
        </p:nvSpPr>
        <p:spPr>
          <a:xfrm>
            <a:off x="441109" y="508738"/>
            <a:ext cx="3103271" cy="3764324"/>
          </a:xfrm>
          <a:custGeom>
            <a:avLst/>
            <a:gdLst>
              <a:gd name="connsiteX0" fmla="*/ 0 w 3103271"/>
              <a:gd name="connsiteY0" fmla="*/ 0 h 3764324"/>
              <a:gd name="connsiteX1" fmla="*/ 3103271 w 3103271"/>
              <a:gd name="connsiteY1" fmla="*/ 0 h 3764324"/>
              <a:gd name="connsiteX2" fmla="*/ 3103271 w 3103271"/>
              <a:gd name="connsiteY2" fmla="*/ 3764324 h 3764324"/>
              <a:gd name="connsiteX3" fmla="*/ 0 w 3103271"/>
              <a:gd name="connsiteY3" fmla="*/ 3764324 h 3764324"/>
              <a:gd name="connsiteX4" fmla="*/ 0 w 3103271"/>
              <a:gd name="connsiteY4" fmla="*/ 1882163 h 3764324"/>
              <a:gd name="connsiteX5" fmla="*/ 152380 w 3103271"/>
              <a:gd name="connsiteY5" fmla="*/ 1882163 h 3764324"/>
              <a:gd name="connsiteX6" fmla="*/ 152380 w 3103271"/>
              <a:gd name="connsiteY6" fmla="*/ 261649 h 3764324"/>
              <a:gd name="connsiteX7" fmla="*/ 0 w 3103271"/>
              <a:gd name="connsiteY7" fmla="*/ 261649 h 376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71" h="3764324">
                <a:moveTo>
                  <a:pt x="0" y="0"/>
                </a:moveTo>
                <a:lnTo>
                  <a:pt x="3103271" y="0"/>
                </a:lnTo>
                <a:lnTo>
                  <a:pt x="3103271" y="3764324"/>
                </a:lnTo>
                <a:lnTo>
                  <a:pt x="0" y="3764324"/>
                </a:lnTo>
                <a:lnTo>
                  <a:pt x="0" y="1882163"/>
                </a:lnTo>
                <a:lnTo>
                  <a:pt x="152380" y="1882163"/>
                </a:lnTo>
                <a:lnTo>
                  <a:pt x="152380" y="261649"/>
                </a:lnTo>
                <a:lnTo>
                  <a:pt x="0" y="261649"/>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2">
            <a:extLst>
              <a:ext uri="{FF2B5EF4-FFF2-40B4-BE49-F238E27FC236}">
                <a16:creationId xmlns:a16="http://schemas.microsoft.com/office/drawing/2014/main" id="{69FA9CA1-996F-FDDF-EBC8-A0075B890E9E}"/>
              </a:ext>
            </a:extLst>
          </p:cNvPr>
          <p:cNvSpPr>
            <a:spLocks noGrp="1"/>
          </p:cNvSpPr>
          <p:nvPr>
            <p:ph type="pic" sz="quarter" idx="14"/>
          </p:nvPr>
        </p:nvSpPr>
        <p:spPr>
          <a:xfrm>
            <a:off x="3940447" y="6452338"/>
            <a:ext cx="3103271" cy="376432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Picture Placeholder 12">
            <a:extLst>
              <a:ext uri="{FF2B5EF4-FFF2-40B4-BE49-F238E27FC236}">
                <a16:creationId xmlns:a16="http://schemas.microsoft.com/office/drawing/2014/main" id="{47E09303-13A2-0B3B-8988-B7DCB020B9F9}"/>
              </a:ext>
            </a:extLst>
          </p:cNvPr>
          <p:cNvSpPr>
            <a:spLocks noGrp="1"/>
          </p:cNvSpPr>
          <p:nvPr>
            <p:ph type="pic" sz="quarter" idx="15"/>
          </p:nvPr>
        </p:nvSpPr>
        <p:spPr>
          <a:xfrm>
            <a:off x="0" y="4729045"/>
            <a:ext cx="3526795" cy="5962767"/>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Freeform 19">
            <a:extLst>
              <a:ext uri="{FF2B5EF4-FFF2-40B4-BE49-F238E27FC236}">
                <a16:creationId xmlns:a16="http://schemas.microsoft.com/office/drawing/2014/main" id="{087F878B-E545-747A-6B9C-547873E1423B}"/>
              </a:ext>
            </a:extLst>
          </p:cNvPr>
          <p:cNvSpPr/>
          <p:nvPr userDrawn="1"/>
        </p:nvSpPr>
        <p:spPr>
          <a:xfrm rot="16200000">
            <a:off x="-369148" y="1428264"/>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4859" y="4590288"/>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94807" y="570328"/>
            <a:ext cx="3070405" cy="743603"/>
          </a:xfrm>
        </p:spPr>
        <p:txBody>
          <a:bodyPr>
            <a:noAutofit/>
          </a:bodyPr>
          <a:lstStyle>
            <a:lvl1pPr marL="0" indent="0" algn="l">
              <a:spcBef>
                <a:spcPts val="0"/>
              </a:spcBef>
              <a:buNone/>
              <a:defRPr sz="29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587254" y="1571895"/>
            <a:ext cx="3070405" cy="2325673"/>
          </a:xfrm>
        </p:spPr>
        <p:txBody>
          <a:bodyPr>
            <a:noAutofit/>
          </a:bodyPr>
          <a:lstStyle>
            <a:lvl1pPr marL="0" indent="0" algn="l">
              <a:spcBef>
                <a:spcPts val="0"/>
              </a:spcBef>
              <a:buNone/>
              <a:defRPr sz="18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87255" y="7971344"/>
            <a:ext cx="3070404" cy="2092085"/>
          </a:xfr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151882"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a16="http://schemas.microsoft.com/office/drawing/2014/main" id="{0EC43F85-B158-2B4A-BFB7-B884B99E7C41}"/>
              </a:ext>
            </a:extLst>
          </p:cNvPr>
          <p:cNvSpPr>
            <a:spLocks noGrp="1"/>
          </p:cNvSpPr>
          <p:nvPr>
            <p:ph type="body" sz="quarter" idx="60" hasCustomPrompt="1"/>
          </p:nvPr>
        </p:nvSpPr>
        <p:spPr>
          <a:xfrm rot="10800000">
            <a:off x="741033"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151882"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5" name="Picture Placeholder 4">
            <a:extLst>
              <a:ext uri="{FF2B5EF4-FFF2-40B4-BE49-F238E27FC236}">
                <a16:creationId xmlns:a16="http://schemas.microsoft.com/office/drawing/2014/main" id="{1D8FAD53-D92E-86AF-92CB-009D06B40256}"/>
              </a:ext>
            </a:extLst>
          </p:cNvPr>
          <p:cNvSpPr>
            <a:spLocks noGrp="1"/>
          </p:cNvSpPr>
          <p:nvPr>
            <p:ph type="pic" sz="quarter" idx="62"/>
          </p:nvPr>
        </p:nvSpPr>
        <p:spPr>
          <a:xfrm>
            <a:off x="3956050" y="0"/>
            <a:ext cx="3603625" cy="10691813"/>
          </a:xfrm>
          <a:custGeom>
            <a:avLst/>
            <a:gdLst>
              <a:gd name="connsiteX0" fmla="*/ 0 w 3603625"/>
              <a:gd name="connsiteY0" fmla="*/ 0 h 10691813"/>
              <a:gd name="connsiteX1" fmla="*/ 3603625 w 3603625"/>
              <a:gd name="connsiteY1" fmla="*/ 0 h 10691813"/>
              <a:gd name="connsiteX2" fmla="*/ 3603625 w 3603625"/>
              <a:gd name="connsiteY2" fmla="*/ 10691813 h 10691813"/>
              <a:gd name="connsiteX3" fmla="*/ 0 w 3603625"/>
              <a:gd name="connsiteY3" fmla="*/ 10691813 h 10691813"/>
              <a:gd name="connsiteX4" fmla="*/ 0 w 3603625"/>
              <a:gd name="connsiteY4" fmla="*/ 3477533 h 10691813"/>
              <a:gd name="connsiteX5" fmla="*/ 151527 w 3603625"/>
              <a:gd name="connsiteY5" fmla="*/ 3477533 h 10691813"/>
              <a:gd name="connsiteX6" fmla="*/ 151527 w 3603625"/>
              <a:gd name="connsiteY6" fmla="*/ 1857019 h 10691813"/>
              <a:gd name="connsiteX7" fmla="*/ 0 w 3603625"/>
              <a:gd name="connsiteY7" fmla="*/ 1857019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3625" h="10691813">
                <a:moveTo>
                  <a:pt x="0" y="0"/>
                </a:moveTo>
                <a:lnTo>
                  <a:pt x="3603625" y="0"/>
                </a:lnTo>
                <a:lnTo>
                  <a:pt x="3603625" y="10691813"/>
                </a:lnTo>
                <a:lnTo>
                  <a:pt x="0" y="10691813"/>
                </a:lnTo>
                <a:lnTo>
                  <a:pt x="0" y="3477533"/>
                </a:lnTo>
                <a:lnTo>
                  <a:pt x="151527" y="3477533"/>
                </a:lnTo>
                <a:lnTo>
                  <a:pt x="151527" y="1857019"/>
                </a:lnTo>
                <a:lnTo>
                  <a:pt x="0" y="1857019"/>
                </a:lnTo>
                <a:close/>
              </a:path>
            </a:pathLst>
          </a:custGeom>
        </p:spPr>
        <p:txBody>
          <a:bodyPr wrap="square">
            <a:noAutofit/>
          </a:bodyPr>
          <a:lstStyle/>
          <a:p>
            <a:endParaRPr lang="en-GB"/>
          </a:p>
        </p:txBody>
      </p:sp>
      <p:sp>
        <p:nvSpPr>
          <p:cNvPr id="6" name="Freeform 5">
            <a:extLst>
              <a:ext uri="{FF2B5EF4-FFF2-40B4-BE49-F238E27FC236}">
                <a16:creationId xmlns:a16="http://schemas.microsoft.com/office/drawing/2014/main" id="{0DF8C24A-23F8-A366-D175-3C4EA0B6AFB2}"/>
              </a:ext>
            </a:extLst>
          </p:cNvPr>
          <p:cNvSpPr/>
          <p:nvPr userDrawn="1"/>
        </p:nvSpPr>
        <p:spPr>
          <a:xfrm rot="5400000">
            <a:off x="3144939" y="251489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1743335586"/>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7" name="Rectangle 6">
            <a:extLst>
              <a:ext uri="{FF2B5EF4-FFF2-40B4-BE49-F238E27FC236}">
                <a16:creationId xmlns:a16="http://schemas.microsoft.com/office/drawing/2014/main" id="{3B1AE1FF-1F45-E24F-816F-7F9439E481F4}"/>
              </a:ext>
            </a:extLst>
          </p:cNvPr>
          <p:cNvSpPr/>
          <p:nvPr userDrawn="1"/>
        </p:nvSpPr>
        <p:spPr>
          <a:xfrm rot="16200000">
            <a:off x="5726607" y="8441311"/>
            <a:ext cx="3173496" cy="184666"/>
          </a:xfrm>
          <a:prstGeom prst="rect">
            <a:avLst/>
          </a:prstGeom>
        </p:spPr>
        <p:txBody>
          <a:bodyPr wrap="square">
            <a:spAutoFit/>
          </a:bodyPr>
          <a:lstStyle/>
          <a:p>
            <a:pPr lvl="0" algn="l"/>
            <a:r>
              <a:rPr lang="en-GB" sz="6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H="1">
            <a:off x="7204622" y="10183258"/>
            <a:ext cx="224149" cy="0"/>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7" r:id="rId2"/>
    <p:sldLayoutId id="2147483683" r:id="rId3"/>
    <p:sldLayoutId id="2147483697" r:id="rId4"/>
    <p:sldLayoutId id="2147483703" r:id="rId5"/>
    <p:sldLayoutId id="2147483738" r:id="rId6"/>
    <p:sldLayoutId id="2147483739" r:id="rId7"/>
    <p:sldLayoutId id="2147483700" r:id="rId8"/>
    <p:sldLayoutId id="2147483740" r:id="rId9"/>
    <p:sldLayoutId id="2147483698" r:id="rId10"/>
    <p:sldLayoutId id="2147483695" r:id="rId11"/>
    <p:sldLayoutId id="2147483735" r:id="rId12"/>
    <p:sldLayoutId id="2147483734" r:id="rId13"/>
    <p:sldLayoutId id="2147483708" r:id="rId14"/>
    <p:sldLayoutId id="2147483733" r:id="rId15"/>
    <p:sldLayoutId id="2147483701" r:id="rId16"/>
    <p:sldLayoutId id="2147483732" r:id="rId17"/>
    <p:sldLayoutId id="2147483702" r:id="rId18"/>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16.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facebook.com/people/Ingrow-Project" TargetMode="External"/><Relationship Id="rId7" Type="http://schemas.openxmlformats.org/officeDocument/2006/relationships/image" Target="../media/image42.svg"/><Relationship Id="rId2" Type="http://schemas.openxmlformats.org/officeDocument/2006/relationships/hyperlink" Target="https://ingrow-project.eu/" TargetMode="Externa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hyperlink" Target="https://www.linkedin.com/groups/12785698/" TargetMode="External"/><Relationship Id="rId4" Type="http://schemas.openxmlformats.org/officeDocument/2006/relationships/hyperlink" Target="https://x.com/Ingrow_erasmu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8.jpg"/><Relationship Id="rId3" Type="http://schemas.microsoft.com/office/2007/relationships/hdphoto" Target="../media/hdphoto9.wdp"/><Relationship Id="rId7"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ingrow-project.eu/" TargetMode="External"/><Relationship Id="rId1" Type="http://schemas.openxmlformats.org/officeDocument/2006/relationships/slideLayout" Target="../slideLayouts/slideLayout18.xml"/><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16.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F110C9-3678-9F05-D449-BFECA247D7B3}"/>
              </a:ext>
            </a:extLst>
          </p:cNvPr>
          <p:cNvSpPr>
            <a:spLocks noGrp="1"/>
          </p:cNvSpPr>
          <p:nvPr>
            <p:ph type="body" sz="quarter" idx="16"/>
          </p:nvPr>
        </p:nvSpPr>
        <p:spPr/>
        <p:txBody>
          <a:bodyPr/>
          <a:lstStyle/>
          <a:p>
            <a:r>
              <a:rPr lang="en-GB" b="1" dirty="0"/>
              <a:t>Tutor’s</a:t>
            </a:r>
          </a:p>
          <a:p>
            <a:r>
              <a:rPr lang="en-GB" b="1" dirty="0"/>
              <a:t>Guide</a:t>
            </a:r>
          </a:p>
        </p:txBody>
      </p:sp>
      <p:sp>
        <p:nvSpPr>
          <p:cNvPr id="9" name="Text Placeholder 8">
            <a:extLst>
              <a:ext uri="{FF2B5EF4-FFF2-40B4-BE49-F238E27FC236}">
                <a16:creationId xmlns:a16="http://schemas.microsoft.com/office/drawing/2014/main" id="{C882B2CA-78B5-B3DC-0D40-B3C6C14A4A6A}"/>
              </a:ext>
            </a:extLst>
          </p:cNvPr>
          <p:cNvSpPr>
            <a:spLocks noGrp="1"/>
          </p:cNvSpPr>
          <p:nvPr>
            <p:ph type="body" sz="quarter" idx="19"/>
          </p:nvPr>
        </p:nvSpPr>
        <p:spPr>
          <a:xfrm>
            <a:off x="228494" y="8319288"/>
            <a:ext cx="4471522" cy="701098"/>
          </a:xfrm>
        </p:spPr>
        <p:txBody>
          <a:bodyPr/>
          <a:lstStyle/>
          <a:p>
            <a:pPr>
              <a:lnSpc>
                <a:spcPts val="2760"/>
              </a:lnSpc>
            </a:pPr>
            <a:r>
              <a:rPr lang="en-GB" sz="2800" dirty="0"/>
              <a:t>promoting inclusive entrepreneurship</a:t>
            </a:r>
          </a:p>
        </p:txBody>
      </p:sp>
      <p:sp>
        <p:nvSpPr>
          <p:cNvPr id="10" name="Text Placeholder 9">
            <a:extLst>
              <a:ext uri="{FF2B5EF4-FFF2-40B4-BE49-F238E27FC236}">
                <a16:creationId xmlns:a16="http://schemas.microsoft.com/office/drawing/2014/main" id="{B2CAE90C-10D7-B579-346D-B5CC4AA2C818}"/>
              </a:ext>
            </a:extLst>
          </p:cNvPr>
          <p:cNvSpPr>
            <a:spLocks noGrp="1"/>
          </p:cNvSpPr>
          <p:nvPr>
            <p:ph type="body" sz="quarter" idx="20"/>
          </p:nvPr>
        </p:nvSpPr>
        <p:spPr/>
        <p:txBody>
          <a:bodyPr/>
          <a:lstStyle/>
          <a:p>
            <a:r>
              <a:rPr lang="en-GB" dirty="0"/>
              <a:t>www.</a:t>
            </a:r>
            <a:r>
              <a:rPr lang="en-GB" b="1" dirty="0"/>
              <a:t>ingrow</a:t>
            </a:r>
            <a:r>
              <a:rPr lang="en-GB" dirty="0"/>
              <a:t>.eu</a:t>
            </a:r>
          </a:p>
        </p:txBody>
      </p:sp>
      <p:pic>
        <p:nvPicPr>
          <p:cNvPr id="7" name="Picture Placeholder 6">
            <a:extLst>
              <a:ext uri="{FF2B5EF4-FFF2-40B4-BE49-F238E27FC236}">
                <a16:creationId xmlns:a16="http://schemas.microsoft.com/office/drawing/2014/main" id="{FE8DEDD6-580E-A182-921B-F5E24BC7C3E8}"/>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738" r="7738"/>
          <a:stretch/>
        </p:blipFill>
        <p:spPr/>
      </p:pic>
      <p:cxnSp>
        <p:nvCxnSpPr>
          <p:cNvPr id="11" name="Straight Connector 10">
            <a:extLst>
              <a:ext uri="{FF2B5EF4-FFF2-40B4-BE49-F238E27FC236}">
                <a16:creationId xmlns:a16="http://schemas.microsoft.com/office/drawing/2014/main" id="{3858E2DF-6B3C-039F-C7EE-34A3070E531B}"/>
              </a:ext>
            </a:extLst>
          </p:cNvPr>
          <p:cNvCxnSpPr>
            <a:cxnSpLocks/>
          </p:cNvCxnSpPr>
          <p:nvPr/>
        </p:nvCxnSpPr>
        <p:spPr>
          <a:xfrm>
            <a:off x="228494" y="8343334"/>
            <a:ext cx="7331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49F01C-A905-EEC5-20F0-23952D684DB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31933" y="9988740"/>
            <a:ext cx="1430867" cy="300188"/>
          </a:xfrm>
          <a:prstGeom prst="rect">
            <a:avLst/>
          </a:prstGeom>
        </p:spPr>
      </p:pic>
    </p:spTree>
    <p:extLst>
      <p:ext uri="{BB962C8B-B14F-4D97-AF65-F5344CB8AC3E}">
        <p14:creationId xmlns:p14="http://schemas.microsoft.com/office/powerpoint/2010/main" val="2775262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p:txBody>
          <a:bodyPr/>
          <a:lstStyle/>
          <a:p>
            <a:r>
              <a:rPr lang="en-US" dirty="0" err="1" smtClean="0"/>
              <a:t>Instruktioner</a:t>
            </a:r>
            <a:endParaRPr lang="en-US" dirty="0"/>
          </a:p>
        </p:txBody>
      </p:sp>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568494" y="2144531"/>
            <a:ext cx="6500273" cy="743603"/>
          </a:xfrm>
        </p:spPr>
        <p:txBody>
          <a:bodyPr/>
          <a:lstStyle/>
          <a:p>
            <a:r>
              <a:rPr lang="en-US" dirty="0" err="1">
                <a:solidFill>
                  <a:srgbClr val="E97924"/>
                </a:solidFill>
              </a:rPr>
              <a:t>Vuxna</a:t>
            </a:r>
            <a:r>
              <a:rPr lang="en-US" dirty="0">
                <a:solidFill>
                  <a:srgbClr val="E97924"/>
                </a:solidFill>
              </a:rPr>
              <a:t> </a:t>
            </a:r>
            <a:r>
              <a:rPr lang="en-US" dirty="0" err="1">
                <a:solidFill>
                  <a:srgbClr val="E97924"/>
                </a:solidFill>
              </a:rPr>
              <a:t>elever</a:t>
            </a:r>
            <a:endParaRPr lang="en-US" dirty="0">
              <a:solidFill>
                <a:srgbClr val="E97924"/>
              </a:solidFill>
            </a:endParaRP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68811" y="2915098"/>
            <a:ext cx="6500272" cy="6921424"/>
          </a:xfrm>
        </p:spPr>
        <p:txBody>
          <a:bodyPr/>
          <a:lstStyle/>
          <a:p>
            <a:r>
              <a:rPr lang="sv-SE" dirty="0"/>
              <a:t>Kursen och navet är utformade för att tillhandahållas av leverantörer av vuxenutbildning, lärare, samhällspedagoger, icke-statliga organisationer och frivilligorganisationer med hjälp av en innovativ undervisningsmetod så att de enkelt kan anpassa materialet och resurserna för att leverera högkvalitativa, högt deltagande innehåll som har utvecklats, testats och granskats i Sverige, Danmark, Irland, Italien och Tyskland.</a:t>
            </a:r>
          </a:p>
          <a:p>
            <a:endParaRPr lang="sv-SE" dirty="0"/>
          </a:p>
          <a:p>
            <a:r>
              <a:rPr lang="sv-SE" dirty="0"/>
              <a:t>De andra tilltänkta användarna av resurserna och navet är offentliga myndigheter och bredare intressenter. Ett innovativt tillvägagångssätt är också processen att göra liv bättre medan Innovativ undervisning är processen att göra undervisning och lärande upplevelser bättre. Det finns många anledningar till varför innovativ undervisning krävs idag – några av dessa är</a:t>
            </a:r>
            <a:r>
              <a:rPr lang="sv-SE" dirty="0" smtClean="0"/>
              <a:t>:</a:t>
            </a:r>
          </a:p>
          <a:p>
            <a:endParaRPr lang="en-GB" dirty="0"/>
          </a:p>
          <a:p>
            <a:r>
              <a:rPr lang="sv-SE" dirty="0"/>
              <a:t>– Våra samhällen förändras och utvecklas hela tiden, blir mer mångfaldiga och kulturellt rika. Nya samhällens medlemmar behöver tillgång till kunskap som ger motståndskraft och kapacitetsuppbyggnad, så att de kan sträva efter bästa möjliga framtida resultat för sig själva och andra samhällsmedlemmar,</a:t>
            </a:r>
          </a:p>
          <a:p>
            <a:r>
              <a:rPr lang="sv-SE" dirty="0"/>
              <a:t>- Vårt samhälle behöver idag människor som är flexibla, kreativa och proaktiva – människor som kan lösa problem, fatta beslut, tänka kritiskt, kommunicera idéer effektivt och arbeta effektivt inom team och grupper,</a:t>
            </a:r>
          </a:p>
          <a:p>
            <a:r>
              <a:rPr lang="sv-SE" dirty="0"/>
              <a:t>– Tekniska och pedagogiska framsteg förändrar hur vi lär oss och konsumerar kunskap.</a:t>
            </a:r>
            <a:r>
              <a:rPr lang="en-GB" dirty="0" smtClean="0"/>
              <a:t>.</a:t>
            </a:r>
            <a:endParaRPr lang="en-GB" dirty="0"/>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sp>
        <p:nvSpPr>
          <p:cNvPr id="5" name="TextBox 4">
            <a:extLst>
              <a:ext uri="{FF2B5EF4-FFF2-40B4-BE49-F238E27FC236}">
                <a16:creationId xmlns:a16="http://schemas.microsoft.com/office/drawing/2014/main" id="{D07B06A4-8CA3-DB0A-4595-E16B6B63C38D}"/>
              </a:ext>
            </a:extLst>
          </p:cNvPr>
          <p:cNvSpPr txBox="1"/>
          <p:nvPr/>
        </p:nvSpPr>
        <p:spPr>
          <a:xfrm>
            <a:off x="4716864" y="5244436"/>
            <a:ext cx="2143125" cy="3490636"/>
          </a:xfrm>
          <a:prstGeom prst="rect">
            <a:avLst/>
          </a:prstGeom>
          <a:noFill/>
        </p:spPr>
        <p:txBody>
          <a:bodyPr wrap="square" rtlCol="0">
            <a:spAutoFit/>
          </a:bodyPr>
          <a:lstStyle/>
          <a:p>
            <a:r>
              <a:rPr lang="en-GB" sz="1800" b="1" dirty="0">
                <a:solidFill>
                  <a:srgbClr val="305C6F"/>
                </a:solidFill>
              </a:rPr>
              <a:t>“I had to make my own living and my own opportunity. But I made it! Don’t sit down and wait for the opportunities to come. Get up and make them.”</a:t>
            </a:r>
          </a:p>
          <a:p>
            <a:endParaRPr lang="en-GB" b="1" dirty="0"/>
          </a:p>
          <a:p>
            <a:r>
              <a:rPr lang="en-GB" sz="1100" b="1" dirty="0">
                <a:solidFill>
                  <a:srgbClr val="305C6F"/>
                </a:solidFill>
              </a:rPr>
              <a:t>Madam C. J. Walker</a:t>
            </a:r>
            <a:endParaRPr lang="en-IE" sz="1100" b="1" dirty="0">
              <a:solidFill>
                <a:srgbClr val="305C6F"/>
              </a:solidFill>
            </a:endParaRPr>
          </a:p>
        </p:txBody>
      </p:sp>
      <p:pic>
        <p:nvPicPr>
          <p:cNvPr id="8" name="Picture 7" descr="A person with short dark hair&#10;&#10;Description automatically generated">
            <a:extLst>
              <a:ext uri="{FF2B5EF4-FFF2-40B4-BE49-F238E27FC236}">
                <a16:creationId xmlns:a16="http://schemas.microsoft.com/office/drawing/2014/main" id="{A124AD6A-758F-2020-1642-1DB4CD7A3913}"/>
              </a:ext>
            </a:extLst>
          </p:cNvPr>
          <p:cNvPicPr>
            <a:picLocks noChangeAspect="1"/>
          </p:cNvPicPr>
          <p:nvPr/>
        </p:nvPicPr>
        <p:blipFill>
          <a:blip r:embed="rId2"/>
          <a:stretch>
            <a:fillRect/>
          </a:stretch>
        </p:blipFill>
        <p:spPr>
          <a:xfrm>
            <a:off x="4661447" y="2737469"/>
            <a:ext cx="2143125" cy="2143125"/>
          </a:xfrm>
          <a:prstGeom prst="rect">
            <a:avLst/>
          </a:prstGeom>
        </p:spPr>
      </p:pic>
    </p:spTree>
    <p:extLst>
      <p:ext uri="{BB962C8B-B14F-4D97-AF65-F5344CB8AC3E}">
        <p14:creationId xmlns:p14="http://schemas.microsoft.com/office/powerpoint/2010/main" val="418455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529700" y="903756"/>
            <a:ext cx="6500273" cy="908419"/>
          </a:xfrm>
        </p:spPr>
        <p:txBody>
          <a:bodyPr/>
          <a:lstStyle/>
          <a:p>
            <a:r>
              <a:rPr lang="sv-SE" dirty="0"/>
              <a:t>PROGRAMMETS MÅL OCH SÄRSKILT KONTEXT FÖR VUXENUTBILDNING</a:t>
            </a:r>
            <a:endParaRPr lang="en-US" dirty="0"/>
          </a:p>
          <a:p>
            <a:endParaRPr lang="en-US" dirty="0"/>
          </a:p>
        </p:txBody>
      </p:sp>
      <p:sp>
        <p:nvSpPr>
          <p:cNvPr id="3" name="Text Placeholder 2">
            <a:extLst>
              <a:ext uri="{FF2B5EF4-FFF2-40B4-BE49-F238E27FC236}">
                <a16:creationId xmlns:a16="http://schemas.microsoft.com/office/drawing/2014/main" id="{6C959659-21DF-8043-BBA1-3AE609B5A51E}"/>
              </a:ext>
            </a:extLst>
          </p:cNvPr>
          <p:cNvSpPr>
            <a:spLocks noGrp="1"/>
          </p:cNvSpPr>
          <p:nvPr>
            <p:ph type="body" sz="quarter" idx="47"/>
          </p:nvPr>
        </p:nvSpPr>
        <p:spPr>
          <a:xfrm>
            <a:off x="573322" y="2213851"/>
            <a:ext cx="6500273" cy="1231346"/>
          </a:xfrm>
        </p:spPr>
        <p:txBody>
          <a:bodyPr/>
          <a:lstStyle/>
          <a:p>
            <a:r>
              <a:rPr lang="sv-SE" sz="1100" b="0" dirty="0"/>
              <a:t>Skapa ett transformativt, hållbart tillvägagångssätt för att tillhandahålla utbildning i entreprenörskap i migrantsamhället.</a:t>
            </a:r>
          </a:p>
          <a:p>
            <a:r>
              <a:rPr lang="sv-SE" sz="1100" b="0" dirty="0"/>
              <a:t>Ge vuxenutbildare nya kunskaper, färdigheter och nya utbildningsresurser som de kan leverera till invandrargrupperna de arbetar med.</a:t>
            </a:r>
          </a:p>
          <a:p>
            <a:r>
              <a:rPr lang="sv-SE" sz="1100" b="0" dirty="0"/>
              <a:t>Tillhandahåll en omfattande och relevant källa som kommer att motivera och utrusta utbildare att leverera delar av läranderesurserna och navet till små grupper av målgruppsmedlemmar.</a:t>
            </a:r>
          </a:p>
          <a:p>
            <a:r>
              <a:rPr lang="sv-SE" sz="1100" b="0" dirty="0"/>
              <a:t>Utbilda deltagarna att identifiera och ta itu med migranters hinder för tillgång till och deltagande i utbildning.</a:t>
            </a:r>
            <a:endParaRPr lang="en-US" b="0"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573323" y="4120548"/>
            <a:ext cx="6500272" cy="5810390"/>
          </a:xfrm>
        </p:spPr>
        <p:txBody>
          <a:bodyPr/>
          <a:lstStyle/>
          <a:p>
            <a:r>
              <a:rPr lang="sv-SE" dirty="0">
                <a:solidFill>
                  <a:srgbClr val="7ABB57"/>
                </a:solidFill>
              </a:rPr>
              <a:t>Vuxenutbildningen förmedlas av personliga relationer. Det är den praxis genom vilken vuxna engagerar sig i systematiska och varaktiga </a:t>
            </a:r>
            <a:r>
              <a:rPr lang="sv-SE" dirty="0" err="1">
                <a:solidFill>
                  <a:srgbClr val="7ABB57"/>
                </a:solidFill>
              </a:rPr>
              <a:t>självutbildande</a:t>
            </a:r>
            <a:r>
              <a:rPr lang="sv-SE" dirty="0">
                <a:solidFill>
                  <a:srgbClr val="7ABB57"/>
                </a:solidFill>
              </a:rPr>
              <a:t> aktiviteter för att få nya former av kunskap, färdigheter, attityder eller värderingar. Det omfattar alla former av lärande som vuxna ägnar sig åt utöver traditionell skolgång, inklusive livslångt lärande</a:t>
            </a:r>
            <a:r>
              <a:rPr lang="en-GB" dirty="0" smtClean="0">
                <a:solidFill>
                  <a:srgbClr val="7ABB57"/>
                </a:solidFill>
              </a:rPr>
              <a:t>. </a:t>
            </a:r>
            <a:endParaRPr lang="en-GB" dirty="0">
              <a:solidFill>
                <a:srgbClr val="7ABB57"/>
              </a:solidFill>
            </a:endParaRPr>
          </a:p>
          <a:p>
            <a:endParaRPr lang="en-GB" dirty="0"/>
          </a:p>
          <a:p>
            <a:r>
              <a:rPr lang="sv-SE" dirty="0"/>
              <a:t>Vuxenutbildning speglar en specifik filosofi om lärande och undervisning som bygger på antagandet att vuxna kan och vill lära sig, att de kan och vill ta ansvar för lärandet och att själva lärandet ska svara mot deras behov</a:t>
            </a:r>
            <a:r>
              <a:rPr lang="sv-SE" dirty="0" smtClean="0"/>
              <a:t>.</a:t>
            </a:r>
          </a:p>
          <a:p>
            <a:endParaRPr lang="en-GB" dirty="0"/>
          </a:p>
          <a:p>
            <a:r>
              <a:rPr lang="sv-SE" dirty="0"/>
              <a:t>Driven av de tillgängliga möjligheterna och hur man lär sig, påverkas vuxenutbildningen av demografi, globalisering och teknologi</a:t>
            </a:r>
            <a:r>
              <a:rPr lang="sv-SE" dirty="0" smtClean="0"/>
              <a:t>.</a:t>
            </a:r>
          </a:p>
          <a:p>
            <a:endParaRPr lang="en-GB" dirty="0"/>
          </a:p>
          <a:p>
            <a:endParaRPr lang="en-GB" dirty="0"/>
          </a:p>
          <a:p>
            <a:endParaRPr lang="en-GB" dirty="0"/>
          </a:p>
          <a:p>
            <a:endParaRPr lang="en-GB" dirty="0"/>
          </a:p>
          <a:p>
            <a:endParaRPr lang="en-GB" dirty="0"/>
          </a:p>
          <a:p>
            <a:endParaRPr lang="en-GB" dirty="0"/>
          </a:p>
          <a:p>
            <a:endParaRPr lang="en-GB" dirty="0"/>
          </a:p>
          <a:p>
            <a:r>
              <a:rPr lang="sv-SE" dirty="0"/>
              <a:t>Lärande sker på många sätt och många sammanhang precis som alla vuxnas liv skiljer sig åt.</a:t>
            </a:r>
          </a:p>
          <a:p>
            <a:endParaRPr lang="sv-SE" dirty="0"/>
          </a:p>
          <a:p>
            <a:r>
              <a:rPr lang="sv-SE" dirty="0"/>
              <a:t>Vuxenutbildning kan vara i någon av de tre sammanhangen, varav två är relevanta för MCM, dvs</a:t>
            </a:r>
            <a:r>
              <a:rPr lang="sv-SE" dirty="0" smtClean="0"/>
              <a:t>.</a:t>
            </a:r>
          </a:p>
          <a:p>
            <a:endParaRPr lang="en-GB" dirty="0"/>
          </a:p>
          <a:p>
            <a:r>
              <a:rPr lang="en-GB" dirty="0" smtClean="0">
                <a:solidFill>
                  <a:srgbClr val="E97924"/>
                </a:solidFill>
              </a:rPr>
              <a:t>1. Formal </a:t>
            </a:r>
            <a:r>
              <a:rPr lang="en-GB" dirty="0"/>
              <a:t>– </a:t>
            </a:r>
            <a:r>
              <a:rPr lang="sv-SE" dirty="0"/>
              <a:t>Strukturerat lärande som vanligtvis äger rum på en utbildningsinstitution, vanligtvis med en fastställd läroplan och har meriter</a:t>
            </a:r>
            <a:r>
              <a:rPr lang="sv-SE" dirty="0" smtClean="0"/>
              <a:t>;</a:t>
            </a:r>
          </a:p>
          <a:p>
            <a:r>
              <a:rPr lang="en-GB" dirty="0" smtClean="0">
                <a:solidFill>
                  <a:srgbClr val="E97924"/>
                </a:solidFill>
              </a:rPr>
              <a:t>2</a:t>
            </a:r>
            <a:r>
              <a:rPr lang="en-GB" dirty="0">
                <a:solidFill>
                  <a:srgbClr val="E97924"/>
                </a:solidFill>
              </a:rPr>
              <a:t>. </a:t>
            </a:r>
            <a:r>
              <a:rPr lang="en-GB" dirty="0" err="1" smtClean="0">
                <a:solidFill>
                  <a:srgbClr val="E97924"/>
                </a:solidFill>
              </a:rPr>
              <a:t>iIcke</a:t>
            </a:r>
            <a:r>
              <a:rPr lang="en-GB" dirty="0" smtClean="0">
                <a:solidFill>
                  <a:srgbClr val="E97924"/>
                </a:solidFill>
              </a:rPr>
              <a:t>-formal </a:t>
            </a:r>
            <a:r>
              <a:rPr lang="en-GB" dirty="0"/>
              <a:t>– Learning that is organized by educational institutions but non-credential. Non-formal learning opportunities may be provided in the workplace and through the activities of civil society organizations and groups;</a:t>
            </a:r>
          </a:p>
          <a:p>
            <a:r>
              <a:rPr lang="en-GB" dirty="0">
                <a:solidFill>
                  <a:srgbClr val="E97924"/>
                </a:solidFill>
              </a:rPr>
              <a:t>3. Informal </a:t>
            </a:r>
            <a:r>
              <a:rPr lang="en-GB" dirty="0" err="1" smtClean="0">
                <a:solidFill>
                  <a:srgbClr val="E97924"/>
                </a:solidFill>
              </a:rPr>
              <a:t>utbildning</a:t>
            </a:r>
            <a:r>
              <a:rPr lang="en-GB" dirty="0" smtClean="0">
                <a:solidFill>
                  <a:srgbClr val="E97924"/>
                </a:solidFill>
              </a:rPr>
              <a:t> </a:t>
            </a:r>
            <a:r>
              <a:rPr lang="en-GB" dirty="0"/>
              <a:t>– </a:t>
            </a:r>
            <a:r>
              <a:rPr lang="sv-SE" dirty="0"/>
              <a:t>Lärande som pågår hela tiden, som ett resultat av dagliga aktiviteter relaterade till arbete, familj, gemenskap eller fritid</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pic>
        <p:nvPicPr>
          <p:cNvPr id="6" name="Graphic 5" descr="Brain in head with solid fill">
            <a:extLst>
              <a:ext uri="{FF2B5EF4-FFF2-40B4-BE49-F238E27FC236}">
                <a16:creationId xmlns:a16="http://schemas.microsoft.com/office/drawing/2014/main" id="{BB4EA7EE-0DFA-ADD5-33C5-5AA4787941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206855" y="8477962"/>
            <a:ext cx="1349116" cy="1349116"/>
          </a:xfrm>
          <a:prstGeom prst="rect">
            <a:avLst/>
          </a:prstGeom>
        </p:spPr>
      </p:pic>
    </p:spTree>
    <p:extLst>
      <p:ext uri="{BB962C8B-B14F-4D97-AF65-F5344CB8AC3E}">
        <p14:creationId xmlns:p14="http://schemas.microsoft.com/office/powerpoint/2010/main" val="2139299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0C3EBDE-95E2-2FF0-8564-2319B8EA9B54}"/>
              </a:ext>
            </a:extLst>
          </p:cNvPr>
          <p:cNvPicPr>
            <a:picLocks noGrp="1" noChangeAspect="1"/>
          </p:cNvPicPr>
          <p:nvPr>
            <p:ph type="pic" sz="quarter" idx="16"/>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8407" t="148" r="8461" b="713"/>
          <a:stretch/>
        </p:blipFill>
        <p:spPr>
          <a:xfrm>
            <a:off x="3634150" y="3859237"/>
            <a:ext cx="3943454" cy="6042845"/>
          </a:xfrm>
        </p:spPr>
      </p:pic>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smtClean="0">
                <a:solidFill>
                  <a:schemeClr val="tx1"/>
                </a:solidFill>
              </a:rPr>
              <a:t>ELEVEN</a:t>
            </a:r>
            <a:endParaRPr lang="en-US" dirty="0">
              <a:solidFill>
                <a:schemeClr val="tx1"/>
              </a:solidFill>
            </a:endParaRPr>
          </a:p>
        </p:txBody>
      </p:sp>
    </p:spTree>
    <p:extLst>
      <p:ext uri="{BB962C8B-B14F-4D97-AF65-F5344CB8AC3E}">
        <p14:creationId xmlns:p14="http://schemas.microsoft.com/office/powerpoint/2010/main" val="108069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794DEC-504A-BC0C-3518-80B2353C1EF6}"/>
              </a:ext>
            </a:extLst>
          </p:cNvPr>
          <p:cNvGrpSpPr/>
          <p:nvPr/>
        </p:nvGrpSpPr>
        <p:grpSpPr>
          <a:xfrm>
            <a:off x="4444572" y="4329754"/>
            <a:ext cx="3524644" cy="3612528"/>
            <a:chOff x="3177766" y="6791136"/>
            <a:chExt cx="1361636" cy="1395587"/>
          </a:xfrm>
          <a:solidFill>
            <a:schemeClr val="bg1">
              <a:alpha val="29000"/>
            </a:schemeClr>
          </a:solidFill>
        </p:grpSpPr>
        <p:sp>
          <p:nvSpPr>
            <p:cNvPr id="6" name="Freeform 5">
              <a:extLst>
                <a:ext uri="{FF2B5EF4-FFF2-40B4-BE49-F238E27FC236}">
                  <a16:creationId xmlns:a16="http://schemas.microsoft.com/office/drawing/2014/main" id="{8437CAD9-D4F1-B66F-F4CA-474488BDBCF1}"/>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18E9B17-FEC3-0F31-679D-542F1B9AC83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ED09909C-DFA4-57F7-140D-A1125DBD9B2D}"/>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dirty="0"/>
            </a:p>
          </p:txBody>
        </p:sp>
      </p:grpSp>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590679" y="673285"/>
            <a:ext cx="6599989" cy="1314355"/>
          </a:xfrm>
        </p:spPr>
        <p:txBody>
          <a:bodyPr/>
          <a:lstStyle/>
          <a:p>
            <a:r>
              <a:rPr lang="sv-SE" dirty="0"/>
              <a:t>VILKA ÄR DE ELEVER SOM </a:t>
            </a:r>
            <a:r>
              <a:rPr lang="sv-SE" dirty="0" smtClean="0"/>
              <a:t>GYNNAS AV LÄRRESURSER</a:t>
            </a:r>
            <a:r>
              <a:rPr lang="sv-SE" dirty="0"/>
              <a:t>?</a:t>
            </a:r>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479843" y="3296816"/>
            <a:ext cx="4202993" cy="3096382"/>
          </a:xfrm>
        </p:spPr>
        <p:txBody>
          <a:bodyPr/>
          <a:lstStyle/>
          <a:p>
            <a:r>
              <a:rPr lang="en-GB" dirty="0" err="1" smtClean="0">
                <a:solidFill>
                  <a:srgbClr val="7ABB57"/>
                </a:solidFill>
              </a:rPr>
              <a:t>Inlärningsvägar</a:t>
            </a:r>
            <a:endParaRPr lang="en-GB" dirty="0" smtClean="0">
              <a:solidFill>
                <a:srgbClr val="7ABB57"/>
              </a:solidFill>
            </a:endParaRPr>
          </a:p>
          <a:p>
            <a:endParaRPr lang="en-GB" dirty="0"/>
          </a:p>
          <a:p>
            <a:r>
              <a:rPr lang="sv-SE" dirty="0" err="1"/>
              <a:t>Ingrow</a:t>
            </a:r>
            <a:r>
              <a:rPr lang="sv-SE" dirty="0"/>
              <a:t> Lärande resurserna &amp; </a:t>
            </a:r>
            <a:r>
              <a:rPr lang="sv-SE" dirty="0" err="1"/>
              <a:t>Kunskaphuben</a:t>
            </a:r>
            <a:r>
              <a:rPr lang="sv-SE" dirty="0"/>
              <a:t> utvecklades mest specifikt för vuxenutbildare som når ut till invandrare och medlemmar av etniska minoriteter. Vuxenpedagoger bör sträva efter att hjälpa eleverna att skapa sina inlärningsvägar genom att använda följande frågor</a:t>
            </a:r>
            <a:r>
              <a:rPr lang="sv-SE" dirty="0" smtClean="0"/>
              <a:t>:</a:t>
            </a:r>
          </a:p>
          <a:p>
            <a:endParaRPr lang="en-GB" dirty="0" smtClean="0"/>
          </a:p>
          <a:p>
            <a:pPr marL="171450" indent="-171450">
              <a:buFont typeface="Arial" panose="020B0604020202020204" pitchFamily="34" charset="0"/>
              <a:buChar char="•"/>
            </a:pPr>
            <a:r>
              <a:rPr lang="en-GB" dirty="0" err="1">
                <a:solidFill>
                  <a:srgbClr val="7ABB57"/>
                </a:solidFill>
              </a:rPr>
              <a:t>Kompetensbaserade</a:t>
            </a:r>
            <a:r>
              <a:rPr lang="en-GB" dirty="0">
                <a:solidFill>
                  <a:srgbClr val="7ABB57"/>
                </a:solidFill>
              </a:rPr>
              <a:t> </a:t>
            </a:r>
            <a:r>
              <a:rPr lang="en-GB" dirty="0" err="1">
                <a:solidFill>
                  <a:srgbClr val="7ABB57"/>
                </a:solidFill>
              </a:rPr>
              <a:t>framsteg</a:t>
            </a:r>
            <a:r>
              <a:rPr lang="en-GB" dirty="0" smtClean="0">
                <a:solidFill>
                  <a:srgbClr val="7ABB57"/>
                </a:solidFill>
              </a:rPr>
              <a:t>: </a:t>
            </a:r>
            <a:r>
              <a:rPr lang="sv-SE" dirty="0"/>
              <a:t>(Hur kan elever själv reflektera över sitt lärande?) Vad jag ska lära mig</a:t>
            </a:r>
            <a:r>
              <a:rPr lang="sv-SE" dirty="0" smtClean="0"/>
              <a:t>.</a:t>
            </a:r>
          </a:p>
          <a:p>
            <a:pPr marL="171450" indent="-171450">
              <a:buFont typeface="Arial" panose="020B0604020202020204" pitchFamily="34" charset="0"/>
              <a:buChar char="•"/>
            </a:pPr>
            <a:r>
              <a:rPr lang="en-GB" dirty="0" err="1">
                <a:solidFill>
                  <a:srgbClr val="7ABB57"/>
                </a:solidFill>
              </a:rPr>
              <a:t>Personligt</a:t>
            </a:r>
            <a:r>
              <a:rPr lang="en-GB" dirty="0">
                <a:solidFill>
                  <a:srgbClr val="7ABB57"/>
                </a:solidFill>
              </a:rPr>
              <a:t> </a:t>
            </a:r>
            <a:r>
              <a:rPr lang="en-GB" dirty="0" err="1" smtClean="0">
                <a:solidFill>
                  <a:srgbClr val="7ABB57"/>
                </a:solidFill>
              </a:rPr>
              <a:t>inlärningsmål</a:t>
            </a:r>
            <a:r>
              <a:rPr lang="en-GB" dirty="0" smtClean="0">
                <a:solidFill>
                  <a:srgbClr val="7ABB57"/>
                </a:solidFill>
              </a:rPr>
              <a:t>: </a:t>
            </a:r>
            <a:r>
              <a:rPr lang="sv-SE" dirty="0"/>
              <a:t>(Hur skulle eleverna kunna sätta upp ett mål för läranderesultatet?) Hur ska jag lära mig det</a:t>
            </a:r>
            <a:r>
              <a:rPr lang="sv-SE" dirty="0" smtClean="0"/>
              <a:t>.</a:t>
            </a:r>
          </a:p>
          <a:p>
            <a:pPr marL="171450" indent="-171450">
              <a:buFont typeface="Arial" panose="020B0604020202020204" pitchFamily="34" charset="0"/>
              <a:buChar char="•"/>
            </a:pPr>
            <a:r>
              <a:rPr lang="en-GB" dirty="0" err="1">
                <a:solidFill>
                  <a:srgbClr val="7ABB57"/>
                </a:solidFill>
              </a:rPr>
              <a:t>Anpassad</a:t>
            </a:r>
            <a:r>
              <a:rPr lang="en-GB" dirty="0">
                <a:solidFill>
                  <a:srgbClr val="7ABB57"/>
                </a:solidFill>
              </a:rPr>
              <a:t> </a:t>
            </a:r>
            <a:r>
              <a:rPr lang="en-GB" dirty="0" err="1">
                <a:solidFill>
                  <a:srgbClr val="7ABB57"/>
                </a:solidFill>
              </a:rPr>
              <a:t>inlärningsväg</a:t>
            </a:r>
            <a:r>
              <a:rPr lang="en-GB" dirty="0" smtClean="0">
                <a:solidFill>
                  <a:srgbClr val="7ABB57"/>
                </a:solidFill>
              </a:rPr>
              <a:t>: </a:t>
            </a:r>
            <a:r>
              <a:rPr lang="sv-SE" dirty="0"/>
              <a:t>(Vilka inlärningsmöjligheter eller val skulle eleverna kunna välja mellan?) Hur ska jag visa vad jag har lärt mig.</a:t>
            </a:r>
            <a:endParaRPr lang="en-GB" dirty="0" smtClean="0"/>
          </a:p>
          <a:p>
            <a:pPr marL="171450" indent="-171450">
              <a:buFont typeface="Arial" panose="020B0604020202020204" pitchFamily="34" charset="0"/>
              <a:buChar char="•"/>
            </a:pPr>
            <a:r>
              <a:rPr lang="en-GB" dirty="0" err="1">
                <a:solidFill>
                  <a:srgbClr val="7ABB57"/>
                </a:solidFill>
              </a:rPr>
              <a:t>Kompetensbaserade</a:t>
            </a:r>
            <a:r>
              <a:rPr lang="en-GB" dirty="0">
                <a:solidFill>
                  <a:srgbClr val="7ABB57"/>
                </a:solidFill>
              </a:rPr>
              <a:t> </a:t>
            </a:r>
            <a:r>
              <a:rPr lang="en-GB" dirty="0" err="1">
                <a:solidFill>
                  <a:srgbClr val="7ABB57"/>
                </a:solidFill>
              </a:rPr>
              <a:t>framsteg</a:t>
            </a:r>
            <a:r>
              <a:rPr lang="en-GB" dirty="0" smtClean="0">
                <a:solidFill>
                  <a:srgbClr val="7ABB57"/>
                </a:solidFill>
              </a:rPr>
              <a:t>: </a:t>
            </a:r>
            <a:r>
              <a:rPr lang="en-GB" dirty="0" smtClean="0"/>
              <a:t>(</a:t>
            </a:r>
            <a:r>
              <a:rPr lang="sv-SE" dirty="0" smtClean="0"/>
              <a:t>Hur </a:t>
            </a:r>
            <a:r>
              <a:rPr lang="sv-SE" dirty="0"/>
              <a:t>kan eleverna ha val i hur och när de visar skicklighet?)</a:t>
            </a:r>
            <a:endParaRPr lang="en-US"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13</a:t>
            </a:fld>
            <a:endParaRPr lang="en-US" dirty="0"/>
          </a:p>
        </p:txBody>
      </p:sp>
      <p:pic>
        <p:nvPicPr>
          <p:cNvPr id="4" name="Picture Placeholder 3">
            <a:extLst>
              <a:ext uri="{FF2B5EF4-FFF2-40B4-BE49-F238E27FC236}">
                <a16:creationId xmlns:a16="http://schemas.microsoft.com/office/drawing/2014/main" id="{F6798B6B-0177-05B6-32C5-AF2CB22C7D76}"/>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Tree>
    <p:extLst>
      <p:ext uri="{BB962C8B-B14F-4D97-AF65-F5344CB8AC3E}">
        <p14:creationId xmlns:p14="http://schemas.microsoft.com/office/powerpoint/2010/main" val="305076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511E45B-DBC5-2E43-81C1-7DF99340C49D}"/>
              </a:ext>
            </a:extLst>
          </p:cNvPr>
          <p:cNvSpPr>
            <a:spLocks noGrp="1"/>
          </p:cNvSpPr>
          <p:nvPr>
            <p:ph type="body" sz="quarter" idx="59"/>
          </p:nvPr>
        </p:nvSpPr>
        <p:spPr/>
        <p:txBody>
          <a:bodyPr/>
          <a:lstStyle/>
          <a:p>
            <a:r>
              <a:rPr lang="en-GB" dirty="0"/>
              <a:t>"Entrepreneurship is neither a science nor an art. It is a practice."</a:t>
            </a:r>
          </a:p>
          <a:p>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60"/>
          </p:nvPr>
        </p:nvSpPr>
        <p:spPr/>
        <p:txBody>
          <a:bodyPr/>
          <a:lstStyle/>
          <a:p>
            <a:r>
              <a:rPr lang="en-US" dirty="0"/>
              <a:t>”</a:t>
            </a:r>
          </a:p>
        </p:txBody>
      </p:sp>
      <p:sp>
        <p:nvSpPr>
          <p:cNvPr id="13" name="Text Placeholder 12">
            <a:extLst>
              <a:ext uri="{FF2B5EF4-FFF2-40B4-BE49-F238E27FC236}">
                <a16:creationId xmlns:a16="http://schemas.microsoft.com/office/drawing/2014/main" id="{E8FC6B74-D5AB-BA45-9B56-04E85BBAE537}"/>
              </a:ext>
            </a:extLst>
          </p:cNvPr>
          <p:cNvSpPr>
            <a:spLocks noGrp="1"/>
          </p:cNvSpPr>
          <p:nvPr>
            <p:ph type="body" sz="quarter" idx="61"/>
          </p:nvPr>
        </p:nvSpPr>
        <p:spPr/>
        <p:txBody>
          <a:bodyPr/>
          <a:lstStyle/>
          <a:p>
            <a:r>
              <a:rPr lang="en-US" dirty="0"/>
              <a:t>Peter Drucker</a:t>
            </a:r>
          </a:p>
          <a:p>
            <a:r>
              <a:rPr lang="en-US" b="0" dirty="0"/>
              <a:t>Austrian educator and author</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7202488" y="10315575"/>
            <a:ext cx="357187" cy="266700"/>
          </a:xfrm>
          <a:prstGeom prst="rect">
            <a:avLst/>
          </a:prstGeom>
        </p:spPr>
        <p:txBody>
          <a:bodyPr vert="horz" lIns="91440" tIns="45720" rIns="91440" bIns="45720"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14</a:t>
            </a:fld>
            <a:endParaRPr lang="en-US" dirty="0"/>
          </a:p>
        </p:txBody>
      </p:sp>
      <p:pic>
        <p:nvPicPr>
          <p:cNvPr id="29" name="Picture Placeholder 28" descr="A person in a suit smiling&#10;&#10;Description automatically generated">
            <a:extLst>
              <a:ext uri="{FF2B5EF4-FFF2-40B4-BE49-F238E27FC236}">
                <a16:creationId xmlns:a16="http://schemas.microsoft.com/office/drawing/2014/main" id="{486B66E3-950E-DD66-0505-0DB95F89B003}"/>
              </a:ext>
            </a:extLst>
          </p:cNvPr>
          <p:cNvPicPr>
            <a:picLocks noGrp="1" noChangeAspect="1"/>
          </p:cNvPicPr>
          <p:nvPr>
            <p:ph type="pic" sz="quarter" idx="62"/>
          </p:nvPr>
        </p:nvPicPr>
        <p:blipFill>
          <a:blip r:embed="rId2"/>
          <a:srcRect l="40521" r="40521"/>
          <a:stretch>
            <a:fillRect/>
          </a:stretch>
        </p:blipFill>
        <p:spPr/>
      </p:pic>
    </p:spTree>
    <p:extLst>
      <p:ext uri="{BB962C8B-B14F-4D97-AF65-F5344CB8AC3E}">
        <p14:creationId xmlns:p14="http://schemas.microsoft.com/office/powerpoint/2010/main" val="399679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smtClean="0">
                <a:solidFill>
                  <a:schemeClr val="tx1"/>
                </a:solidFill>
              </a:rPr>
              <a:t>Om den </a:t>
            </a:r>
            <a:r>
              <a:rPr lang="en-US" dirty="0" err="1" smtClean="0">
                <a:solidFill>
                  <a:schemeClr val="tx1"/>
                </a:solidFill>
              </a:rPr>
              <a:t>här</a:t>
            </a:r>
            <a:r>
              <a:rPr lang="en-US" dirty="0" smtClean="0">
                <a:solidFill>
                  <a:schemeClr val="tx1"/>
                </a:solidFill>
              </a:rPr>
              <a:t> </a:t>
            </a:r>
            <a:r>
              <a:rPr lang="en-US" dirty="0" err="1" smtClean="0">
                <a:solidFill>
                  <a:schemeClr val="tx1"/>
                </a:solidFill>
              </a:rPr>
              <a:t>guiden</a:t>
            </a:r>
            <a:endParaRPr lang="en-US" dirty="0">
              <a:solidFill>
                <a:schemeClr val="tx1"/>
              </a:solidFill>
            </a:endParaRPr>
          </a:p>
        </p:txBody>
      </p:sp>
      <p:pic>
        <p:nvPicPr>
          <p:cNvPr id="4" name="Picture Placeholder 3">
            <a:extLst>
              <a:ext uri="{FF2B5EF4-FFF2-40B4-BE49-F238E27FC236}">
                <a16:creationId xmlns:a16="http://schemas.microsoft.com/office/drawing/2014/main" id="{D8517FE2-A68B-A2F7-9BAD-FCA342980DA6}"/>
              </a:ext>
            </a:extLst>
          </p:cNvPr>
          <p:cNvPicPr>
            <a:picLocks noGrp="1" noChangeAspect="1"/>
          </p:cNvPicPr>
          <p:nvPr>
            <p:ph type="pic" sz="quarter" idx="16"/>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764" t="992" r="42426" b="707"/>
          <a:stretch/>
        </p:blipFill>
        <p:spPr>
          <a:xfrm>
            <a:off x="3634150" y="3859237"/>
            <a:ext cx="3943454" cy="6042845"/>
          </a:xfrm>
        </p:spPr>
      </p:pic>
    </p:spTree>
    <p:extLst>
      <p:ext uri="{BB962C8B-B14F-4D97-AF65-F5344CB8AC3E}">
        <p14:creationId xmlns:p14="http://schemas.microsoft.com/office/powerpoint/2010/main" val="96737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58567" y="1518459"/>
            <a:ext cx="4931210" cy="3705527"/>
          </a:xfrm>
        </p:spPr>
        <p:txBody>
          <a:bodyPr/>
          <a:lstStyle/>
          <a:p>
            <a:pPr algn="l"/>
            <a:r>
              <a:rPr lang="sv-SE" dirty="0"/>
              <a:t>Varje modul omfattar huvudpresentationen om ämnet och fallstudier. Nedan följer en översikt över varje modul.</a:t>
            </a:r>
          </a:p>
          <a:p>
            <a:pPr algn="l"/>
            <a:endParaRPr lang="sv-SE" dirty="0"/>
          </a:p>
          <a:p>
            <a:pPr algn="l"/>
            <a:r>
              <a:rPr lang="sv-SE" dirty="0"/>
              <a:t>Resurserna spänner över 5 moduler utformade för att säkerställa att vuxenutbildare kommer att ge migranter och etniska minoritetsgrupper möjlighet att börja entreprenörskap.</a:t>
            </a:r>
          </a:p>
          <a:p>
            <a:pPr algn="l"/>
            <a:endParaRPr lang="sv-SE" dirty="0"/>
          </a:p>
          <a:p>
            <a:pPr algn="l"/>
            <a:r>
              <a:rPr lang="sv-SE" dirty="0"/>
              <a:t>1. Att övervinna socioekonomiska utmaningar för framgångsrikt entreprenörskap för invandrare</a:t>
            </a:r>
          </a:p>
          <a:p>
            <a:pPr algn="l"/>
            <a:r>
              <a:rPr lang="sv-SE" dirty="0"/>
              <a:t>En introduktion till socioekonomiska utmaningar för migrerande entreprenörer.</a:t>
            </a:r>
          </a:p>
          <a:p>
            <a:pPr algn="l"/>
            <a:endParaRPr lang="sv-SE" dirty="0"/>
          </a:p>
          <a:p>
            <a:pPr algn="l"/>
            <a:r>
              <a:rPr lang="sv-SE" dirty="0"/>
              <a:t>2. Att övervinna socioekonomiska utmaningar för framgångsrikt entreprenörskap för invandrare</a:t>
            </a:r>
          </a:p>
          <a:p>
            <a:pPr algn="l"/>
            <a:r>
              <a:rPr lang="sv-SE" dirty="0"/>
              <a:t>Introduktion till socioekonomiska utmaningar för migrerande entreprenörer.</a:t>
            </a:r>
          </a:p>
          <a:p>
            <a:pPr algn="l"/>
            <a:endParaRPr lang="sv-SE" dirty="0"/>
          </a:p>
          <a:p>
            <a:pPr algn="l"/>
            <a:r>
              <a:rPr lang="sv-SE" dirty="0"/>
              <a:t>3. Att tackla ekonomiska utmaningar som migrerande entreprenör</a:t>
            </a:r>
          </a:p>
          <a:p>
            <a:pPr algn="l"/>
            <a:r>
              <a:rPr lang="sv-SE" dirty="0"/>
              <a:t>En introduktion till finansiell kunskap och dess betydelse för entreprenörer.</a:t>
            </a:r>
          </a:p>
          <a:p>
            <a:pPr algn="l"/>
            <a:endParaRPr lang="sv-SE" dirty="0"/>
          </a:p>
          <a:p>
            <a:pPr algn="l"/>
            <a:r>
              <a:rPr lang="sv-SE" dirty="0"/>
              <a:t>4. Att övervinna personliga utmaningar för att bli en motståndskraftig entreprenör</a:t>
            </a:r>
          </a:p>
          <a:p>
            <a:pPr algn="l"/>
            <a:r>
              <a:rPr lang="sv-SE" dirty="0"/>
              <a:t>Erkännande av migrantspecifika utmaningar och möjligheter relaterade till motståndskraft.</a:t>
            </a:r>
          </a:p>
          <a:p>
            <a:pPr algn="l"/>
            <a:endParaRPr lang="sv-SE" dirty="0"/>
          </a:p>
          <a:p>
            <a:pPr algn="l"/>
            <a:r>
              <a:rPr lang="sv-SE" dirty="0"/>
              <a:t>5. Affärsmetoder och attityder för framgång</a:t>
            </a:r>
          </a:p>
          <a:p>
            <a:pPr algn="l"/>
            <a:r>
              <a:rPr lang="sv-SE" dirty="0"/>
              <a:t>Översikt över </a:t>
            </a:r>
            <a:r>
              <a:rPr lang="sv-SE" dirty="0" err="1"/>
              <a:t>Entrecomp</a:t>
            </a:r>
            <a:r>
              <a:rPr lang="sv-SE" dirty="0"/>
              <a:t> och dess relevans för </a:t>
            </a:r>
            <a:r>
              <a:rPr lang="sv-SE" dirty="0" err="1"/>
              <a:t>entreprenöriell</a:t>
            </a:r>
            <a:r>
              <a:rPr lang="sv-SE" dirty="0"/>
              <a:t> framgång.</a:t>
            </a:r>
            <a:endParaRPr lang="en-GB" dirty="0"/>
          </a:p>
          <a:p>
            <a:pPr algn="l"/>
            <a:endParaRPr lang="en-GB" dirty="0"/>
          </a:p>
          <a:p>
            <a:pPr algn="l"/>
            <a:endParaRPr lang="en-GB" dirty="0"/>
          </a:p>
          <a:p>
            <a:pPr algn="l"/>
            <a:endParaRPr lang="en-GB" dirty="0"/>
          </a:p>
          <a:p>
            <a:pPr algn="l"/>
            <a:endParaRPr lang="en-GB" dirty="0"/>
          </a:p>
          <a:p>
            <a:pPr algn="l"/>
            <a:endParaRPr lang="en-GB" dirty="0"/>
          </a:p>
          <a:p>
            <a:pPr algn="l"/>
            <a:endParaRPr lang="en-US" dirty="0"/>
          </a:p>
        </p:txBody>
      </p:sp>
      <p:sp>
        <p:nvSpPr>
          <p:cNvPr id="2" name="TextBox 1">
            <a:extLst>
              <a:ext uri="{FF2B5EF4-FFF2-40B4-BE49-F238E27FC236}">
                <a16:creationId xmlns:a16="http://schemas.microsoft.com/office/drawing/2014/main" id="{584ECE48-CB77-6DD6-27DF-4AF865FD8785}"/>
              </a:ext>
            </a:extLst>
          </p:cNvPr>
          <p:cNvSpPr txBox="1"/>
          <p:nvPr/>
        </p:nvSpPr>
        <p:spPr>
          <a:xfrm>
            <a:off x="1353436" y="533574"/>
            <a:ext cx="4776226" cy="984885"/>
          </a:xfrm>
          <a:prstGeom prst="rect">
            <a:avLst/>
          </a:prstGeom>
          <a:noFill/>
        </p:spPr>
        <p:txBody>
          <a:bodyPr wrap="square" rtlCol="0">
            <a:spAutoFit/>
          </a:bodyPr>
          <a:lstStyle/>
          <a:p>
            <a:r>
              <a:rPr lang="en-IE" sz="2900" b="1" dirty="0" err="1">
                <a:solidFill>
                  <a:srgbClr val="E97924"/>
                </a:solidFill>
                <a:latin typeface="Calibri" panose="020F0502020204030204" pitchFamily="34" charset="0"/>
                <a:ea typeface="Calibri" panose="020F0502020204030204" pitchFamily="34" charset="0"/>
                <a:cs typeface="Calibri" panose="020F0502020204030204" pitchFamily="34" charset="0"/>
              </a:rPr>
              <a:t>Lärresurser</a:t>
            </a:r>
            <a:r>
              <a:rPr lang="en-IE" sz="29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IE" sz="2900" b="1" dirty="0" err="1">
                <a:solidFill>
                  <a:srgbClr val="E97924"/>
                </a:solidFill>
                <a:latin typeface="Calibri" panose="020F0502020204030204" pitchFamily="34" charset="0"/>
                <a:ea typeface="Calibri" panose="020F0502020204030204" pitchFamily="34" charset="0"/>
                <a:cs typeface="Calibri" panose="020F0502020204030204" pitchFamily="34" charset="0"/>
              </a:rPr>
              <a:t>och</a:t>
            </a:r>
            <a:r>
              <a:rPr lang="en-IE" sz="29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IE" sz="2900" b="1" dirty="0" err="1" smtClean="0">
                <a:solidFill>
                  <a:srgbClr val="E97924"/>
                </a:solidFill>
                <a:latin typeface="Calibri" panose="020F0502020204030204" pitchFamily="34" charset="0"/>
                <a:ea typeface="Calibri" panose="020F0502020204030204" pitchFamily="34" charset="0"/>
                <a:cs typeface="Calibri" panose="020F0502020204030204" pitchFamily="34" charset="0"/>
              </a:rPr>
              <a:t>kunskapshuben</a:t>
            </a:r>
            <a:endParaRPr lang="en-IE" sz="2900" b="1" dirty="0">
              <a:solidFill>
                <a:srgbClr val="E97924"/>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Placeholder 20" descr="A group of people around a table&#10;&#10;Description automatically generated">
            <a:extLst>
              <a:ext uri="{FF2B5EF4-FFF2-40B4-BE49-F238E27FC236}">
                <a16:creationId xmlns:a16="http://schemas.microsoft.com/office/drawing/2014/main" id="{CCF1D3FE-653C-CD67-4D55-A40F4302E39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2809" b="2809"/>
          <a:stretch>
            <a:fillRect/>
          </a:stretch>
        </p:blipFill>
        <p:spPr/>
      </p:pic>
    </p:spTree>
    <p:extLst>
      <p:ext uri="{BB962C8B-B14F-4D97-AF65-F5344CB8AC3E}">
        <p14:creationId xmlns:p14="http://schemas.microsoft.com/office/powerpoint/2010/main" val="297486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396091" y="596107"/>
            <a:ext cx="6770001" cy="5810390"/>
          </a:xfrm>
        </p:spPr>
        <p:txBody>
          <a:bodyPr numCol="1"/>
          <a:lstStyle/>
          <a:p>
            <a:r>
              <a:rPr lang="en-GB" sz="1600" b="1" dirty="0" err="1">
                <a:solidFill>
                  <a:srgbClr val="7ABB57"/>
                </a:solidFill>
              </a:rPr>
              <a:t>Syftet</a:t>
            </a:r>
            <a:r>
              <a:rPr lang="en-GB" sz="1600" b="1" dirty="0">
                <a:solidFill>
                  <a:srgbClr val="7ABB57"/>
                </a:solidFill>
              </a:rPr>
              <a:t> med </a:t>
            </a:r>
            <a:r>
              <a:rPr lang="en-GB" sz="1600" b="1" dirty="0" err="1" smtClean="0">
                <a:solidFill>
                  <a:srgbClr val="7ABB57"/>
                </a:solidFill>
              </a:rPr>
              <a:t>Kunskaphuben</a:t>
            </a:r>
            <a:endParaRPr lang="en-GB" sz="1600" b="1" dirty="0" smtClean="0">
              <a:solidFill>
                <a:srgbClr val="7ABB57"/>
              </a:solidFill>
            </a:endParaRPr>
          </a:p>
          <a:p>
            <a:r>
              <a:rPr lang="sv-SE" sz="1400" dirty="0"/>
              <a:t>INGROW Digital </a:t>
            </a:r>
            <a:r>
              <a:rPr lang="sv-SE" sz="1400" dirty="0" err="1"/>
              <a:t>Knowledge</a:t>
            </a:r>
            <a:r>
              <a:rPr lang="sv-SE" sz="1400" dirty="0"/>
              <a:t> </a:t>
            </a:r>
            <a:r>
              <a:rPr lang="sv-SE" sz="1400" dirty="0" err="1"/>
              <a:t>Hub</a:t>
            </a:r>
            <a:r>
              <a:rPr lang="sv-SE" sz="1400" dirty="0"/>
              <a:t> är utformad för att fungera som en omfattande resursplattform, speciellt inriktad på entreprenörer med invandrar-, flykting- och etnisk minoritetsbakgrund. Dess primära syfte är att utrusta dessa individer med de nödvändiga verktygen och kunskaperna för att framgångsrikt initiera och hantera sina entreprenöriella satsningar. Genom att ge tillgång till skräddarsytt utbildningsinnehåll, verkliga fallstudier och interaktiva inlärningsmoduler syftar navet till att ta itu med de unika utmaningar som dessa samhällen står inför i näringslivet.</a:t>
            </a:r>
            <a:endParaRPr lang="en-GB" sz="1400" dirty="0"/>
          </a:p>
          <a:p>
            <a:endParaRPr lang="en-GB" sz="1400" dirty="0"/>
          </a:p>
          <a:p>
            <a:r>
              <a:rPr lang="en-GB" sz="1600" b="1" dirty="0" err="1">
                <a:solidFill>
                  <a:srgbClr val="E97924"/>
                </a:solidFill>
                <a:latin typeface="Calibri"/>
                <a:ea typeface="Open Sans"/>
                <a:cs typeface="Calibri"/>
              </a:rPr>
              <a:t>Effekten</a:t>
            </a:r>
            <a:r>
              <a:rPr lang="en-GB" sz="1600" b="1" dirty="0">
                <a:solidFill>
                  <a:srgbClr val="E97924"/>
                </a:solidFill>
                <a:latin typeface="Calibri"/>
                <a:ea typeface="Open Sans"/>
                <a:cs typeface="Calibri"/>
              </a:rPr>
              <a:t> </a:t>
            </a:r>
            <a:r>
              <a:rPr lang="en-GB" sz="1600" b="1" dirty="0" err="1">
                <a:solidFill>
                  <a:srgbClr val="E97924"/>
                </a:solidFill>
                <a:latin typeface="Calibri"/>
                <a:ea typeface="Open Sans"/>
                <a:cs typeface="Calibri"/>
              </a:rPr>
              <a:t>av</a:t>
            </a:r>
            <a:r>
              <a:rPr lang="en-GB" sz="1600" b="1" dirty="0">
                <a:solidFill>
                  <a:srgbClr val="E97924"/>
                </a:solidFill>
                <a:latin typeface="Calibri"/>
                <a:ea typeface="Open Sans"/>
                <a:cs typeface="Calibri"/>
              </a:rPr>
              <a:t> </a:t>
            </a:r>
            <a:r>
              <a:rPr lang="en-GB" sz="1600" b="1" dirty="0" err="1" smtClean="0">
                <a:solidFill>
                  <a:srgbClr val="E97924"/>
                </a:solidFill>
                <a:latin typeface="Calibri"/>
                <a:ea typeface="Open Sans"/>
                <a:cs typeface="Calibri"/>
              </a:rPr>
              <a:t>kunskapshuben</a:t>
            </a:r>
            <a:endParaRPr lang="en-GB" sz="1600" b="1" dirty="0" smtClean="0">
              <a:solidFill>
                <a:srgbClr val="E97924"/>
              </a:solidFill>
              <a:latin typeface="Calibri"/>
              <a:ea typeface="Open Sans"/>
              <a:cs typeface="Calibri"/>
            </a:endParaRPr>
          </a:p>
          <a:p>
            <a:r>
              <a:rPr lang="sv-SE" sz="1400" dirty="0"/>
              <a:t>Effekten av </a:t>
            </a:r>
            <a:r>
              <a:rPr lang="sv-SE" sz="1400" dirty="0" err="1" smtClean="0"/>
              <a:t>kunskaphuben</a:t>
            </a:r>
            <a:r>
              <a:rPr lang="sv-SE" sz="1400" dirty="0" smtClean="0"/>
              <a:t> är </a:t>
            </a:r>
            <a:r>
              <a:rPr lang="sv-SE" sz="1400" dirty="0"/>
              <a:t>mångfacetterad. För det första syftar det till att jämna villkoren genom att erbjuda anpassat stöd och lärandemöjligheter som erkänner och överbryggar kulturella och utbildningsmässiga klyftor. Denna inkludering främjar ett mer rättvist </a:t>
            </a:r>
            <a:r>
              <a:rPr lang="sv-SE" sz="1400" dirty="0" err="1"/>
              <a:t>entreprenöriellt</a:t>
            </a:r>
            <a:r>
              <a:rPr lang="sv-SE" sz="1400" dirty="0"/>
              <a:t> ekosystem. För det andra underlättar navet nätverksmöjligheter, förbinder elever med mentorer, branschfolk och kamrater, vilket kan leda till samarbete och verklig tillämpning av inlärda färdigheter. Dessutom, genom att integrera återkopplingsmekanismer och </a:t>
            </a:r>
            <a:r>
              <a:rPr lang="sv-SE" sz="1400" dirty="0" err="1"/>
              <a:t>community</a:t>
            </a:r>
            <a:r>
              <a:rPr lang="sv-SE" sz="1400" dirty="0"/>
              <a:t>-drivna innehållsuppdateringar, säkerställer navet att resurserna förblir relevanta och effektiva och anpassar sig till användarnas föränderliga behov.</a:t>
            </a:r>
            <a:endParaRPr lang="en-US" sz="1400"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pic>
        <p:nvPicPr>
          <p:cNvPr id="7" name="Picture 6">
            <a:extLst>
              <a:ext uri="{FF2B5EF4-FFF2-40B4-BE49-F238E27FC236}">
                <a16:creationId xmlns:a16="http://schemas.microsoft.com/office/drawing/2014/main" id="{C0A8A616-EEB9-BC07-9C5A-EAA4A09978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8032" y="5014418"/>
            <a:ext cx="4263610" cy="53015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56303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918602"/>
            <a:ext cx="4184942" cy="939099"/>
          </a:xfrm>
        </p:spPr>
        <p:txBody>
          <a:bodyPr/>
          <a:lstStyle/>
          <a:p>
            <a:r>
              <a:rPr lang="en-US" dirty="0" err="1" smtClean="0"/>
              <a:t>Interaktiv</a:t>
            </a:r>
            <a:r>
              <a:rPr lang="en-US" dirty="0" smtClean="0"/>
              <a:t> </a:t>
            </a:r>
            <a:r>
              <a:rPr lang="en-US" dirty="0"/>
              <a:t>&amp; </a:t>
            </a:r>
            <a:r>
              <a:rPr lang="en-US" dirty="0" err="1" smtClean="0"/>
              <a:t>Innovativ</a:t>
            </a:r>
            <a:endParaRPr lang="en-US" dirty="0"/>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11997" y="5597236"/>
            <a:ext cx="4179282" cy="3831059"/>
          </a:xfrm>
        </p:spPr>
        <p:txBody>
          <a:bodyPr/>
          <a:lstStyle/>
          <a:p>
            <a:pPr marL="171450" indent="-171450">
              <a:buFont typeface="Arial" panose="020B0604020202020204" pitchFamily="34" charset="0"/>
              <a:buChar char="•"/>
            </a:pPr>
            <a:r>
              <a:rPr lang="sv-SE" dirty="0"/>
              <a:t>Utbildningsmaterial utvecklas i PowerPoint. De kan anpassas till utbildningsbehoven, eftersom de är </a:t>
            </a:r>
            <a:r>
              <a:rPr lang="sv-SE" dirty="0" err="1"/>
              <a:t>redigerbara</a:t>
            </a:r>
            <a:r>
              <a:rPr lang="sv-SE" dirty="0"/>
              <a:t>.</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Videor används för att förklara vissa delar av utbildningens innehåll och för att presentera fallstudier för diskussion.</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Övningar uppmuntrar både grupp- och individuellt lärande och ger en praktisk ton till alla sammanhang.</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Aktiviteter inbjuder elever att undersöka innehåll som artiklar, </a:t>
            </a:r>
            <a:r>
              <a:rPr lang="sv-SE" dirty="0" err="1"/>
              <a:t>poddar</a:t>
            </a:r>
            <a:r>
              <a:rPr lang="sv-SE" dirty="0"/>
              <a:t>, böcker, etc.</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Fallstudier hjälper till att levandegöra teman.</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Alla dessa kan ersättas med lämpliga, lokaliserade exempel, av utbildarna, som bäst passar behoven hos en viss målgrupp, vilket gör dessa resurser mycket överförbara.</a:t>
            </a:r>
            <a:endParaRPr lang="en-GB" dirty="0"/>
          </a:p>
          <a:p>
            <a:endParaRPr lang="en-US" dirty="0"/>
          </a:p>
        </p:txBody>
      </p:sp>
      <p:pic>
        <p:nvPicPr>
          <p:cNvPr id="4" name="Picture Placeholder 3">
            <a:extLst>
              <a:ext uri="{FF2B5EF4-FFF2-40B4-BE49-F238E27FC236}">
                <a16:creationId xmlns:a16="http://schemas.microsoft.com/office/drawing/2014/main" id="{F93CEB58-0C7D-C14E-3D90-1A79BD1B64DD}"/>
              </a:ext>
            </a:extLst>
          </p:cNvPr>
          <p:cNvPicPr>
            <a:picLocks noGrp="1" noChangeAspect="1"/>
          </p:cNvPicPr>
          <p:nvPr>
            <p:ph type="pic" sz="quarter" idx="10"/>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4319" r="48497"/>
          <a:stretch/>
        </p:blipFill>
        <p:spPr>
          <a:xfrm>
            <a:off x="0" y="-1"/>
            <a:ext cx="7559675" cy="10691814"/>
          </a:xfrm>
        </p:spPr>
      </p:pic>
    </p:spTree>
    <p:extLst>
      <p:ext uri="{BB962C8B-B14F-4D97-AF65-F5344CB8AC3E}">
        <p14:creationId xmlns:p14="http://schemas.microsoft.com/office/powerpoint/2010/main" val="335697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BD5BA7C-083A-9326-92EE-5DE72C4BA61D}"/>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8391" b="8391"/>
          <a:stretch>
            <a:fillRect/>
          </a:stretch>
        </p:blipFill>
        <p:spPr/>
      </p:pic>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387927" y="7730837"/>
            <a:ext cx="2859578" cy="2505814"/>
          </a:xfrm>
        </p:spPr>
        <p:txBody>
          <a:bodyPr/>
          <a:lstStyle/>
          <a:p>
            <a:r>
              <a:rPr lang="sv-SE" dirty="0"/>
              <a:t>Denna modul syftar till att utrusta deltagarna med </a:t>
            </a:r>
            <a:r>
              <a:rPr lang="sv-SE" dirty="0" smtClean="0"/>
              <a:t>en övergripande </a:t>
            </a:r>
            <a:r>
              <a:rPr lang="sv-SE" dirty="0"/>
              <a:t>förståelse för de socioekonomiska utmaningarna för migrerande entreprenörer. I slutet av modulen</a:t>
            </a:r>
            <a:r>
              <a:rPr lang="sv-SE" dirty="0" smtClean="0"/>
              <a:t>, deltagarna </a:t>
            </a:r>
            <a:r>
              <a:rPr lang="sv-SE" dirty="0"/>
              <a:t>kommer att kunna identifiera användbara metoder, tips och få insikter från </a:t>
            </a:r>
            <a:r>
              <a:rPr lang="sv-SE" dirty="0" smtClean="0"/>
              <a:t>verkliga -</a:t>
            </a:r>
            <a:r>
              <a:rPr lang="sv-SE" dirty="0"/>
              <a:t>världsfallstudier.</a:t>
            </a:r>
          </a:p>
          <a:p>
            <a:endParaRPr lang="sv-SE" dirty="0"/>
          </a:p>
          <a:p>
            <a:r>
              <a:rPr lang="sv-SE" dirty="0"/>
              <a:t>Den interaktiva korta frågesporten fungerar som ett verktyg för</a:t>
            </a:r>
          </a:p>
          <a:p>
            <a:r>
              <a:rPr lang="sv-SE" dirty="0"/>
              <a:t>kunskapsförstärkning och bedömning</a:t>
            </a:r>
          </a:p>
          <a:p>
            <a:r>
              <a:rPr lang="sv-SE" dirty="0"/>
              <a:t>förståelse, vilket säkerställer en väl avrundad</a:t>
            </a:r>
          </a:p>
          <a:p>
            <a:r>
              <a:rPr lang="sv-SE" dirty="0"/>
              <a:t>lärande erfarenhet.</a:t>
            </a:r>
            <a:endParaRPr lang="en-GB" dirty="0"/>
          </a:p>
        </p:txBody>
      </p:sp>
      <p:pic>
        <p:nvPicPr>
          <p:cNvPr id="20" name="Picture Placeholder 19">
            <a:extLst>
              <a:ext uri="{FF2B5EF4-FFF2-40B4-BE49-F238E27FC236}">
                <a16:creationId xmlns:a16="http://schemas.microsoft.com/office/drawing/2014/main" id="{EC51738C-0D40-D1EC-E4FA-E7F9003A173F}"/>
              </a:ext>
            </a:extLst>
          </p:cNvPr>
          <p:cNvPicPr>
            <a:picLocks noGrp="1" noChangeAspect="1"/>
          </p:cNvPicPr>
          <p:nvPr>
            <p:ph type="pic" sz="quarter" idx="49"/>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8389" b="8389"/>
          <a:stretch>
            <a:fillRect/>
          </a:stretch>
        </p:blipFill>
        <p:spPr/>
      </p:pic>
      <p:pic>
        <p:nvPicPr>
          <p:cNvPr id="18" name="Picture Placeholder 17">
            <a:extLst>
              <a:ext uri="{FF2B5EF4-FFF2-40B4-BE49-F238E27FC236}">
                <a16:creationId xmlns:a16="http://schemas.microsoft.com/office/drawing/2014/main" id="{7AE02982-6701-D03A-9ADC-E42A87533191}"/>
              </a:ext>
            </a:extLst>
          </p:cNvPr>
          <p:cNvPicPr>
            <a:picLocks noGrp="1" noChangeAspect="1"/>
          </p:cNvPicPr>
          <p:nvPr>
            <p:ph type="pic" sz="quarter" idx="50"/>
          </p:nvPr>
        </p:nvPicPr>
        <p:blipFill rotWithShape="1">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36377" r="3769"/>
          <a:stretch/>
        </p:blipFill>
        <p:spPr>
          <a:xfrm>
            <a:off x="4003943" y="3405384"/>
            <a:ext cx="3113369" cy="3471267"/>
          </a:xfrm>
        </p:spPr>
      </p:pic>
      <p:pic>
        <p:nvPicPr>
          <p:cNvPr id="11" name="Picture Placeholder 10">
            <a:extLst>
              <a:ext uri="{FF2B5EF4-FFF2-40B4-BE49-F238E27FC236}">
                <a16:creationId xmlns:a16="http://schemas.microsoft.com/office/drawing/2014/main" id="{B0210B5C-BBA9-2624-0638-229F5A8FD7A4}"/>
              </a:ext>
            </a:extLst>
          </p:cNvPr>
          <p:cNvPicPr>
            <a:picLocks noGrp="1" noChangeAspect="1"/>
          </p:cNvPicPr>
          <p:nvPr>
            <p:ph type="pic" sz="quarter" idx="51"/>
          </p:nvPr>
        </p:nvPicPr>
        <p:blipFill>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20114" r="20114"/>
          <a:stretch>
            <a:fillRect/>
          </a:stretch>
        </p:blipFill>
        <p:spPr/>
      </p:pic>
      <p:sp>
        <p:nvSpPr>
          <p:cNvPr id="16" name="Slide Number Placeholder 7">
            <a:extLst>
              <a:ext uri="{FF2B5EF4-FFF2-40B4-BE49-F238E27FC236}">
                <a16:creationId xmlns:a16="http://schemas.microsoft.com/office/drawing/2014/main" id="{28CEDFD8-C1B9-4285-D831-84A838CA3E5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19</a:t>
            </a:fld>
            <a:endParaRPr lang="en-US" dirty="0"/>
          </a:p>
        </p:txBody>
      </p:sp>
      <p:sp>
        <p:nvSpPr>
          <p:cNvPr id="2" name="TextBox 1">
            <a:extLst>
              <a:ext uri="{FF2B5EF4-FFF2-40B4-BE49-F238E27FC236}">
                <a16:creationId xmlns:a16="http://schemas.microsoft.com/office/drawing/2014/main" id="{DA282876-5E91-36AE-AA9C-CB68E21BBA0C}"/>
              </a:ext>
            </a:extLst>
          </p:cNvPr>
          <p:cNvSpPr txBox="1"/>
          <p:nvPr/>
        </p:nvSpPr>
        <p:spPr>
          <a:xfrm>
            <a:off x="4217323" y="7968081"/>
            <a:ext cx="2349731" cy="2031325"/>
          </a:xfrm>
          <a:prstGeom prst="rect">
            <a:avLst/>
          </a:prstGeom>
          <a:noFill/>
        </p:spPr>
        <p:txBody>
          <a:bodyPr wrap="square" rtlCol="0">
            <a:spAutoFit/>
          </a:bodyPr>
          <a:lstStyle/>
          <a:p>
            <a:r>
              <a:rPr lang="sv-SE" sz="1800" b="1" dirty="0">
                <a:solidFill>
                  <a:srgbClr val="E97924"/>
                </a:solidFill>
              </a:rPr>
              <a:t>MODUL 1: Att övervinna socioekonomiska utmaningar för framgångsrikt entreprenörskap för invandrare</a:t>
            </a:r>
            <a:endParaRPr lang="en-IE" sz="1800" b="1" dirty="0">
              <a:solidFill>
                <a:srgbClr val="E97924"/>
              </a:solidFill>
            </a:endParaRPr>
          </a:p>
        </p:txBody>
      </p:sp>
    </p:spTree>
    <p:extLst>
      <p:ext uri="{BB962C8B-B14F-4D97-AF65-F5344CB8AC3E}">
        <p14:creationId xmlns:p14="http://schemas.microsoft.com/office/powerpoint/2010/main" val="419510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p:txBody>
          <a:bodyPr/>
          <a:lstStyle/>
          <a:p>
            <a:r>
              <a:rPr lang="en-US" dirty="0" err="1" smtClean="0"/>
              <a:t>Bakgrund</a:t>
            </a:r>
            <a:endParaRPr lang="en-US" dirty="0"/>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err="1"/>
              <a:t>Lärresurser</a:t>
            </a:r>
            <a:endParaRPr lang="en-US" dirty="0"/>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smtClean="0"/>
              <a:t>Eleven</a:t>
            </a:r>
            <a:endParaRPr lang="en-US" dirty="0"/>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Om den </a:t>
            </a:r>
            <a:r>
              <a:rPr lang="en-US" dirty="0" err="1"/>
              <a:t>här</a:t>
            </a:r>
            <a:r>
              <a:rPr lang="en-US" dirty="0"/>
              <a:t> </a:t>
            </a:r>
            <a:r>
              <a:rPr lang="en-US" dirty="0" err="1"/>
              <a:t>guiden</a:t>
            </a:r>
            <a:endParaRPr lang="en-US" dirty="0"/>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err="1" smtClean="0"/>
              <a:t>Pedagogik</a:t>
            </a:r>
            <a:endParaRPr lang="en-US" dirty="0"/>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p:txBody>
          <a:bodyPr/>
          <a:lstStyle/>
          <a:p>
            <a:r>
              <a:rPr lang="en-US" dirty="0" err="1"/>
              <a:t>Projektpartners</a:t>
            </a:r>
            <a:endParaRPr lang="en-US" dirty="0"/>
          </a:p>
        </p:txBody>
      </p:sp>
      <p:sp>
        <p:nvSpPr>
          <p:cNvPr id="21" name="Text Placeholder 20">
            <a:extLst>
              <a:ext uri="{FF2B5EF4-FFF2-40B4-BE49-F238E27FC236}">
                <a16:creationId xmlns:a16="http://schemas.microsoft.com/office/drawing/2014/main" id="{78F19BA0-100A-BA42-BED3-4F4CB3AB15F7}"/>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11D52E53-546D-EF42-A264-22D89E5373E9}"/>
              </a:ext>
            </a:extLst>
          </p:cNvPr>
          <p:cNvSpPr>
            <a:spLocks noGrp="1"/>
          </p:cNvSpPr>
          <p:nvPr>
            <p:ph type="body" sz="quarter" idx="54"/>
          </p:nvPr>
        </p:nvSpPr>
        <p:spPr/>
        <p:txBody>
          <a:bodyPr/>
          <a:lstStyle/>
          <a:p>
            <a:r>
              <a:rPr lang="en-US" dirty="0" err="1"/>
              <a:t>Slutord</a:t>
            </a:r>
            <a:endParaRPr lang="en-US" dirty="0"/>
          </a:p>
        </p:txBody>
      </p:sp>
      <p:sp>
        <p:nvSpPr>
          <p:cNvPr id="3" name="Slide Number Placeholder 2">
            <a:extLst>
              <a:ext uri="{FF2B5EF4-FFF2-40B4-BE49-F238E27FC236}">
                <a16:creationId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1603754" y="2096576"/>
            <a:ext cx="4304343" cy="829919"/>
          </a:xfrm>
        </p:spPr>
        <p:txBody>
          <a:bodyPr/>
          <a:lstStyle/>
          <a:p>
            <a:r>
              <a:rPr lang="en-US" dirty="0"/>
              <a:t>INNEHÅLLSFÖRTECKNING</a:t>
            </a:r>
            <a:endParaRPr lang="en-US" dirty="0"/>
          </a:p>
        </p:txBody>
      </p:sp>
      <p:pic>
        <p:nvPicPr>
          <p:cNvPr id="2" name="Slika 9" descr="Slika, ki vsebuje besede krogla za biljard, športOpis je samodejno ustvarjen">
            <a:extLst>
              <a:ext uri="{FF2B5EF4-FFF2-40B4-BE49-F238E27FC236}">
                <a16:creationId xmlns:a16="http://schemas.microsoft.com/office/drawing/2014/main" id="{F9C972BB-C70C-3137-9062-6AC0B028D24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0778" y="10200381"/>
            <a:ext cx="968835" cy="349200"/>
          </a:xfrm>
          <a:prstGeom prst="rect">
            <a:avLst/>
          </a:prstGeom>
          <a:noFill/>
          <a:ln>
            <a:noFill/>
          </a:ln>
        </p:spPr>
      </p:pic>
      <p:sp>
        <p:nvSpPr>
          <p:cNvPr id="5" name="PoljeZBesedilom 14">
            <a:extLst>
              <a:ext uri="{FF2B5EF4-FFF2-40B4-BE49-F238E27FC236}">
                <a16:creationId xmlns:a16="http://schemas.microsoft.com/office/drawing/2014/main" id="{C1D5382F-8E61-D48F-E222-83EFD595AB72}"/>
              </a:ext>
            </a:extLst>
          </p:cNvPr>
          <p:cNvSpPr txBox="1"/>
          <p:nvPr/>
        </p:nvSpPr>
        <p:spPr>
          <a:xfrm>
            <a:off x="3172224" y="10264376"/>
            <a:ext cx="2874056" cy="202556"/>
          </a:xfrm>
          <a:prstGeom prst="rect">
            <a:avLst/>
          </a:prstGeom>
          <a:noFill/>
        </p:spPr>
        <p:txBody>
          <a:bodyPr wrap="square">
            <a:spAutoFit/>
          </a:bodyPr>
          <a:lstStyle/>
          <a:p>
            <a:pPr>
              <a:lnSpc>
                <a:spcPct val="107000"/>
              </a:lnSpc>
              <a:spcAft>
                <a:spcPts val="800"/>
              </a:spcAft>
            </a:pPr>
            <a:r>
              <a:rPr lang="en-US" sz="7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7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2146" y="726250"/>
            <a:ext cx="6500273" cy="743603"/>
          </a:xfrm>
        </p:spPr>
        <p:txBody>
          <a:bodyPr/>
          <a:lstStyle/>
          <a:p>
            <a:r>
              <a:rPr lang="sv-SE" sz="1800" dirty="0"/>
              <a:t>Modul 2: Invandrare Entreprenör utrustad med kunskap och information</a:t>
            </a:r>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2145" y="1564352"/>
            <a:ext cx="6416065" cy="2108488"/>
          </a:xfrm>
        </p:spPr>
        <p:txBody>
          <a:bodyPr/>
          <a:lstStyle/>
          <a:p>
            <a:r>
              <a:rPr lang="sv-SE" dirty="0"/>
              <a:t>Denna modul syftar till att ge eleverna en omfattande inblick i de färdigheter som behövs inom entreprenörskap. Deltagarna kommer att bygga grundläggande kunskaper och praktiska färdigheter som är avgörande för att bli entreprenörer genom en detaljerad utforskning av språkkunskaper, juridisk kunskap, marknadsundersökningar, utnyttja styrkor och utveckla en affärsplan.</a:t>
            </a:r>
          </a:p>
          <a:p>
            <a:endParaRPr lang="sv-SE" dirty="0"/>
          </a:p>
          <a:p>
            <a:r>
              <a:rPr lang="sv-SE" dirty="0"/>
              <a:t>I slutet av den här lektionen kommer eleverna att få kunskap om metoder, verktyg och tillgängliga digitala resurser för företagare. Få tillgång till juridiska och reglerande kunskaper för migrerande entreprenörer. Förstå vanliga utmaningar för att starta företag som migrerande entreprenör. Erkänn deras unika styrkor som hjälper dig att starta ett företag. Utveckla en affärsplan utifrån den region de bor i.</a:t>
            </a:r>
          </a:p>
          <a:p>
            <a:endParaRPr lang="sv-SE" dirty="0"/>
          </a:p>
          <a:p>
            <a:r>
              <a:rPr lang="sv-SE" dirty="0"/>
              <a:t>Det interaktiva innehållet i denna modul och en kort frågesport är utformade för att underlätta aktivt engagemang</a:t>
            </a: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dirty="0"/>
          </a:p>
        </p:txBody>
      </p:sp>
      <p:sp>
        <p:nvSpPr>
          <p:cNvPr id="9" name="TextBox 8">
            <a:extLst>
              <a:ext uri="{FF2B5EF4-FFF2-40B4-BE49-F238E27FC236}">
                <a16:creationId xmlns:a16="http://schemas.microsoft.com/office/drawing/2014/main" id="{8BA4F18C-80E3-6152-B491-80C7ACA0496D}"/>
              </a:ext>
            </a:extLst>
          </p:cNvPr>
          <p:cNvSpPr txBox="1"/>
          <p:nvPr/>
        </p:nvSpPr>
        <p:spPr>
          <a:xfrm>
            <a:off x="522146" y="3747503"/>
            <a:ext cx="6416064" cy="646331"/>
          </a:xfrm>
          <a:prstGeom prst="rect">
            <a:avLst/>
          </a:prstGeom>
          <a:noFill/>
        </p:spPr>
        <p:txBody>
          <a:bodyPr wrap="square" rtlCol="0">
            <a:spAutoFit/>
          </a:bodyPr>
          <a:lstStyle/>
          <a:p>
            <a:r>
              <a:rPr lang="sv-SE" sz="1800" b="1" dirty="0">
                <a:solidFill>
                  <a:srgbClr val="915F9E"/>
                </a:solidFill>
                <a:latin typeface="Calibri" panose="020F0502020204030204" pitchFamily="34" charset="0"/>
                <a:ea typeface="Calibri" panose="020F0502020204030204" pitchFamily="34" charset="0"/>
                <a:cs typeface="Calibri" panose="020F0502020204030204" pitchFamily="34" charset="0"/>
              </a:rPr>
              <a:t>Modul 3: Att tackla ekonomiska utmaningar som invandrare entreprenör</a:t>
            </a:r>
            <a:endParaRPr lang="en-IE" sz="1800" b="1" dirty="0">
              <a:solidFill>
                <a:srgbClr val="915F9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035FD5A-51CD-3B93-FA65-B35472A283E7}"/>
              </a:ext>
            </a:extLst>
          </p:cNvPr>
          <p:cNvSpPr txBox="1"/>
          <p:nvPr/>
        </p:nvSpPr>
        <p:spPr>
          <a:xfrm>
            <a:off x="522147" y="4463262"/>
            <a:ext cx="6183454" cy="1277273"/>
          </a:xfrm>
          <a:prstGeom prst="rect">
            <a:avLst/>
          </a:prstGeom>
          <a:noFill/>
        </p:spPr>
        <p:txBody>
          <a:bodyPr wrap="square" rtlCol="0">
            <a:spAutoFit/>
          </a:bodyPr>
          <a:lstStyle/>
          <a:p>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Denna modul syftar till att förbättra finansiell kunskap och dess betydelse för entreprenörer. Vi tar en titt på att hantera ekonomi, kunskap om efterlevnad, hur man hittar konsulttjänster och vi utforskar finansieringsresurser för migranter.</a:t>
            </a:r>
          </a:p>
          <a:p>
            <a:endPar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Det interaktiva innehållet som är tillgängligt i denna modul och en kort frågesport är utformade för att underlätta aktivt engagemang och bedöma greppet om kursinnehållet och främja en djup inlärningsupplevelse</a:t>
            </a:r>
            <a:r>
              <a:rPr lang="en-GB" sz="1100" dirty="0" smtClean="0">
                <a:solidFill>
                  <a:srgbClr val="0C2D45"/>
                </a:solidFill>
                <a:latin typeface="Calibri" panose="020F0502020204030204" pitchFamily="34" charset="0"/>
                <a:ea typeface="Calibri" panose="020F0502020204030204" pitchFamily="34" charset="0"/>
                <a:cs typeface="Calibri" panose="020F0502020204030204" pitchFamily="34" charset="0"/>
              </a:rPr>
              <a:t>. </a:t>
            </a:r>
            <a:endParaRPr lang="en-I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Woman holding notepad">
            <a:extLst>
              <a:ext uri="{FF2B5EF4-FFF2-40B4-BE49-F238E27FC236}">
                <a16:creationId xmlns:a16="http://schemas.microsoft.com/office/drawing/2014/main" id="{4A5D1DBF-5309-E084-8397-BFCF389A7D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066" y="6190963"/>
            <a:ext cx="5731933" cy="3843867"/>
          </a:xfrm>
          <a:prstGeom prst="rect">
            <a:avLst/>
          </a:prstGeom>
        </p:spPr>
      </p:pic>
    </p:spTree>
    <p:extLst>
      <p:ext uri="{BB962C8B-B14F-4D97-AF65-F5344CB8AC3E}">
        <p14:creationId xmlns:p14="http://schemas.microsoft.com/office/powerpoint/2010/main" val="91689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2146" y="726250"/>
            <a:ext cx="6500273" cy="743603"/>
          </a:xfrm>
        </p:spPr>
        <p:txBody>
          <a:bodyPr/>
          <a:lstStyle/>
          <a:p>
            <a:r>
              <a:rPr lang="sv-SE" sz="1800" dirty="0"/>
              <a:t>Modul 4: Att övervinna personliga utmaningar för att bli en motståndskraftig entreprenör</a:t>
            </a:r>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2145" y="1442125"/>
            <a:ext cx="6416065" cy="2108488"/>
          </a:xfrm>
        </p:spPr>
        <p:txBody>
          <a:bodyPr/>
          <a:lstStyle/>
          <a:p>
            <a:r>
              <a:rPr lang="sv-SE" dirty="0"/>
              <a:t>Denna modul syftar till att fokusera på migrantspecifika utmaningar och möjligheter relaterade till motståndskraft.</a:t>
            </a:r>
          </a:p>
          <a:p>
            <a:endParaRPr lang="sv-SE" dirty="0"/>
          </a:p>
          <a:p>
            <a:r>
              <a:rPr lang="sv-SE" dirty="0"/>
              <a:t>I slutet av den här lektionen kommer eleverna att förstå tvärkulturell kommunikation för </a:t>
            </a:r>
            <a:r>
              <a:rPr lang="sv-SE" dirty="0" err="1"/>
              <a:t>entreprenöriell</a:t>
            </a:r>
            <a:r>
              <a:rPr lang="sv-SE" dirty="0"/>
              <a:t> tillväxt. De kommer att skaffa sig tekniker för att bygga upp självförtroende och övervinna självtvivel. Skaffa kunskap från ett globalt perspektiv och utnyttja sina fördelar som migranter. Lär dig att ta itu med deras psykiska välbefinnande och hitta stöd tillgängligt.</a:t>
            </a:r>
          </a:p>
          <a:p>
            <a:endParaRPr lang="sv-SE" dirty="0"/>
          </a:p>
          <a:p>
            <a:r>
              <a:rPr lang="sv-SE" dirty="0"/>
              <a:t>Det interaktiva innehållet i denna modul och en kort frågesport är utformade för att underlätta aktivt engagemang</a:t>
            </a: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21</a:t>
            </a:fld>
            <a:endParaRPr lang="en-US" dirty="0"/>
          </a:p>
        </p:txBody>
      </p:sp>
      <p:sp>
        <p:nvSpPr>
          <p:cNvPr id="9" name="TextBox 8">
            <a:extLst>
              <a:ext uri="{FF2B5EF4-FFF2-40B4-BE49-F238E27FC236}">
                <a16:creationId xmlns:a16="http://schemas.microsoft.com/office/drawing/2014/main" id="{8BA4F18C-80E3-6152-B491-80C7ACA0496D}"/>
              </a:ext>
            </a:extLst>
          </p:cNvPr>
          <p:cNvSpPr txBox="1"/>
          <p:nvPr/>
        </p:nvSpPr>
        <p:spPr>
          <a:xfrm>
            <a:off x="638450" y="7134170"/>
            <a:ext cx="6416064" cy="369332"/>
          </a:xfrm>
          <a:prstGeom prst="rect">
            <a:avLst/>
          </a:prstGeom>
          <a:noFill/>
        </p:spPr>
        <p:txBody>
          <a:bodyPr wrap="square" rtlCol="0">
            <a:spAutoFit/>
          </a:bodyPr>
          <a:lstStyle/>
          <a:p>
            <a:r>
              <a:rPr lang="sv-SE" sz="1800" b="1" dirty="0">
                <a:solidFill>
                  <a:srgbClr val="915F9E"/>
                </a:solidFill>
                <a:latin typeface="Calibri" panose="020F0502020204030204" pitchFamily="34" charset="0"/>
                <a:ea typeface="Calibri" panose="020F0502020204030204" pitchFamily="34" charset="0"/>
                <a:cs typeface="Calibri" panose="020F0502020204030204" pitchFamily="34" charset="0"/>
              </a:rPr>
              <a:t>Modul 5: Affärsmetoder och attityder för framgång</a:t>
            </a:r>
            <a:endParaRPr lang="en-IE" sz="1800" b="1" dirty="0">
              <a:solidFill>
                <a:srgbClr val="915F9E"/>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035FD5A-51CD-3B93-FA65-B35472A283E7}"/>
              </a:ext>
            </a:extLst>
          </p:cNvPr>
          <p:cNvSpPr txBox="1"/>
          <p:nvPr/>
        </p:nvSpPr>
        <p:spPr>
          <a:xfrm>
            <a:off x="638450" y="7739862"/>
            <a:ext cx="6183454" cy="1954381"/>
          </a:xfrm>
          <a:prstGeom prst="rect">
            <a:avLst/>
          </a:prstGeom>
          <a:noFill/>
        </p:spPr>
        <p:txBody>
          <a:bodyPr wrap="square" rtlCol="0">
            <a:spAutoFit/>
          </a:bodyPr>
          <a:lstStyle/>
          <a:p>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Denna modul syftar till att förbättra </a:t>
            </a:r>
            <a:r>
              <a:rPr lang="sv-SE" sz="1100" dirty="0" err="1">
                <a:solidFill>
                  <a:srgbClr val="0C2D45"/>
                </a:solidFill>
                <a:latin typeface="Calibri" panose="020F0502020204030204" pitchFamily="34" charset="0"/>
                <a:ea typeface="Calibri" panose="020F0502020204030204" pitchFamily="34" charset="0"/>
                <a:cs typeface="Calibri" panose="020F0502020204030204" pitchFamily="34" charset="0"/>
              </a:rPr>
              <a:t>Entrecomp</a:t>
            </a:r>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 och dess relevans för </a:t>
            </a:r>
            <a:r>
              <a:rPr lang="sv-SE" sz="1100" dirty="0" err="1">
                <a:solidFill>
                  <a:srgbClr val="0C2D45"/>
                </a:solidFill>
                <a:latin typeface="Calibri" panose="020F0502020204030204" pitchFamily="34" charset="0"/>
                <a:ea typeface="Calibri" panose="020F0502020204030204" pitchFamily="34" charset="0"/>
                <a:cs typeface="Calibri" panose="020F0502020204030204" pitchFamily="34" charset="0"/>
              </a:rPr>
              <a:t>entreprenöriell</a:t>
            </a:r>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 framgång. Vi vill också förbättra kompetensuppsättningen för digitalt entreprenörskap (</a:t>
            </a:r>
            <a:r>
              <a:rPr lang="sv-SE" sz="1100" dirty="0" err="1">
                <a:solidFill>
                  <a:srgbClr val="0C2D45"/>
                </a:solidFill>
                <a:latin typeface="Calibri" panose="020F0502020204030204" pitchFamily="34" charset="0"/>
                <a:ea typeface="Calibri" panose="020F0502020204030204" pitchFamily="34" charset="0"/>
                <a:cs typeface="Calibri" panose="020F0502020204030204" pitchFamily="34" charset="0"/>
              </a:rPr>
              <a:t>DigiComp</a:t>
            </a:r>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 och dess tillämpning i näringslivet. Förbered dessutom eleverna på att vara redo för investerare så att de kan attrahera finansiering för affärsprojekt. Lär dig hur man implementerar sociala och ekologiskt hållbara affärsmetoder så att de har långsiktig framgång. Slutligen, visa våra elever hur man utvecklar adaptiva ledaregenskaper för att navigera i utmaningar.</a:t>
            </a:r>
          </a:p>
          <a:p>
            <a:endPar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endPar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sv-SE" sz="1100" dirty="0">
                <a:solidFill>
                  <a:srgbClr val="0C2D45"/>
                </a:solidFill>
                <a:latin typeface="Calibri" panose="020F0502020204030204" pitchFamily="34" charset="0"/>
                <a:ea typeface="Calibri" panose="020F0502020204030204" pitchFamily="34" charset="0"/>
                <a:cs typeface="Calibri" panose="020F0502020204030204" pitchFamily="34" charset="0"/>
              </a:rPr>
              <a:t>Det interaktiva innehållet som är tillgängligt i denna modul och en kort frågesport är utformade för att underlätta aktivt engagemang och bedöma greppet om kursinnehållet, vilket främjar en djup inlärningsupplevelse.</a:t>
            </a:r>
            <a:endParaRPr lang="en-IE" sz="1100"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standing behind a black board&#10;&#10;Description automatically generated">
            <a:extLst>
              <a:ext uri="{FF2B5EF4-FFF2-40B4-BE49-F238E27FC236}">
                <a16:creationId xmlns:a16="http://schemas.microsoft.com/office/drawing/2014/main" id="{30EFE2A4-49BD-FCC7-81A4-2E338037DB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110" y="3203029"/>
            <a:ext cx="6183454" cy="3807477"/>
          </a:xfrm>
          <a:prstGeom prst="rect">
            <a:avLst/>
          </a:prstGeom>
        </p:spPr>
      </p:pic>
    </p:spTree>
    <p:extLst>
      <p:ext uri="{BB962C8B-B14F-4D97-AF65-F5344CB8AC3E}">
        <p14:creationId xmlns:p14="http://schemas.microsoft.com/office/powerpoint/2010/main" val="360112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Pedagogy</a:t>
            </a:r>
          </a:p>
          <a:p>
            <a:endParaRPr lang="en-US" dirty="0">
              <a:solidFill>
                <a:schemeClr val="tx1"/>
              </a:solidFill>
            </a:endParaRPr>
          </a:p>
        </p:txBody>
      </p:sp>
      <p:pic>
        <p:nvPicPr>
          <p:cNvPr id="6" name="Picture Placeholder 5" descr="Business discussion">
            <a:extLst>
              <a:ext uri="{FF2B5EF4-FFF2-40B4-BE49-F238E27FC236}">
                <a16:creationId xmlns:a16="http://schemas.microsoft.com/office/drawing/2014/main" id="{E5EB6100-651F-CD47-0038-A1C55544B9B7}"/>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l="28240" r="28240"/>
          <a:stretch>
            <a:fillRect/>
          </a:stretch>
        </p:blipFill>
        <p:spPr/>
      </p:pic>
    </p:spTree>
    <p:extLst>
      <p:ext uri="{BB962C8B-B14F-4D97-AF65-F5344CB8AC3E}">
        <p14:creationId xmlns:p14="http://schemas.microsoft.com/office/powerpoint/2010/main" val="1489505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794DEC-504A-BC0C-3518-80B2353C1EF6}"/>
              </a:ext>
            </a:extLst>
          </p:cNvPr>
          <p:cNvGrpSpPr/>
          <p:nvPr/>
        </p:nvGrpSpPr>
        <p:grpSpPr>
          <a:xfrm>
            <a:off x="4444572" y="4329754"/>
            <a:ext cx="3524644" cy="3612528"/>
            <a:chOff x="3177766" y="6791136"/>
            <a:chExt cx="1361636" cy="1395587"/>
          </a:xfrm>
          <a:solidFill>
            <a:schemeClr val="bg1">
              <a:alpha val="29000"/>
            </a:schemeClr>
          </a:solidFill>
        </p:grpSpPr>
        <p:sp>
          <p:nvSpPr>
            <p:cNvPr id="6" name="Freeform 5">
              <a:extLst>
                <a:ext uri="{FF2B5EF4-FFF2-40B4-BE49-F238E27FC236}">
                  <a16:creationId xmlns:a16="http://schemas.microsoft.com/office/drawing/2014/main" id="{8437CAD9-D4F1-B66F-F4CA-474488BDBCF1}"/>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18E9B17-FEC3-0F31-679D-542F1B9AC83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09909C-DFA4-57F7-140D-A1125DBD9B2D}"/>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511875" y="226078"/>
            <a:ext cx="6599989" cy="545914"/>
          </a:xfrm>
        </p:spPr>
        <p:txBody>
          <a:bodyPr/>
          <a:lstStyle/>
          <a:p>
            <a:r>
              <a:rPr lang="en-GB" dirty="0" err="1"/>
              <a:t>Instruktioner</a:t>
            </a:r>
            <a:r>
              <a:rPr lang="en-GB" dirty="0"/>
              <a:t> </a:t>
            </a:r>
            <a:r>
              <a:rPr lang="en-GB" dirty="0" err="1"/>
              <a:t>för</a:t>
            </a:r>
            <a:r>
              <a:rPr lang="en-GB" dirty="0"/>
              <a:t> </a:t>
            </a:r>
            <a:r>
              <a:rPr lang="en-GB" dirty="0" err="1"/>
              <a:t>pedagoger</a:t>
            </a:r>
            <a:endParaRPr lang="en-GB" dirty="0"/>
          </a:p>
          <a:p>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81041" y="3119016"/>
            <a:ext cx="4202993" cy="3096382"/>
          </a:xfrm>
        </p:spPr>
        <p:txBody>
          <a:bodyPr/>
          <a:lstStyle/>
          <a:p>
            <a:r>
              <a:rPr lang="en-GB" b="1" dirty="0" err="1">
                <a:solidFill>
                  <a:srgbClr val="E97924"/>
                </a:solidFill>
              </a:rPr>
              <a:t>Delaktighet</a:t>
            </a:r>
            <a:r>
              <a:rPr lang="en-GB" b="1" dirty="0">
                <a:solidFill>
                  <a:srgbClr val="E97924"/>
                </a:solidFill>
              </a:rPr>
              <a:t> </a:t>
            </a:r>
            <a:r>
              <a:rPr lang="en-GB" b="1" dirty="0" err="1">
                <a:solidFill>
                  <a:srgbClr val="E97924"/>
                </a:solidFill>
              </a:rPr>
              <a:t>och</a:t>
            </a:r>
            <a:r>
              <a:rPr lang="en-GB" b="1" dirty="0">
                <a:solidFill>
                  <a:srgbClr val="E97924"/>
                </a:solidFill>
              </a:rPr>
              <a:t> </a:t>
            </a:r>
            <a:r>
              <a:rPr lang="en-GB" b="1" dirty="0" err="1" smtClean="0">
                <a:solidFill>
                  <a:srgbClr val="E97924"/>
                </a:solidFill>
              </a:rPr>
              <a:t>inkludering</a:t>
            </a:r>
            <a:endParaRPr lang="en-GB" b="1" dirty="0" smtClean="0">
              <a:solidFill>
                <a:srgbClr val="E97924"/>
              </a:solidFill>
            </a:endParaRPr>
          </a:p>
          <a:p>
            <a:r>
              <a:rPr lang="sv-SE" dirty="0" smtClean="0"/>
              <a:t>Deltagande </a:t>
            </a:r>
            <a:r>
              <a:rPr lang="sv-SE" dirty="0"/>
              <a:t>och inkludering av alla är ett värde för närradion.</a:t>
            </a:r>
          </a:p>
          <a:p>
            <a:endParaRPr lang="sv-SE" dirty="0"/>
          </a:p>
          <a:p>
            <a:r>
              <a:rPr lang="sv-SE" dirty="0"/>
              <a:t>Det kan stödjas på flera sätt:</a:t>
            </a:r>
          </a:p>
          <a:p>
            <a:r>
              <a:rPr lang="sv-SE" dirty="0"/>
              <a:t>Att i förväg överväga eventuella deltagandefrågor, till exempel om kön, språk eller deltagare från en minoritetsgrupp</a:t>
            </a:r>
          </a:p>
          <a:p>
            <a:r>
              <a:rPr lang="sv-SE" dirty="0"/>
              <a:t>Att diskutera och komma överens om principen för den första dagen, och hur alla kommer att stödja varandra för att delta fullt ut. Tänk också på barriärerna tillsammans och hur du övervinner dem</a:t>
            </a:r>
          </a:p>
          <a:p>
            <a:r>
              <a:rPr lang="sv-SE" dirty="0"/>
              <a:t>Att tänka på hur miljön, rumslayout, </a:t>
            </a:r>
            <a:r>
              <a:rPr lang="sv-SE" dirty="0" err="1"/>
              <a:t>onlineverktyg</a:t>
            </a:r>
            <a:r>
              <a:rPr lang="sv-SE" dirty="0"/>
              <a:t>, material, aktiviteter och språket du använder kan eller kanske inte stöder deltagande</a:t>
            </a:r>
          </a:p>
          <a:p>
            <a:r>
              <a:rPr lang="sv-SE" dirty="0"/>
              <a:t>Att observera allas nivåer av deltagande och modellera inkluderande beteende</a:t>
            </a:r>
            <a:endParaRPr lang="en-US"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23</a:t>
            </a:fld>
            <a:endParaRPr lang="en-US" dirty="0"/>
          </a:p>
        </p:txBody>
      </p:sp>
      <p:sp>
        <p:nvSpPr>
          <p:cNvPr id="2" name="TextBox 1">
            <a:extLst>
              <a:ext uri="{FF2B5EF4-FFF2-40B4-BE49-F238E27FC236}">
                <a16:creationId xmlns:a16="http://schemas.microsoft.com/office/drawing/2014/main" id="{53230F22-CCF5-F8DE-CA58-F165F6511AF1}"/>
              </a:ext>
            </a:extLst>
          </p:cNvPr>
          <p:cNvSpPr txBox="1"/>
          <p:nvPr/>
        </p:nvSpPr>
        <p:spPr>
          <a:xfrm>
            <a:off x="511875" y="771173"/>
            <a:ext cx="6348834" cy="2066591"/>
          </a:xfrm>
          <a:prstGeom prst="rect">
            <a:avLst/>
          </a:prstGeom>
          <a:noFill/>
        </p:spPr>
        <p:txBody>
          <a:bodyPr wrap="square" rtlCol="0">
            <a:spAutoFit/>
          </a:bodyPr>
          <a:lstStyle/>
          <a:p>
            <a:r>
              <a:rPr lang="en-GB" b="1" dirty="0" err="1" smtClean="0">
                <a:solidFill>
                  <a:srgbClr val="92D050"/>
                </a:solidFill>
                <a:latin typeface="Calibri" panose="020F0502020204030204" pitchFamily="34" charset="0"/>
                <a:ea typeface="Calibri" panose="020F0502020204030204" pitchFamily="34" charset="0"/>
                <a:cs typeface="Calibri" panose="020F0502020204030204" pitchFamily="34" charset="0"/>
              </a:rPr>
              <a:t>Instruktioner</a:t>
            </a:r>
            <a:endParaRPr lang="en-GB"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Ladda ner, granska och revidera kursresurser för utbildningen efter behov för dina omständigheter</a:t>
            </a:r>
          </a:p>
          <a:p>
            <a:pPr marL="285750" indent="-285750">
              <a:buFont typeface="Arial" panose="020B0604020202020204" pitchFamily="34" charset="0"/>
              <a:buChar char="•"/>
            </a:pP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Ge tillräckligt med tid för sessioner och viktiga klassdiskussioner.</a:t>
            </a:r>
          </a:p>
          <a:p>
            <a:pPr marL="285750" indent="-285750">
              <a:buFont typeface="Arial" panose="020B0604020202020204" pitchFamily="34" charset="0"/>
              <a:buChar char="•"/>
            </a:pP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Lokalisera utbildningsinnehåll med fallstudier och information om lokalt stöd till migrantinitiativ</a:t>
            </a:r>
          </a:p>
          <a:p>
            <a:pPr marL="285750" indent="-285750">
              <a:buFont typeface="Arial" panose="020B0604020202020204" pitchFamily="34" charset="0"/>
              <a:buChar char="•"/>
            </a:pP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Se till att varje deltagare använder </a:t>
            </a:r>
            <a:r>
              <a:rPr lang="sv-SE" dirty="0" err="1">
                <a:solidFill>
                  <a:srgbClr val="0C2D45"/>
                </a:solidFill>
                <a:latin typeface="Calibri" panose="020F0502020204030204" pitchFamily="34" charset="0"/>
                <a:ea typeface="Calibri" panose="020F0502020204030204" pitchFamily="34" charset="0"/>
                <a:cs typeface="Calibri" panose="020F0502020204030204" pitchFamily="34" charset="0"/>
              </a:rPr>
              <a:t>Ingrow</a:t>
            </a: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-resurserna och slutför övningar som är inbäddade i varje modul. Dessa ger värdefullt lärande</a:t>
            </a:r>
          </a:p>
          <a:p>
            <a:pPr marL="285750" indent="-285750">
              <a:buFont typeface="Arial" panose="020B0604020202020204" pitchFamily="34" charset="0"/>
              <a:buChar char="•"/>
            </a:pP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Tilldela regelbunden tid för granskning under </a:t>
            </a:r>
            <a:r>
              <a:rPr lang="sv-SE" dirty="0" err="1">
                <a:solidFill>
                  <a:srgbClr val="0C2D45"/>
                </a:solidFill>
                <a:latin typeface="Calibri" panose="020F0502020204030204" pitchFamily="34" charset="0"/>
                <a:ea typeface="Calibri" panose="020F0502020204030204" pitchFamily="34" charset="0"/>
                <a:cs typeface="Calibri" panose="020F0502020204030204" pitchFamily="34" charset="0"/>
              </a:rPr>
              <a:t>Ingrow</a:t>
            </a: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-programmet</a:t>
            </a:r>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Placeholder 12" descr="A group of people looking at a computer&#10;&#10;Description automatically generated">
            <a:extLst>
              <a:ext uri="{FF2B5EF4-FFF2-40B4-BE49-F238E27FC236}">
                <a16:creationId xmlns:a16="http://schemas.microsoft.com/office/drawing/2014/main" id="{77A5177D-1900-7B33-BFB9-4CD2BF0A787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2913" b="2913"/>
          <a:stretch>
            <a:fillRect/>
          </a:stretch>
        </p:blipFill>
        <p:spPr/>
      </p:pic>
    </p:spTree>
    <p:extLst>
      <p:ext uri="{BB962C8B-B14F-4D97-AF65-F5344CB8AC3E}">
        <p14:creationId xmlns:p14="http://schemas.microsoft.com/office/powerpoint/2010/main" val="280697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271936-E460-FC3A-1B26-6A8B332DB07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845" r="45019"/>
          <a:stretch/>
        </p:blipFill>
        <p:spPr>
          <a:xfrm>
            <a:off x="0" y="0"/>
            <a:ext cx="7559675" cy="10691813"/>
          </a:xfrm>
        </p:spPr>
      </p:pic>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14232" y="1710267"/>
            <a:ext cx="4931210" cy="4030133"/>
          </a:xfrm>
        </p:spPr>
        <p:txBody>
          <a:bodyPr/>
          <a:lstStyle/>
          <a:p>
            <a:r>
              <a:rPr lang="en-GB" b="1" dirty="0">
                <a:solidFill>
                  <a:srgbClr val="E97924"/>
                </a:solidFill>
              </a:rPr>
              <a:t>In-Person</a:t>
            </a:r>
          </a:p>
          <a:p>
            <a:endParaRPr lang="en-GB" dirty="0"/>
          </a:p>
          <a:p>
            <a:pPr algn="l"/>
            <a:r>
              <a:rPr lang="sv-SE" dirty="0"/>
              <a:t>Klassrumsträning är fortfarande en av de mest populära teknikerna för att bygga färdighetskapacitet. Vanligtvis är det instruktörscentrerad träning ansikte mot ansikte som sker vid en bestämd tid och plats. </a:t>
            </a:r>
            <a:r>
              <a:rPr lang="sv-SE" dirty="0" err="1"/>
              <a:t>Ingrow</a:t>
            </a:r>
            <a:r>
              <a:rPr lang="sv-SE" dirty="0"/>
              <a:t> Learning Resources och </a:t>
            </a:r>
            <a:r>
              <a:rPr lang="sv-SE" dirty="0" err="1"/>
              <a:t>Knowledge</a:t>
            </a:r>
            <a:r>
              <a:rPr lang="sv-SE" dirty="0"/>
              <a:t> </a:t>
            </a:r>
            <a:r>
              <a:rPr lang="sv-SE" dirty="0" err="1"/>
              <a:t>Hub</a:t>
            </a:r>
            <a:r>
              <a:rPr lang="sv-SE" dirty="0"/>
              <a:t> föreslår att du använder de ytterligare resurserna på följande sätt</a:t>
            </a:r>
            <a:r>
              <a:rPr lang="sv-SE" dirty="0" smtClean="0"/>
              <a:t>.</a:t>
            </a:r>
          </a:p>
          <a:p>
            <a:pPr algn="l"/>
            <a:endParaRPr lang="en-GB" dirty="0"/>
          </a:p>
          <a:p>
            <a:pPr algn="l"/>
            <a:r>
              <a:rPr lang="en-GB" dirty="0" smtClean="0"/>
              <a:t>Format</a:t>
            </a:r>
          </a:p>
          <a:p>
            <a:pPr algn="l"/>
            <a:r>
              <a:rPr lang="en-GB" dirty="0">
                <a:solidFill>
                  <a:srgbClr val="E97924"/>
                </a:solidFill>
              </a:rPr>
              <a:t>• </a:t>
            </a:r>
            <a:r>
              <a:rPr lang="en-GB" dirty="0" err="1">
                <a:solidFill>
                  <a:srgbClr val="E97924"/>
                </a:solidFill>
              </a:rPr>
              <a:t>Diskussioner</a:t>
            </a:r>
            <a:r>
              <a:rPr lang="en-GB" dirty="0">
                <a:solidFill>
                  <a:srgbClr val="E97924"/>
                </a:solidFill>
              </a:rPr>
              <a:t> </a:t>
            </a:r>
            <a:r>
              <a:rPr lang="en-GB" dirty="0" err="1">
                <a:solidFill>
                  <a:srgbClr val="E97924"/>
                </a:solidFill>
              </a:rPr>
              <a:t>i</a:t>
            </a:r>
            <a:r>
              <a:rPr lang="en-GB" dirty="0">
                <a:solidFill>
                  <a:srgbClr val="E97924"/>
                </a:solidFill>
              </a:rPr>
              <a:t> </a:t>
            </a:r>
            <a:r>
              <a:rPr lang="en-GB" dirty="0" err="1">
                <a:solidFill>
                  <a:srgbClr val="E97924"/>
                </a:solidFill>
              </a:rPr>
              <a:t>små</a:t>
            </a:r>
            <a:r>
              <a:rPr lang="en-GB" dirty="0">
                <a:solidFill>
                  <a:srgbClr val="E97924"/>
                </a:solidFill>
              </a:rPr>
              <a:t> </a:t>
            </a:r>
            <a:r>
              <a:rPr lang="en-GB" dirty="0" err="1">
                <a:solidFill>
                  <a:srgbClr val="E97924"/>
                </a:solidFill>
              </a:rPr>
              <a:t>grupper</a:t>
            </a:r>
            <a:r>
              <a:rPr lang="en-GB" dirty="0">
                <a:solidFill>
                  <a:srgbClr val="E97924"/>
                </a:solidFill>
              </a:rPr>
              <a:t>. </a:t>
            </a:r>
            <a:r>
              <a:rPr lang="sv-SE" dirty="0"/>
              <a:t>Dela upp eleverna i små grupper och ge dem fallstudier och sociala innovationsämnen, utmaningar eller situationer att diskutera eller lösa. Detta möjliggör kunskapsöverföring mellan elever</a:t>
            </a:r>
            <a:r>
              <a:rPr lang="sv-SE" dirty="0" smtClean="0"/>
              <a:t>.</a:t>
            </a:r>
          </a:p>
          <a:p>
            <a:pPr algn="l"/>
            <a:r>
              <a:rPr lang="en-GB" dirty="0" smtClean="0">
                <a:solidFill>
                  <a:srgbClr val="E97924"/>
                </a:solidFill>
              </a:rPr>
              <a:t>• </a:t>
            </a:r>
            <a:r>
              <a:rPr lang="en-GB" dirty="0">
                <a:solidFill>
                  <a:srgbClr val="E97924"/>
                </a:solidFill>
              </a:rPr>
              <a:t>Q &amp; A sessions</a:t>
            </a:r>
            <a:r>
              <a:rPr lang="en-GB" dirty="0"/>
              <a:t>. </a:t>
            </a:r>
            <a:r>
              <a:rPr lang="sv-SE" dirty="0"/>
              <a:t>Informella frågestunder är mest effektiva med små grupper och för att lära sig något nytt och uppdatera befintlig kunskap</a:t>
            </a:r>
            <a:r>
              <a:rPr lang="sv-SE" dirty="0" smtClean="0"/>
              <a:t>.</a:t>
            </a:r>
          </a:p>
          <a:p>
            <a:pPr algn="l"/>
            <a:r>
              <a:rPr lang="en-GB" dirty="0" smtClean="0">
                <a:solidFill>
                  <a:srgbClr val="E97924"/>
                </a:solidFill>
              </a:rPr>
              <a:t>• </a:t>
            </a:r>
            <a:r>
              <a:rPr lang="en-GB" dirty="0">
                <a:solidFill>
                  <a:srgbClr val="E97924"/>
                </a:solidFill>
              </a:rPr>
              <a:t>Multimedia</a:t>
            </a:r>
            <a:r>
              <a:rPr lang="en-GB" dirty="0"/>
              <a:t>. </a:t>
            </a:r>
            <a:r>
              <a:rPr lang="sv-SE" dirty="0" err="1"/>
              <a:t>Multimediautbildningsmaterial</a:t>
            </a:r>
            <a:r>
              <a:rPr lang="sv-SE" dirty="0"/>
              <a:t> tenderar att vara mer provocerande och utmanande och därför mer stimulerande för elevens sinne. Lärare bör se till att dessa används till sin fulla potential</a:t>
            </a:r>
            <a:r>
              <a:rPr lang="sv-SE" dirty="0" smtClean="0"/>
              <a:t>.</a:t>
            </a:r>
          </a:p>
          <a:p>
            <a:pPr algn="l"/>
            <a:r>
              <a:rPr lang="en-GB" dirty="0" smtClean="0">
                <a:solidFill>
                  <a:srgbClr val="E97924"/>
                </a:solidFill>
              </a:rPr>
              <a:t>• </a:t>
            </a:r>
            <a:r>
              <a:rPr lang="en-GB" dirty="0" err="1" smtClean="0">
                <a:solidFill>
                  <a:srgbClr val="E97924"/>
                </a:solidFill>
              </a:rPr>
              <a:t>Interacktiva</a:t>
            </a:r>
            <a:r>
              <a:rPr lang="en-GB" dirty="0" smtClean="0">
                <a:solidFill>
                  <a:srgbClr val="E97924"/>
                </a:solidFill>
              </a:rPr>
              <a:t> </a:t>
            </a:r>
            <a:r>
              <a:rPr lang="en-GB" dirty="0" err="1" smtClean="0">
                <a:solidFill>
                  <a:srgbClr val="E97924"/>
                </a:solidFill>
              </a:rPr>
              <a:t>verktyg</a:t>
            </a:r>
            <a:r>
              <a:rPr lang="en-GB" dirty="0" smtClean="0"/>
              <a:t>. </a:t>
            </a:r>
            <a:r>
              <a:rPr lang="sv-SE" dirty="0"/>
              <a:t>Elevernas engagemang kan enkelt uppnås genom att använda interaktiva verktyg. Ett exempel på ett gratisverktyg är </a:t>
            </a:r>
            <a:r>
              <a:rPr lang="sv-SE" dirty="0" err="1"/>
              <a:t>Kahoot</a:t>
            </a:r>
            <a:r>
              <a:rPr lang="sv-SE" dirty="0"/>
              <a:t>! som är en spelbaserad lärande- och triviaplattform som används i klassrum, kontor och sociala miljöer. Du kan sammanställa en frågesport som kan besvaras av eleverna på sina telefoner/surfplattor/datorer. Det är möjligt att få omedelbar feedback och resultat.</a:t>
            </a:r>
            <a:endParaRPr lang="en-US" dirty="0"/>
          </a:p>
        </p:txBody>
      </p:sp>
      <p:sp>
        <p:nvSpPr>
          <p:cNvPr id="2" name="TextBox 1">
            <a:extLst>
              <a:ext uri="{FF2B5EF4-FFF2-40B4-BE49-F238E27FC236}">
                <a16:creationId xmlns:a16="http://schemas.microsoft.com/office/drawing/2014/main" id="{4CEC8FC4-965A-9AAE-C3EB-3771E8BA1494}"/>
              </a:ext>
            </a:extLst>
          </p:cNvPr>
          <p:cNvSpPr txBox="1"/>
          <p:nvPr/>
        </p:nvSpPr>
        <p:spPr>
          <a:xfrm>
            <a:off x="1314232" y="524933"/>
            <a:ext cx="5198533" cy="538609"/>
          </a:xfrm>
          <a:prstGeom prst="rect">
            <a:avLst/>
          </a:prstGeom>
          <a:noFill/>
        </p:spPr>
        <p:txBody>
          <a:bodyPr wrap="square" rtlCol="0">
            <a:spAutoFit/>
          </a:bodyPr>
          <a:lstStyle/>
          <a:p>
            <a:r>
              <a:rPr lang="en-IE" sz="2900" b="1" dirty="0" err="1">
                <a:solidFill>
                  <a:srgbClr val="7ABB57"/>
                </a:solidFill>
                <a:latin typeface="Calibri" panose="020F0502020204030204" pitchFamily="34" charset="0"/>
                <a:ea typeface="Calibri" panose="020F0502020204030204" pitchFamily="34" charset="0"/>
                <a:cs typeface="Calibri" panose="020F0502020204030204" pitchFamily="34" charset="0"/>
              </a:rPr>
              <a:t>Öppna</a:t>
            </a:r>
            <a:r>
              <a:rPr lang="en-IE" sz="2900" b="1" dirty="0">
                <a:solidFill>
                  <a:srgbClr val="7ABB57"/>
                </a:solidFill>
                <a:latin typeface="Calibri" panose="020F0502020204030204" pitchFamily="34" charset="0"/>
                <a:ea typeface="Calibri" panose="020F0502020204030204" pitchFamily="34" charset="0"/>
                <a:cs typeface="Calibri" panose="020F0502020204030204" pitchFamily="34" charset="0"/>
              </a:rPr>
              <a:t> </a:t>
            </a:r>
            <a:r>
              <a:rPr lang="en-IE" sz="2900" b="1" dirty="0" err="1" smtClean="0">
                <a:solidFill>
                  <a:srgbClr val="7ABB57"/>
                </a:solidFill>
                <a:latin typeface="Calibri" panose="020F0502020204030204" pitchFamily="34" charset="0"/>
                <a:ea typeface="Calibri" panose="020F0502020204030204" pitchFamily="34" charset="0"/>
                <a:cs typeface="Calibri" panose="020F0502020204030204" pitchFamily="34" charset="0"/>
              </a:rPr>
              <a:t>utbildningsresurs</a:t>
            </a:r>
            <a:r>
              <a:rPr lang="en-IE" sz="2900" b="1" dirty="0" smtClean="0">
                <a:solidFill>
                  <a:srgbClr val="7ABB57"/>
                </a:solidFill>
                <a:latin typeface="Calibri" panose="020F0502020204030204" pitchFamily="34" charset="0"/>
                <a:ea typeface="Calibri" panose="020F0502020204030204" pitchFamily="34" charset="0"/>
                <a:cs typeface="Calibri" panose="020F0502020204030204" pitchFamily="34" charset="0"/>
              </a:rPr>
              <a:t> </a:t>
            </a:r>
            <a:endParaRPr lang="en-IE" sz="29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6987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387927" y="7569969"/>
            <a:ext cx="6630940" cy="2746331"/>
          </a:xfrm>
        </p:spPr>
        <p:txBody>
          <a:bodyPr/>
          <a:lstStyle/>
          <a:p>
            <a:r>
              <a:rPr lang="en-GB" b="1" dirty="0">
                <a:solidFill>
                  <a:srgbClr val="7ABB57"/>
                </a:solidFill>
              </a:rPr>
              <a:t>ONLINE</a:t>
            </a:r>
          </a:p>
          <a:p>
            <a:r>
              <a:rPr lang="sv-SE" dirty="0"/>
              <a:t>COVID 19 har gjort det helt klart att innovativt lärande och tillgång till internet är så viktigt nu mer än någonsin för att dra nytta av och delta i dagens digitala ekonomi. Före covid-19-pandemin förändrade en växande trend mot digital teknik redan hur vi gör saker som samhälle – med tillgång till tjänster, information och support som alltmer blev "digital som standard".</a:t>
            </a:r>
          </a:p>
          <a:p>
            <a:endParaRPr lang="sv-SE" dirty="0"/>
          </a:p>
          <a:p>
            <a:r>
              <a:rPr lang="sv-SE" dirty="0"/>
              <a:t>Online Learning som en leveransmetod använder internettekniker inbäddade i </a:t>
            </a:r>
            <a:r>
              <a:rPr lang="sv-SE" dirty="0" err="1"/>
              <a:t>Ingrows</a:t>
            </a:r>
            <a:r>
              <a:rPr lang="sv-SE" dirty="0"/>
              <a:t> </a:t>
            </a:r>
            <a:r>
              <a:rPr lang="sv-SE" dirty="0" err="1"/>
              <a:t>kunskapshub</a:t>
            </a:r>
            <a:r>
              <a:rPr lang="sv-SE" dirty="0"/>
              <a:t> https://www.ingrow-project.eu för att leverera ett brett utbud av lösningar för att möjliggöra lärande. </a:t>
            </a:r>
            <a:r>
              <a:rPr lang="sv-SE" dirty="0" err="1"/>
              <a:t>Ingrow</a:t>
            </a:r>
            <a:r>
              <a:rPr lang="sv-SE" dirty="0"/>
              <a:t>-programmet tillhandahålls som ett </a:t>
            </a:r>
            <a:r>
              <a:rPr lang="sv-SE" dirty="0" err="1"/>
              <a:t>onlineinlärningsprogram</a:t>
            </a:r>
            <a:r>
              <a:rPr lang="sv-SE" dirty="0"/>
              <a:t> för direkt åtkomst av alla intressenter inklusive vuxenutbildare och andra som är intresserade av att skaffa sig nya färdigheter till antingen</a:t>
            </a:r>
          </a:p>
          <a:p>
            <a:r>
              <a:rPr lang="sv-SE" dirty="0"/>
              <a:t>1) stödja de som idag inte har och behöver resurser inom företagande.</a:t>
            </a:r>
          </a:p>
          <a:p>
            <a:r>
              <a:rPr lang="sv-SE" dirty="0"/>
              <a:t>2) skulle vilja förbättra och uppdatera ett befintligt utbildningsprogram inom samma område som redan finns på plats.</a:t>
            </a:r>
          </a:p>
          <a:p>
            <a:endParaRPr lang="sv-SE" dirty="0"/>
          </a:p>
          <a:p>
            <a:r>
              <a:rPr lang="sv-SE" dirty="0"/>
              <a:t>Onlineinlärning exponerar eleverna för ett brett utbud av resurser tillgängliga online, som täcker deras intresseområden, som de personligen kan lära sig i sin egen takt. Att ta hand om sin utbildning på det här sättet kan vara mycket stärkande och kan ge eleverna en känsla av självförtroende som hjälper dem att göra ännu bättre</a:t>
            </a:r>
            <a:r>
              <a:rPr lang="en-GB" dirty="0" smtClean="0"/>
              <a:t>.</a:t>
            </a:r>
            <a:endParaRPr lang="en-GB" dirty="0"/>
          </a:p>
          <a:p>
            <a:endParaRPr lang="en-GB" dirty="0"/>
          </a:p>
        </p:txBody>
      </p:sp>
      <p:sp>
        <p:nvSpPr>
          <p:cNvPr id="16" name="Slide Number Placeholder 7">
            <a:extLst>
              <a:ext uri="{FF2B5EF4-FFF2-40B4-BE49-F238E27FC236}">
                <a16:creationId xmlns:a16="http://schemas.microsoft.com/office/drawing/2014/main" id="{28CEDFD8-C1B9-4285-D831-84A838CA3E5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25</a:t>
            </a:fld>
            <a:endParaRPr lang="en-US" dirty="0"/>
          </a:p>
        </p:txBody>
      </p:sp>
      <p:sp>
        <p:nvSpPr>
          <p:cNvPr id="3" name="TextBox 2">
            <a:extLst>
              <a:ext uri="{FF2B5EF4-FFF2-40B4-BE49-F238E27FC236}">
                <a16:creationId xmlns:a16="http://schemas.microsoft.com/office/drawing/2014/main" id="{228C82D4-17AC-1C5F-0301-C88A380578BD}"/>
              </a:ext>
            </a:extLst>
          </p:cNvPr>
          <p:cNvSpPr txBox="1"/>
          <p:nvPr/>
        </p:nvSpPr>
        <p:spPr>
          <a:xfrm>
            <a:off x="1066222" y="787982"/>
            <a:ext cx="6425931" cy="538609"/>
          </a:xfrm>
          <a:prstGeom prst="rect">
            <a:avLst/>
          </a:prstGeom>
          <a:noFill/>
        </p:spPr>
        <p:txBody>
          <a:bodyPr wrap="square" rtlCol="0">
            <a:spAutoFit/>
          </a:bodyPr>
          <a:lstStyle/>
          <a:p>
            <a:r>
              <a:rPr lang="en-IE" sz="2800" b="1" dirty="0" err="1">
                <a:solidFill>
                  <a:srgbClr val="E97924"/>
                </a:solidFill>
                <a:latin typeface="Calibri" panose="020F0502020204030204" pitchFamily="34" charset="0"/>
                <a:ea typeface="Calibri" panose="020F0502020204030204" pitchFamily="34" charset="0"/>
                <a:cs typeface="Calibri" panose="020F0502020204030204" pitchFamily="34" charset="0"/>
              </a:rPr>
              <a:t>Öppen</a:t>
            </a:r>
            <a:r>
              <a:rPr lang="en-IE" sz="28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IE" sz="2800" b="1" dirty="0" err="1">
                <a:solidFill>
                  <a:srgbClr val="E97924"/>
                </a:solidFill>
                <a:latin typeface="Calibri" panose="020F0502020204030204" pitchFamily="34" charset="0"/>
                <a:ea typeface="Calibri" panose="020F0502020204030204" pitchFamily="34" charset="0"/>
                <a:cs typeface="Calibri" panose="020F0502020204030204" pitchFamily="34" charset="0"/>
              </a:rPr>
              <a:t>utbildningsresursundervisning</a:t>
            </a:r>
            <a:endParaRPr lang="en-IE" sz="2800" b="1" dirty="0">
              <a:solidFill>
                <a:srgbClr val="E97924"/>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6" descr="A group of people shaking hands&#10;&#10;Description automatically generated">
            <a:extLst>
              <a:ext uri="{FF2B5EF4-FFF2-40B4-BE49-F238E27FC236}">
                <a16:creationId xmlns:a16="http://schemas.microsoft.com/office/drawing/2014/main" id="{28664909-47AF-196D-E679-DA24401CA685}"/>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t="7102" b="7102"/>
          <a:stretch>
            <a:fillRect/>
          </a:stretch>
        </p:blipFill>
        <p:spPr/>
      </p:pic>
      <p:pic>
        <p:nvPicPr>
          <p:cNvPr id="12" name="Picture Placeholder 11" descr="A group of people looking at a computer&#10;&#10;Description automatically generated">
            <a:extLst>
              <a:ext uri="{FF2B5EF4-FFF2-40B4-BE49-F238E27FC236}">
                <a16:creationId xmlns:a16="http://schemas.microsoft.com/office/drawing/2014/main" id="{EAC65996-E47E-A721-904D-84CBB617A32B}"/>
              </a:ext>
            </a:extLst>
          </p:cNvPr>
          <p:cNvPicPr>
            <a:picLocks noGrp="1" noChangeAspect="1"/>
          </p:cNvPicPr>
          <p:nvPr>
            <p:ph type="pic" sz="quarter" idx="50"/>
          </p:nvPr>
        </p:nvPicPr>
        <p:blipFill>
          <a:blip r:embed="rId3" cstate="email">
            <a:extLst>
              <a:ext uri="{28A0092B-C50C-407E-A947-70E740481C1C}">
                <a14:useLocalDpi xmlns:a14="http://schemas.microsoft.com/office/drawing/2010/main"/>
              </a:ext>
            </a:extLst>
          </a:blip>
          <a:srcRect t="12825" b="12825"/>
          <a:stretch>
            <a:fillRect/>
          </a:stretch>
        </p:blipFill>
        <p:spPr/>
      </p:pic>
      <p:pic>
        <p:nvPicPr>
          <p:cNvPr id="21" name="Picture Placeholder 20" descr="A group of people sitting around a table&#10;&#10;Description automatically generated">
            <a:extLst>
              <a:ext uri="{FF2B5EF4-FFF2-40B4-BE49-F238E27FC236}">
                <a16:creationId xmlns:a16="http://schemas.microsoft.com/office/drawing/2014/main" id="{D55CD497-EA78-F6C3-1E27-3BB555BF639A}"/>
              </a:ext>
            </a:extLst>
          </p:cNvPr>
          <p:cNvPicPr>
            <a:picLocks noGrp="1" noChangeAspect="1"/>
          </p:cNvPicPr>
          <p:nvPr>
            <p:ph type="pic" sz="quarter" idx="49"/>
          </p:nvPr>
        </p:nvPicPr>
        <p:blipFill>
          <a:blip r:embed="rId4" cstate="email">
            <a:extLst>
              <a:ext uri="{28A0092B-C50C-407E-A947-70E740481C1C}">
                <a14:useLocalDpi xmlns:a14="http://schemas.microsoft.com/office/drawing/2010/main"/>
              </a:ext>
            </a:extLst>
          </a:blip>
          <a:srcRect t="8434" b="8434"/>
          <a:stretch>
            <a:fillRect/>
          </a:stretch>
        </p:blipFill>
        <p:spPr/>
      </p:pic>
      <p:pic>
        <p:nvPicPr>
          <p:cNvPr id="25" name="Picture Placeholder 24" descr="A group of people holding hands together&#10;&#10;Description automatically generated">
            <a:extLst>
              <a:ext uri="{FF2B5EF4-FFF2-40B4-BE49-F238E27FC236}">
                <a16:creationId xmlns:a16="http://schemas.microsoft.com/office/drawing/2014/main" id="{D589EDE9-24AF-FCA2-D701-E3686598ACB2}"/>
              </a:ext>
            </a:extLst>
          </p:cNvPr>
          <p:cNvPicPr>
            <a:picLocks noGrp="1" noChangeAspect="1"/>
          </p:cNvPicPr>
          <p:nvPr>
            <p:ph type="pic" sz="quarter" idx="51"/>
          </p:nvPr>
        </p:nvPicPr>
        <p:blipFill>
          <a:blip r:embed="rId5" cstate="email">
            <a:extLst>
              <a:ext uri="{28A0092B-C50C-407E-A947-70E740481C1C}">
                <a14:useLocalDpi xmlns:a14="http://schemas.microsoft.com/office/drawing/2010/main"/>
              </a:ext>
            </a:extLst>
          </a:blip>
          <a:srcRect t="12788" b="12788"/>
          <a:stretch>
            <a:fillRect/>
          </a:stretch>
        </p:blipFill>
        <p:spPr/>
      </p:pic>
    </p:spTree>
    <p:extLst>
      <p:ext uri="{BB962C8B-B14F-4D97-AF65-F5344CB8AC3E}">
        <p14:creationId xmlns:p14="http://schemas.microsoft.com/office/powerpoint/2010/main" val="992448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807766"/>
            <a:ext cx="4376526" cy="939099"/>
          </a:xfrm>
        </p:spPr>
        <p:txBody>
          <a:bodyPr/>
          <a:lstStyle/>
          <a:p>
            <a:r>
              <a:rPr lang="en-GB" dirty="0"/>
              <a:t>TÄNK PÅ INNOVATIVA ONLINE UNDERVISNINGSMETODER</a:t>
            </a:r>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17657" y="6299573"/>
            <a:ext cx="4179282" cy="3005294"/>
          </a:xfrm>
        </p:spPr>
        <p:txBody>
          <a:bodyPr/>
          <a:lstStyle/>
          <a:p>
            <a:r>
              <a:rPr lang="sv-SE" dirty="0"/>
              <a:t>I </a:t>
            </a:r>
            <a:r>
              <a:rPr lang="sv-SE" dirty="0">
                <a:solidFill>
                  <a:srgbClr val="7ABB57"/>
                </a:solidFill>
              </a:rPr>
              <a:t>vända klassrum</a:t>
            </a:r>
            <a:r>
              <a:rPr lang="sv-SE" dirty="0"/>
              <a:t>, även kända som inverterade klassrum, granskar eleverna klassmaterial innan lektionerna som läxor. Tiden i klassen ägnas åt att dyka djupare och förstå materialet bättre genom diskussioner, interaktiva övningar och självständigt arbete som tidigare skulle ha slutförts hemma - allt under ledning av pedagogen, som är närvarande och tillgänglig för att svara på alla frågor som kan uppstå</a:t>
            </a:r>
            <a:r>
              <a:rPr lang="sv-SE" dirty="0" smtClean="0"/>
              <a:t>.</a:t>
            </a:r>
          </a:p>
          <a:p>
            <a:endParaRPr lang="en-GB" dirty="0"/>
          </a:p>
          <a:p>
            <a:r>
              <a:rPr lang="sv-SE" dirty="0" err="1" smtClean="0">
                <a:solidFill>
                  <a:srgbClr val="7ABB57"/>
                </a:solidFill>
              </a:rPr>
              <a:t>Blended</a:t>
            </a:r>
            <a:r>
              <a:rPr lang="sv-SE" dirty="0" smtClean="0">
                <a:solidFill>
                  <a:srgbClr val="7ABB57"/>
                </a:solidFill>
              </a:rPr>
              <a:t> </a:t>
            </a:r>
            <a:r>
              <a:rPr lang="sv-SE" dirty="0">
                <a:solidFill>
                  <a:srgbClr val="7ABB57"/>
                </a:solidFill>
              </a:rPr>
              <a:t>Learning </a:t>
            </a:r>
            <a:r>
              <a:rPr lang="sv-SE" dirty="0"/>
              <a:t>kombinerar digitala medier online med traditionella klassrumsmetoder. </a:t>
            </a:r>
            <a:r>
              <a:rPr lang="sv-SE" dirty="0" err="1"/>
              <a:t>Blended</a:t>
            </a:r>
            <a:r>
              <a:rPr lang="sv-SE" dirty="0"/>
              <a:t> </a:t>
            </a:r>
            <a:r>
              <a:rPr lang="sv-SE" dirty="0" err="1"/>
              <a:t>learning</a:t>
            </a:r>
            <a:r>
              <a:rPr lang="sv-SE" dirty="0"/>
              <a:t> är en undervisningsmetod som integrerar teknik digitala medier och den traditionella instruktören eller utbildaren. Det kräver fysisk närvaro av både lärare och elev, med något element av elevkontroll över tid, plats, väg eller takt. Eleverna går fortfarande i ett klassrum med en lärare närvarande, övningar i klassrummet ansikte mot ansikte kombineras med datorförmedlade aktiviteter gällande innehåll och leverans. Det ger eleverna en mer flexibel anpassad inlärningsupplevelse.</a:t>
            </a:r>
            <a:endParaRPr lang="en-GB" dirty="0" smtClean="0"/>
          </a:p>
          <a:p>
            <a:endParaRPr lang="en-GB" dirty="0"/>
          </a:p>
          <a:p>
            <a:endParaRPr lang="en-GB" dirty="0"/>
          </a:p>
          <a:p>
            <a:endParaRPr lang="en-US" dirty="0"/>
          </a:p>
        </p:txBody>
      </p:sp>
      <p:pic>
        <p:nvPicPr>
          <p:cNvPr id="11" name="Picture Placeholder 10" descr="People seated on tiered chairs in lecture hall, looking at laptops and notes">
            <a:extLst>
              <a:ext uri="{FF2B5EF4-FFF2-40B4-BE49-F238E27FC236}">
                <a16:creationId xmlns:a16="http://schemas.microsoft.com/office/drawing/2014/main" id="{1EE858C7-CDFB-0DFF-D2B1-EB55B298325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6408" r="26408"/>
          <a:stretch>
            <a:fillRect/>
          </a:stretch>
        </p:blipFill>
        <p:spPr/>
      </p:pic>
    </p:spTree>
    <p:extLst>
      <p:ext uri="{BB962C8B-B14F-4D97-AF65-F5344CB8AC3E}">
        <p14:creationId xmlns:p14="http://schemas.microsoft.com/office/powerpoint/2010/main" val="165785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522145" y="904050"/>
            <a:ext cx="6500273" cy="743603"/>
          </a:xfrm>
        </p:spPr>
        <p:txBody>
          <a:bodyPr/>
          <a:lstStyle/>
          <a:p>
            <a:r>
              <a:rPr lang="en-US" dirty="0" err="1">
                <a:solidFill>
                  <a:srgbClr val="7ABB57"/>
                </a:solidFill>
              </a:rPr>
              <a:t>Samarbetande</a:t>
            </a:r>
            <a:r>
              <a:rPr lang="en-US" dirty="0">
                <a:solidFill>
                  <a:srgbClr val="7ABB57"/>
                </a:solidFill>
              </a:rPr>
              <a:t> </a:t>
            </a:r>
            <a:r>
              <a:rPr lang="en-US" dirty="0" err="1">
                <a:solidFill>
                  <a:srgbClr val="7ABB57"/>
                </a:solidFill>
              </a:rPr>
              <a:t>och</a:t>
            </a:r>
            <a:r>
              <a:rPr lang="en-US" dirty="0">
                <a:solidFill>
                  <a:srgbClr val="7ABB57"/>
                </a:solidFill>
              </a:rPr>
              <a:t> peer-to-peer-</a:t>
            </a:r>
            <a:r>
              <a:rPr lang="en-US" dirty="0" err="1">
                <a:solidFill>
                  <a:srgbClr val="7ABB57"/>
                </a:solidFill>
              </a:rPr>
              <a:t>lärande</a:t>
            </a:r>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522145" y="1835284"/>
            <a:ext cx="6416065" cy="7664315"/>
          </a:xfrm>
        </p:spPr>
        <p:txBody>
          <a:bodyPr/>
          <a:lstStyle/>
          <a:p>
            <a:r>
              <a:rPr lang="sv-SE" dirty="0"/>
              <a:t>Kollaborativt lärande är engagerande, socialt och roligt! Kollaborativt lärande är en situation där två eller flera personer lär sig eller grupper försöker lära sig något tillsammans. Till skillnad från individuellt lärande utnyttjar människor som är engagerade i kollaborativt lärande varandras resurser, kunskaper och färdigheter.</a:t>
            </a:r>
          </a:p>
          <a:p>
            <a:endParaRPr lang="sv-SE" dirty="0"/>
          </a:p>
          <a:p>
            <a:r>
              <a:rPr lang="sv-SE" dirty="0"/>
              <a:t>Eleverna engagerar sig aktivt med varandra för att lösa problem, samtal och diskussioner äger rum, syntetiserar information och ser olika synpunkter från människor med olika bakgrund. Detta kan leda till djupgående akademiskt lärande eller transformativt lärande.</a:t>
            </a:r>
          </a:p>
          <a:p>
            <a:endParaRPr lang="sv-SE" dirty="0"/>
          </a:p>
          <a:p>
            <a:r>
              <a:rPr lang="sv-SE" dirty="0"/>
              <a:t>Kollaborativt lärande som ett resultat kan också direkt stödja utvecklingen av en rad intellektuella färdigheter på hög nivå, såsom kritiskt tänkande, analytiskt tänkande, syntes och utvärdering, som är nyckelkrav för elever i en digital tidsålder.</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US" dirty="0"/>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endParaRPr lang="en-GB" dirty="0">
              <a:solidFill>
                <a:srgbClr val="7ABB57"/>
              </a:solidFill>
            </a:endParaRPr>
          </a:p>
          <a:p>
            <a:r>
              <a:rPr lang="sv-SE" dirty="0">
                <a:solidFill>
                  <a:srgbClr val="7ABB57"/>
                </a:solidFill>
              </a:rPr>
              <a:t>Kamrater är andra människor i en liknande situation eller social grupp.</a:t>
            </a:r>
          </a:p>
          <a:p>
            <a:endParaRPr lang="sv-SE" dirty="0">
              <a:solidFill>
                <a:srgbClr val="7ABB57"/>
              </a:solidFill>
            </a:endParaRPr>
          </a:p>
          <a:p>
            <a:r>
              <a:rPr lang="sv-SE" dirty="0">
                <a:solidFill>
                  <a:srgbClr val="7ABB57"/>
                </a:solidFill>
              </a:rPr>
              <a:t>Med Peer-to-Peer Learning lär vi oss av varandra. Det kan lätt underlättas genom undervisning och lärande som studentledda workshops, studiegrupper, partnerskap för </a:t>
            </a:r>
            <a:r>
              <a:rPr lang="sv-SE" dirty="0" err="1">
                <a:solidFill>
                  <a:srgbClr val="7ABB57"/>
                </a:solidFill>
              </a:rPr>
              <a:t>peer</a:t>
            </a:r>
            <a:r>
              <a:rPr lang="sv-SE" dirty="0">
                <a:solidFill>
                  <a:srgbClr val="7ABB57"/>
                </a:solidFill>
              </a:rPr>
              <a:t>-to-</a:t>
            </a:r>
            <a:r>
              <a:rPr lang="sv-SE" dirty="0" err="1">
                <a:solidFill>
                  <a:srgbClr val="7ABB57"/>
                </a:solidFill>
              </a:rPr>
              <a:t>peer</a:t>
            </a:r>
            <a:r>
              <a:rPr lang="sv-SE" dirty="0">
                <a:solidFill>
                  <a:srgbClr val="7ABB57"/>
                </a:solidFill>
              </a:rPr>
              <a:t>-lärande, grupparbete och kollaborativt lärande. Kamraterna i klassrummet sammanförs för att gemensamt utvärdera arbetet av en eller flera personer med liknande kompetens som verkets producenter. Kamrater bedömer inte bara varandras prestationer utan delar också med sig av sina erfarenheter och kunnande.</a:t>
            </a: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27</a:t>
            </a:fld>
            <a:endParaRPr lang="en-US" dirty="0"/>
          </a:p>
        </p:txBody>
      </p:sp>
      <p:pic>
        <p:nvPicPr>
          <p:cNvPr id="5" name="Graphic 4" descr="Group with solid fill">
            <a:extLst>
              <a:ext uri="{FF2B5EF4-FFF2-40B4-BE49-F238E27FC236}">
                <a16:creationId xmlns:a16="http://schemas.microsoft.com/office/drawing/2014/main" id="{E3413D7F-CC38-98C7-765D-4ADF601B720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13383" y="4274211"/>
            <a:ext cx="2497666" cy="2143390"/>
          </a:xfrm>
          <a:prstGeom prst="rect">
            <a:avLst/>
          </a:prstGeom>
        </p:spPr>
      </p:pic>
    </p:spTree>
    <p:extLst>
      <p:ext uri="{BB962C8B-B14F-4D97-AF65-F5344CB8AC3E}">
        <p14:creationId xmlns:p14="http://schemas.microsoft.com/office/powerpoint/2010/main" val="1875488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529700" y="903756"/>
            <a:ext cx="6500273" cy="908419"/>
          </a:xfrm>
        </p:spPr>
        <p:txBody>
          <a:bodyPr/>
          <a:lstStyle/>
          <a:p>
            <a:r>
              <a:rPr lang="en-GB" dirty="0" err="1"/>
              <a:t>Facilitationstekniker</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529700" y="1944615"/>
            <a:ext cx="6500272" cy="5810390"/>
          </a:xfrm>
        </p:spPr>
        <p:txBody>
          <a:bodyPr/>
          <a:lstStyle/>
          <a:p>
            <a:r>
              <a:rPr lang="en-GB" dirty="0">
                <a:solidFill>
                  <a:srgbClr val="7ABB57"/>
                </a:solidFill>
              </a:rPr>
              <a:t>Brainstorming</a:t>
            </a:r>
          </a:p>
          <a:p>
            <a:r>
              <a:rPr lang="en-GB" dirty="0"/>
              <a:t/>
            </a:r>
            <a:br>
              <a:rPr lang="en-GB" dirty="0"/>
            </a:br>
            <a:r>
              <a:rPr lang="en-GB" dirty="0"/>
              <a:t>This allows learners to share lots of ideas quickly without fear. It is a useful tool for creative thinking and dialogue.</a:t>
            </a:r>
          </a:p>
          <a:p>
            <a:r>
              <a:rPr lang="en-GB" dirty="0"/>
              <a:t/>
            </a:r>
            <a:br>
              <a:rPr lang="en-GB" dirty="0"/>
            </a:br>
            <a:r>
              <a:rPr lang="en-GB" dirty="0">
                <a:solidFill>
                  <a:srgbClr val="E97924"/>
                </a:solidFill>
              </a:rPr>
              <a:t>Steps:</a:t>
            </a:r>
            <a:r>
              <a:rPr lang="en-GB" dirty="0"/>
              <a:t/>
            </a:r>
            <a:br>
              <a:rPr lang="en-GB" dirty="0"/>
            </a:br>
            <a:r>
              <a:rPr lang="sv-SE" dirty="0"/>
              <a:t>1. Välj ett ämne för brainstorming och be gruppen dela med sig av sina idéer. Till exempel: ’Vilka aktiviteter skulle vi kunna genomföra för att öka medvetenheten om vår kampanj?’ eller ’Vad tror vi är drivkrafterna för konflikter</a:t>
            </a:r>
            <a:r>
              <a:rPr lang="sv-SE" dirty="0" smtClean="0"/>
              <a:t>?’</a:t>
            </a:r>
          </a:p>
          <a:p>
            <a:r>
              <a:rPr lang="sv-SE" dirty="0" smtClean="0"/>
              <a:t> </a:t>
            </a:r>
            <a:r>
              <a:rPr lang="sv-SE" dirty="0"/>
              <a:t>2. Skriv deltagarnas idéer på ett stort papper. För att uppmuntra deltagande, berätta för gruppen att vi i detta skede inte gör värdebedömningar om vi håller med eller inte håller med om idéerna.</a:t>
            </a:r>
            <a:br>
              <a:rPr lang="sv-SE" dirty="0"/>
            </a:br>
            <a:r>
              <a:rPr lang="sv-SE" dirty="0"/>
              <a:t>3. När gruppen har tillhandahållit ett brett utbud av idéer kan du arbeta med dem för att gruppera, diskutera och fokusera på viktiga intressepunkter.</a:t>
            </a:r>
            <a:endParaRPr lang="en-GB" dirty="0"/>
          </a:p>
          <a:p>
            <a:endParaRPr lang="en-GB" dirty="0"/>
          </a:p>
          <a:p>
            <a:endParaRPr lang="en-GB" dirty="0" smtClean="0"/>
          </a:p>
          <a:p>
            <a:endParaRPr lang="en-GB" dirty="0"/>
          </a:p>
          <a:p>
            <a:endParaRPr lang="en-GB" dirty="0"/>
          </a:p>
          <a:p>
            <a:endParaRPr lang="en-GB" dirty="0"/>
          </a:p>
          <a:p>
            <a:endParaRPr lang="en-GB" dirty="0"/>
          </a:p>
          <a:p>
            <a:r>
              <a:rPr lang="en-GB" dirty="0">
                <a:solidFill>
                  <a:srgbClr val="E97924"/>
                </a:solidFill>
              </a:rPr>
              <a:t>Think, Pair, Share </a:t>
            </a:r>
          </a:p>
          <a:p>
            <a:endParaRPr lang="en-GB" dirty="0">
              <a:solidFill>
                <a:srgbClr val="E97924"/>
              </a:solidFill>
            </a:endParaRPr>
          </a:p>
          <a:p>
            <a:r>
              <a:rPr lang="sv-SE" dirty="0"/>
              <a:t>Detta tillvägagångssätt uppmuntrar alla deltagare att reflektera eftertänksamt innan de delar i ett par eller en grupp. Det kan ge förtroende och uppmuntra till större deltagande</a:t>
            </a:r>
            <a:r>
              <a:rPr lang="sv-SE" dirty="0" smtClean="0"/>
              <a:t>.</a:t>
            </a:r>
          </a:p>
          <a:p>
            <a:r>
              <a:rPr lang="en-GB" dirty="0"/>
              <a:t/>
            </a:r>
            <a:br>
              <a:rPr lang="en-GB" dirty="0"/>
            </a:br>
            <a:r>
              <a:rPr lang="en-GB" dirty="0">
                <a:solidFill>
                  <a:srgbClr val="7ABB57"/>
                </a:solidFill>
              </a:rPr>
              <a:t>Steps:</a:t>
            </a:r>
            <a:r>
              <a:rPr lang="en-GB" dirty="0"/>
              <a:t/>
            </a:r>
            <a:br>
              <a:rPr lang="en-GB" dirty="0"/>
            </a:br>
            <a:r>
              <a:rPr lang="sv-SE" dirty="0"/>
              <a:t>1. Deltagarna reflekterar över en fråga på egen hand och skriver sina tankar.</a:t>
            </a:r>
          </a:p>
          <a:p>
            <a:r>
              <a:rPr lang="sv-SE" dirty="0"/>
              <a:t>2. Deltagarna delar sedan sina tankar i par innan de slutligen delar med sig i större grupper. Du kan sedan ta feedback på nyckelpunkter från varje grupp.</a:t>
            </a:r>
          </a:p>
          <a:p>
            <a:r>
              <a:rPr lang="sv-SE" dirty="0"/>
              <a:t>3. Ett annat tillvägagångssätt för steg två är att be deltagarna att dela med sig av nyckelpunkterna från sin partner. Detta uppmuntrar till viktigt aktivt lyssnande.</a:t>
            </a:r>
            <a:r>
              <a:rPr lang="en-GB" dirty="0"/>
              <a:t/>
            </a:r>
            <a:br>
              <a:rPr lang="en-GB" dirty="0"/>
            </a:br>
            <a:endParaRPr lang="en-GB" dirty="0"/>
          </a:p>
          <a:p>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28</a:t>
            </a:fld>
            <a:endParaRPr lang="en-US" dirty="0"/>
          </a:p>
        </p:txBody>
      </p:sp>
      <p:pic>
        <p:nvPicPr>
          <p:cNvPr id="14" name="Graphic 13" descr="Connections with solid fill">
            <a:extLst>
              <a:ext uri="{FF2B5EF4-FFF2-40B4-BE49-F238E27FC236}">
                <a16:creationId xmlns:a16="http://schemas.microsoft.com/office/drawing/2014/main" id="{79AAA000-56C2-3D7B-6625-4CE44AADF3C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102502" y="7079592"/>
            <a:ext cx="2120371" cy="2120371"/>
          </a:xfrm>
          <a:prstGeom prst="rect">
            <a:avLst/>
          </a:prstGeom>
        </p:spPr>
      </p:pic>
    </p:spTree>
    <p:extLst>
      <p:ext uri="{BB962C8B-B14F-4D97-AF65-F5344CB8AC3E}">
        <p14:creationId xmlns:p14="http://schemas.microsoft.com/office/powerpoint/2010/main" val="359767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794DEC-504A-BC0C-3518-80B2353C1EF6}"/>
              </a:ext>
            </a:extLst>
          </p:cNvPr>
          <p:cNvGrpSpPr/>
          <p:nvPr/>
        </p:nvGrpSpPr>
        <p:grpSpPr>
          <a:xfrm>
            <a:off x="4444572" y="4329754"/>
            <a:ext cx="3524644" cy="3612528"/>
            <a:chOff x="3177766" y="6791136"/>
            <a:chExt cx="1361636" cy="1395587"/>
          </a:xfrm>
          <a:solidFill>
            <a:schemeClr val="bg1">
              <a:alpha val="29000"/>
            </a:schemeClr>
          </a:solidFill>
        </p:grpSpPr>
        <p:sp>
          <p:nvSpPr>
            <p:cNvPr id="6" name="Freeform 5">
              <a:extLst>
                <a:ext uri="{FF2B5EF4-FFF2-40B4-BE49-F238E27FC236}">
                  <a16:creationId xmlns:a16="http://schemas.microsoft.com/office/drawing/2014/main" id="{8437CAD9-D4F1-B66F-F4CA-474488BDBCF1}"/>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18E9B17-FEC3-0F31-679D-542F1B9AC83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09909C-DFA4-57F7-140D-A1125DBD9B2D}"/>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a:xfrm>
            <a:off x="495525" y="457708"/>
            <a:ext cx="6599989" cy="545914"/>
          </a:xfrm>
        </p:spPr>
        <p:txBody>
          <a:bodyPr/>
          <a:lstStyle/>
          <a:p>
            <a:r>
              <a:rPr lang="en-GB" dirty="0" err="1"/>
              <a:t>Facilitatorns</a:t>
            </a:r>
            <a:r>
              <a:rPr lang="en-GB" dirty="0"/>
              <a:t> </a:t>
            </a:r>
            <a:r>
              <a:rPr lang="en-GB" dirty="0" err="1"/>
              <a:t>utvecklingsplan</a:t>
            </a:r>
            <a:endParaRPr lang="en-GB" dirty="0"/>
          </a:p>
          <a:p>
            <a:endParaRPr lang="en-GB" dirty="0"/>
          </a:p>
          <a:p>
            <a:endParaRPr lang="en-US" dirty="0"/>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339766" y="3409451"/>
            <a:ext cx="4202993" cy="3096382"/>
          </a:xfrm>
        </p:spPr>
        <p:txBody>
          <a:bodyPr/>
          <a:lstStyle/>
          <a:p>
            <a:r>
              <a:rPr lang="sv-SE" dirty="0"/>
              <a:t>Betygsätt dina färdigheter på en skala från 1 till 5:</a:t>
            </a:r>
          </a:p>
          <a:p>
            <a:endParaRPr lang="sv-SE" dirty="0"/>
          </a:p>
          <a:p>
            <a:r>
              <a:rPr lang="sv-SE" dirty="0"/>
              <a:t>Att presentera färdigheter</a:t>
            </a:r>
          </a:p>
          <a:p>
            <a:r>
              <a:rPr lang="sv-SE" dirty="0"/>
              <a:t>Förmåga att stödja en mångfaldig grupp</a:t>
            </a:r>
          </a:p>
          <a:p>
            <a:r>
              <a:rPr lang="sv-SE" dirty="0"/>
              <a:t>Självförtroende att leverera lärande resan</a:t>
            </a:r>
          </a:p>
          <a:p>
            <a:r>
              <a:rPr lang="sv-SE" dirty="0"/>
              <a:t>Kunskap om Migrant Community </a:t>
            </a:r>
            <a:r>
              <a:rPr lang="sv-SE" dirty="0" err="1"/>
              <a:t>Mediation</a:t>
            </a:r>
            <a:endParaRPr lang="sv-SE" dirty="0"/>
          </a:p>
          <a:p>
            <a:endParaRPr lang="sv-SE" dirty="0"/>
          </a:p>
          <a:p>
            <a:r>
              <a:rPr lang="sv-SE" dirty="0"/>
              <a:t>Vilka personliga färdigheter kan hjälpa dig att leverera dessa resurser?</a:t>
            </a:r>
          </a:p>
          <a:p>
            <a:endParaRPr lang="sv-SE" dirty="0"/>
          </a:p>
          <a:p>
            <a:r>
              <a:rPr lang="sv-SE" dirty="0"/>
              <a:t>Till exempel: öppenhet, ärlighet och transparens, respekt för mångfald, beredskap att lära, goda lyssnarförmåga</a:t>
            </a:r>
            <a:endParaRPr lang="en-US"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29</a:t>
            </a:fld>
            <a:endParaRPr lang="en-US" dirty="0"/>
          </a:p>
        </p:txBody>
      </p:sp>
      <p:sp>
        <p:nvSpPr>
          <p:cNvPr id="2" name="TextBox 1">
            <a:extLst>
              <a:ext uri="{FF2B5EF4-FFF2-40B4-BE49-F238E27FC236}">
                <a16:creationId xmlns:a16="http://schemas.microsoft.com/office/drawing/2014/main" id="{53230F22-CCF5-F8DE-CA58-F165F6511AF1}"/>
              </a:ext>
            </a:extLst>
          </p:cNvPr>
          <p:cNvSpPr txBox="1"/>
          <p:nvPr/>
        </p:nvSpPr>
        <p:spPr>
          <a:xfrm>
            <a:off x="511875" y="1084963"/>
            <a:ext cx="6348834" cy="1671740"/>
          </a:xfrm>
          <a:prstGeom prst="rect">
            <a:avLst/>
          </a:prstGeom>
          <a:noFill/>
        </p:spPr>
        <p:txBody>
          <a:bodyPr wrap="square" rtlCol="0">
            <a:spAutoFit/>
          </a:bodyPr>
          <a:lstStyle/>
          <a:p>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Som </a:t>
            </a:r>
            <a:r>
              <a:rPr lang="sv-SE" dirty="0" err="1">
                <a:solidFill>
                  <a:srgbClr val="0C2D45"/>
                </a:solidFill>
                <a:latin typeface="Calibri" panose="020F0502020204030204" pitchFamily="34" charset="0"/>
                <a:ea typeface="Calibri" panose="020F0502020204030204" pitchFamily="34" charset="0"/>
                <a:cs typeface="Calibri" panose="020F0502020204030204" pitchFamily="34" charset="0"/>
              </a:rPr>
              <a:t>facilitator</a:t>
            </a: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 för </a:t>
            </a:r>
            <a:r>
              <a:rPr lang="sv-SE" dirty="0" err="1">
                <a:solidFill>
                  <a:srgbClr val="0C2D45"/>
                </a:solidFill>
                <a:latin typeface="Calibri" panose="020F0502020204030204" pitchFamily="34" charset="0"/>
                <a:ea typeface="Calibri" panose="020F0502020204030204" pitchFamily="34" charset="0"/>
                <a:cs typeface="Calibri" panose="020F0502020204030204" pitchFamily="34" charset="0"/>
              </a:rPr>
              <a:t>Ingrow</a:t>
            </a:r>
            <a:r>
              <a:rPr lang="sv-SE" dirty="0">
                <a:solidFill>
                  <a:srgbClr val="0C2D45"/>
                </a:solidFill>
                <a:latin typeface="Calibri" panose="020F0502020204030204" pitchFamily="34" charset="0"/>
                <a:ea typeface="Calibri" panose="020F0502020204030204" pitchFamily="34" charset="0"/>
                <a:cs typeface="Calibri" panose="020F0502020204030204" pitchFamily="34" charset="0"/>
              </a:rPr>
              <a:t>-programmet, vilka är dina personliga utvecklingsmål</a:t>
            </a:r>
            <a:r>
              <a:rPr lang="sv-SE" dirty="0" smtClean="0">
                <a:solidFill>
                  <a:srgbClr val="0C2D45"/>
                </a:solidFill>
                <a:latin typeface="Calibri" panose="020F0502020204030204" pitchFamily="34" charset="0"/>
                <a:ea typeface="Calibri" panose="020F0502020204030204" pitchFamily="34" charset="0"/>
                <a:cs typeface="Calibri" panose="020F0502020204030204" pitchFamily="34" charset="0"/>
              </a:rPr>
              <a:t>?</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AIM 1: __________________________________________________________________</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AIM 2: __________________________________________________________________</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C2D45"/>
                </a:solidFill>
                <a:latin typeface="Calibri" panose="020F0502020204030204" pitchFamily="34" charset="0"/>
                <a:ea typeface="Calibri" panose="020F0502020204030204" pitchFamily="34" charset="0"/>
                <a:cs typeface="Calibri" panose="020F0502020204030204" pitchFamily="34" charset="0"/>
              </a:rPr>
              <a:t>AIM 3: __________________________________________________________________</a:t>
            </a:r>
          </a:p>
          <a:p>
            <a:endParaRPr lang="en-GB"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Placeholder 17" descr="Smooth purple background">
            <a:extLst>
              <a:ext uri="{FF2B5EF4-FFF2-40B4-BE49-F238E27FC236}">
                <a16:creationId xmlns:a16="http://schemas.microsoft.com/office/drawing/2014/main" id="{ED0C7217-2A02-75DF-C630-1A1C0B70773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3471" b="3471"/>
          <a:stretch>
            <a:fillRect/>
          </a:stretch>
        </p:blipFill>
        <p:spPr>
          <a:xfrm>
            <a:off x="-17175" y="6917493"/>
            <a:ext cx="4676826" cy="2905014"/>
          </a:xfrm>
        </p:spPr>
      </p:pic>
      <p:sp>
        <p:nvSpPr>
          <p:cNvPr id="19" name="TextBox 18">
            <a:extLst>
              <a:ext uri="{FF2B5EF4-FFF2-40B4-BE49-F238E27FC236}">
                <a16:creationId xmlns:a16="http://schemas.microsoft.com/office/drawing/2014/main" id="{36F157E7-360C-70C2-412D-ED2726EA9B1E}"/>
              </a:ext>
            </a:extLst>
          </p:cNvPr>
          <p:cNvSpPr txBox="1"/>
          <p:nvPr/>
        </p:nvSpPr>
        <p:spPr>
          <a:xfrm>
            <a:off x="291715" y="7429489"/>
            <a:ext cx="4059046" cy="1869166"/>
          </a:xfrm>
          <a:prstGeom prst="rect">
            <a:avLst/>
          </a:prstGeom>
          <a:noFill/>
        </p:spPr>
        <p:txBody>
          <a:bodyPr wrap="square" rtlCol="0">
            <a:spAutoFit/>
          </a:bodyPr>
          <a:lstStyle/>
          <a:p>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Som </a:t>
            </a:r>
            <a:r>
              <a:rPr lang="sv-SE" dirty="0" err="1">
                <a:solidFill>
                  <a:schemeClr val="bg1"/>
                </a:solidFill>
                <a:latin typeface="Calibri" panose="020F0502020204030204" pitchFamily="34" charset="0"/>
                <a:ea typeface="Calibri" panose="020F0502020204030204" pitchFamily="34" charset="0"/>
                <a:cs typeface="Calibri" panose="020F0502020204030204" pitchFamily="34" charset="0"/>
              </a:rPr>
              <a:t>Ingrow</a:t>
            </a: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-pedagog är det fördelaktigt att närma sig din roll som </a:t>
            </a:r>
            <a:r>
              <a:rPr lang="sv-SE" dirty="0" err="1">
                <a:solidFill>
                  <a:schemeClr val="bg1"/>
                </a:solidFill>
                <a:latin typeface="Calibri" panose="020F0502020204030204" pitchFamily="34" charset="0"/>
                <a:ea typeface="Calibri" panose="020F0502020204030204" pitchFamily="34" charset="0"/>
                <a:cs typeface="Calibri" panose="020F0502020204030204" pitchFamily="34" charset="0"/>
              </a:rPr>
              <a:t>facilitator</a:t>
            </a: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 Att jämföra din vision om en bra </a:t>
            </a:r>
            <a:r>
              <a:rPr lang="sv-SE" dirty="0" err="1">
                <a:solidFill>
                  <a:schemeClr val="bg1"/>
                </a:solidFill>
                <a:latin typeface="Calibri" panose="020F0502020204030204" pitchFamily="34" charset="0"/>
                <a:ea typeface="Calibri" panose="020F0502020204030204" pitchFamily="34" charset="0"/>
                <a:cs typeface="Calibri" panose="020F0502020204030204" pitchFamily="34" charset="0"/>
              </a:rPr>
              <a:t>facilitator</a:t>
            </a: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 med din egen kompetens, kunskap och personlighet kan visa på ett tomrum du kanske skulle vilja fylla</a:t>
            </a:r>
            <a:r>
              <a:rPr lang="sv-SE"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p>
          <a:p>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sv-SE" b="1" dirty="0">
                <a:solidFill>
                  <a:srgbClr val="0C2D45"/>
                </a:solidFill>
                <a:latin typeface="Calibri" panose="020F0502020204030204" pitchFamily="34" charset="0"/>
                <a:ea typeface="Calibri" panose="020F0502020204030204" pitchFamily="34" charset="0"/>
                <a:cs typeface="Calibri" panose="020F0502020204030204" pitchFamily="34" charset="0"/>
              </a:rPr>
              <a:t>Att göra din personliga utvecklingsplan som </a:t>
            </a:r>
            <a:r>
              <a:rPr lang="sv-SE" b="1" dirty="0" err="1">
                <a:solidFill>
                  <a:srgbClr val="0C2D45"/>
                </a:solidFill>
                <a:latin typeface="Calibri" panose="020F0502020204030204" pitchFamily="34" charset="0"/>
                <a:ea typeface="Calibri" panose="020F0502020204030204" pitchFamily="34" charset="0"/>
                <a:cs typeface="Calibri" panose="020F0502020204030204" pitchFamily="34" charset="0"/>
              </a:rPr>
              <a:t>facilitator</a:t>
            </a:r>
            <a:r>
              <a:rPr lang="sv-SE" b="1" dirty="0">
                <a:solidFill>
                  <a:srgbClr val="0C2D45"/>
                </a:solidFill>
                <a:latin typeface="Calibri" panose="020F0502020204030204" pitchFamily="34" charset="0"/>
                <a:ea typeface="Calibri" panose="020F0502020204030204" pitchFamily="34" charset="0"/>
                <a:cs typeface="Calibri" panose="020F0502020204030204" pitchFamily="34" charset="0"/>
              </a:rPr>
              <a:t>, med hjälp av dessa STEG, hjälper dig att svara på dessa frågor.</a:t>
            </a:r>
            <a:endParaRPr lang="en-GB" b="1"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612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B402B-D40D-3B42-A970-6C83C91392B1}"/>
              </a:ext>
            </a:extLst>
          </p:cNvPr>
          <p:cNvSpPr>
            <a:spLocks noGrp="1"/>
          </p:cNvSpPr>
          <p:nvPr>
            <p:ph type="body" sz="quarter" idx="30"/>
          </p:nvPr>
        </p:nvSpPr>
        <p:spPr>
          <a:xfrm>
            <a:off x="1878881" y="1100178"/>
            <a:ext cx="6500273" cy="743603"/>
          </a:xfrm>
        </p:spPr>
        <p:txBody>
          <a:bodyPr/>
          <a:lstStyle/>
          <a:p>
            <a:r>
              <a:rPr lang="en-US" dirty="0" err="1" smtClean="0"/>
              <a:t>Vårt</a:t>
            </a:r>
            <a:r>
              <a:rPr lang="en-US" dirty="0" smtClean="0"/>
              <a:t> </a:t>
            </a:r>
            <a:r>
              <a:rPr lang="en-US" dirty="0"/>
              <a:t>Mission</a:t>
            </a:r>
            <a:endParaRPr lang="en-US" dirty="0"/>
          </a:p>
        </p:txBody>
      </p:sp>
      <p:sp>
        <p:nvSpPr>
          <p:cNvPr id="3" name="Text Placeholder 2">
            <a:extLst>
              <a:ext uri="{FF2B5EF4-FFF2-40B4-BE49-F238E27FC236}">
                <a16:creationId xmlns:a16="http://schemas.microsoft.com/office/drawing/2014/main" id="{8B1358F2-0CEA-A446-8144-49FE3CD47704}"/>
              </a:ext>
            </a:extLst>
          </p:cNvPr>
          <p:cNvSpPr>
            <a:spLocks noGrp="1"/>
          </p:cNvSpPr>
          <p:nvPr>
            <p:ph type="body" sz="quarter" idx="47"/>
          </p:nvPr>
        </p:nvSpPr>
        <p:spPr>
          <a:xfrm>
            <a:off x="634282" y="2455657"/>
            <a:ext cx="6500273" cy="1227344"/>
          </a:xfrm>
        </p:spPr>
        <p:txBody>
          <a:bodyPr/>
          <a:lstStyle/>
          <a:p>
            <a:r>
              <a:rPr lang="sv-SE" b="0" dirty="0"/>
              <a:t>Vi vill tillhandahålla modulärt, flexibelt och innovativt läromedel till vuxna entreprenörskapspedagoger för att hjälpa dem att bättre stödja grundare med invandrarbakgrund och etnisk minoritet.</a:t>
            </a:r>
            <a:endParaRPr lang="en-US" dirty="0"/>
          </a:p>
        </p:txBody>
      </p:sp>
      <p:sp>
        <p:nvSpPr>
          <p:cNvPr id="4" name="Text Placeholder 3">
            <a:extLst>
              <a:ext uri="{FF2B5EF4-FFF2-40B4-BE49-F238E27FC236}">
                <a16:creationId xmlns:a16="http://schemas.microsoft.com/office/drawing/2014/main" id="{9D4A7D21-48CE-724C-B6F9-0612E4281973}"/>
              </a:ext>
            </a:extLst>
          </p:cNvPr>
          <p:cNvSpPr>
            <a:spLocks noGrp="1"/>
          </p:cNvSpPr>
          <p:nvPr>
            <p:ph type="body" sz="quarter" idx="48"/>
          </p:nvPr>
        </p:nvSpPr>
        <p:spPr>
          <a:xfrm>
            <a:off x="318947" y="5345906"/>
            <a:ext cx="2610520" cy="6921424"/>
          </a:xfrm>
        </p:spPr>
        <p:txBody>
          <a:bodyPr/>
          <a:lstStyle/>
          <a:p>
            <a:pPr marL="171450" indent="-171450">
              <a:buFont typeface="Wingdings" panose="05000000000000000000" pitchFamily="2" charset="2"/>
              <a:buChar char="ü"/>
            </a:pPr>
            <a:r>
              <a:rPr lang="sv-SE" dirty="0"/>
              <a:t>Vi vill göra det möjligt för vuxenutbildningsinstitutioner att erbjuda inkluderande, tillgänglig, kontextualiserad, känslig och därmed relevant entreprenörskapsutbildning till invandrare/etniska </a:t>
            </a:r>
            <a:r>
              <a:rPr lang="sv-SE" dirty="0" err="1"/>
              <a:t>minoritetsgrundare</a:t>
            </a:r>
            <a:r>
              <a:rPr lang="sv-SE" dirty="0" smtClean="0"/>
              <a:t>.</a:t>
            </a:r>
          </a:p>
          <a:p>
            <a:pPr marL="171450" indent="-171450">
              <a:buFont typeface="Wingdings" panose="05000000000000000000" pitchFamily="2" charset="2"/>
              <a:buChar char="ü"/>
            </a:pPr>
            <a:r>
              <a:rPr lang="sv-SE" dirty="0"/>
              <a:t>Främja innovativa, individualiserade och kontextualiserade erbjudanden som matchar de specifika kunskapsluckor och färdigheter som behövs för att ta itu med de många utmaningarna</a:t>
            </a:r>
            <a:r>
              <a:rPr lang="sv-SE" dirty="0" smtClean="0"/>
              <a:t>.</a:t>
            </a:r>
          </a:p>
          <a:p>
            <a:pPr marL="171450" indent="-171450">
              <a:buFont typeface="Wingdings" panose="05000000000000000000" pitchFamily="2" charset="2"/>
              <a:buChar char="ü"/>
            </a:pPr>
            <a:r>
              <a:rPr lang="en-GB" dirty="0" smtClean="0"/>
              <a:t> </a:t>
            </a:r>
            <a:r>
              <a:rPr lang="sv-SE" dirty="0" smtClean="0"/>
              <a:t>Låt </a:t>
            </a:r>
            <a:r>
              <a:rPr lang="sv-SE" dirty="0"/>
              <a:t>resurserna användas i olika sammanhang och format för att matcha både specifika undervisnings- och inlärningskrav, och utrusta lärare med den kompetens som behövs för att skapa effekt.</a:t>
            </a:r>
            <a:endParaRPr lang="en-US" dirty="0"/>
          </a:p>
        </p:txBody>
      </p:sp>
      <p:sp>
        <p:nvSpPr>
          <p:cNvPr id="10" name="Slide Number Placeholder 22">
            <a:extLst>
              <a:ext uri="{FF2B5EF4-FFF2-40B4-BE49-F238E27FC236}">
                <a16:creationId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3</a:t>
            </a:fld>
            <a:endParaRPr lang="en-US" dirty="0"/>
          </a:p>
        </p:txBody>
      </p:sp>
      <p:pic>
        <p:nvPicPr>
          <p:cNvPr id="6" name="Picture 5" descr="A group of people looking at a computer&#10;&#10;Description automatically generated">
            <a:extLst>
              <a:ext uri="{FF2B5EF4-FFF2-40B4-BE49-F238E27FC236}">
                <a16:creationId xmlns:a16="http://schemas.microsoft.com/office/drawing/2014/main" id="{FEDC89FD-6AB4-643A-9D5D-AEC01383A4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2733" y="3945467"/>
            <a:ext cx="3891822" cy="5842590"/>
          </a:xfrm>
          <a:prstGeom prst="rect">
            <a:avLst/>
          </a:prstGeom>
        </p:spPr>
      </p:pic>
      <p:pic>
        <p:nvPicPr>
          <p:cNvPr id="8" name="Graphic 7" descr="Rocket with solid fill">
            <a:extLst>
              <a:ext uri="{FF2B5EF4-FFF2-40B4-BE49-F238E27FC236}">
                <a16:creationId xmlns:a16="http://schemas.microsoft.com/office/drawing/2014/main" id="{6DA7BE8C-735D-212B-BC32-0DEAD3BB328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70467" y="661885"/>
            <a:ext cx="1176866" cy="1227344"/>
          </a:xfrm>
          <a:prstGeom prst="rect">
            <a:avLst/>
          </a:prstGeom>
        </p:spPr>
      </p:pic>
    </p:spTree>
    <p:extLst>
      <p:ext uri="{BB962C8B-B14F-4D97-AF65-F5344CB8AC3E}">
        <p14:creationId xmlns:p14="http://schemas.microsoft.com/office/powerpoint/2010/main" val="2027655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3AD1B-214D-5649-8812-529293530164}"/>
              </a:ext>
            </a:extLst>
          </p:cNvPr>
          <p:cNvSpPr>
            <a:spLocks noGrp="1"/>
          </p:cNvSpPr>
          <p:nvPr>
            <p:ph type="body" sz="quarter" idx="30"/>
          </p:nvPr>
        </p:nvSpPr>
        <p:spPr>
          <a:xfrm>
            <a:off x="529700" y="903756"/>
            <a:ext cx="6500273" cy="908419"/>
          </a:xfrm>
        </p:spPr>
        <p:txBody>
          <a:bodyPr/>
          <a:lstStyle/>
          <a:p>
            <a:r>
              <a:rPr lang="en-GB" dirty="0" err="1"/>
              <a:t>Exempel</a:t>
            </a:r>
            <a:r>
              <a:rPr lang="en-GB" dirty="0"/>
              <a:t> </a:t>
            </a:r>
            <a:r>
              <a:rPr lang="en-GB" dirty="0" err="1"/>
              <a:t>på</a:t>
            </a:r>
            <a:r>
              <a:rPr lang="en-GB" dirty="0"/>
              <a:t> </a:t>
            </a:r>
            <a:r>
              <a:rPr lang="en-GB" dirty="0" err="1"/>
              <a:t>tidtabell</a:t>
            </a:r>
            <a:endParaRPr lang="en-GB" dirty="0"/>
          </a:p>
          <a:p>
            <a:endParaRPr lang="en-US" dirty="0"/>
          </a:p>
          <a:p>
            <a:endParaRPr lang="en-US" dirty="0"/>
          </a:p>
        </p:txBody>
      </p:sp>
      <p:sp>
        <p:nvSpPr>
          <p:cNvPr id="4" name="Text Placeholder 3">
            <a:extLst>
              <a:ext uri="{FF2B5EF4-FFF2-40B4-BE49-F238E27FC236}">
                <a16:creationId xmlns:a16="http://schemas.microsoft.com/office/drawing/2014/main" id="{CD2A2E28-019B-E44C-B8DD-DB3551F427B3}"/>
              </a:ext>
            </a:extLst>
          </p:cNvPr>
          <p:cNvSpPr>
            <a:spLocks noGrp="1"/>
          </p:cNvSpPr>
          <p:nvPr>
            <p:ph type="body" sz="quarter" idx="48"/>
          </p:nvPr>
        </p:nvSpPr>
        <p:spPr>
          <a:xfrm>
            <a:off x="529701" y="1792523"/>
            <a:ext cx="6500272" cy="4261452"/>
          </a:xfrm>
        </p:spPr>
        <p:txBody>
          <a:bodyPr/>
          <a:lstStyle/>
          <a:p>
            <a:r>
              <a:rPr lang="sv-SE" dirty="0"/>
              <a:t>För att möjliggöra inbäddad och djupgående progressiv inlärning kan du välja att sprida </a:t>
            </a:r>
            <a:r>
              <a:rPr lang="sv-SE" dirty="0" err="1"/>
              <a:t>Ingrow</a:t>
            </a:r>
            <a:r>
              <a:rPr lang="sv-SE" dirty="0"/>
              <a:t>-inlärningen</a:t>
            </a:r>
          </a:p>
          <a:p>
            <a:r>
              <a:rPr lang="sv-SE" dirty="0"/>
              <a:t>Veckan, till exempel en dag i veckan</a:t>
            </a:r>
          </a:p>
          <a:p>
            <a:endParaRPr lang="sv-SE" dirty="0"/>
          </a:p>
          <a:p>
            <a:r>
              <a:rPr lang="sv-SE" dirty="0"/>
              <a:t>Tabellen nedan är utformad för att leverera de kompletta inväxtmodulerna. </a:t>
            </a:r>
            <a:r>
              <a:rPr lang="sv-SE" dirty="0" err="1"/>
              <a:t>Ingrow</a:t>
            </a:r>
            <a:r>
              <a:rPr lang="sv-SE" dirty="0"/>
              <a:t>-resurserna är utformade på ett sätt så att de kan laddas ner, modifieras förkortas, blandas ihop eller bli en del av en befintlig eller ny läroplan. Observera att för upphovsrättsliga ändamål inte ta bort något projektvarumärke eller upphovsrätt. För dem som är begränsade till teknik och digitala resurser kan </a:t>
            </a:r>
            <a:r>
              <a:rPr lang="sv-SE" dirty="0" err="1"/>
              <a:t>lärresurserna</a:t>
            </a:r>
            <a:r>
              <a:rPr lang="sv-SE" dirty="0"/>
              <a:t> laddas ner och skrivas ut eller nås via studentmobila enheter</a:t>
            </a:r>
            <a:r>
              <a:rPr lang="sv-SE" dirty="0" smtClean="0"/>
              <a:t>.</a:t>
            </a:r>
          </a:p>
          <a:p>
            <a:r>
              <a:rPr lang="en-GB" dirty="0" err="1" smtClean="0">
                <a:solidFill>
                  <a:srgbClr val="E97924"/>
                </a:solidFill>
              </a:rPr>
              <a:t>Resursena</a:t>
            </a:r>
            <a:r>
              <a:rPr lang="en-GB" dirty="0" smtClean="0">
                <a:solidFill>
                  <a:srgbClr val="E97924"/>
                </a:solidFill>
              </a:rPr>
              <a:t>: </a:t>
            </a:r>
            <a:r>
              <a:rPr lang="sv-SE" dirty="0"/>
              <a:t>beroende på vad som är tillgängligt och vad din elevs individuella behov är. Vid en</a:t>
            </a:r>
          </a:p>
          <a:p>
            <a:r>
              <a:rPr lang="sv-SE" dirty="0"/>
              <a:t>Du behöver minst en pålitlig mobil, bärbar dator eller datorenhet med tillgång till internet och en bekväm miljö med en stol och arbetsplats för varje elev. Andra optimala resurser; skrivare och papper, hörlurar, traditionella skolmaterial, tv-skärm, vit skärm, </a:t>
            </a:r>
            <a:r>
              <a:rPr lang="sv-SE" dirty="0" err="1"/>
              <a:t>whiteboard</a:t>
            </a:r>
            <a:r>
              <a:rPr lang="sv-SE" dirty="0"/>
              <a:t> med markörer och slaktpapper.</a:t>
            </a:r>
            <a:endParaRPr lang="en-US" dirty="0"/>
          </a:p>
        </p:txBody>
      </p:sp>
      <p:sp>
        <p:nvSpPr>
          <p:cNvPr id="10" name="Slide Number Placeholder 22">
            <a:extLst>
              <a:ext uri="{FF2B5EF4-FFF2-40B4-BE49-F238E27FC236}">
                <a16:creationId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30</a:t>
            </a:fld>
            <a:endParaRPr lang="en-US" dirty="0"/>
          </a:p>
        </p:txBody>
      </p:sp>
      <p:pic>
        <p:nvPicPr>
          <p:cNvPr id="3" name="Picture 2">
            <a:extLst>
              <a:ext uri="{FF2B5EF4-FFF2-40B4-BE49-F238E27FC236}">
                <a16:creationId xmlns:a16="http://schemas.microsoft.com/office/drawing/2014/main" id="{8677055E-5616-DC58-6E99-3AF0B2DBF1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4992" y="6363907"/>
            <a:ext cx="6169687" cy="3724979"/>
          </a:xfrm>
          <a:prstGeom prst="rect">
            <a:avLst/>
          </a:prstGeom>
        </p:spPr>
      </p:pic>
    </p:spTree>
    <p:extLst>
      <p:ext uri="{BB962C8B-B14F-4D97-AF65-F5344CB8AC3E}">
        <p14:creationId xmlns:p14="http://schemas.microsoft.com/office/powerpoint/2010/main" val="291507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06</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a:solidFill>
                  <a:schemeClr val="tx1"/>
                </a:solidFill>
              </a:rPr>
              <a:t>Ytterligare</a:t>
            </a:r>
            <a:r>
              <a:rPr lang="en-US" dirty="0">
                <a:solidFill>
                  <a:schemeClr val="tx1"/>
                </a:solidFill>
              </a:rPr>
              <a:t> </a:t>
            </a:r>
            <a:r>
              <a:rPr lang="en-US" dirty="0" err="1">
                <a:solidFill>
                  <a:schemeClr val="tx1"/>
                </a:solidFill>
              </a:rPr>
              <a:t>resurser</a:t>
            </a:r>
            <a:endParaRPr lang="en-US" dirty="0">
              <a:solidFill>
                <a:schemeClr val="tx1"/>
              </a:solidFill>
            </a:endParaRPr>
          </a:p>
        </p:txBody>
      </p:sp>
      <p:pic>
        <p:nvPicPr>
          <p:cNvPr id="13" name="Picture Placeholder 12" descr="Student holding books">
            <a:extLst>
              <a:ext uri="{FF2B5EF4-FFF2-40B4-BE49-F238E27FC236}">
                <a16:creationId xmlns:a16="http://schemas.microsoft.com/office/drawing/2014/main" id="{A327DA28-B833-209B-DB13-13D03D87FCFE}"/>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l="980" r="980"/>
          <a:stretch>
            <a:fillRect/>
          </a:stretch>
        </p:blipFill>
        <p:spPr/>
      </p:pic>
    </p:spTree>
    <p:extLst>
      <p:ext uri="{BB962C8B-B14F-4D97-AF65-F5344CB8AC3E}">
        <p14:creationId xmlns:p14="http://schemas.microsoft.com/office/powerpoint/2010/main" val="3118385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807766"/>
            <a:ext cx="4184942" cy="939099"/>
          </a:xfrm>
        </p:spPr>
        <p:txBody>
          <a:bodyPr/>
          <a:lstStyle/>
          <a:p>
            <a:r>
              <a:rPr lang="en-US" dirty="0" err="1" smtClean="0"/>
              <a:t>Följ</a:t>
            </a:r>
            <a:r>
              <a:rPr lang="en-US" dirty="0" smtClean="0"/>
              <a:t> </a:t>
            </a:r>
            <a:r>
              <a:rPr lang="en-US" dirty="0" err="1"/>
              <a:t>Ingrow</a:t>
            </a:r>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17657" y="5639173"/>
            <a:ext cx="4179282" cy="3005294"/>
          </a:xfrm>
        </p:spPr>
        <p:txBody>
          <a:bodyPr/>
          <a:lstStyle/>
          <a:p>
            <a:r>
              <a:rPr lang="en-GB" dirty="0" err="1"/>
              <a:t>Ingrow</a:t>
            </a:r>
            <a:r>
              <a:rPr lang="en-GB" dirty="0"/>
              <a:t> Resources:</a:t>
            </a:r>
          </a:p>
          <a:p>
            <a:r>
              <a:rPr lang="en-GB" dirty="0">
                <a:hlinkClick r:id="rId2"/>
              </a:rPr>
              <a:t>https://ingrow-project.eu/</a:t>
            </a:r>
            <a:endParaRPr lang="en-GB" dirty="0"/>
          </a:p>
          <a:p>
            <a:endParaRPr lang="en-GB" dirty="0"/>
          </a:p>
          <a:p>
            <a:r>
              <a:rPr lang="en-GB" dirty="0"/>
              <a:t>Facebook:</a:t>
            </a:r>
          </a:p>
          <a:p>
            <a:r>
              <a:rPr lang="en-GB" dirty="0">
                <a:hlinkClick r:id="rId3"/>
              </a:rPr>
              <a:t>https://www.facebook.com/people/Ingrow-Project</a:t>
            </a:r>
            <a:endParaRPr lang="en-GB" dirty="0"/>
          </a:p>
          <a:p>
            <a:endParaRPr lang="en-GB" dirty="0"/>
          </a:p>
          <a:p>
            <a:r>
              <a:rPr lang="en-GB" dirty="0"/>
              <a:t>Instagram:</a:t>
            </a:r>
          </a:p>
          <a:p>
            <a:r>
              <a:rPr lang="en-GB" dirty="0">
                <a:hlinkClick r:id="rId4"/>
              </a:rPr>
              <a:t>https://x.com/Ingrow_erasmus</a:t>
            </a:r>
            <a:endParaRPr lang="en-GB" dirty="0"/>
          </a:p>
          <a:p>
            <a:endParaRPr lang="en-GB" dirty="0"/>
          </a:p>
          <a:p>
            <a:r>
              <a:rPr lang="en-GB" dirty="0"/>
              <a:t>LinkedIn:</a:t>
            </a:r>
          </a:p>
          <a:p>
            <a:r>
              <a:rPr lang="en-GB" dirty="0">
                <a:hlinkClick r:id="rId5"/>
              </a:rPr>
              <a:t>https://www.linkedin.com/groups/12785698/</a:t>
            </a:r>
            <a:endParaRPr lang="en-GB" dirty="0"/>
          </a:p>
          <a:p>
            <a:endParaRPr lang="en-GB" dirty="0"/>
          </a:p>
          <a:p>
            <a:endParaRPr lang="en-GB" dirty="0"/>
          </a:p>
          <a:p>
            <a:endParaRPr lang="en-GB" dirty="0"/>
          </a:p>
          <a:p>
            <a:endParaRPr lang="en-GB" dirty="0"/>
          </a:p>
          <a:p>
            <a:endParaRPr lang="en-US" dirty="0"/>
          </a:p>
        </p:txBody>
      </p:sp>
      <p:pic>
        <p:nvPicPr>
          <p:cNvPr id="3" name="Graphic 2" descr="Thumbs up sign with solid fill">
            <a:extLst>
              <a:ext uri="{FF2B5EF4-FFF2-40B4-BE49-F238E27FC236}">
                <a16:creationId xmlns:a16="http://schemas.microsoft.com/office/drawing/2014/main" id="{0147DB36-63DD-AF6A-AA03-136E40A65DA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335867" y="8073100"/>
            <a:ext cx="1189037" cy="1063360"/>
          </a:xfrm>
          <a:prstGeom prst="rect">
            <a:avLst/>
          </a:prstGeom>
        </p:spPr>
      </p:pic>
      <p:pic>
        <p:nvPicPr>
          <p:cNvPr id="8" name="Picture Placeholder 7" descr="Woman reaching for bread on shelf">
            <a:extLst>
              <a:ext uri="{FF2B5EF4-FFF2-40B4-BE49-F238E27FC236}">
                <a16:creationId xmlns:a16="http://schemas.microsoft.com/office/drawing/2014/main" id="{2A17BA97-180E-879B-403A-F3CFA7586114}"/>
              </a:ext>
            </a:extLst>
          </p:cNvPr>
          <p:cNvPicPr>
            <a:picLocks noGrp="1" noChangeAspect="1"/>
          </p:cNvPicPr>
          <p:nvPr>
            <p:ph type="pic" sz="quarter" idx="10"/>
          </p:nvPr>
        </p:nvPicPr>
        <p:blipFill>
          <a:blip r:embed="rId8" cstate="email">
            <a:extLst>
              <a:ext uri="{28A0092B-C50C-407E-A947-70E740481C1C}">
                <a14:useLocalDpi xmlns:a14="http://schemas.microsoft.com/office/drawing/2010/main"/>
              </a:ext>
            </a:extLst>
          </a:blip>
          <a:srcRect l="26399" r="26399"/>
          <a:stretch>
            <a:fillRect/>
          </a:stretch>
        </p:blipFill>
        <p:spPr/>
      </p:pic>
    </p:spTree>
    <p:extLst>
      <p:ext uri="{BB962C8B-B14F-4D97-AF65-F5344CB8AC3E}">
        <p14:creationId xmlns:p14="http://schemas.microsoft.com/office/powerpoint/2010/main" val="3118463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271936-E460-FC3A-1B26-6A8B332DB07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845" r="45019"/>
          <a:stretch/>
        </p:blipFill>
        <p:spPr>
          <a:xfrm>
            <a:off x="0" y="0"/>
            <a:ext cx="7559675" cy="10691813"/>
          </a:xfrm>
        </p:spPr>
      </p:pic>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14232" y="284504"/>
            <a:ext cx="4931210" cy="638362"/>
          </a:xfrm>
        </p:spPr>
        <p:txBody>
          <a:bodyPr/>
          <a:lstStyle/>
          <a:p>
            <a:r>
              <a:rPr lang="en-US" sz="2900" b="1" dirty="0">
                <a:solidFill>
                  <a:srgbClr val="7ABB57"/>
                </a:solidFill>
              </a:rPr>
              <a:t>Project Partners</a:t>
            </a:r>
          </a:p>
          <a:p>
            <a:endParaRPr lang="en-US" dirty="0"/>
          </a:p>
        </p:txBody>
      </p:sp>
      <p:pic>
        <p:nvPicPr>
          <p:cNvPr id="3" name="Picture 2" descr="A close-up of a logo&#10;&#10;Description automatically generated">
            <a:extLst>
              <a:ext uri="{FF2B5EF4-FFF2-40B4-BE49-F238E27FC236}">
                <a16:creationId xmlns:a16="http://schemas.microsoft.com/office/drawing/2014/main" id="{181E6DDE-66D6-4E6A-8395-EEC2A68EBACF}"/>
              </a:ext>
            </a:extLst>
          </p:cNvPr>
          <p:cNvPicPr>
            <a:picLocks noChangeAspect="1"/>
          </p:cNvPicPr>
          <p:nvPr/>
        </p:nvPicPr>
        <p:blipFill>
          <a:blip r:embed="rId4"/>
          <a:stretch>
            <a:fillRect/>
          </a:stretch>
        </p:blipFill>
        <p:spPr>
          <a:xfrm>
            <a:off x="3212570" y="961317"/>
            <a:ext cx="2794000" cy="1016000"/>
          </a:xfrm>
          <a:prstGeom prst="rect">
            <a:avLst/>
          </a:prstGeom>
        </p:spPr>
      </p:pic>
      <p:pic>
        <p:nvPicPr>
          <p:cNvPr id="7" name="Picture 6" descr="A black background with blue and orange text&#10;&#10;Description automatically generated">
            <a:extLst>
              <a:ext uri="{FF2B5EF4-FFF2-40B4-BE49-F238E27FC236}">
                <a16:creationId xmlns:a16="http://schemas.microsoft.com/office/drawing/2014/main" id="{6D5BF9F8-4A1C-8369-2B62-58EFADCBBD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5952" y="2203664"/>
            <a:ext cx="2330570" cy="666784"/>
          </a:xfrm>
          <a:prstGeom prst="rect">
            <a:avLst/>
          </a:prstGeom>
        </p:spPr>
      </p:pic>
      <p:pic>
        <p:nvPicPr>
          <p:cNvPr id="9" name="Picture 8" descr="A logo with text on it&#10;&#10;Description automatically generated">
            <a:extLst>
              <a:ext uri="{FF2B5EF4-FFF2-40B4-BE49-F238E27FC236}">
                <a16:creationId xmlns:a16="http://schemas.microsoft.com/office/drawing/2014/main" id="{DC0D9694-BC0C-88B0-CD67-5B4C4E2F3D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0456" y="3850294"/>
            <a:ext cx="2336920" cy="895396"/>
          </a:xfrm>
          <a:prstGeom prst="rect">
            <a:avLst/>
          </a:prstGeom>
        </p:spPr>
      </p:pic>
      <p:pic>
        <p:nvPicPr>
          <p:cNvPr id="12" name="Picture 11" descr="A yellow text on a black background&#10;&#10;Description automatically generated">
            <a:extLst>
              <a:ext uri="{FF2B5EF4-FFF2-40B4-BE49-F238E27FC236}">
                <a16:creationId xmlns:a16="http://schemas.microsoft.com/office/drawing/2014/main" id="{1C1465A7-E0D9-4759-4863-14711716B0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69770" y="2870448"/>
            <a:ext cx="2521080" cy="666784"/>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C3EF61E0-FE93-A8E6-8FA3-1C7CDB2023C7}"/>
              </a:ext>
            </a:extLst>
          </p:cNvPr>
          <p:cNvPicPr>
            <a:picLocks noChangeAspect="1"/>
          </p:cNvPicPr>
          <p:nvPr/>
        </p:nvPicPr>
        <p:blipFill>
          <a:blip r:embed="rId8"/>
          <a:stretch>
            <a:fillRect/>
          </a:stretch>
        </p:blipFill>
        <p:spPr>
          <a:xfrm>
            <a:off x="4164077" y="4302777"/>
            <a:ext cx="1905000" cy="885825"/>
          </a:xfrm>
          <a:prstGeom prst="rect">
            <a:avLst/>
          </a:prstGeom>
        </p:spPr>
      </p:pic>
    </p:spTree>
    <p:extLst>
      <p:ext uri="{BB962C8B-B14F-4D97-AF65-F5344CB8AC3E}">
        <p14:creationId xmlns:p14="http://schemas.microsoft.com/office/powerpoint/2010/main" val="3189141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99D73-EE61-B549-E209-5C9BBFB4316D}"/>
              </a:ext>
            </a:extLst>
          </p:cNvPr>
          <p:cNvSpPr>
            <a:spLocks noGrp="1"/>
          </p:cNvSpPr>
          <p:nvPr>
            <p:ph type="body" sz="quarter" idx="30"/>
          </p:nvPr>
        </p:nvSpPr>
        <p:spPr/>
        <p:txBody>
          <a:bodyPr/>
          <a:lstStyle/>
          <a:p>
            <a:r>
              <a:rPr lang="en-US" dirty="0"/>
              <a:t>Follow our journey</a:t>
            </a:r>
          </a:p>
        </p:txBody>
      </p:sp>
      <p:sp>
        <p:nvSpPr>
          <p:cNvPr id="9" name="Text Placeholder 8">
            <a:extLst>
              <a:ext uri="{FF2B5EF4-FFF2-40B4-BE49-F238E27FC236}">
                <a16:creationId xmlns:a16="http://schemas.microsoft.com/office/drawing/2014/main" id="{1D71F804-32EE-DADE-75E4-B16194A31ADB}"/>
              </a:ext>
            </a:extLst>
          </p:cNvPr>
          <p:cNvSpPr>
            <a:spLocks noGrp="1"/>
          </p:cNvSpPr>
          <p:nvPr>
            <p:ph type="body" sz="quarter" idx="20"/>
          </p:nvPr>
        </p:nvSpPr>
        <p:spPr>
          <a:xfrm>
            <a:off x="4500282" y="3743623"/>
            <a:ext cx="2469996" cy="394211"/>
          </a:xfrm>
        </p:spPr>
        <p:txBody>
          <a:bodyPr>
            <a:normAutofit fontScale="92500" lnSpcReduction="10000"/>
          </a:bodyPr>
          <a:lstStyle/>
          <a:p>
            <a:r>
              <a:rPr lang="en-US" dirty="0" err="1"/>
              <a:t>www.</a:t>
            </a:r>
            <a:r>
              <a:rPr lang="en-US" b="1" dirty="0" err="1"/>
              <a:t>ingrow</a:t>
            </a:r>
            <a:r>
              <a:rPr lang="en-US" dirty="0" err="1"/>
              <a:t>.eu</a:t>
            </a:r>
            <a:endParaRPr lang="en-US" dirty="0"/>
          </a:p>
        </p:txBody>
      </p:sp>
      <p:grpSp>
        <p:nvGrpSpPr>
          <p:cNvPr id="2" name="Group 1">
            <a:extLst>
              <a:ext uri="{FF2B5EF4-FFF2-40B4-BE49-F238E27FC236}">
                <a16:creationId xmlns:a16="http://schemas.microsoft.com/office/drawing/2014/main" id="{98F089A0-044A-A085-5051-68B0918552C5}"/>
              </a:ext>
            </a:extLst>
          </p:cNvPr>
          <p:cNvGrpSpPr/>
          <p:nvPr/>
        </p:nvGrpSpPr>
        <p:grpSpPr>
          <a:xfrm>
            <a:off x="3678473" y="8573746"/>
            <a:ext cx="321932" cy="280634"/>
            <a:chOff x="1252119" y="7811373"/>
            <a:chExt cx="280634" cy="280634"/>
          </a:xfrm>
        </p:grpSpPr>
        <p:sp>
          <p:nvSpPr>
            <p:cNvPr id="50" name="Freeform 49">
              <a:hlinkClick r:id="rId2"/>
              <a:extLst>
                <a:ext uri="{FF2B5EF4-FFF2-40B4-BE49-F238E27FC236}">
                  <a16:creationId xmlns:a16="http://schemas.microsoft.com/office/drawing/2014/main" id="{7CC0CAE8-B65F-BD4D-B3B7-FD466467261B}"/>
                </a:ext>
              </a:extLst>
            </p:cNvPr>
            <p:cNvSpPr/>
            <p:nvPr/>
          </p:nvSpPr>
          <p:spPr>
            <a:xfrm>
              <a:off x="1252119"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Graphic 11" descr="World with solid fill">
              <a:extLst>
                <a:ext uri="{FF2B5EF4-FFF2-40B4-BE49-F238E27FC236}">
                  <a16:creationId xmlns:a16="http://schemas.microsoft.com/office/drawing/2014/main" id="{CCD0BD79-792F-9A74-8B91-C1F8EE29B56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276916" y="7832975"/>
              <a:ext cx="246077" cy="246077"/>
            </a:xfrm>
            <a:prstGeom prst="rect">
              <a:avLst/>
            </a:prstGeom>
          </p:spPr>
        </p:pic>
      </p:grpSp>
      <p:grpSp>
        <p:nvGrpSpPr>
          <p:cNvPr id="3" name="Group 2">
            <a:extLst>
              <a:ext uri="{FF2B5EF4-FFF2-40B4-BE49-F238E27FC236}">
                <a16:creationId xmlns:a16="http://schemas.microsoft.com/office/drawing/2014/main" id="{E17D14D3-60E1-C64D-B9F6-23DEFCACB2C3}"/>
              </a:ext>
            </a:extLst>
          </p:cNvPr>
          <p:cNvGrpSpPr/>
          <p:nvPr/>
        </p:nvGrpSpPr>
        <p:grpSpPr>
          <a:xfrm>
            <a:off x="-1162758" y="3278567"/>
            <a:ext cx="3524644" cy="3612528"/>
            <a:chOff x="3177766" y="6791136"/>
            <a:chExt cx="1361636" cy="1395587"/>
          </a:xfrm>
          <a:solidFill>
            <a:schemeClr val="bg1">
              <a:alpha val="29000"/>
            </a:schemeClr>
          </a:solidFill>
        </p:grpSpPr>
        <p:sp>
          <p:nvSpPr>
            <p:cNvPr id="4" name="Freeform 3">
              <a:extLst>
                <a:ext uri="{FF2B5EF4-FFF2-40B4-BE49-F238E27FC236}">
                  <a16:creationId xmlns:a16="http://schemas.microsoft.com/office/drawing/2014/main" id="{A1FF8023-6400-FE22-CA0F-128F3989B770}"/>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1AC0175-4E23-EAAD-9792-2862A24F8D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7F2FFD9-96BB-6AF4-8FF9-AD844AD827A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1B76687B-BC54-D4E2-42F6-F0ACBCA459C7}"/>
              </a:ext>
            </a:extLst>
          </p:cNvPr>
          <p:cNvSpPr txBox="1"/>
          <p:nvPr/>
        </p:nvSpPr>
        <p:spPr>
          <a:xfrm>
            <a:off x="2742320" y="5461253"/>
            <a:ext cx="4284447" cy="1474314"/>
          </a:xfrm>
          <a:prstGeom prst="rect">
            <a:avLst/>
          </a:prstGeom>
          <a:noFill/>
        </p:spPr>
        <p:txBody>
          <a:bodyPr wrap="square" rtlCol="0">
            <a:spAutoFit/>
          </a:bodyPr>
          <a:lstStyle/>
          <a:p>
            <a:r>
              <a:rPr lang="en-GB" dirty="0">
                <a:solidFill>
                  <a:schemeClr val="bg1">
                    <a:lumMod val="95000"/>
                  </a:schemeClr>
                </a:solidFill>
              </a:rPr>
              <a:t>On behalf of the </a:t>
            </a:r>
            <a:r>
              <a:rPr lang="en-GB" dirty="0" err="1">
                <a:solidFill>
                  <a:schemeClr val="bg1">
                    <a:lumMod val="95000"/>
                  </a:schemeClr>
                </a:solidFill>
              </a:rPr>
              <a:t>Ingrow</a:t>
            </a:r>
            <a:r>
              <a:rPr lang="en-GB" dirty="0">
                <a:solidFill>
                  <a:schemeClr val="bg1">
                    <a:lumMod val="95000"/>
                  </a:schemeClr>
                </a:solidFill>
              </a:rPr>
              <a:t> project team, thank you for being an educator committed to improving the lives of unheard voices in your community.</a:t>
            </a:r>
          </a:p>
          <a:p>
            <a:endParaRPr lang="en-GB" dirty="0">
              <a:solidFill>
                <a:schemeClr val="bg1">
                  <a:lumMod val="95000"/>
                </a:schemeClr>
              </a:solidFill>
            </a:endParaRPr>
          </a:p>
          <a:p>
            <a:r>
              <a:rPr lang="en-GB" dirty="0">
                <a:solidFill>
                  <a:schemeClr val="bg1">
                    <a:lumMod val="95000"/>
                  </a:schemeClr>
                </a:solidFill>
              </a:rPr>
              <a:t>Adult Education is a powerful force that shapes agents of change in their own lives and the communities, they live in.</a:t>
            </a:r>
          </a:p>
        </p:txBody>
      </p:sp>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smtClean="0">
                <a:solidFill>
                  <a:schemeClr val="tx1"/>
                </a:solidFill>
              </a:rPr>
              <a:t>Bakgrund</a:t>
            </a:r>
            <a:endParaRPr lang="en-US" dirty="0">
              <a:solidFill>
                <a:schemeClr val="tx1"/>
              </a:solidFill>
            </a:endParaRPr>
          </a:p>
        </p:txBody>
      </p:sp>
      <p:pic>
        <p:nvPicPr>
          <p:cNvPr id="4" name="Picture Placeholder 3">
            <a:extLst>
              <a:ext uri="{FF2B5EF4-FFF2-40B4-BE49-F238E27FC236}">
                <a16:creationId xmlns:a16="http://schemas.microsoft.com/office/drawing/2014/main" id="{D8517FE2-A68B-A2F7-9BAD-FCA342980DA6}"/>
              </a:ext>
            </a:extLst>
          </p:cNvPr>
          <p:cNvPicPr>
            <a:picLocks noGrp="1" noChangeAspect="1"/>
          </p:cNvPicPr>
          <p:nvPr>
            <p:ph type="pic" sz="quarter" idx="16"/>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764" t="992" r="42426" b="707"/>
          <a:stretch/>
        </p:blipFill>
        <p:spPr>
          <a:xfrm>
            <a:off x="3634150" y="3859237"/>
            <a:ext cx="3943454" cy="6042845"/>
          </a:xfrm>
        </p:spPr>
      </p:pic>
    </p:spTree>
    <p:extLst>
      <p:ext uri="{BB962C8B-B14F-4D97-AF65-F5344CB8AC3E}">
        <p14:creationId xmlns:p14="http://schemas.microsoft.com/office/powerpoint/2010/main" val="321820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p:txBody>
          <a:bodyPr/>
          <a:lstStyle/>
          <a:p>
            <a:r>
              <a:rPr lang="en-US" dirty="0" err="1"/>
              <a:t>Ingrow</a:t>
            </a:r>
            <a:endParaRPr lang="en-US" dirty="0"/>
          </a:p>
          <a:p>
            <a:endParaRPr lang="en-US" dirty="0"/>
          </a:p>
        </p:txBody>
      </p:sp>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US" dirty="0" err="1" smtClean="0">
                <a:solidFill>
                  <a:srgbClr val="E97924"/>
                </a:solidFill>
              </a:rPr>
              <a:t>Projectsbehov</a:t>
            </a:r>
            <a:endParaRPr lang="en-US" dirty="0">
              <a:solidFill>
                <a:srgbClr val="E97924"/>
              </a:solidFill>
            </a:endParaRPr>
          </a:p>
          <a:p>
            <a:r>
              <a:rPr lang="sv-SE" b="0" dirty="0">
                <a:solidFill>
                  <a:schemeClr val="tx1"/>
                </a:solidFill>
              </a:rPr>
              <a:t>Vårt mål är att tillhandahålla modulärt, flexibelt och innovativt läromedel till vuxna entreprenörskapsutbildare för att hjälpa dem att bättre stödja grundare med invandrarbakgrund och etnisk minoritet.</a:t>
            </a:r>
            <a:endParaRPr lang="en-US" dirty="0">
              <a:solidFill>
                <a:srgbClr val="E97924"/>
              </a:solidFill>
            </a:endParaRP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597432" y="3431567"/>
            <a:ext cx="6500272" cy="6921424"/>
          </a:xfrm>
        </p:spPr>
        <p:txBody>
          <a:bodyPr/>
          <a:lstStyle/>
          <a:p>
            <a:r>
              <a:rPr lang="en-GB" dirty="0" smtClean="0"/>
              <a:t>KONTEXTEN</a:t>
            </a:r>
            <a:endParaRPr lang="en-GB" dirty="0"/>
          </a:p>
          <a:p>
            <a:endParaRPr lang="en-GB" dirty="0"/>
          </a:p>
          <a:p>
            <a:r>
              <a:rPr lang="sv-SE" dirty="0"/>
              <a:t>Minoriteters rättigheter skyddas av</a:t>
            </a:r>
          </a:p>
          <a:p>
            <a:r>
              <a:rPr lang="sv-SE" dirty="0"/>
              <a:t>stadgan om grundläggande rättigheter och mångfald hyllas som ett mervärde för öppna och demokratiska samhällen.</a:t>
            </a:r>
          </a:p>
          <a:p>
            <a:r>
              <a:rPr lang="sv-SE" dirty="0"/>
              <a:t>Flyktingar och migranter har enligt internationell lag och mänskliga rättigheter rätt att få skydd.</a:t>
            </a:r>
          </a:p>
          <a:p>
            <a:r>
              <a:rPr lang="sv-SE" dirty="0"/>
              <a:t>Självtillit och integration är nyckeln till att erbjuda dem skydd och för att bli accepterade av och bidra till värdsamhällena</a:t>
            </a:r>
            <a:r>
              <a:rPr lang="sv-SE" dirty="0" smtClean="0"/>
              <a:t>.</a:t>
            </a:r>
          </a:p>
          <a:p>
            <a:endParaRPr lang="en-GB" b="1" dirty="0"/>
          </a:p>
          <a:p>
            <a:r>
              <a:rPr lang="en-GB" dirty="0"/>
              <a:t>MÅLGRUPPER</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sv-SE" dirty="0" err="1"/>
              <a:t>Yreksman</a:t>
            </a:r>
            <a:r>
              <a:rPr lang="sv-SE" dirty="0"/>
              <a:t> inom vuxenentreprenörskapsutbildning. Resurserna riktar sig till institutioner och pedagoger i vuxenentreprenörskapsutbildning. De innovativa resurserna kommer att göra det möjligt för dem att öka relevansen och effekten av sin utbildning för grundare av migrerande/etnisk minoritetsbakgrund.</a:t>
            </a:r>
          </a:p>
          <a:p>
            <a:pPr marL="171450" indent="-171450">
              <a:buFont typeface="Arial" panose="020B0604020202020204" pitchFamily="34" charset="0"/>
              <a:buChar char="•"/>
            </a:pPr>
            <a:r>
              <a:rPr lang="sv-SE" dirty="0"/>
              <a:t>Entreprenörskapsutbildningar inom ungdoms- och yrkesutbildning och lärosäten. Projektresurserna kommer också att spridas till entreprenörskapshandledare/pedagoger inom ungdoms- och yrkesutbildningssektorn och lärosäten. Resursernas </a:t>
            </a:r>
            <a:r>
              <a:rPr lang="sv-SE" dirty="0" err="1"/>
              <a:t>modulära</a:t>
            </a:r>
            <a:r>
              <a:rPr lang="sv-SE" dirty="0"/>
              <a:t> och flexibla karaktär gör att dessa målgrupper kan implementera materialen helt eller delvis.</a:t>
            </a:r>
          </a:p>
          <a:p>
            <a:pPr marL="171450" indent="-171450">
              <a:buFont typeface="Arial" panose="020B0604020202020204" pitchFamily="34" charset="0"/>
              <a:buChar char="•"/>
            </a:pPr>
            <a:r>
              <a:rPr lang="sv-SE" dirty="0"/>
              <a:t>Invandrare/etnisk </a:t>
            </a:r>
            <a:r>
              <a:rPr lang="sv-SE" dirty="0" err="1"/>
              <a:t>minoritetsbakgrundsgrundare</a:t>
            </a:r>
            <a:r>
              <a:rPr lang="sv-SE" dirty="0"/>
              <a:t>. Deltagarna i entreprenörskapskurser där våra resurser används är de främsta förmånstagarna. De får en mer inkluderande och relevant entreprenörskapsutbildning som specifikt tar upp deras utmaningar och den kompetens som behövs.</a:t>
            </a:r>
            <a:endParaRPr lang="en-GB" dirty="0"/>
          </a:p>
          <a:p>
            <a:endParaRPr lang="en-US" dirty="0"/>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pic>
        <p:nvPicPr>
          <p:cNvPr id="6" name="Graphic 5" descr="Classroom with solid fill">
            <a:extLst>
              <a:ext uri="{FF2B5EF4-FFF2-40B4-BE49-F238E27FC236}">
                <a16:creationId xmlns:a16="http://schemas.microsoft.com/office/drawing/2014/main" id="{914CF9EC-5686-5414-B0F8-4F88934E71F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529667" y="5201973"/>
            <a:ext cx="2082799" cy="2082799"/>
          </a:xfrm>
          <a:prstGeom prst="rect">
            <a:avLst/>
          </a:prstGeom>
        </p:spPr>
      </p:pic>
    </p:spTree>
    <p:extLst>
      <p:ext uri="{BB962C8B-B14F-4D97-AF65-F5344CB8AC3E}">
        <p14:creationId xmlns:p14="http://schemas.microsoft.com/office/powerpoint/2010/main" val="301957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7B6F3B-BC33-729B-95BF-C4EBE27B054C}"/>
              </a:ext>
            </a:extLst>
          </p:cNvPr>
          <p:cNvPicPr>
            <a:picLocks noGrp="1" noChangeAspect="1"/>
          </p:cNvPicPr>
          <p:nvPr>
            <p:ph type="pic" sz="quarter" idx="16"/>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1084" t="1397" r="26324" b="704"/>
          <a:stretch/>
        </p:blipFill>
        <p:spPr>
          <a:xfrm>
            <a:off x="3634150" y="3859237"/>
            <a:ext cx="3943454" cy="6042845"/>
          </a:xfrm>
        </p:spPr>
      </p:pic>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a:solidFill>
                  <a:schemeClr val="tx1"/>
                </a:solidFill>
              </a:rPr>
              <a:t>Lärresurser</a:t>
            </a:r>
            <a:endParaRPr lang="en-US" dirty="0">
              <a:solidFill>
                <a:schemeClr val="tx1"/>
              </a:solidFill>
            </a:endParaRPr>
          </a:p>
        </p:txBody>
      </p:sp>
    </p:spTree>
    <p:extLst>
      <p:ext uri="{BB962C8B-B14F-4D97-AF65-F5344CB8AC3E}">
        <p14:creationId xmlns:p14="http://schemas.microsoft.com/office/powerpoint/2010/main" val="92855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511997" y="4807766"/>
            <a:ext cx="4184942" cy="939099"/>
          </a:xfrm>
        </p:spPr>
        <p:txBody>
          <a:bodyPr/>
          <a:lstStyle/>
          <a:p>
            <a:r>
              <a:rPr lang="en-US" dirty="0" err="1" smtClean="0"/>
              <a:t>Lärresurser</a:t>
            </a:r>
            <a:r>
              <a:rPr lang="en-US" dirty="0" smtClean="0"/>
              <a:t> &amp; </a:t>
            </a:r>
            <a:r>
              <a:rPr lang="en-US" dirty="0" err="1" smtClean="0"/>
              <a:t>Kunskaphuben</a:t>
            </a:r>
            <a:endParaRPr lang="en-US" dirty="0"/>
          </a:p>
          <a:p>
            <a:endParaRPr lang="en-US" dirty="0"/>
          </a:p>
        </p:txBody>
      </p:sp>
      <p:sp>
        <p:nvSpPr>
          <p:cNvPr id="8" name="Text Placeholder 7">
            <a:extLst>
              <a:ext uri="{FF2B5EF4-FFF2-40B4-BE49-F238E27FC236}">
                <a16:creationId xmlns:a16="http://schemas.microsoft.com/office/drawing/2014/main" id="{5ED84DCF-244A-1E46-BCD2-66455F630D51}"/>
              </a:ext>
            </a:extLst>
          </p:cNvPr>
          <p:cNvSpPr>
            <a:spLocks noGrp="1"/>
          </p:cNvSpPr>
          <p:nvPr>
            <p:ph type="body" sz="quarter" idx="47"/>
          </p:nvPr>
        </p:nvSpPr>
        <p:spPr>
          <a:xfrm>
            <a:off x="504444" y="6022438"/>
            <a:ext cx="4184942" cy="795499"/>
          </a:xfrm>
        </p:spPr>
        <p:txBody>
          <a:bodyPr/>
          <a:lstStyle/>
          <a:p>
            <a:r>
              <a:rPr lang="en-US" dirty="0" err="1" smtClean="0"/>
              <a:t>Syfte</a:t>
            </a:r>
            <a:endParaRPr lang="en-US" dirty="0"/>
          </a:p>
          <a:p>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p:txBody>
          <a:bodyPr/>
          <a:lstStyle/>
          <a:p>
            <a:r>
              <a:rPr lang="sv-SE" dirty="0"/>
              <a:t>Vårt mål är att öka inkluderingen, relevansen och effekten av</a:t>
            </a:r>
          </a:p>
          <a:p>
            <a:r>
              <a:rPr lang="sv-SE" dirty="0"/>
              <a:t>entreprenörskap utbildningsresurser för invandrare och etniska </a:t>
            </a:r>
            <a:r>
              <a:rPr lang="sv-SE" dirty="0" err="1"/>
              <a:t>minoritetsbakgrundsgrundare</a:t>
            </a:r>
            <a:r>
              <a:rPr lang="sv-SE" dirty="0"/>
              <a:t>. Vi har utvecklat </a:t>
            </a:r>
            <a:r>
              <a:rPr lang="sv-SE" dirty="0" err="1"/>
              <a:t>lärresurser</a:t>
            </a:r>
            <a:r>
              <a:rPr lang="sv-SE" dirty="0"/>
              <a:t> som är så inkluderande, relevanta och flexibla som möjligt och som tar hänsyn till olika inlärnings- och undervisningskrav samt olika mognadsnivåer av befintligt </a:t>
            </a:r>
            <a:r>
              <a:rPr lang="sv-SE" dirty="0" smtClean="0"/>
              <a:t>entreprenörskap utbildningserbjudanden</a:t>
            </a:r>
            <a:r>
              <a:rPr lang="sv-SE" dirty="0"/>
              <a:t>. Dessutom ökar vi entreprenörskapsutbildningens relevans vad gäller innehåll och praktik. Tillsammans med innovation och professionalism inom entreprenörskapsutbildning. Vi säkerställer också öppen tillgång, inkludering, kulturell integrering, anpassningsförmåga och hållbarhet genom öppna format och känslighet.</a:t>
            </a:r>
            <a:endParaRPr lang="en-US" dirty="0"/>
          </a:p>
        </p:txBody>
      </p:sp>
      <p:pic>
        <p:nvPicPr>
          <p:cNvPr id="4" name="Picture Placeholder 3">
            <a:extLst>
              <a:ext uri="{FF2B5EF4-FFF2-40B4-BE49-F238E27FC236}">
                <a16:creationId xmlns:a16="http://schemas.microsoft.com/office/drawing/2014/main" id="{F93CEB58-0C7D-C14E-3D90-1A79BD1B64DD}"/>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319" r="48497"/>
          <a:stretch/>
        </p:blipFill>
        <p:spPr>
          <a:xfrm>
            <a:off x="0" y="-1"/>
            <a:ext cx="7559675" cy="10691814"/>
          </a:xfrm>
        </p:spPr>
      </p:pic>
    </p:spTree>
    <p:extLst>
      <p:ext uri="{BB962C8B-B14F-4D97-AF65-F5344CB8AC3E}">
        <p14:creationId xmlns:p14="http://schemas.microsoft.com/office/powerpoint/2010/main" val="202559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BD5BA7C-083A-9326-92EE-5DE72C4BA61D}"/>
              </a:ext>
            </a:extLst>
          </p:cNvPr>
          <p:cNvPicPr>
            <a:picLocks noGrp="1" noChangeAspect="1"/>
          </p:cNvPicPr>
          <p:nvPr>
            <p:ph type="pic" sz="quarter" idx="12"/>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8391" b="8391"/>
          <a:stretch>
            <a:fillRect/>
          </a:stretch>
        </p:blipFill>
        <p:spPr/>
      </p:pic>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387927" y="7525790"/>
            <a:ext cx="6746628" cy="2505814"/>
          </a:xfrm>
        </p:spPr>
        <p:txBody>
          <a:bodyPr/>
          <a:lstStyle/>
          <a:p>
            <a:r>
              <a:rPr lang="sv-SE" dirty="0"/>
              <a:t>Resurserna och </a:t>
            </a:r>
            <a:r>
              <a:rPr lang="sv-SE" dirty="0" err="1"/>
              <a:t>huben</a:t>
            </a:r>
            <a:r>
              <a:rPr lang="sv-SE" dirty="0"/>
              <a:t> kommer att täcka följande aspekter:</a:t>
            </a:r>
          </a:p>
          <a:p>
            <a:endParaRPr lang="sv-SE" dirty="0"/>
          </a:p>
          <a:p>
            <a:pPr marL="171450" indent="-171450">
              <a:buFont typeface="Wingdings" panose="05000000000000000000" pitchFamily="2" charset="2"/>
              <a:buChar char="ü"/>
            </a:pPr>
            <a:r>
              <a:rPr lang="sv-SE" dirty="0"/>
              <a:t>Säkerställa en konsekvent inriktning mot specifikationerna i kompetensramverket och läroplanen</a:t>
            </a:r>
          </a:p>
          <a:p>
            <a:r>
              <a:rPr lang="sv-SE" dirty="0"/>
              <a:t>från WP2.</a:t>
            </a:r>
          </a:p>
          <a:p>
            <a:pPr marL="171450" indent="-171450">
              <a:buFont typeface="Wingdings" panose="05000000000000000000" pitchFamily="2" charset="2"/>
              <a:buChar char="ü"/>
            </a:pPr>
            <a:r>
              <a:rPr lang="sv-SE" dirty="0"/>
              <a:t>Uppnå att göra resurserna </a:t>
            </a:r>
            <a:r>
              <a:rPr lang="sv-SE" dirty="0" err="1"/>
              <a:t>modulära</a:t>
            </a:r>
            <a:r>
              <a:rPr lang="sv-SE" dirty="0"/>
              <a:t> och flexibla så att de kan användas som klassrumskurser, hybridinlärningsmodeller och självstudier online. </a:t>
            </a:r>
            <a:r>
              <a:rPr lang="sv-SE" dirty="0" err="1"/>
              <a:t>Modulariteten</a:t>
            </a:r>
            <a:r>
              <a:rPr lang="sv-SE" dirty="0"/>
              <a:t> gör att resurserna även kan användas som ett komplement till befintliga kurser.</a:t>
            </a:r>
          </a:p>
          <a:p>
            <a:pPr marL="171450" indent="-171450">
              <a:buFont typeface="Wingdings" panose="05000000000000000000" pitchFamily="2" charset="2"/>
              <a:buChar char="ü"/>
            </a:pPr>
            <a:r>
              <a:rPr lang="sv-SE" dirty="0"/>
              <a:t>Öka den konsekventa fallbaserade lärandemetoden och inkluderingen av aktuella ämnesexempel och förebilder.</a:t>
            </a:r>
          </a:p>
          <a:p>
            <a:pPr marL="171450" indent="-171450">
              <a:buFont typeface="Wingdings" panose="05000000000000000000" pitchFamily="2" charset="2"/>
              <a:buChar char="ü"/>
            </a:pPr>
            <a:r>
              <a:rPr lang="sv-SE" dirty="0"/>
              <a:t>Drive motivation och professionalism genom den interaktiva </a:t>
            </a:r>
            <a:r>
              <a:rPr lang="sv-SE" dirty="0" err="1"/>
              <a:t>Knowledge</a:t>
            </a:r>
            <a:r>
              <a:rPr lang="sv-SE" dirty="0"/>
              <a:t> </a:t>
            </a:r>
            <a:r>
              <a:rPr lang="sv-SE" dirty="0" err="1"/>
              <a:t>Hub</a:t>
            </a:r>
            <a:r>
              <a:rPr lang="sv-SE" dirty="0"/>
              <a:t>, som inte bara fungerar som en central spridningsplattform utan också underlättar </a:t>
            </a:r>
            <a:r>
              <a:rPr lang="sv-SE" dirty="0" err="1"/>
              <a:t>peer</a:t>
            </a:r>
            <a:r>
              <a:rPr lang="sv-SE" dirty="0"/>
              <a:t>-to-</a:t>
            </a:r>
            <a:r>
              <a:rPr lang="sv-SE" dirty="0" err="1"/>
              <a:t>peer</a:t>
            </a:r>
            <a:r>
              <a:rPr lang="sv-SE" dirty="0"/>
              <a:t>-lärande och utbyte genom integrering av sociala komponenter.</a:t>
            </a:r>
            <a:endParaRPr lang="en-GB" dirty="0"/>
          </a:p>
        </p:txBody>
      </p:sp>
      <p:pic>
        <p:nvPicPr>
          <p:cNvPr id="20" name="Picture Placeholder 19">
            <a:extLst>
              <a:ext uri="{FF2B5EF4-FFF2-40B4-BE49-F238E27FC236}">
                <a16:creationId xmlns:a16="http://schemas.microsoft.com/office/drawing/2014/main" id="{EC51738C-0D40-D1EC-E4FA-E7F9003A173F}"/>
              </a:ext>
            </a:extLst>
          </p:cNvPr>
          <p:cNvPicPr>
            <a:picLocks noGrp="1" noChangeAspect="1"/>
          </p:cNvPicPr>
          <p:nvPr>
            <p:ph type="pic" sz="quarter" idx="49"/>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8389" b="8389"/>
          <a:stretch>
            <a:fillRect/>
          </a:stretch>
        </p:blipFill>
        <p:spPr/>
      </p:pic>
      <p:pic>
        <p:nvPicPr>
          <p:cNvPr id="18" name="Picture Placeholder 17">
            <a:extLst>
              <a:ext uri="{FF2B5EF4-FFF2-40B4-BE49-F238E27FC236}">
                <a16:creationId xmlns:a16="http://schemas.microsoft.com/office/drawing/2014/main" id="{7AE02982-6701-D03A-9ADC-E42A87533191}"/>
              </a:ext>
            </a:extLst>
          </p:cNvPr>
          <p:cNvPicPr>
            <a:picLocks noGrp="1" noChangeAspect="1"/>
          </p:cNvPicPr>
          <p:nvPr>
            <p:ph type="pic" sz="quarter" idx="50"/>
          </p:nvPr>
        </p:nvPicPr>
        <p:blipFill rotWithShape="1">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36377" r="3769"/>
          <a:stretch/>
        </p:blipFill>
        <p:spPr>
          <a:xfrm>
            <a:off x="4003943" y="3405384"/>
            <a:ext cx="3113369" cy="3471267"/>
          </a:xfrm>
        </p:spPr>
      </p:pic>
      <p:pic>
        <p:nvPicPr>
          <p:cNvPr id="11" name="Picture Placeholder 10">
            <a:extLst>
              <a:ext uri="{FF2B5EF4-FFF2-40B4-BE49-F238E27FC236}">
                <a16:creationId xmlns:a16="http://schemas.microsoft.com/office/drawing/2014/main" id="{B0210B5C-BBA9-2624-0638-229F5A8FD7A4}"/>
              </a:ext>
            </a:extLst>
          </p:cNvPr>
          <p:cNvPicPr>
            <a:picLocks noGrp="1" noChangeAspect="1"/>
          </p:cNvPicPr>
          <p:nvPr>
            <p:ph type="pic" sz="quarter" idx="51"/>
          </p:nvPr>
        </p:nvPicPr>
        <p:blipFill>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20114" r="20114"/>
          <a:stretch>
            <a:fillRect/>
          </a:stretch>
        </p:blipFill>
        <p:spPr/>
      </p:pic>
      <p:sp>
        <p:nvSpPr>
          <p:cNvPr id="16" name="Slide Number Placeholder 7">
            <a:extLst>
              <a:ext uri="{FF2B5EF4-FFF2-40B4-BE49-F238E27FC236}">
                <a16:creationId xmlns:a16="http://schemas.microsoft.com/office/drawing/2014/main" id="{28CEDFD8-C1B9-4285-D831-84A838CA3E5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8</a:t>
            </a:fld>
            <a:endParaRPr lang="en-US" dirty="0"/>
          </a:p>
        </p:txBody>
      </p:sp>
    </p:spTree>
    <p:extLst>
      <p:ext uri="{BB962C8B-B14F-4D97-AF65-F5344CB8AC3E}">
        <p14:creationId xmlns:p14="http://schemas.microsoft.com/office/powerpoint/2010/main" val="418508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271936-E460-FC3A-1B26-6A8B332DB07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7845" r="45019"/>
          <a:stretch/>
        </p:blipFill>
        <p:spPr>
          <a:xfrm>
            <a:off x="0" y="0"/>
            <a:ext cx="7559675" cy="10691813"/>
          </a:xfrm>
        </p:spPr>
      </p:pic>
      <p:sp>
        <p:nvSpPr>
          <p:cNvPr id="10" name="Text Placeholder 9">
            <a:extLst>
              <a:ext uri="{FF2B5EF4-FFF2-40B4-BE49-F238E27FC236}">
                <a16:creationId xmlns:a16="http://schemas.microsoft.com/office/drawing/2014/main" id="{C4546E8A-EC9F-B746-802B-B3ACC72B433E}"/>
              </a:ext>
            </a:extLst>
          </p:cNvPr>
          <p:cNvSpPr>
            <a:spLocks noGrp="1"/>
          </p:cNvSpPr>
          <p:nvPr>
            <p:ph type="body" sz="quarter" idx="48"/>
          </p:nvPr>
        </p:nvSpPr>
        <p:spPr>
          <a:xfrm>
            <a:off x="1358567" y="1639171"/>
            <a:ext cx="4931210" cy="2687040"/>
          </a:xfrm>
        </p:spPr>
        <p:txBody>
          <a:bodyPr/>
          <a:lstStyle/>
          <a:p>
            <a:pPr algn="l"/>
            <a:r>
              <a:rPr lang="sv-SE" dirty="0" err="1"/>
              <a:t>Lärresurserna</a:t>
            </a:r>
            <a:r>
              <a:rPr lang="sv-SE" dirty="0"/>
              <a:t> är fritt tillgängliga, högkvalitativa läromedel som kan laddas ner, redigeras och delas för att bättre tjäna eleverna. Den kommer att finnas tillgänglig som en onlinekurs på vår hemsida på </a:t>
            </a:r>
            <a:r>
              <a:rPr lang="sv-SE" dirty="0" err="1"/>
              <a:t>Knowledge</a:t>
            </a:r>
            <a:r>
              <a:rPr lang="sv-SE" dirty="0"/>
              <a:t> </a:t>
            </a:r>
            <a:r>
              <a:rPr lang="sv-SE" dirty="0" err="1"/>
              <a:t>Hub</a:t>
            </a:r>
            <a:r>
              <a:rPr lang="sv-SE" dirty="0"/>
              <a:t>.</a:t>
            </a:r>
          </a:p>
          <a:p>
            <a:pPr algn="l"/>
            <a:endParaRPr lang="sv-SE" dirty="0"/>
          </a:p>
          <a:p>
            <a:pPr algn="l"/>
            <a:r>
              <a:rPr lang="sv-SE" dirty="0"/>
              <a:t>Marknadsföringen av </a:t>
            </a:r>
            <a:r>
              <a:rPr lang="sv-SE" dirty="0" err="1"/>
              <a:t>lärresurser</a:t>
            </a:r>
            <a:r>
              <a:rPr lang="sv-SE" dirty="0"/>
              <a:t> och kunskapshubb är baserad på detta grundläggande värde: världens kunskap är en allmän nytta.</a:t>
            </a:r>
          </a:p>
          <a:p>
            <a:pPr algn="l"/>
            <a:endParaRPr lang="sv-SE" dirty="0"/>
          </a:p>
          <a:p>
            <a:pPr algn="l"/>
            <a:r>
              <a:rPr lang="sv-SE" dirty="0"/>
              <a:t>Innovativa uppdrag som använder våra resurser kan förvandla elever från konsumenter av information till producenter av kunskap, vilket förbättrar deras behärskning av kursinnehållet. Dessutom kan användningen av resurserna inspirera eleverna att få tillgång till kunskap på det sätt som passar deras inlärningsstil bäst.</a:t>
            </a:r>
            <a:endParaRPr lang="en-US" dirty="0"/>
          </a:p>
        </p:txBody>
      </p:sp>
      <p:pic>
        <p:nvPicPr>
          <p:cNvPr id="6" name="Graphic 5" descr="Thought with solid fill">
            <a:extLst>
              <a:ext uri="{FF2B5EF4-FFF2-40B4-BE49-F238E27FC236}">
                <a16:creationId xmlns:a16="http://schemas.microsoft.com/office/drawing/2014/main" id="{A94596D9-D186-6FD1-CCEF-C114F9C345D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944249" y="3877007"/>
            <a:ext cx="1527088" cy="1527088"/>
          </a:xfrm>
          <a:prstGeom prst="rect">
            <a:avLst/>
          </a:prstGeom>
        </p:spPr>
      </p:pic>
    </p:spTree>
    <p:extLst>
      <p:ext uri="{BB962C8B-B14F-4D97-AF65-F5344CB8AC3E}">
        <p14:creationId xmlns:p14="http://schemas.microsoft.com/office/powerpoint/2010/main" val="170518616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208</TotalTime>
  <Words>3964</Words>
  <Application>Microsoft Office PowerPoint</Application>
  <PresentationFormat>Anpassad</PresentationFormat>
  <Paragraphs>345</Paragraphs>
  <Slides>34</Slides>
  <Notes>7</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34</vt:i4>
      </vt:variant>
    </vt:vector>
  </HeadingPairs>
  <TitlesOfParts>
    <vt:vector size="42" baseType="lpstr">
      <vt:lpstr>Arial</vt:lpstr>
      <vt:lpstr>Calibri</vt:lpstr>
      <vt:lpstr>Century Schoolbook</vt:lpstr>
      <vt:lpstr>Montserrat</vt:lpstr>
      <vt:lpstr>Open Sans</vt:lpstr>
      <vt:lpstr>Times</vt:lpstr>
      <vt:lpstr>Wingdings</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4KA D405</cp:lastModifiedBy>
  <cp:revision>412</cp:revision>
  <dcterms:created xsi:type="dcterms:W3CDTF">2021-06-15T11:45:52Z</dcterms:created>
  <dcterms:modified xsi:type="dcterms:W3CDTF">2024-08-22T14:06:52Z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