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handoutMasterIdLst>
    <p:handoutMasterId r:id="rId56"/>
  </p:handoutMasterIdLst>
  <p:sldIdLst>
    <p:sldId id="680" r:id="rId5"/>
    <p:sldId id="695" r:id="rId6"/>
    <p:sldId id="682" r:id="rId7"/>
    <p:sldId id="689" r:id="rId8"/>
    <p:sldId id="668" r:id="rId9"/>
    <p:sldId id="692" r:id="rId10"/>
    <p:sldId id="696" r:id="rId11"/>
    <p:sldId id="672" r:id="rId12"/>
    <p:sldId id="721" r:id="rId13"/>
    <p:sldId id="697" r:id="rId14"/>
    <p:sldId id="686" r:id="rId15"/>
    <p:sldId id="698" r:id="rId16"/>
    <p:sldId id="687" r:id="rId17"/>
    <p:sldId id="699" r:id="rId18"/>
    <p:sldId id="669" r:id="rId19"/>
    <p:sldId id="730" r:id="rId20"/>
    <p:sldId id="700" r:id="rId21"/>
    <p:sldId id="701" r:id="rId22"/>
    <p:sldId id="702" r:id="rId23"/>
    <p:sldId id="703" r:id="rId24"/>
    <p:sldId id="704" r:id="rId25"/>
    <p:sldId id="688" r:id="rId26"/>
    <p:sldId id="671" r:id="rId27"/>
    <p:sldId id="685" r:id="rId28"/>
    <p:sldId id="705" r:id="rId29"/>
    <p:sldId id="706" r:id="rId30"/>
    <p:sldId id="707" r:id="rId31"/>
    <p:sldId id="709" r:id="rId32"/>
    <p:sldId id="708" r:id="rId33"/>
    <p:sldId id="710" r:id="rId34"/>
    <p:sldId id="711" r:id="rId35"/>
    <p:sldId id="712" r:id="rId36"/>
    <p:sldId id="713" r:id="rId37"/>
    <p:sldId id="714" r:id="rId38"/>
    <p:sldId id="715" r:id="rId39"/>
    <p:sldId id="693" r:id="rId40"/>
    <p:sldId id="716" r:id="rId41"/>
    <p:sldId id="717" r:id="rId42"/>
    <p:sldId id="718" r:id="rId43"/>
    <p:sldId id="719" r:id="rId44"/>
    <p:sldId id="720" r:id="rId45"/>
    <p:sldId id="722" r:id="rId46"/>
    <p:sldId id="723" r:id="rId47"/>
    <p:sldId id="724" r:id="rId48"/>
    <p:sldId id="725" r:id="rId49"/>
    <p:sldId id="727" r:id="rId50"/>
    <p:sldId id="726" r:id="rId51"/>
    <p:sldId id="728" r:id="rId52"/>
    <p:sldId id="729" r:id="rId53"/>
    <p:sldId id="677" r:id="rId54"/>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BB57"/>
    <a:srgbClr val="915F9E"/>
    <a:srgbClr val="305C6F"/>
    <a:srgbClr val="E97924"/>
    <a:srgbClr val="0C2D45"/>
    <a:srgbClr val="B79974"/>
    <a:srgbClr val="7654A2"/>
    <a:srgbClr val="7C946D"/>
    <a:srgbClr val="005744"/>
    <a:srgbClr val="94A2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3" autoAdjust="0"/>
    <p:restoredTop sz="93939"/>
  </p:normalViewPr>
  <p:slideViewPr>
    <p:cSldViewPr snapToGrid="0" snapToObjects="1">
      <p:cViewPr varScale="1">
        <p:scale>
          <a:sx n="73" d="100"/>
          <a:sy n="73" d="100"/>
        </p:scale>
        <p:origin x="540" y="54"/>
      </p:cViewPr>
      <p:guideLst/>
    </p:cSldViewPr>
  </p:slideViewPr>
  <p:notesTextViewPr>
    <p:cViewPr>
      <p:scale>
        <a:sx n="1" d="1"/>
        <a:sy n="1" d="1"/>
      </p:scale>
      <p:origin x="0" y="0"/>
    </p:cViewPr>
  </p:notesTextViewPr>
  <p:sorterViewPr>
    <p:cViewPr>
      <p:scale>
        <a:sx n="46" d="100"/>
        <a:sy n="46" d="100"/>
      </p:scale>
      <p:origin x="0" y="0"/>
    </p:cViewPr>
  </p:sorterViewPr>
  <p:notesViewPr>
    <p:cSldViewPr snapToGrid="0" snapToObjects="1" showGuides="1">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8/20/2024</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8/20/2024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47931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5943770" y="6015198"/>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sp>
        <p:nvSpPr>
          <p:cNvPr id="57" name="Rectangle 56">
            <a:extLst>
              <a:ext uri="{FF2B5EF4-FFF2-40B4-BE49-F238E27FC236}">
                <a16:creationId xmlns:a16="http://schemas.microsoft.com/office/drawing/2014/main" id="{683CB224-BC37-A449-A879-B518A8300CF6}"/>
              </a:ext>
            </a:extLst>
          </p:cNvPr>
          <p:cNvSpPr/>
          <p:nvPr userDrawn="1"/>
        </p:nvSpPr>
        <p:spPr>
          <a:xfrm>
            <a:off x="2315424" y="2387814"/>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2315424" y="2826380"/>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2315424" y="3264947"/>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2315424" y="3703513"/>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5" name="Rectangle 74">
            <a:extLst>
              <a:ext uri="{FF2B5EF4-FFF2-40B4-BE49-F238E27FC236}">
                <a16:creationId xmlns:a16="http://schemas.microsoft.com/office/drawing/2014/main" id="{35748608-FDE9-4648-BB0B-46BD9D014EC5}"/>
              </a:ext>
            </a:extLst>
          </p:cNvPr>
          <p:cNvSpPr/>
          <p:nvPr userDrawn="1"/>
        </p:nvSpPr>
        <p:spPr>
          <a:xfrm>
            <a:off x="2315424" y="4142079"/>
            <a:ext cx="7663872" cy="18899"/>
          </a:xfrm>
          <a:prstGeom prst="rect">
            <a:avLst/>
          </a:prstGeom>
          <a:solidFill>
            <a:srgbClr val="7ABB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2" name="Rectangle 285">
            <a:extLst>
              <a:ext uri="{FF2B5EF4-FFF2-40B4-BE49-F238E27FC236}">
                <a16:creationId xmlns:a16="http://schemas.microsoft.com/office/drawing/2014/main" id="{D1310998-2AAF-7ACF-0AB1-C663965DC896}"/>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03 - navy">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0C2D45"/>
                </a:solidFill>
                <a:latin typeface="Calibri" panose="020F0502020204030204" pitchFamily="34" charset="0"/>
                <a:cs typeface="Calibri" panose="020F0502020204030204" pitchFamily="34" charset="0"/>
              </a:defRPr>
            </a:lvl1pPr>
          </a:lstStyle>
          <a:p>
            <a:pPr lvl="0"/>
            <a:r>
              <a:rPr lang="en-GB" dirty="0"/>
              <a:t>03</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0C2D45"/>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3531758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2" name="Picture Placeholder 12">
            <a:extLst>
              <a:ext uri="{FF2B5EF4-FFF2-40B4-BE49-F238E27FC236}">
                <a16:creationId xmlns:a16="http://schemas.microsoft.com/office/drawing/2014/main" id="{99568AC8-E43D-E73E-7D02-18A3B2F68E95}"/>
              </a:ext>
            </a:extLst>
          </p:cNvPr>
          <p:cNvSpPr>
            <a:spLocks noGrp="1"/>
          </p:cNvSpPr>
          <p:nvPr>
            <p:ph type="pic" sz="quarter" idx="12"/>
          </p:nvPr>
        </p:nvSpPr>
        <p:spPr>
          <a:xfrm>
            <a:off x="3940446" y="508738"/>
            <a:ext cx="7810445" cy="235996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4" name="Picture Placeholder 12">
            <a:extLst>
              <a:ext uri="{FF2B5EF4-FFF2-40B4-BE49-F238E27FC236}">
                <a16:creationId xmlns:a16="http://schemas.microsoft.com/office/drawing/2014/main" id="{0B672221-5889-3917-B5DB-35BDE28490A3}"/>
              </a:ext>
            </a:extLst>
          </p:cNvPr>
          <p:cNvSpPr>
            <a:spLocks noGrp="1"/>
          </p:cNvSpPr>
          <p:nvPr>
            <p:ph type="pic" sz="quarter" idx="14"/>
          </p:nvPr>
        </p:nvSpPr>
        <p:spPr>
          <a:xfrm>
            <a:off x="3940446" y="3281082"/>
            <a:ext cx="8251553" cy="3576918"/>
          </a:xfrm>
          <a:custGeom>
            <a:avLst/>
            <a:gdLst>
              <a:gd name="connsiteX0" fmla="*/ 0 w 5624628"/>
              <a:gd name="connsiteY0" fmla="*/ 0 h 15224070"/>
              <a:gd name="connsiteX1" fmla="*/ 5624628 w 5624628"/>
              <a:gd name="connsiteY1" fmla="*/ 0 h 15224070"/>
              <a:gd name="connsiteX2" fmla="*/ 5624628 w 5624628"/>
              <a:gd name="connsiteY2" fmla="*/ 15224070 h 15224070"/>
              <a:gd name="connsiteX3" fmla="*/ 0 w 5624628"/>
              <a:gd name="connsiteY3" fmla="*/ 15224070 h 15224070"/>
            </a:gdLst>
            <a:ahLst/>
            <a:cxnLst>
              <a:cxn ang="0">
                <a:pos x="connsiteX0" y="connsiteY0"/>
              </a:cxn>
              <a:cxn ang="0">
                <a:pos x="connsiteX1" y="connsiteY1"/>
              </a:cxn>
              <a:cxn ang="0">
                <a:pos x="connsiteX2" y="connsiteY2"/>
              </a:cxn>
              <a:cxn ang="0">
                <a:pos x="connsiteX3" y="connsiteY3"/>
              </a:cxn>
            </a:cxnLst>
            <a:rect l="l" t="t" r="r" b="b"/>
            <a:pathLst>
              <a:path w="5624628" h="15224070">
                <a:moveTo>
                  <a:pt x="0" y="0"/>
                </a:moveTo>
                <a:lnTo>
                  <a:pt x="5624628" y="0"/>
                </a:lnTo>
                <a:lnTo>
                  <a:pt x="5624628" y="15224070"/>
                </a:lnTo>
                <a:lnTo>
                  <a:pt x="0" y="15224070"/>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2" name="Picture Placeholder 11">
            <a:extLst>
              <a:ext uri="{FF2B5EF4-FFF2-40B4-BE49-F238E27FC236}">
                <a16:creationId xmlns:a16="http://schemas.microsoft.com/office/drawing/2014/main" id="{98C81996-E14F-2FA0-B775-454832A282DD}"/>
              </a:ext>
            </a:extLst>
          </p:cNvPr>
          <p:cNvSpPr>
            <a:spLocks noGrp="1"/>
          </p:cNvSpPr>
          <p:nvPr>
            <p:ph type="pic" sz="quarter" idx="15"/>
          </p:nvPr>
        </p:nvSpPr>
        <p:spPr>
          <a:xfrm>
            <a:off x="415637" y="0"/>
            <a:ext cx="3117272" cy="6484742"/>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13" name="Freeform 12">
            <a:extLst>
              <a:ext uri="{FF2B5EF4-FFF2-40B4-BE49-F238E27FC236}">
                <a16:creationId xmlns:a16="http://schemas.microsoft.com/office/drawing/2014/main" id="{F37F15AC-75EB-9933-F5F5-E157D4F44289}"/>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163818"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4996019" y="1034821"/>
            <a:ext cx="6577261" cy="845139"/>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000017" y="2603039"/>
            <a:ext cx="6561082" cy="1210204"/>
          </a:xfrm>
          <a:prstGeom prst="rect">
            <a:avLst/>
          </a:prstGeom>
        </p:spPr>
        <p:txBody>
          <a:bodyPr numCol="1" spcCol="288000" anchor="t">
            <a:noAutofit/>
          </a:bodyPr>
          <a:lstStyle>
            <a:lvl1pPr marL="0" indent="0" algn="l">
              <a:lnSpc>
                <a:spcPct val="100000"/>
              </a:lnSpc>
              <a:spcBef>
                <a:spcPts val="0"/>
              </a:spcBef>
              <a:buNone/>
              <a:defRPr sz="1774"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BD492FCF-3263-2845-8310-FBF1FA7259A3}"/>
              </a:ext>
            </a:extLst>
          </p:cNvPr>
          <p:cNvSpPr/>
          <p:nvPr userDrawn="1"/>
        </p:nvSpPr>
        <p:spPr>
          <a:xfrm rot="16200000">
            <a:off x="3475727" y="1277391"/>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Rectangle 1">
            <a:extLst>
              <a:ext uri="{FF2B5EF4-FFF2-40B4-BE49-F238E27FC236}">
                <a16:creationId xmlns:a16="http://schemas.microsoft.com/office/drawing/2014/main" id="{177B2456-C1C0-27EA-06E1-C4D547F3CEA9}"/>
              </a:ext>
            </a:extLst>
          </p:cNvPr>
          <p:cNvSpPr/>
          <p:nvPr userDrawn="1"/>
        </p:nvSpPr>
        <p:spPr>
          <a:xfrm>
            <a:off x="4156725" y="4169664"/>
            <a:ext cx="3994494" cy="2688336"/>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2">
            <a:extLst>
              <a:ext uri="{FF2B5EF4-FFF2-40B4-BE49-F238E27FC236}">
                <a16:creationId xmlns:a16="http://schemas.microsoft.com/office/drawing/2014/main" id="{73B6554F-A41E-697C-0FAD-9359499AE935}"/>
              </a:ext>
            </a:extLst>
          </p:cNvPr>
          <p:cNvSpPr>
            <a:spLocks noGrp="1"/>
          </p:cNvSpPr>
          <p:nvPr>
            <p:ph type="body" sz="quarter" idx="59" hasCustomPrompt="1"/>
          </p:nvPr>
        </p:nvSpPr>
        <p:spPr>
          <a:xfrm>
            <a:off x="4303748" y="4897435"/>
            <a:ext cx="3700448" cy="1632228"/>
          </a:xfrm>
          <a:prstGeom prst="rect">
            <a:avLst/>
          </a:prstGeom>
        </p:spPr>
        <p:txBody>
          <a:bodyPr anchor="ctr">
            <a:noAutofit/>
          </a:bodyPr>
          <a:lstStyle>
            <a:lvl1pPr marL="0" indent="0" algn="ctr">
              <a:lnSpc>
                <a:spcPts val="1420"/>
              </a:lnSpc>
              <a:spcBef>
                <a:spcPts val="0"/>
              </a:spcBef>
              <a:buNone/>
              <a:defRPr lang="en-IE" sz="1600" b="0" i="1"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quote</a:t>
            </a:r>
          </a:p>
        </p:txBody>
      </p:sp>
      <p:sp>
        <p:nvSpPr>
          <p:cNvPr id="4" name="Text Placeholder 32">
            <a:extLst>
              <a:ext uri="{FF2B5EF4-FFF2-40B4-BE49-F238E27FC236}">
                <a16:creationId xmlns:a16="http://schemas.microsoft.com/office/drawing/2014/main" id="{AE7A0A05-83CE-414F-6B07-C62103AF336F}"/>
              </a:ext>
            </a:extLst>
          </p:cNvPr>
          <p:cNvSpPr>
            <a:spLocks noGrp="1"/>
          </p:cNvSpPr>
          <p:nvPr>
            <p:ph type="body" sz="quarter" idx="60" hasCustomPrompt="1"/>
          </p:nvPr>
        </p:nvSpPr>
        <p:spPr>
          <a:xfrm rot="10800000">
            <a:off x="4892899" y="3389811"/>
            <a:ext cx="2522147" cy="216147"/>
          </a:xfrm>
          <a:prstGeom prst="rect">
            <a:avLst/>
          </a:prstGeom>
        </p:spPr>
        <p:txBody>
          <a:bodyPr anchor="t">
            <a:noAutofit/>
          </a:bodyPr>
          <a:lstStyle>
            <a:lvl1pPr marL="0" indent="0" algn="ctr">
              <a:lnSpc>
                <a:spcPts val="1420"/>
              </a:lnSpc>
              <a:spcBef>
                <a:spcPts val="0"/>
              </a:spcBef>
              <a:buNone/>
              <a:defRPr lang="en-IE" sz="14000" b="1" i="0" u="none" strike="noStrike" smtClean="0">
                <a:solidFill>
                  <a:srgbClr val="7ABB57"/>
                </a:solidFill>
                <a:effectLst/>
                <a:latin typeface="Times" pitchFamily="2"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a:t>
            </a:r>
          </a:p>
        </p:txBody>
      </p:sp>
      <p:sp>
        <p:nvSpPr>
          <p:cNvPr id="5" name="Text Placeholder 32">
            <a:extLst>
              <a:ext uri="{FF2B5EF4-FFF2-40B4-BE49-F238E27FC236}">
                <a16:creationId xmlns:a16="http://schemas.microsoft.com/office/drawing/2014/main" id="{B60F2015-6895-4E97-0F5B-81DA0A0EBFCE}"/>
              </a:ext>
            </a:extLst>
          </p:cNvPr>
          <p:cNvSpPr>
            <a:spLocks noGrp="1"/>
          </p:cNvSpPr>
          <p:nvPr>
            <p:ph type="body" sz="quarter" idx="61" hasCustomPrompt="1"/>
          </p:nvPr>
        </p:nvSpPr>
        <p:spPr>
          <a:xfrm>
            <a:off x="4303748" y="6000502"/>
            <a:ext cx="3700448" cy="638015"/>
          </a:xfrm>
          <a:prstGeom prst="rect">
            <a:avLst/>
          </a:prstGeom>
        </p:spPr>
        <p:txBody>
          <a:bodyPr anchor="b">
            <a:noAutofit/>
          </a:bodyPr>
          <a:lstStyle>
            <a:lvl1pPr marL="0" indent="0" algn="ctr">
              <a:lnSpc>
                <a:spcPts val="1420"/>
              </a:lnSpc>
              <a:spcBef>
                <a:spcPts val="0"/>
              </a:spcBef>
              <a:buNone/>
              <a:defRPr lang="en-IE" sz="1200" b="1" i="0" u="none" strike="noStrike" smtClean="0">
                <a:solidFill>
                  <a:schemeClr val="bg1"/>
                </a:solidFill>
                <a:effectLst/>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Name  </a:t>
            </a:r>
          </a:p>
          <a:p>
            <a:pPr lvl="0"/>
            <a:r>
              <a:rPr lang="en-GB" dirty="0"/>
              <a:t>Title</a:t>
            </a:r>
          </a:p>
        </p:txBody>
      </p:sp>
    </p:spTree>
    <p:extLst>
      <p:ext uri="{BB962C8B-B14F-4D97-AF65-F5344CB8AC3E}">
        <p14:creationId xmlns:p14="http://schemas.microsoft.com/office/powerpoint/2010/main" val="19002927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587D0C7-C4F0-F44B-8FD9-25E71566265C}"/>
              </a:ext>
            </a:extLst>
          </p:cNvPr>
          <p:cNvGrpSpPr/>
          <p:nvPr userDrawn="1"/>
        </p:nvGrpSpPr>
        <p:grpSpPr>
          <a:xfrm>
            <a:off x="2031600" y="-4917"/>
            <a:ext cx="8128800" cy="4665503"/>
            <a:chOff x="987424" y="0"/>
            <a:chExt cx="5584826" cy="3254142"/>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987424" y="215901"/>
              <a:ext cx="5584826" cy="303824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2" name="Rectangle 5">
              <a:extLst>
                <a:ext uri="{FF2B5EF4-FFF2-40B4-BE49-F238E27FC236}">
                  <a16:creationId xmlns:a16="http://schemas.microsoft.com/office/drawing/2014/main" id="{BB91B351-EDDA-B34A-B0F8-DBC4CBB99DAF}"/>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a:p>
          </p:txBody>
        </p:sp>
      </p:gr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a:prstGeom prst="rect">
            <a:avLst/>
          </a:prstGeom>
        </p:spPr>
        <p:txBody>
          <a:bodyPr>
            <a:noAutofit/>
          </a:bodyPr>
          <a:lstStyle>
            <a:lvl1pPr marL="0" indent="0" algn="ctr">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a:prstGeom prst="rect">
            <a:avLst/>
          </a:prstGeom>
        </p:spPr>
        <p:txBody>
          <a:bodyPr numCol="1" spcCol="288000" anchor="t">
            <a:noAutofit/>
          </a:bodyPr>
          <a:lstStyle>
            <a:lvl1pPr marL="0" indent="0" algn="ctr">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18">
            <a:extLst>
              <a:ext uri="{FF2B5EF4-FFF2-40B4-BE49-F238E27FC236}">
                <a16:creationId xmlns:a16="http://schemas.microsoft.com/office/drawing/2014/main" id="{8B9D3D8F-588C-89A8-21E1-7A9F89B3B4FD}"/>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460BEF3-61C2-4742-AAA9-8A775E25A8B1}"/>
              </a:ext>
            </a:extLst>
          </p:cNvPr>
          <p:cNvGrpSpPr/>
          <p:nvPr userDrawn="1"/>
        </p:nvGrpSpPr>
        <p:grpSpPr>
          <a:xfrm rot="5400000">
            <a:off x="1642620" y="-686627"/>
            <a:ext cx="4845505" cy="8130745"/>
            <a:chOff x="987424" y="0"/>
            <a:chExt cx="5584826" cy="5669757"/>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a:off x="987424" y="215901"/>
              <a:ext cx="5584826" cy="5453856"/>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20" name="Rectangle 5">
              <a:extLst>
                <a:ext uri="{FF2B5EF4-FFF2-40B4-BE49-F238E27FC236}">
                  <a16:creationId xmlns:a16="http://schemas.microsoft.com/office/drawing/2014/main" id="{9AF571A1-90AF-2040-A9E6-44B98CE9D84A}"/>
                </a:ext>
              </a:extLst>
            </p:cNvPr>
            <p:cNvSpPr/>
            <p:nvPr userDrawn="1"/>
          </p:nvSpPr>
          <p:spPr bwMode="auto">
            <a:xfrm>
              <a:off x="987424" y="0"/>
              <a:ext cx="5584826" cy="300434"/>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6926" dirty="0"/>
            </a:p>
          </p:txBody>
        </p:sp>
      </p:gr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3717891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 Slide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00B1808-228D-7E27-9B75-1CCC82DEB035}"/>
              </a:ext>
            </a:extLst>
          </p:cNvPr>
          <p:cNvSpPr>
            <a:spLocks noGrp="1"/>
          </p:cNvSpPr>
          <p:nvPr>
            <p:ph type="pic" sz="quarter" idx="21"/>
          </p:nvPr>
        </p:nvSpPr>
        <p:spPr>
          <a:xfrm>
            <a:off x="442452" y="0"/>
            <a:ext cx="11749547" cy="6284068"/>
          </a:xfrm>
          <a:custGeom>
            <a:avLst/>
            <a:gdLst>
              <a:gd name="connsiteX0" fmla="*/ 0 w 11749547"/>
              <a:gd name="connsiteY0" fmla="*/ 0 h 6284068"/>
              <a:gd name="connsiteX1" fmla="*/ 11749547 w 11749547"/>
              <a:gd name="connsiteY1" fmla="*/ 0 h 6284068"/>
              <a:gd name="connsiteX2" fmla="*/ 11749547 w 11749547"/>
              <a:gd name="connsiteY2" fmla="*/ 6284068 h 6284068"/>
              <a:gd name="connsiteX3" fmla="*/ 0 w 11749547"/>
              <a:gd name="connsiteY3" fmla="*/ 6284068 h 6284068"/>
              <a:gd name="connsiteX4" fmla="*/ 0 w 11749547"/>
              <a:gd name="connsiteY4" fmla="*/ 2251335 h 6284068"/>
              <a:gd name="connsiteX5" fmla="*/ 188050 w 11749547"/>
              <a:gd name="connsiteY5" fmla="*/ 2251335 h 6284068"/>
              <a:gd name="connsiteX6" fmla="*/ 188050 w 11749547"/>
              <a:gd name="connsiteY6" fmla="*/ 811334 h 6284068"/>
              <a:gd name="connsiteX7" fmla="*/ 0 w 11749547"/>
              <a:gd name="connsiteY7" fmla="*/ 811334 h 6284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49547" h="6284068">
                <a:moveTo>
                  <a:pt x="0" y="0"/>
                </a:moveTo>
                <a:lnTo>
                  <a:pt x="11749547" y="0"/>
                </a:lnTo>
                <a:lnTo>
                  <a:pt x="11749547" y="6284068"/>
                </a:lnTo>
                <a:lnTo>
                  <a:pt x="0" y="6284068"/>
                </a:lnTo>
                <a:lnTo>
                  <a:pt x="0" y="2251335"/>
                </a:lnTo>
                <a:lnTo>
                  <a:pt x="188050" y="2251335"/>
                </a:lnTo>
                <a:lnTo>
                  <a:pt x="188050" y="811334"/>
                </a:lnTo>
                <a:lnTo>
                  <a:pt x="0" y="81133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 name="Text Placeholder 32">
            <a:extLst>
              <a:ext uri="{FF2B5EF4-FFF2-40B4-BE49-F238E27FC236}">
                <a16:creationId xmlns:a16="http://schemas.microsoft.com/office/drawing/2014/main" id="{BEAA06E3-45B2-3953-6D8A-6036259389DF}"/>
              </a:ext>
            </a:extLst>
          </p:cNvPr>
          <p:cNvSpPr>
            <a:spLocks noGrp="1"/>
          </p:cNvSpPr>
          <p:nvPr>
            <p:ph type="body" sz="quarter" idx="31" hasCustomPrompt="1"/>
          </p:nvPr>
        </p:nvSpPr>
        <p:spPr>
          <a:xfrm>
            <a:off x="938369" y="1034821"/>
            <a:ext cx="6577261" cy="845139"/>
          </a:xfrm>
          <a:prstGeom prst="rect">
            <a:avLst/>
          </a:prstGeom>
        </p:spPr>
        <p:txBody>
          <a:bodyPr>
            <a:noAutofit/>
          </a:bodyPr>
          <a:lstStyle>
            <a:lvl1pPr marL="0" indent="0" algn="l">
              <a:spcBef>
                <a:spcPts val="0"/>
              </a:spcBef>
              <a:buNone/>
              <a:defRPr sz="36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6" name="Freeform 5">
            <a:extLst>
              <a:ext uri="{FF2B5EF4-FFF2-40B4-BE49-F238E27FC236}">
                <a16:creationId xmlns:a16="http://schemas.microsoft.com/office/drawing/2014/main" id="{193954E5-3078-93E1-AF20-06046AD16DD8}"/>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728685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1"/>
            <a:ext cx="12192000" cy="4366938"/>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5"/>
            <a:ext cx="4403214" cy="1346830"/>
          </a:xfrm>
          <a:prstGeom prst="rect">
            <a:avLst/>
          </a:prstGeom>
        </p:spPr>
        <p:txBody>
          <a:bodyPr>
            <a:noAutofit/>
          </a:bodyPr>
          <a:lstStyle>
            <a:lvl1pPr marL="0" indent="0" algn="l">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346831"/>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Picture Placeholder 9">
            <a:extLst>
              <a:ext uri="{FF2B5EF4-FFF2-40B4-BE49-F238E27FC236}">
                <a16:creationId xmlns:a16="http://schemas.microsoft.com/office/drawing/2014/main" id="{6ED7D2CD-F4CF-0B7D-F8C9-E6B398C7EB02}"/>
              </a:ext>
            </a:extLst>
          </p:cNvPr>
          <p:cNvSpPr>
            <a:spLocks noGrp="1"/>
          </p:cNvSpPr>
          <p:nvPr>
            <p:ph type="pic" sz="quarter" idx="23"/>
          </p:nvPr>
        </p:nvSpPr>
        <p:spPr>
          <a:xfrm>
            <a:off x="438150" y="423475"/>
            <a:ext cx="3752850" cy="3481775"/>
          </a:xfrm>
          <a:custGeom>
            <a:avLst/>
            <a:gdLst>
              <a:gd name="connsiteX0" fmla="*/ 0 w 3752850"/>
              <a:gd name="connsiteY0" fmla="*/ 0 h 3481775"/>
              <a:gd name="connsiteX1" fmla="*/ 3752850 w 3752850"/>
              <a:gd name="connsiteY1" fmla="*/ 0 h 3481775"/>
              <a:gd name="connsiteX2" fmla="*/ 3752850 w 3752850"/>
              <a:gd name="connsiteY2" fmla="*/ 3481775 h 3481775"/>
              <a:gd name="connsiteX3" fmla="*/ 0 w 3752850"/>
              <a:gd name="connsiteY3" fmla="*/ 3481775 h 3481775"/>
              <a:gd name="connsiteX4" fmla="*/ 0 w 3752850"/>
              <a:gd name="connsiteY4" fmla="*/ 1827860 h 3481775"/>
              <a:gd name="connsiteX5" fmla="*/ 192352 w 3752850"/>
              <a:gd name="connsiteY5" fmla="*/ 1827860 h 3481775"/>
              <a:gd name="connsiteX6" fmla="*/ 192352 w 3752850"/>
              <a:gd name="connsiteY6" fmla="*/ 387859 h 3481775"/>
              <a:gd name="connsiteX7" fmla="*/ 0 w 3752850"/>
              <a:gd name="connsiteY7" fmla="*/ 387859 h 348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52850" h="3481775">
                <a:moveTo>
                  <a:pt x="0" y="0"/>
                </a:moveTo>
                <a:lnTo>
                  <a:pt x="3752850" y="0"/>
                </a:lnTo>
                <a:lnTo>
                  <a:pt x="3752850" y="3481775"/>
                </a:lnTo>
                <a:lnTo>
                  <a:pt x="0" y="3481775"/>
                </a:lnTo>
                <a:lnTo>
                  <a:pt x="0" y="1827860"/>
                </a:lnTo>
                <a:lnTo>
                  <a:pt x="192352" y="1827860"/>
                </a:lnTo>
                <a:lnTo>
                  <a:pt x="192352" y="387859"/>
                </a:lnTo>
                <a:lnTo>
                  <a:pt x="0" y="38785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4" name="Picture Placeholder 2">
            <a:extLst>
              <a:ext uri="{FF2B5EF4-FFF2-40B4-BE49-F238E27FC236}">
                <a16:creationId xmlns:a16="http://schemas.microsoft.com/office/drawing/2014/main" id="{C864CD90-85EA-4B60-7659-37893CBE48A5}"/>
              </a:ext>
            </a:extLst>
          </p:cNvPr>
          <p:cNvSpPr>
            <a:spLocks noGrp="1"/>
          </p:cNvSpPr>
          <p:nvPr>
            <p:ph type="pic" sz="quarter" idx="49"/>
          </p:nvPr>
        </p:nvSpPr>
        <p:spPr>
          <a:xfrm>
            <a:off x="4686300" y="4234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8" name="Picture Placeholder 2">
            <a:extLst>
              <a:ext uri="{FF2B5EF4-FFF2-40B4-BE49-F238E27FC236}">
                <a16:creationId xmlns:a16="http://schemas.microsoft.com/office/drawing/2014/main" id="{6342DCF9-EAE7-7B71-7388-9E6EC9E874C2}"/>
              </a:ext>
            </a:extLst>
          </p:cNvPr>
          <p:cNvSpPr>
            <a:spLocks noGrp="1"/>
          </p:cNvSpPr>
          <p:nvPr>
            <p:ph type="pic" sz="quarter" idx="50"/>
          </p:nvPr>
        </p:nvSpPr>
        <p:spPr>
          <a:xfrm>
            <a:off x="4686300" y="2404676"/>
            <a:ext cx="2819400" cy="1519624"/>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9" name="Picture Placeholder 2">
            <a:extLst>
              <a:ext uri="{FF2B5EF4-FFF2-40B4-BE49-F238E27FC236}">
                <a16:creationId xmlns:a16="http://schemas.microsoft.com/office/drawing/2014/main" id="{D8FFF4D2-0329-8581-B1B1-5CC41D1E644C}"/>
              </a:ext>
            </a:extLst>
          </p:cNvPr>
          <p:cNvSpPr>
            <a:spLocks noGrp="1"/>
          </p:cNvSpPr>
          <p:nvPr>
            <p:ph type="pic" sz="quarter" idx="51"/>
          </p:nvPr>
        </p:nvSpPr>
        <p:spPr>
          <a:xfrm>
            <a:off x="7962900" y="442525"/>
            <a:ext cx="3752850" cy="3481775"/>
          </a:xfrm>
          <a:prstGeom prst="rect">
            <a:avLst/>
          </a:prstGeo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1" name="Freeform 10">
            <a:extLst>
              <a:ext uri="{FF2B5EF4-FFF2-40B4-BE49-F238E27FC236}">
                <a16:creationId xmlns:a16="http://schemas.microsoft.com/office/drawing/2014/main" id="{1A376BB1-A694-40C2-1A91-E3C35C061AA1}"/>
              </a:ext>
            </a:extLst>
          </p:cNvPr>
          <p:cNvSpPr/>
          <p:nvPr userDrawn="1"/>
        </p:nvSpPr>
        <p:spPr>
          <a:xfrm rot="16200000">
            <a:off x="-269498" y="1351335"/>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4346104" y="387792"/>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4358285" y="109100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4346104" y="2462666"/>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4358285" y="3165882"/>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4358285" y="4537541"/>
            <a:ext cx="7160276" cy="73006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4370466" y="5240757"/>
            <a:ext cx="7160273" cy="945874"/>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 name="Picture Placeholder 5">
            <a:extLst>
              <a:ext uri="{FF2B5EF4-FFF2-40B4-BE49-F238E27FC236}">
                <a16:creationId xmlns:a16="http://schemas.microsoft.com/office/drawing/2014/main" id="{C04E34B5-BCFA-58FF-7D0D-743A9547EA36}"/>
              </a:ext>
            </a:extLst>
          </p:cNvPr>
          <p:cNvSpPr>
            <a:spLocks noGrp="1"/>
          </p:cNvSpPr>
          <p:nvPr>
            <p:ph type="pic" sz="quarter" idx="57"/>
          </p:nvPr>
        </p:nvSpPr>
        <p:spPr>
          <a:xfrm>
            <a:off x="501328" y="413959"/>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3" name="Freeform 2">
            <a:extLst>
              <a:ext uri="{FF2B5EF4-FFF2-40B4-BE49-F238E27FC236}">
                <a16:creationId xmlns:a16="http://schemas.microsoft.com/office/drawing/2014/main" id="{159C768E-EFD4-C7DE-F472-51DC6C3C191F}"/>
              </a:ext>
            </a:extLst>
          </p:cNvPr>
          <p:cNvSpPr/>
          <p:nvPr userDrawn="1"/>
        </p:nvSpPr>
        <p:spPr>
          <a:xfrm rot="10800000">
            <a:off x="359045" y="674564"/>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4" name="Picture Placeholder 5">
            <a:extLst>
              <a:ext uri="{FF2B5EF4-FFF2-40B4-BE49-F238E27FC236}">
                <a16:creationId xmlns:a16="http://schemas.microsoft.com/office/drawing/2014/main" id="{968258F9-EEFC-31A8-2144-64C7C993A173}"/>
              </a:ext>
            </a:extLst>
          </p:cNvPr>
          <p:cNvSpPr>
            <a:spLocks noGrp="1"/>
          </p:cNvSpPr>
          <p:nvPr>
            <p:ph type="pic" sz="quarter" idx="58"/>
          </p:nvPr>
        </p:nvSpPr>
        <p:spPr>
          <a:xfrm>
            <a:off x="482278" y="25393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5" name="Freeform 4">
            <a:extLst>
              <a:ext uri="{FF2B5EF4-FFF2-40B4-BE49-F238E27FC236}">
                <a16:creationId xmlns:a16="http://schemas.microsoft.com/office/drawing/2014/main" id="{F05B2B38-45DC-B613-677A-3F53DCFB4267}"/>
              </a:ext>
            </a:extLst>
          </p:cNvPr>
          <p:cNvSpPr/>
          <p:nvPr userDrawn="1"/>
        </p:nvSpPr>
        <p:spPr>
          <a:xfrm rot="10800000">
            <a:off x="339995" y="28000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
        <p:nvSpPr>
          <p:cNvPr id="6" name="Picture Placeholder 5">
            <a:extLst>
              <a:ext uri="{FF2B5EF4-FFF2-40B4-BE49-F238E27FC236}">
                <a16:creationId xmlns:a16="http://schemas.microsoft.com/office/drawing/2014/main" id="{D93A83E5-8834-01D7-8BD6-8D8683D1A189}"/>
              </a:ext>
            </a:extLst>
          </p:cNvPr>
          <p:cNvSpPr>
            <a:spLocks noGrp="1"/>
          </p:cNvSpPr>
          <p:nvPr>
            <p:ph type="pic" sz="quarter" idx="59"/>
          </p:nvPr>
        </p:nvSpPr>
        <p:spPr>
          <a:xfrm>
            <a:off x="463228" y="4672996"/>
            <a:ext cx="2529327" cy="1727134"/>
          </a:xfrm>
          <a:custGeom>
            <a:avLst/>
            <a:gdLst>
              <a:gd name="connsiteX0" fmla="*/ 0 w 2529327"/>
              <a:gd name="connsiteY0" fmla="*/ 0 h 1727134"/>
              <a:gd name="connsiteX1" fmla="*/ 2529327 w 2529327"/>
              <a:gd name="connsiteY1" fmla="*/ 0 h 1727134"/>
              <a:gd name="connsiteX2" fmla="*/ 2529327 w 2529327"/>
              <a:gd name="connsiteY2" fmla="*/ 1727134 h 1727134"/>
              <a:gd name="connsiteX3" fmla="*/ 1478231 w 2529327"/>
              <a:gd name="connsiteY3" fmla="*/ 1727134 h 1727134"/>
              <a:gd name="connsiteX4" fmla="*/ 1478231 w 2529327"/>
              <a:gd name="connsiteY4" fmla="*/ 1579190 h 1727134"/>
              <a:gd name="connsiteX5" fmla="*/ 162478 w 2529327"/>
              <a:gd name="connsiteY5" fmla="*/ 1579190 h 1727134"/>
              <a:gd name="connsiteX6" fmla="*/ 162479 w 2529327"/>
              <a:gd name="connsiteY6" fmla="*/ 260605 h 1727134"/>
              <a:gd name="connsiteX7" fmla="*/ 0 w 2529327"/>
              <a:gd name="connsiteY7" fmla="*/ 260605 h 172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9327" h="1727134">
                <a:moveTo>
                  <a:pt x="0" y="0"/>
                </a:moveTo>
                <a:lnTo>
                  <a:pt x="2529327" y="0"/>
                </a:lnTo>
                <a:lnTo>
                  <a:pt x="2529327" y="1727134"/>
                </a:lnTo>
                <a:lnTo>
                  <a:pt x="1478231" y="1727134"/>
                </a:lnTo>
                <a:lnTo>
                  <a:pt x="1478231" y="1579190"/>
                </a:lnTo>
                <a:lnTo>
                  <a:pt x="162478" y="1579190"/>
                </a:lnTo>
                <a:lnTo>
                  <a:pt x="162479" y="260605"/>
                </a:lnTo>
                <a:lnTo>
                  <a:pt x="0" y="260605"/>
                </a:lnTo>
                <a:close/>
              </a:path>
            </a:pathLst>
          </a:custGeom>
          <a:solidFill>
            <a:schemeClr val="bg1">
              <a:lumMod val="85000"/>
            </a:schemeClr>
          </a:solidFill>
        </p:spPr>
        <p:txBody>
          <a:bodyPr wrap="square">
            <a:noAutofit/>
          </a:bodyPr>
          <a:lstStyle>
            <a:lvl1pPr marL="0" indent="0" algn="ctr">
              <a:buFontTx/>
              <a:buNone/>
              <a:defRPr sz="2400">
                <a:latin typeface="Calibri" panose="020F0502020204030204" pitchFamily="34" charset="0"/>
                <a:cs typeface="Calibri" panose="020F0502020204030204" pitchFamily="34" charset="0"/>
              </a:defRPr>
            </a:lvl1pPr>
          </a:lstStyle>
          <a:p>
            <a:endParaRPr lang="en-US" dirty="0"/>
          </a:p>
        </p:txBody>
      </p:sp>
      <p:sp>
        <p:nvSpPr>
          <p:cNvPr id="7" name="Freeform 6">
            <a:extLst>
              <a:ext uri="{FF2B5EF4-FFF2-40B4-BE49-F238E27FC236}">
                <a16:creationId xmlns:a16="http://schemas.microsoft.com/office/drawing/2014/main" id="{6CCA9EB3-D5BA-EB27-3022-6B6A04892FBF}"/>
              </a:ext>
            </a:extLst>
          </p:cNvPr>
          <p:cNvSpPr/>
          <p:nvPr userDrawn="1"/>
        </p:nvSpPr>
        <p:spPr>
          <a:xfrm rot="10800000">
            <a:off x="320945" y="4933601"/>
            <a:ext cx="1620514" cy="1623346"/>
          </a:xfrm>
          <a:custGeom>
            <a:avLst/>
            <a:gdLst>
              <a:gd name="connsiteX0" fmla="*/ 1620513 w 1620514"/>
              <a:gd name="connsiteY0" fmla="*/ 1623346 h 1623346"/>
              <a:gd name="connsiteX1" fmla="*/ 1315752 w 1620514"/>
              <a:gd name="connsiteY1" fmla="*/ 1623346 h 1623346"/>
              <a:gd name="connsiteX2" fmla="*/ 1315753 w 1620514"/>
              <a:gd name="connsiteY2" fmla="*/ 304761 h 1623346"/>
              <a:gd name="connsiteX3" fmla="*/ 0 w 1620514"/>
              <a:gd name="connsiteY3" fmla="*/ 304761 h 1623346"/>
              <a:gd name="connsiteX4" fmla="*/ 0 w 1620514"/>
              <a:gd name="connsiteY4" fmla="*/ 0 h 1623346"/>
              <a:gd name="connsiteX5" fmla="*/ 1620514 w 1620514"/>
              <a:gd name="connsiteY5" fmla="*/ 0 h 1623346"/>
              <a:gd name="connsiteX6" fmla="*/ 1620514 w 1620514"/>
              <a:gd name="connsiteY6" fmla="*/ 304761 h 1623346"/>
              <a:gd name="connsiteX7" fmla="*/ 1620513 w 1620514"/>
              <a:gd name="connsiteY7" fmla="*/ 304761 h 1623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20514" h="1623346">
                <a:moveTo>
                  <a:pt x="1620513" y="1623346"/>
                </a:moveTo>
                <a:lnTo>
                  <a:pt x="1315752" y="1623346"/>
                </a:lnTo>
                <a:lnTo>
                  <a:pt x="1315753" y="304761"/>
                </a:lnTo>
                <a:lnTo>
                  <a:pt x="0" y="304761"/>
                </a:lnTo>
                <a:lnTo>
                  <a:pt x="0" y="0"/>
                </a:lnTo>
                <a:lnTo>
                  <a:pt x="1620514" y="0"/>
                </a:lnTo>
                <a:lnTo>
                  <a:pt x="1620514" y="304761"/>
                </a:lnTo>
                <a:lnTo>
                  <a:pt x="1620513" y="304761"/>
                </a:lnTo>
                <a:close/>
              </a:path>
            </a:pathLst>
          </a:custGeom>
          <a:solidFill>
            <a:srgbClr val="915F9E"/>
          </a:solidFill>
          <a:ln w="30808" cap="flat">
            <a:noFill/>
            <a:prstDash val="solid"/>
            <a:miter/>
          </a:ln>
        </p:spPr>
        <p:txBody>
          <a:bodyPr wrap="square" rtlCol="0" anchor="ctr">
            <a:noAutofit/>
          </a:bodyPr>
          <a:lstStyle/>
          <a:p>
            <a:endParaRPr lang="en-US"/>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915F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6349485" y="2527915"/>
            <a:ext cx="5068640" cy="2538354"/>
          </a:xfrm>
          <a:prstGeom prst="rect">
            <a:avLst/>
          </a:prstGeo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Freeform 14">
            <a:extLst>
              <a:ext uri="{FF2B5EF4-FFF2-40B4-BE49-F238E27FC236}">
                <a16:creationId xmlns:a16="http://schemas.microsoft.com/office/drawing/2014/main" id="{CE08122F-E767-A948-900A-223BD6B9F4BF}"/>
              </a:ext>
            </a:extLst>
          </p:cNvPr>
          <p:cNvSpPr/>
          <p:nvPr userDrawn="1"/>
        </p:nvSpPr>
        <p:spPr>
          <a:xfrm>
            <a:off x="9978124" y="155331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88F8D9F2-AA18-6F42-01C5-D31E2B0370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0571"/>
          <a:stretch/>
        </p:blipFill>
        <p:spPr>
          <a:xfrm rot="5400000">
            <a:off x="1059222" y="1659698"/>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3" name="Picture Placeholder 4">
            <a:extLst>
              <a:ext uri="{FF2B5EF4-FFF2-40B4-BE49-F238E27FC236}">
                <a16:creationId xmlns:a16="http://schemas.microsoft.com/office/drawing/2014/main" id="{6C840FF1-83FF-76F2-2EF4-7E0A3D12C4F4}"/>
              </a:ext>
            </a:extLst>
          </p:cNvPr>
          <p:cNvSpPr>
            <a:spLocks noGrp="1"/>
          </p:cNvSpPr>
          <p:nvPr>
            <p:ph type="pic" sz="quarter" idx="10"/>
          </p:nvPr>
        </p:nvSpPr>
        <p:spPr>
          <a:xfrm>
            <a:off x="-9961" y="3153842"/>
            <a:ext cx="4642477" cy="2880154"/>
          </a:xfrm>
          <a:prstGeom prst="rect">
            <a:avLst/>
          </a:prstGeom>
          <a:solidFill>
            <a:schemeClr val="bg1">
              <a:lumMod val="85000"/>
            </a:schemeClr>
          </a:solidFill>
          <a:ln>
            <a:noFill/>
          </a:ln>
        </p:spPr>
        <p:txBody>
          <a:bodyPr/>
          <a:lstStyle/>
          <a:p>
            <a:endParaRPr lang="en-US" dirty="0"/>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ONE COLUMN</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1"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1978311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Slide - 2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TWO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2"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6732862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Slide - 3 columns">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a:prstGeom prst="rect">
            <a:avLst/>
          </a:prstGeom>
        </p:spPr>
        <p:txBody>
          <a:bodyPr>
            <a:noAutofit/>
          </a:bodyPr>
          <a:lstStyle>
            <a:lvl1pPr marL="0" indent="0" algn="l">
              <a:spcBef>
                <a:spcPts val="0"/>
              </a:spcBef>
              <a:buNone/>
              <a:defRPr sz="36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THREE COLUMNS</a:t>
            </a:r>
            <a:endParaRPr lang="en-US" dirty="0"/>
          </a:p>
        </p:txBody>
      </p:sp>
      <p:sp>
        <p:nvSpPr>
          <p:cNvPr id="14" name="Rectangle 5">
            <a:extLst>
              <a:ext uri="{FF2B5EF4-FFF2-40B4-BE49-F238E27FC236}">
                <a16:creationId xmlns:a16="http://schemas.microsoft.com/office/drawing/2014/main" id="{4D113688-F5CD-D748-B2E0-4E39C6AEA211}"/>
              </a:ext>
            </a:extLst>
          </p:cNvPr>
          <p:cNvSpPr/>
          <p:nvPr userDrawn="1"/>
        </p:nvSpPr>
        <p:spPr bwMode="auto">
          <a:xfrm>
            <a:off x="1592486" y="-1"/>
            <a:ext cx="9007028" cy="345989"/>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7ABB57"/>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a:prstGeom prst="rect">
            <a:avLst/>
          </a:prstGeom>
        </p:spPr>
        <p:txBody>
          <a:bodyPr numCol="3" spcCol="288000" anchor="t">
            <a:noAutofit/>
          </a:bodyPr>
          <a:lstStyle>
            <a:lvl1pPr marL="0" indent="0" algn="l">
              <a:lnSpc>
                <a:spcPct val="100000"/>
              </a:lnSpc>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6677255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2035573"/>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1982716"/>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3" name="Text Placeholder 32">
            <a:extLst>
              <a:ext uri="{FF2B5EF4-FFF2-40B4-BE49-F238E27FC236}">
                <a16:creationId xmlns:a16="http://schemas.microsoft.com/office/drawing/2014/main" id="{0A8E6325-8E84-8F27-06CB-55E91F83CDA5}"/>
              </a:ext>
            </a:extLst>
          </p:cNvPr>
          <p:cNvSpPr>
            <a:spLocks noGrp="1"/>
          </p:cNvSpPr>
          <p:nvPr>
            <p:ph type="body" sz="quarter" idx="30" hasCustomPrompt="1"/>
          </p:nvPr>
        </p:nvSpPr>
        <p:spPr>
          <a:xfrm>
            <a:off x="526494" y="4929906"/>
            <a:ext cx="6500273" cy="743603"/>
          </a:xfrm>
          <a:prstGeom prst="rect">
            <a:avLst/>
          </a:prstGeom>
        </p:spPr>
        <p:txBody>
          <a:bodyPr>
            <a:noAutofit/>
          </a:bodyPr>
          <a:lstStyle>
            <a:lvl1pPr marL="0" indent="0" algn="l">
              <a:buNone/>
              <a:defRPr sz="29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Follow our Journey</a:t>
            </a:r>
            <a:endParaRPr lang="en-US" dirty="0"/>
          </a:p>
        </p:txBody>
      </p:sp>
      <p:cxnSp>
        <p:nvCxnSpPr>
          <p:cNvPr id="15" name="Straight Connector 14">
            <a:extLst>
              <a:ext uri="{FF2B5EF4-FFF2-40B4-BE49-F238E27FC236}">
                <a16:creationId xmlns:a16="http://schemas.microsoft.com/office/drawing/2014/main" id="{DE9937A7-62FD-536C-8DC0-E46D9E5415C7}"/>
              </a:ext>
            </a:extLst>
          </p:cNvPr>
          <p:cNvCxnSpPr>
            <a:cxnSpLocks/>
          </p:cNvCxnSpPr>
          <p:nvPr userDrawn="1"/>
        </p:nvCxnSpPr>
        <p:spPr>
          <a:xfrm>
            <a:off x="228494" y="4864889"/>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822204"/>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708030"/>
            <a:ext cx="12192000" cy="3179185"/>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162193" y="6091871"/>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33" name="Freeform 232">
            <a:extLst>
              <a:ext uri="{FF2B5EF4-FFF2-40B4-BE49-F238E27FC236}">
                <a16:creationId xmlns:a16="http://schemas.microsoft.com/office/drawing/2014/main" id="{E50A4E34-F72B-AD52-09D9-DE276E1EB653}"/>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7ABB57"/>
          </a:solidFill>
          <a:ln w="30808" cap="flat">
            <a:noFill/>
            <a:prstDash val="solid"/>
            <a:miter/>
          </a:ln>
        </p:spPr>
        <p:txBody>
          <a:bodyPr rtlCol="0" anchor="ctr"/>
          <a:lstStyle/>
          <a:p>
            <a:endParaRPr lang="en-US" sz="2069"/>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8322590" y="5556486"/>
            <a:ext cx="3467551" cy="622069"/>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a:off x="584503" y="2494870"/>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A5F3005E-B828-0BEF-8373-84EE3AD900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82372" y="536592"/>
            <a:ext cx="4545776" cy="1709879"/>
          </a:xfrm>
          <a:prstGeom prst="rect">
            <a:avLst/>
          </a:prstGeom>
        </p:spPr>
      </p:pic>
    </p:spTree>
    <p:extLst>
      <p:ext uri="{BB962C8B-B14F-4D97-AF65-F5344CB8AC3E}">
        <p14:creationId xmlns:p14="http://schemas.microsoft.com/office/powerpoint/2010/main" val="281329731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1">
    <p:spTree>
      <p:nvGrpSpPr>
        <p:cNvPr id="1" name=""/>
        <p:cNvGrpSpPr/>
        <p:nvPr/>
      </p:nvGrpSpPr>
      <p:grpSpPr>
        <a:xfrm>
          <a:off x="0" y="0"/>
          <a:ext cx="0" cy="0"/>
          <a:chOff x="0" y="0"/>
          <a:chExt cx="0" cy="0"/>
        </a:xfrm>
      </p:grpSpPr>
      <p:sp>
        <p:nvSpPr>
          <p:cNvPr id="85" name="Freeform 84">
            <a:extLst>
              <a:ext uri="{FF2B5EF4-FFF2-40B4-BE49-F238E27FC236}">
                <a16:creationId xmlns:a16="http://schemas.microsoft.com/office/drawing/2014/main" id="{AA9B7715-6268-FDD6-91C0-C5F1888A3C57}"/>
              </a:ext>
            </a:extLst>
          </p:cNvPr>
          <p:cNvSpPr/>
          <p:nvPr userDrawn="1"/>
        </p:nvSpPr>
        <p:spPr>
          <a:xfrm>
            <a:off x="0" y="2693726"/>
            <a:ext cx="12192000" cy="3193489"/>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a:p>
        </p:txBody>
      </p:sp>
      <p:sp>
        <p:nvSpPr>
          <p:cNvPr id="86" name="Text Placeholder 32">
            <a:extLst>
              <a:ext uri="{FF2B5EF4-FFF2-40B4-BE49-F238E27FC236}">
                <a16:creationId xmlns:a16="http://schemas.microsoft.com/office/drawing/2014/main" id="{B44AD947-E962-8DEC-BC3E-A9D0C61C47A0}"/>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Ingrow</a:t>
            </a:r>
            <a:endParaRPr lang="en-US" dirty="0"/>
          </a:p>
        </p:txBody>
      </p:sp>
      <p:sp>
        <p:nvSpPr>
          <p:cNvPr id="87" name="Text Placeholder 32">
            <a:extLst>
              <a:ext uri="{FF2B5EF4-FFF2-40B4-BE49-F238E27FC236}">
                <a16:creationId xmlns:a16="http://schemas.microsoft.com/office/drawing/2014/main" id="{AAC208EE-B489-916C-108F-2537D258C8D9}"/>
              </a:ext>
            </a:extLst>
          </p:cNvPr>
          <p:cNvSpPr>
            <a:spLocks noGrp="1"/>
          </p:cNvSpPr>
          <p:nvPr>
            <p:ph type="body" sz="quarter" idx="19" hasCustomPrompt="1"/>
          </p:nvPr>
        </p:nvSpPr>
        <p:spPr>
          <a:xfrm>
            <a:off x="575887"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88" name="Group 87">
            <a:extLst>
              <a:ext uri="{FF2B5EF4-FFF2-40B4-BE49-F238E27FC236}">
                <a16:creationId xmlns:a16="http://schemas.microsoft.com/office/drawing/2014/main" id="{5966AC04-ABF7-3D79-A025-406AD47D7C7A}"/>
              </a:ext>
            </a:extLst>
          </p:cNvPr>
          <p:cNvGrpSpPr/>
          <p:nvPr userDrawn="1"/>
        </p:nvGrpSpPr>
        <p:grpSpPr>
          <a:xfrm>
            <a:off x="9720269" y="6076495"/>
            <a:ext cx="2471731" cy="613729"/>
            <a:chOff x="0" y="0"/>
            <a:chExt cx="2301694" cy="571500"/>
          </a:xfrm>
        </p:grpSpPr>
        <p:sp>
          <p:nvSpPr>
            <p:cNvPr id="89" name="Rectangle 88">
              <a:extLst>
                <a:ext uri="{FF2B5EF4-FFF2-40B4-BE49-F238E27FC236}">
                  <a16:creationId xmlns:a16="http://schemas.microsoft.com/office/drawing/2014/main" id="{0F2C1EEC-5999-06D3-B0AF-1C937227D7CC}"/>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90" name="Picture 89">
              <a:extLst>
                <a:ext uri="{FF2B5EF4-FFF2-40B4-BE49-F238E27FC236}">
                  <a16:creationId xmlns:a16="http://schemas.microsoft.com/office/drawing/2014/main" id="{68886DE2-822F-37B7-BC90-F8DFB6EFB061}"/>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273" name="Picture Placeholder 272">
            <a:extLst>
              <a:ext uri="{FF2B5EF4-FFF2-40B4-BE49-F238E27FC236}">
                <a16:creationId xmlns:a16="http://schemas.microsoft.com/office/drawing/2014/main" id="{2B28F943-9786-4327-6248-0421E0EAB530}"/>
              </a:ext>
            </a:extLst>
          </p:cNvPr>
          <p:cNvSpPr>
            <a:spLocks noGrp="1"/>
          </p:cNvSpPr>
          <p:nvPr>
            <p:ph type="pic" sz="quarter" idx="44" hasCustomPrompt="1"/>
          </p:nvPr>
        </p:nvSpPr>
        <p:spPr>
          <a:xfrm>
            <a:off x="5835282" y="435952"/>
            <a:ext cx="5982506" cy="4551482"/>
          </a:xfrm>
          <a:custGeom>
            <a:avLst/>
            <a:gdLst>
              <a:gd name="connsiteX0" fmla="*/ 0 w 5982506"/>
              <a:gd name="connsiteY0" fmla="*/ 0 h 4551482"/>
              <a:gd name="connsiteX1" fmla="*/ 5982506 w 5982506"/>
              <a:gd name="connsiteY1" fmla="*/ 0 h 4551482"/>
              <a:gd name="connsiteX2" fmla="*/ 5982506 w 5982506"/>
              <a:gd name="connsiteY2" fmla="*/ 4551482 h 4551482"/>
              <a:gd name="connsiteX3" fmla="*/ 0 w 5982506"/>
              <a:gd name="connsiteY3" fmla="*/ 4551482 h 4551482"/>
              <a:gd name="connsiteX4" fmla="*/ 0 w 5982506"/>
              <a:gd name="connsiteY4" fmla="*/ 4242146 h 4551482"/>
              <a:gd name="connsiteX5" fmla="*/ 147355 w 5982506"/>
              <a:gd name="connsiteY5" fmla="*/ 4242146 h 4551482"/>
              <a:gd name="connsiteX6" fmla="*/ 147355 w 5982506"/>
              <a:gd name="connsiteY6" fmla="*/ 2802145 h 4551482"/>
              <a:gd name="connsiteX7" fmla="*/ 0 w 5982506"/>
              <a:gd name="connsiteY7" fmla="*/ 2802145 h 4551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2506" h="4551482">
                <a:moveTo>
                  <a:pt x="0" y="0"/>
                </a:moveTo>
                <a:lnTo>
                  <a:pt x="5982506" y="0"/>
                </a:lnTo>
                <a:lnTo>
                  <a:pt x="5982506" y="4551482"/>
                </a:lnTo>
                <a:lnTo>
                  <a:pt x="0" y="4551482"/>
                </a:lnTo>
                <a:lnTo>
                  <a:pt x="0" y="4242146"/>
                </a:lnTo>
                <a:lnTo>
                  <a:pt x="147355" y="4242146"/>
                </a:lnTo>
                <a:lnTo>
                  <a:pt x="147355" y="2802145"/>
                </a:lnTo>
                <a:lnTo>
                  <a:pt x="0" y="280214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270" name="Text Placeholder 32">
            <a:extLst>
              <a:ext uri="{FF2B5EF4-FFF2-40B4-BE49-F238E27FC236}">
                <a16:creationId xmlns:a16="http://schemas.microsoft.com/office/drawing/2014/main" id="{64CC0190-4955-504C-7436-08AD8558AFE8}"/>
              </a:ext>
            </a:extLst>
          </p:cNvPr>
          <p:cNvSpPr>
            <a:spLocks noGrp="1"/>
          </p:cNvSpPr>
          <p:nvPr>
            <p:ph type="body" sz="quarter" idx="20" hasCustomPrompt="1"/>
          </p:nvPr>
        </p:nvSpPr>
        <p:spPr>
          <a:xfrm>
            <a:off x="575887" y="6100771"/>
            <a:ext cx="3752276" cy="622069"/>
          </a:xfrm>
          <a:prstGeom prst="rect">
            <a:avLst/>
          </a:prstGeom>
        </p:spPr>
        <p:txBody>
          <a:bodyPr anchor="t">
            <a:noAutofit/>
          </a:bodyPr>
          <a:lstStyle>
            <a:lvl1pPr marL="0" indent="0" algn="l">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274" name="Freeform 273">
            <a:extLst>
              <a:ext uri="{FF2B5EF4-FFF2-40B4-BE49-F238E27FC236}">
                <a16:creationId xmlns:a16="http://schemas.microsoft.com/office/drawing/2014/main" id="{B0E0F667-C112-09AB-4F5B-95A4E5DA4A9D}"/>
              </a:ext>
            </a:extLst>
          </p:cNvPr>
          <p:cNvSpPr/>
          <p:nvPr userDrawn="1"/>
        </p:nvSpPr>
        <p:spPr>
          <a:xfrm rot="16200000">
            <a:off x="5082637" y="377809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7" cap="flat">
            <a:noFill/>
            <a:prstDash val="solid"/>
            <a:miter/>
          </a:ln>
        </p:spPr>
        <p:txBody>
          <a:bodyPr rtlCol="0" anchor="ctr"/>
          <a:lstStyle/>
          <a:p>
            <a:endParaRPr lang="en-US" sz="2069"/>
          </a:p>
        </p:txBody>
      </p:sp>
      <p:pic>
        <p:nvPicPr>
          <p:cNvPr id="2" name="Picture 1">
            <a:extLst>
              <a:ext uri="{FF2B5EF4-FFF2-40B4-BE49-F238E27FC236}">
                <a16:creationId xmlns:a16="http://schemas.microsoft.com/office/drawing/2014/main" id="{B4046F93-9CF9-F6CD-4A70-E8CA0AB867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16554" y="489291"/>
            <a:ext cx="4751124" cy="1787120"/>
          </a:xfrm>
          <a:prstGeom prst="rect">
            <a:avLst/>
          </a:prstGeom>
        </p:spPr>
      </p:pic>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214365" cy="313812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53" name="Picture Placeholder 52">
            <a:extLst>
              <a:ext uri="{FF2B5EF4-FFF2-40B4-BE49-F238E27FC236}">
                <a16:creationId xmlns:a16="http://schemas.microsoft.com/office/drawing/2014/main" id="{FA3EDB46-CD35-B86E-152C-5F64E01608A9}"/>
              </a:ext>
            </a:extLst>
          </p:cNvPr>
          <p:cNvSpPr>
            <a:spLocks noGrp="1"/>
          </p:cNvSpPr>
          <p:nvPr>
            <p:ph type="pic" sz="quarter" idx="22"/>
          </p:nvPr>
        </p:nvSpPr>
        <p:spPr>
          <a:xfrm>
            <a:off x="6290665" y="0"/>
            <a:ext cx="4961115" cy="6879449"/>
          </a:xfrm>
          <a:custGeom>
            <a:avLst/>
            <a:gdLst>
              <a:gd name="connsiteX0" fmla="*/ 0 w 4961115"/>
              <a:gd name="connsiteY0" fmla="*/ 0 h 6879449"/>
              <a:gd name="connsiteX1" fmla="*/ 4961115 w 4961115"/>
              <a:gd name="connsiteY1" fmla="*/ 0 h 6879449"/>
              <a:gd name="connsiteX2" fmla="*/ 4961115 w 4961115"/>
              <a:gd name="connsiteY2" fmla="*/ 2607767 h 6879449"/>
              <a:gd name="connsiteX3" fmla="*/ 4781114 w 4961115"/>
              <a:gd name="connsiteY3" fmla="*/ 2607767 h 6879449"/>
              <a:gd name="connsiteX4" fmla="*/ 4781114 w 4961115"/>
              <a:gd name="connsiteY4" fmla="*/ 4047768 h 6879449"/>
              <a:gd name="connsiteX5" fmla="*/ 4961115 w 4961115"/>
              <a:gd name="connsiteY5" fmla="*/ 4047768 h 6879449"/>
              <a:gd name="connsiteX6" fmla="*/ 4961115 w 4961115"/>
              <a:gd name="connsiteY6" fmla="*/ 6879449 h 6879449"/>
              <a:gd name="connsiteX7" fmla="*/ 0 w 4961115"/>
              <a:gd name="connsiteY7" fmla="*/ 6879449 h 6879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1115" h="6879449">
                <a:moveTo>
                  <a:pt x="0" y="0"/>
                </a:moveTo>
                <a:lnTo>
                  <a:pt x="4961115" y="0"/>
                </a:lnTo>
                <a:lnTo>
                  <a:pt x="4961115" y="2607767"/>
                </a:lnTo>
                <a:lnTo>
                  <a:pt x="4781114" y="2607767"/>
                </a:lnTo>
                <a:lnTo>
                  <a:pt x="4781114" y="4047768"/>
                </a:lnTo>
                <a:lnTo>
                  <a:pt x="4961115" y="4047768"/>
                </a:lnTo>
                <a:lnTo>
                  <a:pt x="4961115" y="6879449"/>
                </a:lnTo>
                <a:lnTo>
                  <a:pt x="0" y="6879449"/>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sp>
        <p:nvSpPr>
          <p:cNvPr id="56" name="Text Placeholder 32">
            <a:extLst>
              <a:ext uri="{FF2B5EF4-FFF2-40B4-BE49-F238E27FC236}">
                <a16:creationId xmlns:a16="http://schemas.microsoft.com/office/drawing/2014/main" id="{6D83AD87-72FE-A04E-9CF3-9AC1F7C64953}"/>
              </a:ext>
            </a:extLst>
          </p:cNvPr>
          <p:cNvSpPr>
            <a:spLocks noGrp="1"/>
          </p:cNvSpPr>
          <p:nvPr>
            <p:ph type="body" sz="quarter" idx="16" hasCustomPrompt="1"/>
          </p:nvPr>
        </p:nvSpPr>
        <p:spPr>
          <a:xfrm>
            <a:off x="507596" y="2897367"/>
            <a:ext cx="4470975"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INGROW</a:t>
            </a:r>
            <a:endParaRPr lang="en-US" dirty="0"/>
          </a:p>
        </p:txBody>
      </p:sp>
      <p:sp>
        <p:nvSpPr>
          <p:cNvPr id="57" name="Text Placeholder 32">
            <a:extLst>
              <a:ext uri="{FF2B5EF4-FFF2-40B4-BE49-F238E27FC236}">
                <a16:creationId xmlns:a16="http://schemas.microsoft.com/office/drawing/2014/main" id="{99F453F3-BF15-D044-B597-F7EBF76DC07D}"/>
              </a:ext>
            </a:extLst>
          </p:cNvPr>
          <p:cNvSpPr>
            <a:spLocks noGrp="1"/>
          </p:cNvSpPr>
          <p:nvPr>
            <p:ph type="body" sz="quarter" idx="19" hasCustomPrompt="1"/>
          </p:nvPr>
        </p:nvSpPr>
        <p:spPr>
          <a:xfrm>
            <a:off x="507596" y="4325159"/>
            <a:ext cx="4979410" cy="855894"/>
          </a:xfrm>
          <a:prstGeom prst="rect">
            <a:avLst/>
          </a:prstGeom>
        </p:spPr>
        <p:txBody>
          <a:bodyPr anchor="t">
            <a:noAutofit/>
          </a:bodyPr>
          <a:lstStyle>
            <a:lvl1pPr marL="0" indent="0" algn="l">
              <a:lnSpc>
                <a:spcPct val="100000"/>
              </a:lnSpc>
              <a:spcBef>
                <a:spcPts val="0"/>
              </a:spcBef>
              <a:buNone/>
              <a:defRPr sz="2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promoting inclusive entrepreneurship</a:t>
            </a:r>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261308" y="5859937"/>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58" name="Freeform 57">
            <a:extLst>
              <a:ext uri="{FF2B5EF4-FFF2-40B4-BE49-F238E27FC236}">
                <a16:creationId xmlns:a16="http://schemas.microsoft.com/office/drawing/2014/main" id="{6298F67B-E667-C4F2-DDED-BD740C92FACD}"/>
              </a:ext>
            </a:extLst>
          </p:cNvPr>
          <p:cNvSpPr/>
          <p:nvPr userDrawn="1"/>
        </p:nvSpPr>
        <p:spPr>
          <a:xfrm rot="16200000">
            <a:off x="10531780" y="3147768"/>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2997301" y="5911583"/>
            <a:ext cx="3098699" cy="622069"/>
          </a:xfrm>
          <a:prstGeom prst="rect">
            <a:avLst/>
          </a:prstGeom>
        </p:spPr>
        <p:txBody>
          <a:bodyPr anchor="t">
            <a:noAutofit/>
          </a:bodyPr>
          <a:lstStyle>
            <a:lvl1pPr marL="0" indent="0" algn="ctr">
              <a:lnSpc>
                <a:spcPct val="100000"/>
              </a:lnSpc>
              <a:spcBef>
                <a:spcPts val="0"/>
              </a:spcBef>
              <a:buNone/>
              <a:defRPr sz="2400" b="0"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Tree>
    <p:extLst>
      <p:ext uri="{BB962C8B-B14F-4D97-AF65-F5344CB8AC3E}">
        <p14:creationId xmlns:p14="http://schemas.microsoft.com/office/powerpoint/2010/main" val="3819293862"/>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Slide 3">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4451D53C-BEDD-0149-939C-B08D828FC303}"/>
              </a:ext>
            </a:extLst>
          </p:cNvPr>
          <p:cNvSpPr/>
          <p:nvPr/>
        </p:nvSpPr>
        <p:spPr>
          <a:xfrm>
            <a:off x="0" y="2219942"/>
            <a:ext cx="12192001" cy="3754392"/>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915F9E"/>
          </a:solidFill>
          <a:ln w="30808" cap="flat">
            <a:noFill/>
            <a:prstDash val="solid"/>
            <a:miter/>
          </a:ln>
        </p:spPr>
        <p:txBody>
          <a:bodyPr rtlCol="0" anchor="ctr"/>
          <a:lstStyle/>
          <a:p>
            <a:endParaRPr lang="en-US" sz="2069" dirty="0"/>
          </a:p>
        </p:txBody>
      </p:sp>
      <p:sp>
        <p:nvSpPr>
          <p:cNvPr id="33" name="Freeform 32">
            <a:extLst>
              <a:ext uri="{FF2B5EF4-FFF2-40B4-BE49-F238E27FC236}">
                <a16:creationId xmlns:a16="http://schemas.microsoft.com/office/drawing/2014/main" id="{527A8425-B90A-4347-AF48-00C1D5CC2D28}"/>
              </a:ext>
            </a:extLst>
          </p:cNvPr>
          <p:cNvSpPr/>
          <p:nvPr/>
        </p:nvSpPr>
        <p:spPr>
          <a:xfrm>
            <a:off x="5273389" y="2987628"/>
            <a:ext cx="7298951" cy="1969126"/>
          </a:xfrm>
          <a:custGeom>
            <a:avLst/>
            <a:gdLst>
              <a:gd name="connsiteX0" fmla="*/ 0 w 4525730"/>
              <a:gd name="connsiteY0" fmla="*/ 0 h 3029130"/>
              <a:gd name="connsiteX1" fmla="*/ 4525731 w 4525730"/>
              <a:gd name="connsiteY1" fmla="*/ 0 h 3029130"/>
              <a:gd name="connsiteX2" fmla="*/ 4525731 w 4525730"/>
              <a:gd name="connsiteY2" fmla="*/ 3029131 h 3029130"/>
              <a:gd name="connsiteX3" fmla="*/ 1 w 4525730"/>
              <a:gd name="connsiteY3" fmla="*/ 3029131 h 3029130"/>
            </a:gdLst>
            <a:ahLst/>
            <a:cxnLst>
              <a:cxn ang="0">
                <a:pos x="connsiteX0" y="connsiteY0"/>
              </a:cxn>
              <a:cxn ang="0">
                <a:pos x="connsiteX1" y="connsiteY1"/>
              </a:cxn>
              <a:cxn ang="0">
                <a:pos x="connsiteX2" y="connsiteY2"/>
              </a:cxn>
              <a:cxn ang="0">
                <a:pos x="connsiteX3" y="connsiteY3"/>
              </a:cxn>
            </a:cxnLst>
            <a:rect l="l" t="t" r="r" b="b"/>
            <a:pathLst>
              <a:path w="4525730" h="3029130">
                <a:moveTo>
                  <a:pt x="0" y="0"/>
                </a:moveTo>
                <a:lnTo>
                  <a:pt x="4525731" y="0"/>
                </a:lnTo>
                <a:lnTo>
                  <a:pt x="4525731" y="3029131"/>
                </a:lnTo>
                <a:lnTo>
                  <a:pt x="1" y="3029131"/>
                </a:lnTo>
                <a:close/>
              </a:path>
            </a:pathLst>
          </a:custGeom>
          <a:noFill/>
          <a:ln w="30808" cap="flat">
            <a:noFill/>
            <a:prstDash val="solid"/>
            <a:miter/>
          </a:ln>
        </p:spPr>
        <p:txBody>
          <a:bodyPr rtlCol="0" anchor="ctr"/>
          <a:lstStyle/>
          <a:p>
            <a:endParaRPr lang="en-US" sz="2069"/>
          </a:p>
        </p:txBody>
      </p:sp>
      <p:grpSp>
        <p:nvGrpSpPr>
          <p:cNvPr id="12" name="Group 11">
            <a:extLst>
              <a:ext uri="{FF2B5EF4-FFF2-40B4-BE49-F238E27FC236}">
                <a16:creationId xmlns:a16="http://schemas.microsoft.com/office/drawing/2014/main" id="{05398525-D007-B046-86E8-5EF3BD68C53F}"/>
              </a:ext>
            </a:extLst>
          </p:cNvPr>
          <p:cNvGrpSpPr/>
          <p:nvPr userDrawn="1"/>
        </p:nvGrpSpPr>
        <p:grpSpPr>
          <a:xfrm>
            <a:off x="9055787" y="6109401"/>
            <a:ext cx="2735993" cy="679345"/>
            <a:chOff x="0" y="0"/>
            <a:chExt cx="2301694" cy="571500"/>
          </a:xfrm>
        </p:grpSpPr>
        <p:sp>
          <p:nvSpPr>
            <p:cNvPr id="13" name="Rectangle 12">
              <a:extLst>
                <a:ext uri="{FF2B5EF4-FFF2-40B4-BE49-F238E27FC236}">
                  <a16:creationId xmlns:a16="http://schemas.microsoft.com/office/drawing/2014/main" id="{A3FCE430-8697-AD45-9630-7F3B0A0F05BB}"/>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a:extLst>
                <a:ext uri="{FF2B5EF4-FFF2-40B4-BE49-F238E27FC236}">
                  <a16:creationId xmlns:a16="http://schemas.microsoft.com/office/drawing/2014/main" id="{D62B06D4-BE0E-3F41-801B-DF6CD0A7F7BB}"/>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6" name="Picture 15">
            <a:extLst>
              <a:ext uri="{FF2B5EF4-FFF2-40B4-BE49-F238E27FC236}">
                <a16:creationId xmlns:a16="http://schemas.microsoft.com/office/drawing/2014/main" id="{78D14F15-68BC-0D28-2277-810CB5EB41D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48153" y="307220"/>
            <a:ext cx="4545776" cy="1709879"/>
          </a:xfrm>
          <a:prstGeom prst="rect">
            <a:avLst/>
          </a:prstGeom>
        </p:spPr>
      </p:pic>
      <p:sp>
        <p:nvSpPr>
          <p:cNvPr id="5" name="Picture Placeholder 4">
            <a:extLst>
              <a:ext uri="{FF2B5EF4-FFF2-40B4-BE49-F238E27FC236}">
                <a16:creationId xmlns:a16="http://schemas.microsoft.com/office/drawing/2014/main" id="{D6001A50-EF28-1D4C-1436-676A5F0A366E}"/>
              </a:ext>
            </a:extLst>
          </p:cNvPr>
          <p:cNvSpPr>
            <a:spLocks noGrp="1"/>
          </p:cNvSpPr>
          <p:nvPr>
            <p:ph type="pic" sz="quarter" idx="21"/>
          </p:nvPr>
        </p:nvSpPr>
        <p:spPr>
          <a:xfrm>
            <a:off x="6400800" y="1162051"/>
            <a:ext cx="5791200" cy="4044950"/>
          </a:xfrm>
          <a:custGeom>
            <a:avLst/>
            <a:gdLst>
              <a:gd name="connsiteX0" fmla="*/ 0 w 5791200"/>
              <a:gd name="connsiteY0" fmla="*/ 0 h 4403725"/>
              <a:gd name="connsiteX1" fmla="*/ 2654984 w 5791200"/>
              <a:gd name="connsiteY1" fmla="*/ 0 h 4403725"/>
              <a:gd name="connsiteX2" fmla="*/ 2654984 w 5791200"/>
              <a:gd name="connsiteY2" fmla="*/ 180001 h 4403725"/>
              <a:gd name="connsiteX3" fmla="*/ 5139555 w 5791200"/>
              <a:gd name="connsiteY3" fmla="*/ 180001 h 4403725"/>
              <a:gd name="connsiteX4" fmla="*/ 5139555 w 5791200"/>
              <a:gd name="connsiteY4" fmla="*/ 0 h 4403725"/>
              <a:gd name="connsiteX5" fmla="*/ 5791200 w 5791200"/>
              <a:gd name="connsiteY5" fmla="*/ 0 h 4403725"/>
              <a:gd name="connsiteX6" fmla="*/ 5791200 w 5791200"/>
              <a:gd name="connsiteY6" fmla="*/ 4403725 h 4403725"/>
              <a:gd name="connsiteX7" fmla="*/ 0 w 5791200"/>
              <a:gd name="connsiteY7" fmla="*/ 4403725 h 440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91200" h="4403725">
                <a:moveTo>
                  <a:pt x="0" y="0"/>
                </a:moveTo>
                <a:lnTo>
                  <a:pt x="2654984" y="0"/>
                </a:lnTo>
                <a:lnTo>
                  <a:pt x="2654984" y="180001"/>
                </a:lnTo>
                <a:lnTo>
                  <a:pt x="5139555" y="180001"/>
                </a:lnTo>
                <a:lnTo>
                  <a:pt x="5139555" y="0"/>
                </a:lnTo>
                <a:lnTo>
                  <a:pt x="5791200" y="0"/>
                </a:lnTo>
                <a:lnTo>
                  <a:pt x="5791200" y="4403725"/>
                </a:lnTo>
                <a:lnTo>
                  <a:pt x="0" y="4403725"/>
                </a:lnTo>
                <a:close/>
              </a:path>
            </a:pathLst>
          </a:custGeom>
        </p:spPr>
        <p:txBody>
          <a:bodyPr wrap="square">
            <a:noAutofit/>
          </a:bodyPr>
          <a:lstStyle>
            <a:lvl1pPr>
              <a:defRPr sz="2400"/>
            </a:lvl1pPr>
          </a:lstStyle>
          <a:p>
            <a:endParaRPr lang="en-GB"/>
          </a:p>
        </p:txBody>
      </p:sp>
      <p:sp>
        <p:nvSpPr>
          <p:cNvPr id="6" name="Freeform 5">
            <a:extLst>
              <a:ext uri="{FF2B5EF4-FFF2-40B4-BE49-F238E27FC236}">
                <a16:creationId xmlns:a16="http://schemas.microsoft.com/office/drawing/2014/main" id="{1ED14966-966B-F26B-79E8-E772E64BF986}"/>
              </a:ext>
            </a:extLst>
          </p:cNvPr>
          <p:cNvSpPr/>
          <p:nvPr userDrawn="1"/>
        </p:nvSpPr>
        <p:spPr>
          <a:xfrm rot="10800000">
            <a:off x="9055787" y="965056"/>
            <a:ext cx="2484569" cy="36086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7F2B615E-771C-359C-3105-D52D90F271EC}"/>
              </a:ext>
            </a:extLst>
          </p:cNvPr>
          <p:cNvSpPr>
            <a:spLocks noGrp="1"/>
          </p:cNvSpPr>
          <p:nvPr>
            <p:ph type="body" sz="quarter" idx="20" hasCustomPrompt="1"/>
          </p:nvPr>
        </p:nvSpPr>
        <p:spPr>
          <a:xfrm>
            <a:off x="9055787" y="912199"/>
            <a:ext cx="2484569" cy="360860"/>
          </a:xfrm>
          <a:prstGeom prst="rect">
            <a:avLst/>
          </a:prstGeom>
        </p:spPr>
        <p:txBody>
          <a:bodyPr anchor="t">
            <a:noAutofit/>
          </a:bodyPr>
          <a:lstStyle>
            <a:lvl1pPr marL="0" indent="0" algn="ctr">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err="1"/>
              <a:t>www.website.eu</a:t>
            </a:r>
            <a:endParaRPr lang="en-GB" dirty="0"/>
          </a:p>
        </p:txBody>
      </p:sp>
      <p:sp>
        <p:nvSpPr>
          <p:cNvPr id="7" name="Freeform 6">
            <a:extLst>
              <a:ext uri="{FF2B5EF4-FFF2-40B4-BE49-F238E27FC236}">
                <a16:creationId xmlns:a16="http://schemas.microsoft.com/office/drawing/2014/main" id="{6FDD7F26-59C4-4D00-461D-E951CA145AD6}"/>
              </a:ext>
            </a:extLst>
          </p:cNvPr>
          <p:cNvSpPr/>
          <p:nvPr userDrawn="1"/>
        </p:nvSpPr>
        <p:spPr>
          <a:xfrm>
            <a:off x="0" y="3403948"/>
            <a:ext cx="7298951" cy="2140224"/>
          </a:xfrm>
          <a:custGeom>
            <a:avLst/>
            <a:gdLst>
              <a:gd name="connsiteX0" fmla="*/ 0 w 4910833"/>
              <a:gd name="connsiteY0" fmla="*/ 0 h 3860294"/>
              <a:gd name="connsiteX1" fmla="*/ 4910833 w 4910833"/>
              <a:gd name="connsiteY1" fmla="*/ 0 h 3860294"/>
              <a:gd name="connsiteX2" fmla="*/ 4910833 w 4910833"/>
              <a:gd name="connsiteY2" fmla="*/ 3860296 h 3860294"/>
              <a:gd name="connsiteX3" fmla="*/ 0 w 4910833"/>
              <a:gd name="connsiteY3" fmla="*/ 3860296 h 3860294"/>
            </a:gdLst>
            <a:ahLst/>
            <a:cxnLst>
              <a:cxn ang="0">
                <a:pos x="connsiteX0" y="connsiteY0"/>
              </a:cxn>
              <a:cxn ang="0">
                <a:pos x="connsiteX1" y="connsiteY1"/>
              </a:cxn>
              <a:cxn ang="0">
                <a:pos x="connsiteX2" y="connsiteY2"/>
              </a:cxn>
              <a:cxn ang="0">
                <a:pos x="connsiteX3" y="connsiteY3"/>
              </a:cxn>
            </a:cxnLst>
            <a:rect l="l" t="t" r="r" b="b"/>
            <a:pathLst>
              <a:path w="4910833" h="3860294">
                <a:moveTo>
                  <a:pt x="0" y="0"/>
                </a:moveTo>
                <a:lnTo>
                  <a:pt x="4910833" y="0"/>
                </a:lnTo>
                <a:lnTo>
                  <a:pt x="4910833" y="3860296"/>
                </a:lnTo>
                <a:lnTo>
                  <a:pt x="0" y="3860296"/>
                </a:lnTo>
                <a:close/>
              </a:path>
            </a:pathLst>
          </a:custGeom>
          <a:solidFill>
            <a:srgbClr val="E97924"/>
          </a:solidFill>
          <a:ln w="30808" cap="flat">
            <a:noFill/>
            <a:prstDash val="solid"/>
            <a:miter/>
          </a:ln>
        </p:spPr>
        <p:txBody>
          <a:bodyPr rtlCol="0" anchor="ctr"/>
          <a:lstStyle/>
          <a:p>
            <a:endParaRPr lang="en-US"/>
          </a:p>
        </p:txBody>
      </p:sp>
      <p:sp>
        <p:nvSpPr>
          <p:cNvPr id="8" name="Text Placeholder 32">
            <a:extLst>
              <a:ext uri="{FF2B5EF4-FFF2-40B4-BE49-F238E27FC236}">
                <a16:creationId xmlns:a16="http://schemas.microsoft.com/office/drawing/2014/main" id="{466622C5-BC7B-D36A-56F4-DF0EA1386F22}"/>
              </a:ext>
            </a:extLst>
          </p:cNvPr>
          <p:cNvSpPr>
            <a:spLocks noGrp="1"/>
          </p:cNvSpPr>
          <p:nvPr>
            <p:ph type="body" sz="quarter" idx="22" hasCustomPrompt="1"/>
          </p:nvPr>
        </p:nvSpPr>
        <p:spPr>
          <a:xfrm>
            <a:off x="228494" y="3662884"/>
            <a:ext cx="5867506" cy="1112797"/>
          </a:xfrm>
          <a:prstGeom prst="rect">
            <a:avLst/>
          </a:prstGeom>
        </p:spPr>
        <p:txBody>
          <a:bodyPr anchor="t">
            <a:noAutofit/>
          </a:bodyPr>
          <a:lstStyle>
            <a:lvl1pPr marL="0" indent="0" algn="l">
              <a:lnSpc>
                <a:spcPts val="3940"/>
              </a:lnSpc>
              <a:spcBef>
                <a:spcPts val="0"/>
              </a:spcBef>
              <a:buNone/>
              <a:defRPr sz="42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GUIDE TO </a:t>
            </a:r>
          </a:p>
          <a:p>
            <a:pPr lvl="0"/>
            <a:r>
              <a:rPr lang="en-GB" dirty="0"/>
              <a:t>INGROW</a:t>
            </a:r>
            <a:endParaRPr lang="en-US" dirty="0"/>
          </a:p>
        </p:txBody>
      </p:sp>
      <p:sp>
        <p:nvSpPr>
          <p:cNvPr id="9" name="Text Placeholder 32">
            <a:extLst>
              <a:ext uri="{FF2B5EF4-FFF2-40B4-BE49-F238E27FC236}">
                <a16:creationId xmlns:a16="http://schemas.microsoft.com/office/drawing/2014/main" id="{FAC0A59A-C249-A883-12AC-DB255F51E973}"/>
              </a:ext>
            </a:extLst>
          </p:cNvPr>
          <p:cNvSpPr>
            <a:spLocks noGrp="1"/>
          </p:cNvSpPr>
          <p:nvPr>
            <p:ph type="body" sz="quarter" idx="23" hasCustomPrompt="1"/>
          </p:nvPr>
        </p:nvSpPr>
        <p:spPr>
          <a:xfrm>
            <a:off x="228494" y="4843075"/>
            <a:ext cx="5867506" cy="701098"/>
          </a:xfrm>
          <a:prstGeom prst="rect">
            <a:avLst/>
          </a:prstGeom>
        </p:spPr>
        <p:txBody>
          <a:bodyPr anchor="t">
            <a:noAutofit/>
          </a:bodyPr>
          <a:lstStyle>
            <a:lvl1pPr marL="0" indent="0" algn="l">
              <a:lnSpc>
                <a:spcPct val="10000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Promoting inclusive entrepreneurship</a:t>
            </a:r>
          </a:p>
        </p:txBody>
      </p:sp>
      <p:cxnSp>
        <p:nvCxnSpPr>
          <p:cNvPr id="10" name="Straight Connector 9">
            <a:extLst>
              <a:ext uri="{FF2B5EF4-FFF2-40B4-BE49-F238E27FC236}">
                <a16:creationId xmlns:a16="http://schemas.microsoft.com/office/drawing/2014/main" id="{B21F7D2A-207D-BB86-9179-B84733693B7E}"/>
              </a:ext>
            </a:extLst>
          </p:cNvPr>
          <p:cNvCxnSpPr>
            <a:cxnSpLocks/>
          </p:cNvCxnSpPr>
          <p:nvPr userDrawn="1"/>
        </p:nvCxnSpPr>
        <p:spPr>
          <a:xfrm>
            <a:off x="228494" y="4775681"/>
            <a:ext cx="1196350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518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51C2F8C0-A5CA-C542-B154-C949A59DEFE7}"/>
              </a:ext>
            </a:extLst>
          </p:cNvPr>
          <p:cNvGrpSpPr/>
          <p:nvPr userDrawn="1"/>
        </p:nvGrpSpPr>
        <p:grpSpPr>
          <a:xfrm>
            <a:off x="6085804" y="6015198"/>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4320" r="43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679029" y="2070648"/>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812737" y="2070648"/>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679029" y="253223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812737" y="2532237"/>
            <a:ext cx="5715653" cy="223986"/>
          </a:xfrm>
          <a:prstGeom prst="rect">
            <a:avLst/>
          </a:prstGeom>
        </p:spPr>
        <p:txBody>
          <a:bodyPr anchor="ctr">
            <a:noAutofit/>
          </a:bodyPr>
          <a:lstStyle>
            <a:lvl1pPr marL="0" marR="0" indent="0" algn="l" defTabSz="3343281" rtl="0" eaLnBrk="1" fontAlgn="auto" latinLnBrk="0" hangingPunct="1">
              <a:lnSpc>
                <a:spcPct val="100000"/>
              </a:lnSpc>
              <a:spcBef>
                <a:spcPts val="0"/>
              </a:spcBef>
              <a:spcAft>
                <a:spcPts val="0"/>
              </a:spcAft>
              <a:buClrTx/>
              <a:buSzTx/>
              <a:buFont typeface="Arial" panose="020B0604020202020204" pitchFamily="34" charset="0"/>
              <a:buNone/>
              <a:tabLst/>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679029" y="2958181"/>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812737" y="2958181"/>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679029" y="3370947"/>
            <a:ext cx="1045074" cy="223473"/>
          </a:xfrm>
          <a:prstGeom prst="rect">
            <a:avLst/>
          </a:prstGeom>
        </p:spPr>
        <p:txBody>
          <a:bodyPr anchor="ctr">
            <a:noAutofit/>
          </a:bodyPr>
          <a:lstStyle>
            <a:lvl1pPr marL="0" indent="0" algn="ctr">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812737" y="337094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679029" y="3797309"/>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812737" y="3797309"/>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694576" y="4241250"/>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828284" y="4241250"/>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163" name="Text Placeholder 32">
            <a:extLst>
              <a:ext uri="{FF2B5EF4-FFF2-40B4-BE49-F238E27FC236}">
                <a16:creationId xmlns:a16="http://schemas.microsoft.com/office/drawing/2014/main" id="{8BE77D08-2226-F241-BD4C-C1EE8B229A90}"/>
              </a:ext>
            </a:extLst>
          </p:cNvPr>
          <p:cNvSpPr>
            <a:spLocks noGrp="1"/>
          </p:cNvSpPr>
          <p:nvPr>
            <p:ph type="body" sz="quarter" idx="53" hasCustomPrompt="1"/>
          </p:nvPr>
        </p:nvSpPr>
        <p:spPr>
          <a:xfrm>
            <a:off x="2694576" y="4725517"/>
            <a:ext cx="1045074" cy="223473"/>
          </a:xfrm>
          <a:prstGeom prst="rect">
            <a:avLst/>
          </a:prstGeom>
        </p:spPr>
        <p:txBody>
          <a:bodyPr anchor="ctr">
            <a:noAutofit/>
          </a:bodyPr>
          <a:lstStyle>
            <a:lvl1pPr marL="0" indent="0" algn="ctr">
              <a:spcBef>
                <a:spcPts val="0"/>
              </a:spcBef>
              <a:buNone/>
              <a:defRPr sz="24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07</a:t>
            </a:r>
            <a:endParaRPr lang="en-US" dirty="0"/>
          </a:p>
        </p:txBody>
      </p:sp>
      <p:sp>
        <p:nvSpPr>
          <p:cNvPr id="164" name="Text Placeholder 32">
            <a:extLst>
              <a:ext uri="{FF2B5EF4-FFF2-40B4-BE49-F238E27FC236}">
                <a16:creationId xmlns:a16="http://schemas.microsoft.com/office/drawing/2014/main" id="{32184336-7547-9A40-A148-9E9B78DCBBAF}"/>
              </a:ext>
            </a:extLst>
          </p:cNvPr>
          <p:cNvSpPr>
            <a:spLocks noGrp="1"/>
          </p:cNvSpPr>
          <p:nvPr>
            <p:ph type="body" sz="quarter" idx="54" hasCustomPrompt="1"/>
          </p:nvPr>
        </p:nvSpPr>
        <p:spPr>
          <a:xfrm>
            <a:off x="3828284" y="4725517"/>
            <a:ext cx="5715653" cy="223473"/>
          </a:xfrm>
          <a:prstGeom prst="rect">
            <a:avLst/>
          </a:prstGeom>
        </p:spPr>
        <p:txBody>
          <a:bodyPr anchor="ctr">
            <a:noAutofit/>
          </a:bodyPr>
          <a:lstStyle>
            <a:lvl1pPr marL="0" indent="0" algn="l">
              <a:spcBef>
                <a:spcPts val="0"/>
              </a:spcBef>
              <a:buNone/>
              <a:defRPr sz="24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Conclusion</a:t>
            </a:r>
            <a:endParaRPr lang="en-US" dirty="0"/>
          </a:p>
        </p:txBody>
      </p:sp>
      <p:sp>
        <p:nvSpPr>
          <p:cNvPr id="31" name="Rectangle 5">
            <a:extLst>
              <a:ext uri="{FF2B5EF4-FFF2-40B4-BE49-F238E27FC236}">
                <a16:creationId xmlns:a16="http://schemas.microsoft.com/office/drawing/2014/main" id="{6A0AD0FB-DB78-8B4A-B00E-1C744896C494}"/>
              </a:ext>
            </a:extLst>
          </p:cNvPr>
          <p:cNvSpPr/>
          <p:nvPr userDrawn="1"/>
        </p:nvSpPr>
        <p:spPr bwMode="auto">
          <a:xfrm rot="5400000">
            <a:off x="-3140113" y="3141171"/>
            <a:ext cx="6856941" cy="576720"/>
          </a:xfrm>
          <a:custGeom>
            <a:avLst/>
            <a:gdLst>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 name="connsiteX0" fmla="*/ 0 w 10372477"/>
              <a:gd name="connsiteY0" fmla="*/ 0 h 4977432"/>
              <a:gd name="connsiteX1" fmla="*/ 10372477 w 10372477"/>
              <a:gd name="connsiteY1" fmla="*/ 0 h 4977432"/>
              <a:gd name="connsiteX2" fmla="*/ 10372477 w 10372477"/>
              <a:gd name="connsiteY2" fmla="*/ 4977432 h 4977432"/>
              <a:gd name="connsiteX3" fmla="*/ 0 w 10372477"/>
              <a:gd name="connsiteY3" fmla="*/ 4977432 h 4977432"/>
              <a:gd name="connsiteX4" fmla="*/ 0 w 10372477"/>
              <a:gd name="connsiteY4" fmla="*/ 0 h 4977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2477" h="4977432">
                <a:moveTo>
                  <a:pt x="0" y="0"/>
                </a:moveTo>
                <a:lnTo>
                  <a:pt x="10372477" y="0"/>
                </a:lnTo>
                <a:lnTo>
                  <a:pt x="10372477" y="4977432"/>
                </a:lnTo>
                <a:lnTo>
                  <a:pt x="0" y="4977432"/>
                </a:lnTo>
                <a:lnTo>
                  <a:pt x="0" y="0"/>
                </a:lnTo>
                <a:close/>
              </a:path>
            </a:pathLst>
          </a:custGeom>
          <a:solidFill>
            <a:srgbClr val="915F9E"/>
          </a:solidFill>
          <a:ln w="12700" cap="flat">
            <a:noFill/>
            <a:prstDash val="solid"/>
            <a:miter lim="800000"/>
            <a:headEnd/>
            <a:tailEnd/>
          </a:ln>
        </p:spPr>
        <p:txBody>
          <a:bodyPr vert="horz" wrap="square" lIns="234555" tIns="117276" rIns="234555" bIns="117276" numCol="1" rtlCol="0" anchor="t" anchorCtr="0" compatLnSpc="1">
            <a:prstTxWarp prst="textNoShape">
              <a:avLst/>
            </a:prstTxWarp>
          </a:bodyPr>
          <a:lstStyle/>
          <a:p>
            <a:pPr algn="ctr"/>
            <a:endParaRPr lang="fr-CA" sz="6926"/>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991145"/>
            <a:ext cx="3692066" cy="532331"/>
          </a:xfrm>
          <a:prstGeom prst="rect">
            <a:avLst/>
          </a:prstGeom>
        </p:spPr>
        <p:txBody>
          <a:bodyPr anchor="ctr">
            <a:noAutofit/>
          </a:bodyPr>
          <a:lstStyle>
            <a:lvl1pPr marL="0" indent="0" algn="l">
              <a:lnSpc>
                <a:spcPts val="3590"/>
              </a:lnSpc>
              <a:spcBef>
                <a:spcPts val="0"/>
              </a:spcBef>
              <a:buNone/>
              <a:defRPr sz="3600" b="1" i="0" spc="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5" name="Group 4">
            <a:extLst>
              <a:ext uri="{FF2B5EF4-FFF2-40B4-BE49-F238E27FC236}">
                <a16:creationId xmlns:a16="http://schemas.microsoft.com/office/drawing/2014/main" id="{795E9240-C10D-8849-BAE0-7C438EC081DC}"/>
              </a:ext>
            </a:extLst>
          </p:cNvPr>
          <p:cNvGrpSpPr/>
          <p:nvPr userDrawn="1"/>
        </p:nvGrpSpPr>
        <p:grpSpPr>
          <a:xfrm>
            <a:off x="2315424" y="2387814"/>
            <a:ext cx="7663872" cy="2650297"/>
            <a:chOff x="2315424" y="2387814"/>
            <a:chExt cx="7663872" cy="1942883"/>
          </a:xfrm>
          <a:solidFill>
            <a:srgbClr val="7ABB57"/>
          </a:solidFill>
        </p:grpSpPr>
        <p:grpSp>
          <p:nvGrpSpPr>
            <p:cNvPr id="3" name="Group 2">
              <a:extLst>
                <a:ext uri="{FF2B5EF4-FFF2-40B4-BE49-F238E27FC236}">
                  <a16:creationId xmlns:a16="http://schemas.microsoft.com/office/drawing/2014/main" id="{2F0747C1-EB9A-C241-9511-DEA85DB5444C}"/>
                </a:ext>
              </a:extLst>
            </p:cNvPr>
            <p:cNvGrpSpPr/>
            <p:nvPr userDrawn="1"/>
          </p:nvGrpSpPr>
          <p:grpSpPr>
            <a:xfrm>
              <a:off x="2315424" y="2387814"/>
              <a:ext cx="7663872" cy="978369"/>
              <a:chOff x="1265109" y="2728756"/>
              <a:chExt cx="4752000" cy="1525304"/>
            </a:xfrm>
            <a:grpFill/>
          </p:grpSpPr>
          <p:sp>
            <p:nvSpPr>
              <p:cNvPr id="57" name="Rectangle 56">
                <a:extLst>
                  <a:ext uri="{FF2B5EF4-FFF2-40B4-BE49-F238E27FC236}">
                    <a16:creationId xmlns:a16="http://schemas.microsoft.com/office/drawing/2014/main" id="{683CB224-BC37-A449-A879-B518A8300CF6}"/>
                  </a:ext>
                </a:extLst>
              </p:cNvPr>
              <p:cNvSpPr/>
              <p:nvPr userDrawn="1"/>
            </p:nvSpPr>
            <p:spPr>
              <a:xfrm>
                <a:off x="1265109" y="272875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69" name="Rectangle 68">
                <a:extLst>
                  <a:ext uri="{FF2B5EF4-FFF2-40B4-BE49-F238E27FC236}">
                    <a16:creationId xmlns:a16="http://schemas.microsoft.com/office/drawing/2014/main" id="{5E0C682E-9999-0944-9853-BF0C05DDBEFD}"/>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0" name="Rectangle 69">
                <a:extLst>
                  <a:ext uri="{FF2B5EF4-FFF2-40B4-BE49-F238E27FC236}">
                    <a16:creationId xmlns:a16="http://schemas.microsoft.com/office/drawing/2014/main" id="{CFBE4FB1-974E-C042-9FE7-2EC8CB8A2A56}"/>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1" name="Rectangle 70">
                <a:extLst>
                  <a:ext uri="{FF2B5EF4-FFF2-40B4-BE49-F238E27FC236}">
                    <a16:creationId xmlns:a16="http://schemas.microsoft.com/office/drawing/2014/main" id="{895CE4C3-6683-AB4A-B2F4-EAA4EBA84200}"/>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nvGrpSpPr>
            <p:cNvPr id="73" name="Group 72">
              <a:extLst>
                <a:ext uri="{FF2B5EF4-FFF2-40B4-BE49-F238E27FC236}">
                  <a16:creationId xmlns:a16="http://schemas.microsoft.com/office/drawing/2014/main" id="{7ACA618A-FADD-A245-9DF6-634F7B8B10BB}"/>
                </a:ext>
              </a:extLst>
            </p:cNvPr>
            <p:cNvGrpSpPr/>
            <p:nvPr userDrawn="1"/>
          </p:nvGrpSpPr>
          <p:grpSpPr>
            <a:xfrm>
              <a:off x="2315424" y="3673833"/>
              <a:ext cx="7663872" cy="656864"/>
              <a:chOff x="1265109" y="3229991"/>
              <a:chExt cx="4752000" cy="1024069"/>
            </a:xfrm>
            <a:grpFill/>
          </p:grpSpPr>
          <p:sp>
            <p:nvSpPr>
              <p:cNvPr id="75" name="Rectangle 74">
                <a:extLst>
                  <a:ext uri="{FF2B5EF4-FFF2-40B4-BE49-F238E27FC236}">
                    <a16:creationId xmlns:a16="http://schemas.microsoft.com/office/drawing/2014/main" id="{35748608-FDE9-4648-BB0B-46BD9D014EC5}"/>
                  </a:ext>
                </a:extLst>
              </p:cNvPr>
              <p:cNvSpPr/>
              <p:nvPr userDrawn="1"/>
            </p:nvSpPr>
            <p:spPr>
              <a:xfrm>
                <a:off x="1265109" y="3229991"/>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6" name="Rectangle 75">
                <a:extLst>
                  <a:ext uri="{FF2B5EF4-FFF2-40B4-BE49-F238E27FC236}">
                    <a16:creationId xmlns:a16="http://schemas.microsoft.com/office/drawing/2014/main" id="{EA326F4A-FE37-8649-AB33-C936A66D8C1B}"/>
                  </a:ext>
                </a:extLst>
              </p:cNvPr>
              <p:cNvSpPr/>
              <p:nvPr userDrawn="1"/>
            </p:nvSpPr>
            <p:spPr>
              <a:xfrm>
                <a:off x="1265109" y="3731226"/>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sp>
            <p:nvSpPr>
              <p:cNvPr id="77" name="Rectangle 76">
                <a:extLst>
                  <a:ext uri="{FF2B5EF4-FFF2-40B4-BE49-F238E27FC236}">
                    <a16:creationId xmlns:a16="http://schemas.microsoft.com/office/drawing/2014/main" id="{B3A4C318-6189-4F4F-B62C-B7A913454FBF}"/>
                  </a:ext>
                </a:extLst>
              </p:cNvPr>
              <p:cNvSpPr/>
              <p:nvPr userDrawn="1"/>
            </p:nvSpPr>
            <p:spPr>
              <a:xfrm>
                <a:off x="1265109" y="4232460"/>
                <a:ext cx="4752000" cy="21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58" dirty="0">
                  <a:latin typeface="Calibri" panose="020F0502020204030204" pitchFamily="34" charset="0"/>
                  <a:cs typeface="Calibri" panose="020F0502020204030204" pitchFamily="34" charset="0"/>
                </a:endParaRPr>
              </a:p>
            </p:txBody>
          </p:sp>
        </p:grpSp>
      </p:grpSp>
      <p:sp>
        <p:nvSpPr>
          <p:cNvPr id="2" name="Rectangle 285">
            <a:extLst>
              <a:ext uri="{FF2B5EF4-FFF2-40B4-BE49-F238E27FC236}">
                <a16:creationId xmlns:a16="http://schemas.microsoft.com/office/drawing/2014/main" id="{DEB792CE-9DAE-48C8-2FDF-AF04C1F2E13E}"/>
              </a:ext>
            </a:extLst>
          </p:cNvPr>
          <p:cNvSpPr/>
          <p:nvPr userDrawn="1"/>
        </p:nvSpPr>
        <p:spPr>
          <a:xfrm>
            <a:off x="754063" y="6113879"/>
            <a:ext cx="5407040" cy="538802"/>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000000"/>
                </a:solidFill>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967" dirty="0">
              <a:solidFill>
                <a:srgbClr val="000000"/>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prstGeom prst="rect">
            <a:avLst/>
          </a:prstGeom>
          <a:solidFill>
            <a:srgbClr val="7ABB57"/>
          </a:solidFill>
        </p:spPr>
        <p:txBody>
          <a:bodyPr anchor="ctr">
            <a:noAutofit/>
          </a:bodyPr>
          <a:lstStyle>
            <a:lvl1pPr marL="0" indent="0" algn="l">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 YOUR HEADING</a:t>
            </a:r>
            <a:endParaRPr lang="en-US" dirty="0"/>
          </a:p>
        </p:txBody>
      </p:sp>
      <p:sp>
        <p:nvSpPr>
          <p:cNvPr id="19" name="Freeform 18">
            <a:extLst>
              <a:ext uri="{FF2B5EF4-FFF2-40B4-BE49-F238E27FC236}">
                <a16:creationId xmlns:a16="http://schemas.microsoft.com/office/drawing/2014/main" id="{7D1B8551-0063-BE4F-89AA-952EFED3A2B1}"/>
              </a:ext>
            </a:extLst>
          </p:cNvPr>
          <p:cNvSpPr/>
          <p:nvPr userDrawn="1"/>
        </p:nvSpPr>
        <p:spPr>
          <a:xfrm rot="16200000">
            <a:off x="164606" y="5401946"/>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915F9E"/>
          </a:solidFill>
          <a:ln w="30808" cap="flat">
            <a:noFill/>
            <a:prstDash val="solid"/>
            <a:miter/>
          </a:ln>
        </p:spPr>
        <p:txBody>
          <a:bodyPr rtlCol="0" anchor="ctr"/>
          <a:lstStyle/>
          <a:p>
            <a:endParaRPr lang="en-US" sz="2069"/>
          </a:p>
        </p:txBody>
      </p:sp>
      <p:sp>
        <p:nvSpPr>
          <p:cNvPr id="2" name="Text Placeholder 32">
            <a:extLst>
              <a:ext uri="{FF2B5EF4-FFF2-40B4-BE49-F238E27FC236}">
                <a16:creationId xmlns:a16="http://schemas.microsoft.com/office/drawing/2014/main" id="{A7F4A9F1-A931-C9E4-5E1B-B71B2F47C09C}"/>
              </a:ext>
            </a:extLst>
          </p:cNvPr>
          <p:cNvSpPr>
            <a:spLocks noGrp="1"/>
          </p:cNvSpPr>
          <p:nvPr>
            <p:ph type="body" sz="quarter" idx="47" hasCustomPrompt="1"/>
          </p:nvPr>
        </p:nvSpPr>
        <p:spPr>
          <a:xfrm>
            <a:off x="6605899" y="2121549"/>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 name="Text Placeholder 32">
            <a:extLst>
              <a:ext uri="{FF2B5EF4-FFF2-40B4-BE49-F238E27FC236}">
                <a16:creationId xmlns:a16="http://schemas.microsoft.com/office/drawing/2014/main" id="{D819DA0D-0718-CE90-4A42-EAF4FB110856}"/>
              </a:ext>
            </a:extLst>
          </p:cNvPr>
          <p:cNvSpPr>
            <a:spLocks noGrp="1"/>
          </p:cNvSpPr>
          <p:nvPr>
            <p:ph type="body" sz="quarter" idx="48" hasCustomPrompt="1"/>
          </p:nvPr>
        </p:nvSpPr>
        <p:spPr>
          <a:xfrm>
            <a:off x="6613451" y="2639940"/>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6" name="Text Placeholder 32">
            <a:extLst>
              <a:ext uri="{FF2B5EF4-FFF2-40B4-BE49-F238E27FC236}">
                <a16:creationId xmlns:a16="http://schemas.microsoft.com/office/drawing/2014/main" id="{5AE18AD4-34E2-0D50-BF4E-D7EEE35353D9}"/>
              </a:ext>
            </a:extLst>
          </p:cNvPr>
          <p:cNvSpPr>
            <a:spLocks noGrp="1"/>
          </p:cNvSpPr>
          <p:nvPr>
            <p:ph type="body" sz="quarter" idx="49" hasCustomPrompt="1"/>
          </p:nvPr>
        </p:nvSpPr>
        <p:spPr>
          <a:xfrm>
            <a:off x="6605899" y="4163000"/>
            <a:ext cx="4765750" cy="743603"/>
          </a:xfrm>
          <a:prstGeom prst="rect">
            <a:avLst/>
          </a:prstGeom>
        </p:spPr>
        <p:txBody>
          <a:bodyPr>
            <a:noAutofit/>
          </a:bodyPr>
          <a:lstStyle>
            <a:lvl1pPr marL="0" indent="0" algn="l">
              <a:spcBef>
                <a:spcPts val="0"/>
              </a:spcBef>
              <a:buNone/>
              <a:defRPr sz="1800" b="1" i="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7" name="Text Placeholder 32">
            <a:extLst>
              <a:ext uri="{FF2B5EF4-FFF2-40B4-BE49-F238E27FC236}">
                <a16:creationId xmlns:a16="http://schemas.microsoft.com/office/drawing/2014/main" id="{0E2A5DF0-45AF-D758-7CF7-A8940AF4664A}"/>
              </a:ext>
            </a:extLst>
          </p:cNvPr>
          <p:cNvSpPr>
            <a:spLocks noGrp="1"/>
          </p:cNvSpPr>
          <p:nvPr>
            <p:ph type="body" sz="quarter" idx="50" hasCustomPrompt="1"/>
          </p:nvPr>
        </p:nvSpPr>
        <p:spPr>
          <a:xfrm>
            <a:off x="6613451" y="4681391"/>
            <a:ext cx="4765748" cy="1145251"/>
          </a:xfrm>
          <a:prstGeom prst="rect">
            <a:avLst/>
          </a:prstGeom>
        </p:spPr>
        <p:txBody>
          <a:bodyPr numCol="1" spcCol="288000" anchor="t">
            <a:noAutofit/>
          </a:bodyPr>
          <a:lstStyle>
            <a:lvl1pPr marL="0" indent="0" algn="l">
              <a:lnSpc>
                <a:spcPct val="100000"/>
              </a:lnSpc>
              <a:spcBef>
                <a:spcPts val="0"/>
              </a:spcBef>
              <a:buNone/>
              <a:defRPr sz="1100" b="0" i="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01 - lim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7ABB57"/>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7ABB57"/>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3094033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02 - orange">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10FB2653-1E3F-C94C-B63C-A26D6B55BBDF}"/>
              </a:ext>
            </a:extLst>
          </p:cNvPr>
          <p:cNvSpPr/>
          <p:nvPr userDrawn="1"/>
        </p:nvSpPr>
        <p:spPr>
          <a:xfrm>
            <a:off x="-42147" y="3046269"/>
            <a:ext cx="12192000" cy="381173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chemeClr val="bg1"/>
          </a:solidFill>
          <a:ln w="30808" cap="flat">
            <a:noFill/>
            <a:prstDash val="solid"/>
            <a:miter/>
          </a:ln>
        </p:spPr>
        <p:txBody>
          <a:bodyPr rtlCol="0" anchor="ctr"/>
          <a:lstStyle/>
          <a:p>
            <a:endParaRPr lang="en-US" sz="2069"/>
          </a:p>
        </p:txBody>
      </p:sp>
      <p:sp>
        <p:nvSpPr>
          <p:cNvPr id="3" name="Freeform 2">
            <a:extLst>
              <a:ext uri="{FF2B5EF4-FFF2-40B4-BE49-F238E27FC236}">
                <a16:creationId xmlns:a16="http://schemas.microsoft.com/office/drawing/2014/main" id="{19260DE6-26E0-F749-A3D0-10A46E29D4EB}"/>
              </a:ext>
            </a:extLst>
          </p:cNvPr>
          <p:cNvSpPr/>
          <p:nvPr/>
        </p:nvSpPr>
        <p:spPr>
          <a:xfrm>
            <a:off x="-14049" y="2880243"/>
            <a:ext cx="12192000" cy="2983041"/>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915F9E"/>
          </a:solidFill>
          <a:ln w="30808" cap="flat">
            <a:noFill/>
            <a:prstDash val="solid"/>
            <a:miter/>
          </a:ln>
        </p:spPr>
        <p:txBody>
          <a:bodyPr rtlCol="0" anchor="ctr"/>
          <a:lstStyle/>
          <a:p>
            <a:endParaRPr lang="en-US" sz="2069" dirty="0"/>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prstGeom prst="rect">
            <a:avLst/>
          </a:prstGeom>
          <a:effectLst>
            <a:glow rad="127000">
              <a:srgbClr val="414141"/>
            </a:glow>
          </a:effectLst>
        </p:spPr>
        <p:txBody>
          <a:bodyPr>
            <a:noAutofit/>
          </a:bodyPr>
          <a:lstStyle>
            <a:lvl1pPr marL="0" indent="0" algn="r">
              <a:buNone/>
              <a:defRPr sz="11613" b="1">
                <a:solidFill>
                  <a:srgbClr val="E97924"/>
                </a:solidFill>
                <a:latin typeface="Calibri" panose="020F0502020204030204" pitchFamily="34" charset="0"/>
                <a:cs typeface="Calibri" panose="020F0502020204030204" pitchFamily="34" charset="0"/>
              </a:defRPr>
            </a:lvl1pPr>
          </a:lstStyle>
          <a:p>
            <a:pPr lvl="0"/>
            <a:r>
              <a:rPr lang="en-GB" dirty="0"/>
              <a:t>02</a:t>
            </a:r>
            <a:endParaRPr lang="en-US" dirty="0"/>
          </a:p>
        </p:txBody>
      </p:sp>
      <p:sp>
        <p:nvSpPr>
          <p:cNvPr id="58" name="Text Placeholder 3">
            <a:extLst>
              <a:ext uri="{FF2B5EF4-FFF2-40B4-BE49-F238E27FC236}">
                <a16:creationId xmlns:a16="http://schemas.microsoft.com/office/drawing/2014/main" id="{A73F0237-82F2-9643-A36E-7341C5BFDE0B}"/>
              </a:ext>
            </a:extLst>
          </p:cNvPr>
          <p:cNvSpPr>
            <a:spLocks noGrp="1"/>
          </p:cNvSpPr>
          <p:nvPr>
            <p:ph type="body" sz="quarter" idx="17" hasCustomPrompt="1"/>
          </p:nvPr>
        </p:nvSpPr>
        <p:spPr>
          <a:xfrm>
            <a:off x="1845056" y="703007"/>
            <a:ext cx="4250944" cy="882717"/>
          </a:xfrm>
          <a:prstGeom prst="rect">
            <a:avLst/>
          </a:prstGeom>
          <a:effectLst>
            <a:glow rad="127000">
              <a:srgbClr val="414141"/>
            </a:glow>
          </a:effectLst>
        </p:spPr>
        <p:txBody>
          <a:bodyPr>
            <a:noAutofit/>
          </a:bodyPr>
          <a:lstStyle>
            <a:lvl1pPr marL="0" indent="0" algn="r">
              <a:spcBef>
                <a:spcPts val="0"/>
              </a:spcBef>
              <a:buNone/>
              <a:defRPr sz="4800" b="1">
                <a:solidFill>
                  <a:srgbClr val="915F9E"/>
                </a:solidFill>
                <a:latin typeface="Calibri" panose="020F0502020204030204" pitchFamily="34" charset="0"/>
                <a:cs typeface="Calibri" panose="020F0502020204030204" pitchFamily="34" charset="0"/>
              </a:defRPr>
            </a:lvl1pPr>
          </a:lstStyle>
          <a:p>
            <a:pPr lvl="0"/>
            <a:r>
              <a:rPr lang="en-GB" dirty="0"/>
              <a:t>SECTION</a:t>
            </a:r>
            <a:endParaRPr lang="en-US" dirty="0"/>
          </a:p>
        </p:txBody>
      </p:sp>
      <p:sp>
        <p:nvSpPr>
          <p:cNvPr id="59" name="Text Placeholder 3">
            <a:extLst>
              <a:ext uri="{FF2B5EF4-FFF2-40B4-BE49-F238E27FC236}">
                <a16:creationId xmlns:a16="http://schemas.microsoft.com/office/drawing/2014/main" id="{00465339-4405-E44E-B523-7EB9A784C110}"/>
              </a:ext>
            </a:extLst>
          </p:cNvPr>
          <p:cNvSpPr>
            <a:spLocks noGrp="1"/>
          </p:cNvSpPr>
          <p:nvPr>
            <p:ph type="body" sz="quarter" idx="18" hasCustomPrompt="1"/>
          </p:nvPr>
        </p:nvSpPr>
        <p:spPr>
          <a:xfrm>
            <a:off x="703143" y="4110228"/>
            <a:ext cx="5616603" cy="972741"/>
          </a:xfrm>
          <a:prstGeom prst="rect">
            <a:avLst/>
          </a:prstGeom>
          <a:effectLst>
            <a:glow rad="127000">
              <a:srgbClr val="414141"/>
            </a:glow>
          </a:effectLst>
        </p:spPr>
        <p:txBody>
          <a:bodyPr>
            <a:noAutofit/>
          </a:bodyPr>
          <a:lstStyle>
            <a:lvl1pPr marL="0" indent="0" algn="r">
              <a:spcBef>
                <a:spcPts val="0"/>
              </a:spcBef>
              <a:buNone/>
              <a:defRPr sz="3600" b="0">
                <a:solidFill>
                  <a:schemeClr val="bg1"/>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3" name="Picture Placeholder 12">
            <a:extLst>
              <a:ext uri="{FF2B5EF4-FFF2-40B4-BE49-F238E27FC236}">
                <a16:creationId xmlns:a16="http://schemas.microsoft.com/office/drawing/2014/main" id="{B9B52FC5-EF20-2E4F-B459-ED992D478EE1}"/>
              </a:ext>
            </a:extLst>
          </p:cNvPr>
          <p:cNvSpPr>
            <a:spLocks noGrp="1"/>
          </p:cNvSpPr>
          <p:nvPr>
            <p:ph type="pic" sz="quarter" idx="21"/>
          </p:nvPr>
        </p:nvSpPr>
        <p:spPr>
          <a:xfrm>
            <a:off x="6841657" y="0"/>
            <a:ext cx="5364392" cy="6325815"/>
          </a:xfrm>
          <a:custGeom>
            <a:avLst/>
            <a:gdLst>
              <a:gd name="connsiteX0" fmla="*/ 0 w 5364392"/>
              <a:gd name="connsiteY0" fmla="*/ 0 h 6325815"/>
              <a:gd name="connsiteX1" fmla="*/ 5364392 w 5364392"/>
              <a:gd name="connsiteY1" fmla="*/ 0 h 6325815"/>
              <a:gd name="connsiteX2" fmla="*/ 5364392 w 5364392"/>
              <a:gd name="connsiteY2" fmla="*/ 6325815 h 6325815"/>
              <a:gd name="connsiteX3" fmla="*/ 0 w 5364392"/>
              <a:gd name="connsiteY3" fmla="*/ 6325815 h 6325815"/>
              <a:gd name="connsiteX4" fmla="*/ 0 w 5364392"/>
              <a:gd name="connsiteY4" fmla="*/ 5127663 h 6325815"/>
              <a:gd name="connsiteX5" fmla="*/ 180000 w 5364392"/>
              <a:gd name="connsiteY5" fmla="*/ 5127663 h 6325815"/>
              <a:gd name="connsiteX6" fmla="*/ 180000 w 5364392"/>
              <a:gd name="connsiteY6" fmla="*/ 3687662 h 6325815"/>
              <a:gd name="connsiteX7" fmla="*/ 0 w 5364392"/>
              <a:gd name="connsiteY7" fmla="*/ 3687662 h 632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64392" h="6325815">
                <a:moveTo>
                  <a:pt x="0" y="0"/>
                </a:moveTo>
                <a:lnTo>
                  <a:pt x="5364392" y="0"/>
                </a:lnTo>
                <a:lnTo>
                  <a:pt x="5364392" y="6325815"/>
                </a:lnTo>
                <a:lnTo>
                  <a:pt x="0" y="6325815"/>
                </a:lnTo>
                <a:lnTo>
                  <a:pt x="0" y="5127663"/>
                </a:lnTo>
                <a:lnTo>
                  <a:pt x="180000" y="5127663"/>
                </a:lnTo>
                <a:lnTo>
                  <a:pt x="180000" y="3687662"/>
                </a:lnTo>
                <a:lnTo>
                  <a:pt x="0" y="3687662"/>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4" name="Freeform 13">
            <a:extLst>
              <a:ext uri="{FF2B5EF4-FFF2-40B4-BE49-F238E27FC236}">
                <a16:creationId xmlns:a16="http://schemas.microsoft.com/office/drawing/2014/main" id="{93A0930E-474C-8143-9EC1-2A82555CFDB6}"/>
              </a:ext>
            </a:extLst>
          </p:cNvPr>
          <p:cNvSpPr/>
          <p:nvPr userDrawn="1"/>
        </p:nvSpPr>
        <p:spPr>
          <a:xfrm rot="16200000">
            <a:off x="6121657" y="4227663"/>
            <a:ext cx="1440000" cy="360000"/>
          </a:xfrm>
          <a:custGeom>
            <a:avLst/>
            <a:gdLst>
              <a:gd name="connsiteX0" fmla="*/ 0 w 1620513"/>
              <a:gd name="connsiteY0" fmla="*/ -1 h 304760"/>
              <a:gd name="connsiteX1" fmla="*/ 1620514 w 1620513"/>
              <a:gd name="connsiteY1" fmla="*/ -1 h 304760"/>
              <a:gd name="connsiteX2" fmla="*/ 1620514 w 1620513"/>
              <a:gd name="connsiteY2" fmla="*/ 304760 h 304760"/>
              <a:gd name="connsiteX3" fmla="*/ 0 w 1620513"/>
              <a:gd name="connsiteY3" fmla="*/ 304760 h 304760"/>
            </a:gdLst>
            <a:ahLst/>
            <a:cxnLst>
              <a:cxn ang="0">
                <a:pos x="connsiteX0" y="connsiteY0"/>
              </a:cxn>
              <a:cxn ang="0">
                <a:pos x="connsiteX1" y="connsiteY1"/>
              </a:cxn>
              <a:cxn ang="0">
                <a:pos x="connsiteX2" y="connsiteY2"/>
              </a:cxn>
              <a:cxn ang="0">
                <a:pos x="connsiteX3" y="connsiteY3"/>
              </a:cxn>
            </a:cxnLst>
            <a:rect l="l" t="t" r="r" b="b"/>
            <a:pathLst>
              <a:path w="1620513" h="304760">
                <a:moveTo>
                  <a:pt x="0" y="-1"/>
                </a:moveTo>
                <a:lnTo>
                  <a:pt x="1620514" y="-1"/>
                </a:lnTo>
                <a:lnTo>
                  <a:pt x="1620514" y="304760"/>
                </a:lnTo>
                <a:lnTo>
                  <a:pt x="0" y="304760"/>
                </a:lnTo>
                <a:close/>
              </a:path>
            </a:pathLst>
          </a:custGeom>
          <a:solidFill>
            <a:srgbClr val="E97924"/>
          </a:solidFill>
          <a:ln w="30808" cap="flat">
            <a:noFill/>
            <a:prstDash val="solid"/>
            <a:miter/>
          </a:ln>
        </p:spPr>
        <p:txBody>
          <a:bodyPr rtlCol="0" anchor="ctr"/>
          <a:lstStyle/>
          <a:p>
            <a:endParaRPr lang="en-US" sz="2069"/>
          </a:p>
        </p:txBody>
      </p:sp>
    </p:spTree>
    <p:extLst>
      <p:ext uri="{BB962C8B-B14F-4D97-AF65-F5344CB8AC3E}">
        <p14:creationId xmlns:p14="http://schemas.microsoft.com/office/powerpoint/2010/main" val="1073194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AE1FF-1F45-E24F-816F-7F9439E481F4}"/>
              </a:ext>
            </a:extLst>
          </p:cNvPr>
          <p:cNvSpPr/>
          <p:nvPr userDrawn="1"/>
        </p:nvSpPr>
        <p:spPr>
          <a:xfrm>
            <a:off x="8613047" y="6501415"/>
            <a:ext cx="3063787" cy="200055"/>
          </a:xfrm>
          <a:prstGeom prst="rect">
            <a:avLst/>
          </a:prstGeom>
        </p:spPr>
        <p:txBody>
          <a:bodyPr wrap="square">
            <a:spAutoFit/>
          </a:bodyPr>
          <a:lstStyle/>
          <a:p>
            <a:pPr lvl="0" algn="r"/>
            <a:r>
              <a:rPr lang="en-GB" sz="700" spc="300" dirty="0">
                <a:solidFill>
                  <a:srgbClr val="0C2D45"/>
                </a:solidFill>
                <a:latin typeface="Calibri" panose="020F0502020204030204" pitchFamily="34" charset="0"/>
                <a:cs typeface="Calibri" panose="020F0502020204030204" pitchFamily="34" charset="0"/>
              </a:rPr>
              <a:t>promoting inclusive entrepreneurship</a:t>
            </a:r>
          </a:p>
        </p:txBody>
      </p:sp>
      <p:cxnSp>
        <p:nvCxnSpPr>
          <p:cNvPr id="8" name="Straight Connector 7">
            <a:extLst>
              <a:ext uri="{FF2B5EF4-FFF2-40B4-BE49-F238E27FC236}">
                <a16:creationId xmlns:a16="http://schemas.microsoft.com/office/drawing/2014/main" id="{179A7BE3-ADB3-6045-9800-D5B95B46CD87}"/>
              </a:ext>
            </a:extLst>
          </p:cNvPr>
          <p:cNvCxnSpPr>
            <a:cxnSpLocks/>
          </p:cNvCxnSpPr>
          <p:nvPr userDrawn="1"/>
        </p:nvCxnSpPr>
        <p:spPr>
          <a:xfrm flipV="1">
            <a:off x="11727493" y="6419863"/>
            <a:ext cx="0" cy="281607"/>
          </a:xfrm>
          <a:prstGeom prst="line">
            <a:avLst/>
          </a:prstGeom>
          <a:noFill/>
          <a:ln w="9525" cap="flat">
            <a:solidFill>
              <a:srgbClr val="915F9E"/>
            </a:solidFill>
            <a:prstDash val="solid"/>
            <a:miter lim="400000"/>
          </a:ln>
          <a:effectLst/>
          <a:sp3d/>
        </p:spPr>
        <p:style>
          <a:lnRef idx="0">
            <a:scrgbClr r="0" g="0" b="0"/>
          </a:lnRef>
          <a:fillRef idx="0">
            <a:scrgbClr r="0" g="0" b="0"/>
          </a:fillRef>
          <a:effectRef idx="0">
            <a:scrgbClr r="0" g="0" b="0"/>
          </a:effectRef>
          <a:fontRef idx="none"/>
        </p:style>
      </p:cxnSp>
      <p:sp>
        <p:nvSpPr>
          <p:cNvPr id="2" name="Slide Number Placeholder 5">
            <a:extLst>
              <a:ext uri="{FF2B5EF4-FFF2-40B4-BE49-F238E27FC236}">
                <a16:creationId xmlns:a16="http://schemas.microsoft.com/office/drawing/2014/main" id="{E9B200D2-9458-FAC0-653B-03FB2C61CB42}"/>
              </a:ext>
            </a:extLst>
          </p:cNvPr>
          <p:cNvSpPr>
            <a:spLocks noGrp="1"/>
          </p:cNvSpPr>
          <p:nvPr>
            <p:ph type="sldNum" sz="quarter" idx="4"/>
          </p:nvPr>
        </p:nvSpPr>
        <p:spPr>
          <a:xfrm>
            <a:off x="11727493" y="6466406"/>
            <a:ext cx="450298" cy="266594"/>
          </a:xfrm>
          <a:prstGeom prst="rect">
            <a:avLst/>
          </a:prstGeom>
        </p:spPr>
        <p:txBody>
          <a:bodyPr vert="horz" lIns="91440" tIns="45720" rIns="91440" bIns="45720" rtlCol="0" anchor="ctr"/>
          <a:lstStyle>
            <a:lvl1pPr algn="ctr">
              <a:defRPr sz="800" b="0" i="0">
                <a:solidFill>
                  <a:srgbClr val="0C2D45"/>
                </a:solidFill>
                <a:latin typeface="Calibri" panose="020F0502020204030204" pitchFamily="34" charset="0"/>
                <a:cs typeface="Calibri" panose="020F0502020204030204" pitchFamily="34" charset="0"/>
              </a:defRPr>
            </a:lvl1pPr>
          </a:lstStyle>
          <a:p>
            <a:fld id="{CB2079F2-58AF-ED44-82D7-E04B2F6FD686}" type="slidenum">
              <a:rPr lang="en-US" smtClean="0"/>
              <a:pPr/>
              <a:t>‹#›</a:t>
            </a:fld>
            <a:endParaRPr lang="en-US" dirty="0"/>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45" r:id="rId1"/>
    <p:sldLayoutId id="2147483744" r:id="rId2"/>
    <p:sldLayoutId id="2147483694" r:id="rId3"/>
    <p:sldLayoutId id="2147483736" r:id="rId4"/>
    <p:sldLayoutId id="2147483739" r:id="rId5"/>
    <p:sldLayoutId id="2147483683" r:id="rId6"/>
    <p:sldLayoutId id="2147483697" r:id="rId7"/>
    <p:sldLayoutId id="2147483703" r:id="rId8"/>
    <p:sldLayoutId id="2147483738" r:id="rId9"/>
    <p:sldLayoutId id="2147483740" r:id="rId10"/>
    <p:sldLayoutId id="2147483700" r:id="rId11"/>
    <p:sldLayoutId id="2147483723" r:id="rId12"/>
    <p:sldLayoutId id="2147483698" r:id="rId13"/>
    <p:sldLayoutId id="2147483695" r:id="rId14"/>
    <p:sldLayoutId id="2147483702" r:id="rId15"/>
    <p:sldLayoutId id="2147483735" r:id="rId16"/>
    <p:sldLayoutId id="2147483734" r:id="rId17"/>
    <p:sldLayoutId id="2147483708" r:id="rId18"/>
    <p:sldLayoutId id="2147483733" r:id="rId19"/>
    <p:sldLayoutId id="2147483741" r:id="rId20"/>
    <p:sldLayoutId id="2147483742" r:id="rId21"/>
    <p:sldLayoutId id="2147483743" r:id="rId22"/>
    <p:sldLayoutId id="2147483737" r:id="rId23"/>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e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youtu.be/PCxHUBrdbMg?si=PljnXA7hxuZ2XT8O" TargetMode="External"/><Relationship Id="rId1" Type="http://schemas.openxmlformats.org/officeDocument/2006/relationships/slideLayout" Target="../slideLayouts/slideLayout18.xml"/><Relationship Id="rId5" Type="http://schemas.openxmlformats.org/officeDocument/2006/relationships/image" Target="../media/image23.sv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9.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11.wdp"/><Relationship Id="rId7" Type="http://schemas.microsoft.com/office/2007/relationships/hdphoto" Target="../media/hdphoto13.wdp"/><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4.png"/><Relationship Id="rId5" Type="http://schemas.microsoft.com/office/2007/relationships/hdphoto" Target="../media/hdphoto12.wdp"/><Relationship Id="rId4" Type="http://schemas.openxmlformats.org/officeDocument/2006/relationships/image" Target="../media/image33.png"/><Relationship Id="rId9" Type="http://schemas.microsoft.com/office/2007/relationships/hdphoto" Target="../media/hdphoto14.wdp"/></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7.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19.xml"/><Relationship Id="rId5" Type="http://schemas.openxmlformats.org/officeDocument/2006/relationships/image" Target="../media/image48.sv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hyperlink" Target="https://pod.co/bang-the-drum/entrepreneurship-and-mental-health" TargetMode="External"/><Relationship Id="rId1" Type="http://schemas.openxmlformats.org/officeDocument/2006/relationships/slideLayout" Target="../slideLayouts/slideLayout18.xml"/><Relationship Id="rId5" Type="http://schemas.openxmlformats.org/officeDocument/2006/relationships/image" Target="../media/image53.sv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0.png"/><Relationship Id="rId5" Type="http://schemas.microsoft.com/office/2007/relationships/hdphoto" Target="../media/hdphoto6.wdp"/><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36.jpeg"/><Relationship Id="rId7" Type="http://schemas.openxmlformats.org/officeDocument/2006/relationships/image" Target="../media/image51.png"/><Relationship Id="rId2" Type="http://schemas.openxmlformats.org/officeDocument/2006/relationships/image" Target="../media/image35.jpe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hyperlink" Target="https://www.who.int/publications/i/item/9789240003927" TargetMode="External"/><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07/relationships/hdphoto" Target="../media/hdphoto11.wdp"/><Relationship Id="rId7"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13.png"/><Relationship Id="rId5" Type="http://schemas.microsoft.com/office/2007/relationships/hdphoto" Target="../media/hdphoto13.wdp"/><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3.png"/><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4.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2AFE743-6C40-DB4C-8CF5-092E62157340}"/>
              </a:ext>
            </a:extLst>
          </p:cNvPr>
          <p:cNvSpPr>
            <a:spLocks noGrp="1"/>
          </p:cNvSpPr>
          <p:nvPr>
            <p:ph type="body" sz="quarter" idx="16"/>
          </p:nvPr>
        </p:nvSpPr>
        <p:spPr>
          <a:xfrm>
            <a:off x="310551" y="3061967"/>
            <a:ext cx="5236234" cy="2588336"/>
          </a:xfrm>
          <a:prstGeom prst="rect">
            <a:avLst/>
          </a:prstGeom>
        </p:spPr>
        <p:txBody>
          <a:bodyPr/>
          <a:lstStyle/>
          <a:p>
            <a:r>
              <a:rPr lang="en-US" b="1" dirty="0"/>
              <a:t>MODUL 4</a:t>
            </a:r>
          </a:p>
          <a:p>
            <a:endParaRPr lang="en-US" b="1" dirty="0"/>
          </a:p>
          <a:p>
            <a:r>
              <a:rPr lang="sv-SE" sz="3200" b="0" dirty="0"/>
              <a:t>Att övervinna personliga utmaningar för att bli en tålig entreprenör</a:t>
            </a:r>
            <a:endParaRPr lang="en-US" b="1" dirty="0"/>
          </a:p>
        </p:txBody>
      </p:sp>
      <p:pic>
        <p:nvPicPr>
          <p:cNvPr id="12" name="Picture Placeholder 11">
            <a:extLst>
              <a:ext uri="{FF2B5EF4-FFF2-40B4-BE49-F238E27FC236}">
                <a16:creationId xmlns:a16="http://schemas.microsoft.com/office/drawing/2014/main" id="{391F96D6-CDD9-5DB2-D689-2EFCD790D1A9}"/>
              </a:ext>
            </a:extLst>
          </p:cNvPr>
          <p:cNvPicPr>
            <a:picLocks noGrp="1" noChangeAspect="1"/>
          </p:cNvPicPr>
          <p:nvPr>
            <p:ph type="pic" sz="quarter" idx="44"/>
          </p:nvPr>
        </p:nvPicPr>
        <p:blipFill rotWithShape="1">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6188" r="6188"/>
          <a:stretch/>
        </p:blipFill>
        <p:spPr/>
      </p:pic>
      <p:sp>
        <p:nvSpPr>
          <p:cNvPr id="13" name="Text Placeholder 12">
            <a:extLst>
              <a:ext uri="{FF2B5EF4-FFF2-40B4-BE49-F238E27FC236}">
                <a16:creationId xmlns:a16="http://schemas.microsoft.com/office/drawing/2014/main" id="{576528DC-283F-4400-01DD-56A32F29041B}"/>
              </a:ext>
            </a:extLst>
          </p:cNvPr>
          <p:cNvSpPr>
            <a:spLocks noGrp="1"/>
          </p:cNvSpPr>
          <p:nvPr>
            <p:ph type="body" sz="quarter" idx="20"/>
          </p:nvPr>
        </p:nvSpPr>
        <p:spPr/>
        <p:txBody>
          <a:bodyPr/>
          <a:lstStyle/>
          <a:p>
            <a:r>
              <a:rPr lang="en-US" dirty="0" err="1">
                <a:solidFill>
                  <a:srgbClr val="0C2D45"/>
                </a:solidFill>
              </a:rPr>
              <a:t>www.</a:t>
            </a:r>
            <a:r>
              <a:rPr lang="en-US" b="1" dirty="0" err="1"/>
              <a:t>ingrow</a:t>
            </a:r>
            <a:r>
              <a:rPr lang="en-US" dirty="0" err="1">
                <a:solidFill>
                  <a:srgbClr val="0C2D45"/>
                </a:solidFill>
              </a:rPr>
              <a:t>.eu</a:t>
            </a:r>
            <a:endParaRPr lang="en-US" dirty="0">
              <a:solidFill>
                <a:srgbClr val="0C2D45"/>
              </a:solidFill>
            </a:endParaRPr>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grpSp>
        <p:nvGrpSpPr>
          <p:cNvPr id="2" name="Group 1">
            <a:extLst>
              <a:ext uri="{FF2B5EF4-FFF2-40B4-BE49-F238E27FC236}">
                <a16:creationId xmlns:a16="http://schemas.microsoft.com/office/drawing/2014/main" id="{1CB698D9-6EB0-2D3E-B5F1-8EE264D58A04}"/>
              </a:ext>
            </a:extLst>
          </p:cNvPr>
          <p:cNvGrpSpPr/>
          <p:nvPr/>
        </p:nvGrpSpPr>
        <p:grpSpPr>
          <a:xfrm>
            <a:off x="8843810" y="3158719"/>
            <a:ext cx="2946331" cy="3019795"/>
            <a:chOff x="3177766" y="6791136"/>
            <a:chExt cx="1361636" cy="1395587"/>
          </a:xfrm>
          <a:solidFill>
            <a:schemeClr val="bg1">
              <a:alpha val="58996"/>
            </a:schemeClr>
          </a:solidFill>
        </p:grpSpPr>
        <p:sp>
          <p:nvSpPr>
            <p:cNvPr id="5" name="Freeform 4">
              <a:extLst>
                <a:ext uri="{FF2B5EF4-FFF2-40B4-BE49-F238E27FC236}">
                  <a16:creationId xmlns:a16="http://schemas.microsoft.com/office/drawing/2014/main" id="{DFCE7A7A-EC72-4A6F-8B36-E2268723B4A3}"/>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9FBFA8B7-F90C-4841-08B7-F319A73AB0B8}"/>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82D6183C-0821-8514-105C-F5C0688ADFE1}"/>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pic>
        <p:nvPicPr>
          <p:cNvPr id="4" name="Slika 9" descr="Slika, ki vsebuje besede krogla za biljard, športOpis je samodejno ustvarjen">
            <a:extLst>
              <a:ext uri="{FF2B5EF4-FFF2-40B4-BE49-F238E27FC236}">
                <a16:creationId xmlns:a16="http://schemas.microsoft.com/office/drawing/2014/main" id="{D41C4C6F-CE34-0245-A187-2E71DC02291A}"/>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79638" y="6211532"/>
            <a:ext cx="1020589" cy="367854"/>
          </a:xfrm>
          <a:prstGeom prst="rect">
            <a:avLst/>
          </a:prstGeom>
          <a:noFill/>
          <a:ln>
            <a:noFill/>
          </a:ln>
        </p:spPr>
      </p:pic>
      <p:sp>
        <p:nvSpPr>
          <p:cNvPr id="8" name="PoljeZBesedilom 14">
            <a:extLst>
              <a:ext uri="{FF2B5EF4-FFF2-40B4-BE49-F238E27FC236}">
                <a16:creationId xmlns:a16="http://schemas.microsoft.com/office/drawing/2014/main" id="{9D534ACD-8FD8-2199-99FE-CFE46444ACAF}"/>
              </a:ext>
            </a:extLst>
          </p:cNvPr>
          <p:cNvSpPr txBox="1"/>
          <p:nvPr/>
        </p:nvSpPr>
        <p:spPr>
          <a:xfrm>
            <a:off x="6163561" y="6279076"/>
            <a:ext cx="2874056" cy="265457"/>
          </a:xfrm>
          <a:prstGeom prst="rect">
            <a:avLst/>
          </a:prstGeom>
          <a:noFill/>
        </p:spPr>
        <p:txBody>
          <a:bodyPr wrap="square">
            <a:spAutoFit/>
          </a:bodyPr>
          <a:lstStyle/>
          <a:p>
            <a:pPr>
              <a:lnSpc>
                <a:spcPct val="107000"/>
              </a:lnSpc>
              <a:spcAft>
                <a:spcPts val="800"/>
              </a:spcAft>
            </a:pPr>
            <a:r>
              <a:rPr lang="en-US" sz="1100" kern="100" dirty="0">
                <a:effectLst/>
                <a:latin typeface="Calibri" panose="020F0502020204030204" pitchFamily="34" charset="0"/>
                <a:ea typeface="Calibri" panose="020F0502020204030204" pitchFamily="34" charset="0"/>
                <a:cs typeface="Arial" panose="020B0604020202020204" pitchFamily="34" charset="0"/>
              </a:rPr>
              <a:t>This resource is licensed under CCBY 4.0</a:t>
            </a:r>
            <a:endParaRPr lang="sl-SI" sz="11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36906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p:txBody>
          <a:bodyPr/>
          <a:lstStyle/>
          <a:p>
            <a:r>
              <a:rPr lang="en-US" dirty="0" err="1"/>
              <a:t>Resiliensplan</a:t>
            </a:r>
            <a:r>
              <a:rPr lang="en-US" dirty="0"/>
              <a:t> (4 S’s)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96019" y="1836302"/>
            <a:ext cx="6561082" cy="1922897"/>
          </a:xfrm>
        </p:spPr>
        <p:txBody>
          <a:bodyPr/>
          <a:lstStyle/>
          <a:p>
            <a:r>
              <a:rPr lang="sv-SE" dirty="0"/>
              <a:t>Den här övningen kan hjälpa dig att sätta upp mål för att förbättra din motståndskraft och se till att du håller din motståndskraft på rätt spår.</a:t>
            </a:r>
          </a:p>
          <a:p>
            <a:r>
              <a:rPr lang="sv-SE" dirty="0"/>
              <a:t>Identifiera en nyligen genomförd upplevelse där att visa motståndskraft hjälpte dig att övervinna motgångar. Genom att arbeta genom rutnätet kommer du sedan att lära dig om motståndskraftens 4 S och hur de hjälpte dig att klara dig då</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a:t>
            </a:r>
            <a:r>
              <a:rPr lang="sv-SE" dirty="0"/>
              <a:t>Vi kommer antingen att hitta ett sätt eller göra ett</a:t>
            </a:r>
            <a:r>
              <a:rPr lang="en-GB" dirty="0"/>
              <a:t>”.</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endParaRPr lang="en-GB" dirty="0"/>
          </a:p>
          <a:p>
            <a:r>
              <a:rPr lang="en-GB" b="0" dirty="0"/>
              <a:t>Hannibal</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10</a:t>
            </a:fld>
            <a:endParaRPr lang="en-US" sz="800" dirty="0">
              <a:latin typeface="Calibri" panose="020F0502020204030204" pitchFamily="34" charset="0"/>
              <a:cs typeface="Calibri" panose="020F0502020204030204" pitchFamily="34" charset="0"/>
            </a:endParaRPr>
          </a:p>
        </p:txBody>
      </p:sp>
      <p:pic>
        <p:nvPicPr>
          <p:cNvPr id="11" name="Picture Placeholder 10" descr="A person sitting at a table using a computer&#10;&#10;Description automatically generated">
            <a:extLst>
              <a:ext uri="{FF2B5EF4-FFF2-40B4-BE49-F238E27FC236}">
                <a16:creationId xmlns:a16="http://schemas.microsoft.com/office/drawing/2014/main" id="{F76246F4-8B71-7274-BEAD-A108227D8D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810301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D48016B-95C0-1140-A9B8-4A9E3A9E3EAA}"/>
              </a:ext>
            </a:extLst>
          </p:cNvPr>
          <p:cNvSpPr>
            <a:spLocks noGrp="1"/>
          </p:cNvSpPr>
          <p:nvPr>
            <p:ph type="body" sz="quarter" idx="49"/>
          </p:nvPr>
        </p:nvSpPr>
        <p:spPr>
          <a:xfrm>
            <a:off x="4336574" y="4631870"/>
            <a:ext cx="7160276" cy="730066"/>
          </a:xfrm>
        </p:spPr>
        <p:txBody>
          <a:bodyPr/>
          <a:lstStyle/>
          <a:p>
            <a:r>
              <a:rPr lang="en-US" dirty="0" err="1"/>
              <a:t>Lösning</a:t>
            </a:r>
            <a:endParaRPr lang="en-US" dirty="0"/>
          </a:p>
        </p:txBody>
      </p:sp>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p:txBody>
          <a:bodyPr/>
          <a:lstStyle/>
          <a:p>
            <a:r>
              <a:rPr lang="sv-SE" dirty="0"/>
              <a:t>Människor som gav dig råd, eller kanske hjälpte dig att utveckla ett nytt, mer användbart perspektiv</a:t>
            </a:r>
            <a:endParaRPr lang="en-US" dirty="0"/>
          </a:p>
        </p:txBody>
      </p:sp>
      <p:sp>
        <p:nvSpPr>
          <p:cNvPr id="12" name="Text Placeholder 11">
            <a:extLst>
              <a:ext uri="{FF2B5EF4-FFF2-40B4-BE49-F238E27FC236}">
                <a16:creationId xmlns:a16="http://schemas.microsoft.com/office/drawing/2014/main" id="{3A6059EB-2044-334F-A5EA-C270F62FB4D6}"/>
              </a:ext>
            </a:extLst>
          </p:cNvPr>
          <p:cNvSpPr>
            <a:spLocks noGrp="1"/>
          </p:cNvSpPr>
          <p:nvPr>
            <p:ph type="body" sz="quarter" idx="51"/>
          </p:nvPr>
        </p:nvSpPr>
        <p:spPr>
          <a:xfrm>
            <a:off x="4370466" y="1955426"/>
            <a:ext cx="7160276" cy="730066"/>
          </a:xfrm>
        </p:spPr>
        <p:txBody>
          <a:bodyPr/>
          <a:lstStyle/>
          <a:p>
            <a:r>
              <a:rPr lang="en-US" dirty="0" err="1"/>
              <a:t>Strategier</a:t>
            </a:r>
            <a:endParaRPr lang="en-US" dirty="0"/>
          </a:p>
          <a:p>
            <a:endParaRPr lang="en-US" dirty="0"/>
          </a:p>
        </p:txBody>
      </p:sp>
      <p:sp>
        <p:nvSpPr>
          <p:cNvPr id="13" name="Text Placeholder 12">
            <a:extLst>
              <a:ext uri="{FF2B5EF4-FFF2-40B4-BE49-F238E27FC236}">
                <a16:creationId xmlns:a16="http://schemas.microsoft.com/office/drawing/2014/main" id="{40B0D13B-64F9-B646-B92B-E0FED32F4E0E}"/>
              </a:ext>
            </a:extLst>
          </p:cNvPr>
          <p:cNvSpPr>
            <a:spLocks noGrp="1"/>
          </p:cNvSpPr>
          <p:nvPr>
            <p:ph type="body" sz="quarter" idx="52"/>
          </p:nvPr>
        </p:nvSpPr>
        <p:spPr>
          <a:xfrm>
            <a:off x="4327050" y="5230605"/>
            <a:ext cx="7160273" cy="945874"/>
          </a:xfrm>
        </p:spPr>
        <p:txBody>
          <a:bodyPr/>
          <a:lstStyle/>
          <a:p>
            <a:r>
              <a:rPr lang="sv-SE" dirty="0"/>
              <a:t>Sökande beteenden. Planering, till exempel, eller letar efter användbar information.</a:t>
            </a:r>
            <a:endParaRPr lang="en-US"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82647" y="3523060"/>
            <a:ext cx="7160276" cy="730066"/>
          </a:xfrm>
        </p:spPr>
        <p:txBody>
          <a:bodyPr/>
          <a:lstStyle/>
          <a:p>
            <a:r>
              <a:rPr lang="en-US" dirty="0" err="1"/>
              <a:t>Klokhet</a:t>
            </a:r>
            <a:endParaRPr lang="en-US"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27051" y="4135908"/>
            <a:ext cx="7160273" cy="945874"/>
          </a:xfrm>
        </p:spPr>
        <p:txBody>
          <a:bodyPr/>
          <a:lstStyle/>
          <a:p>
            <a:r>
              <a:rPr lang="sv-SE" dirty="0"/>
              <a:t>Visdom och insikter som kan ha varit till hjälp.</a:t>
            </a:r>
            <a:endParaRPr lang="en-US"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11</a:t>
            </a:fld>
            <a:endParaRPr lang="en-US" sz="800" dirty="0">
              <a:latin typeface="Calibri" panose="020F0502020204030204" pitchFamily="34" charset="0"/>
              <a:cs typeface="Calibri" panose="020F0502020204030204" pitchFamily="34" charset="0"/>
            </a:endParaRPr>
          </a:p>
        </p:txBody>
      </p:sp>
      <p:sp>
        <p:nvSpPr>
          <p:cNvPr id="4" name="Text Placeholder 12">
            <a:extLst>
              <a:ext uri="{FF2B5EF4-FFF2-40B4-BE49-F238E27FC236}">
                <a16:creationId xmlns:a16="http://schemas.microsoft.com/office/drawing/2014/main" id="{829637E5-43CC-4282-F051-FC51F3F81E7D}"/>
              </a:ext>
            </a:extLst>
          </p:cNvPr>
          <p:cNvSpPr txBox="1">
            <a:spLocks/>
          </p:cNvSpPr>
          <p:nvPr/>
        </p:nvSpPr>
        <p:spPr>
          <a:xfrm>
            <a:off x="4382650" y="2591299"/>
            <a:ext cx="7160273" cy="945874"/>
          </a:xfrm>
          <a:prstGeom prst="rect">
            <a:avLst/>
          </a:prstGeom>
        </p:spPr>
        <p:txBody>
          <a:bodyPr numCol="1" spcCol="288000" anchor="t">
            <a:noAutofit/>
          </a:bodyPr>
          <a:lstStyle>
            <a:lvl1pPr marL="0" indent="0" algn="l" defTabSz="3343281" rtl="0" eaLnBrk="1" latinLnBrk="0" hangingPunct="1">
              <a:lnSpc>
                <a:spcPct val="100000"/>
              </a:lnSpc>
              <a:spcBef>
                <a:spcPts val="0"/>
              </a:spcBef>
              <a:buFont typeface="Arial" panose="020B0604020202020204" pitchFamily="34" charset="0"/>
              <a:buNone/>
              <a:defRPr sz="2400" b="0" i="0" kern="1200">
                <a:solidFill>
                  <a:srgbClr val="0C2D45"/>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sv-SE" dirty="0"/>
              <a:t>Metoder och tillvägagångssätt du implementerat för att hantera svåra tankar och känslor</a:t>
            </a:r>
            <a:endParaRPr lang="en-US" dirty="0"/>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err="1"/>
              <a:t>Stödjande</a:t>
            </a:r>
            <a:r>
              <a:rPr lang="en-US" dirty="0"/>
              <a:t> </a:t>
            </a:r>
            <a:r>
              <a:rPr lang="en-US" dirty="0" err="1"/>
              <a:t>människor</a:t>
            </a:r>
            <a:endParaRPr lang="en-US" dirty="0"/>
          </a:p>
        </p:txBody>
      </p:sp>
    </p:spTree>
    <p:extLst>
      <p:ext uri="{BB962C8B-B14F-4D97-AF65-F5344CB8AC3E}">
        <p14:creationId xmlns:p14="http://schemas.microsoft.com/office/powerpoint/2010/main" val="22628957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143933" y="772354"/>
            <a:ext cx="11904133" cy="1809979"/>
          </a:xfrm>
        </p:spPr>
        <p:txBody>
          <a:bodyPr/>
          <a:lstStyle/>
          <a:p>
            <a:r>
              <a:rPr lang="sv-SE" dirty="0"/>
              <a:t>Följ genom att identifiera en aktuell utmaning som du vill ta itu med genom att tillämpa din resiliensplan. Fyll i rutnätsarbetsbladet.</a:t>
            </a:r>
            <a:endParaRPr lang="en-GB" dirty="0"/>
          </a:p>
          <a:p>
            <a:endParaRPr lang="en-GB" dirty="0"/>
          </a:p>
          <a:p>
            <a:r>
              <a:rPr lang="sv-SE" dirty="0"/>
              <a:t>Resiliens är som många andra färdigheter eller förmågor eftersom det måste vara en övning för att verkligen bygga meningsfull motståndskraft.</a:t>
            </a:r>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12</a:t>
            </a:fld>
            <a:endParaRPr lang="en-US" sz="800" dirty="0">
              <a:latin typeface="Calibri" panose="020F0502020204030204" pitchFamily="34" charset="0"/>
              <a:cs typeface="Calibri" panose="020F0502020204030204" pitchFamily="34" charset="0"/>
            </a:endParaRPr>
          </a:p>
        </p:txBody>
      </p:sp>
      <p:pic>
        <p:nvPicPr>
          <p:cNvPr id="6" name="Picture 5" descr="A diagram of a diagram&#10;&#10;Description automatically generated with medium confidence">
            <a:extLst>
              <a:ext uri="{FF2B5EF4-FFF2-40B4-BE49-F238E27FC236}">
                <a16:creationId xmlns:a16="http://schemas.microsoft.com/office/drawing/2014/main" id="{31A215BD-1024-3553-9CDF-872D60B4CA9F}"/>
              </a:ext>
            </a:extLst>
          </p:cNvPr>
          <p:cNvPicPr>
            <a:picLocks noChangeAspect="1"/>
          </p:cNvPicPr>
          <p:nvPr/>
        </p:nvPicPr>
        <p:blipFill>
          <a:blip r:embed="rId2"/>
          <a:stretch>
            <a:fillRect/>
          </a:stretch>
        </p:blipFill>
        <p:spPr>
          <a:xfrm>
            <a:off x="2436285" y="2443691"/>
            <a:ext cx="7505700" cy="3533775"/>
          </a:xfrm>
          <a:prstGeom prst="rect">
            <a:avLst/>
          </a:prstGeom>
        </p:spPr>
      </p:pic>
    </p:spTree>
    <p:extLst>
      <p:ext uri="{BB962C8B-B14F-4D97-AF65-F5344CB8AC3E}">
        <p14:creationId xmlns:p14="http://schemas.microsoft.com/office/powerpoint/2010/main" val="32949813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02</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a:t>
            </a:r>
            <a:r>
              <a:rPr lang="en-US" altLang="zh-TW" dirty="0"/>
              <a:t>K</a:t>
            </a:r>
            <a:r>
              <a:rPr lang="en-US" dirty="0"/>
              <a:t>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a:t>Interkulturell</a:t>
            </a:r>
            <a:r>
              <a:rPr lang="en-US" dirty="0"/>
              <a:t> </a:t>
            </a:r>
          </a:p>
          <a:p>
            <a:r>
              <a:rPr lang="en-US" dirty="0" err="1"/>
              <a:t>kommunikation</a:t>
            </a:r>
            <a:endParaRPr lang="en-US" dirty="0"/>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sv-SE" dirty="0"/>
              <a:t>Vad menar vi med tvärkulturell kommunikation?</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r>
              <a:rPr lang="sv-SE" dirty="0"/>
              <a:t>Tvärkulturell kommunikation hänvisar till kommunikation mellan människor som har skillnader i något av följande</a:t>
            </a:r>
            <a:r>
              <a:rPr lang="en-GB" dirty="0"/>
              <a:t>: </a:t>
            </a:r>
          </a:p>
          <a:p>
            <a:pPr marL="342900" indent="-342900">
              <a:buFont typeface="Wingdings" panose="05000000000000000000" pitchFamily="2" charset="2"/>
              <a:buChar char="ü"/>
            </a:pPr>
            <a:r>
              <a:rPr lang="en-GB" dirty="0" err="1"/>
              <a:t>Arbetsstil</a:t>
            </a:r>
            <a:endParaRPr lang="en-GB" dirty="0"/>
          </a:p>
          <a:p>
            <a:pPr marL="342900" indent="-342900">
              <a:buFont typeface="Wingdings" panose="05000000000000000000" pitchFamily="2" charset="2"/>
              <a:buChar char="ü"/>
            </a:pPr>
            <a:r>
              <a:rPr lang="en-GB" dirty="0" err="1"/>
              <a:t>Ålder</a:t>
            </a:r>
            <a:endParaRPr lang="en-GB" dirty="0"/>
          </a:p>
          <a:p>
            <a:pPr marL="342900" indent="-342900">
              <a:buFont typeface="Wingdings" panose="05000000000000000000" pitchFamily="2" charset="2"/>
              <a:buChar char="ü"/>
            </a:pPr>
            <a:r>
              <a:rPr lang="en-GB" dirty="0" err="1"/>
              <a:t>Nationalitet</a:t>
            </a:r>
            <a:r>
              <a:rPr lang="en-GB" dirty="0"/>
              <a:t>/</a:t>
            </a:r>
            <a:r>
              <a:rPr lang="en-GB" dirty="0" err="1"/>
              <a:t>etnicitet</a:t>
            </a:r>
            <a:endParaRPr lang="en-GB" dirty="0"/>
          </a:p>
          <a:p>
            <a:pPr marL="342900" indent="-342900">
              <a:buFont typeface="Wingdings" panose="05000000000000000000" pitchFamily="2" charset="2"/>
              <a:buChar char="ü"/>
            </a:pPr>
            <a:r>
              <a:rPr lang="en-GB" dirty="0" err="1"/>
              <a:t>Lopp</a:t>
            </a:r>
            <a:endParaRPr lang="en-GB" dirty="0"/>
          </a:p>
          <a:p>
            <a:pPr marL="342900" indent="-342900">
              <a:buFont typeface="Wingdings" panose="05000000000000000000" pitchFamily="2" charset="2"/>
              <a:buChar char="ü"/>
            </a:pPr>
            <a:r>
              <a:rPr lang="en-GB" dirty="0" err="1"/>
              <a:t>Kön</a:t>
            </a:r>
            <a:endParaRPr lang="en-GB" dirty="0"/>
          </a:p>
          <a:p>
            <a:pPr marL="342900" indent="-342900">
              <a:buFont typeface="Wingdings" panose="05000000000000000000" pitchFamily="2" charset="2"/>
              <a:buChar char="ü"/>
            </a:pPr>
            <a:r>
              <a:rPr lang="en-GB" dirty="0" err="1"/>
              <a:t>Sexuell</a:t>
            </a:r>
            <a:r>
              <a:rPr lang="en-GB" dirty="0"/>
              <a:t> </a:t>
            </a:r>
            <a:r>
              <a:rPr lang="en-GB" dirty="0" err="1"/>
              <a:t>läggning</a:t>
            </a:r>
            <a:r>
              <a:rPr lang="en-GB" dirty="0"/>
              <a:t> </a:t>
            </a:r>
          </a:p>
          <a:p>
            <a:endParaRPr lang="en-GB" dirty="0"/>
          </a:p>
          <a:p>
            <a:r>
              <a:rPr lang="sv-SE" dirty="0"/>
              <a:t>Tvärkulturell kommunikation kan också syfta på försök som görs att utbyta, förhandla om och förmedla kulturella skillnader med hjälp av språk, gester eller kroppsspråk.</a:t>
            </a:r>
            <a:r>
              <a:rPr lang="en-GB" dirty="0"/>
              <a:t> </a:t>
            </a:r>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8628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Din </a:t>
            </a:r>
            <a:r>
              <a:rPr lang="en-US" dirty="0" err="1"/>
              <a:t>rubrik</a:t>
            </a:r>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p:txBody>
          <a:bodyPr/>
          <a:lstStyle/>
          <a:p>
            <a:r>
              <a:rPr lang="en-US" sz="3600" b="1" dirty="0" err="1"/>
              <a:t>Kolla</a:t>
            </a:r>
            <a:r>
              <a:rPr lang="en-US" sz="3600" b="1" dirty="0"/>
              <a:t> </a:t>
            </a:r>
            <a:r>
              <a:rPr lang="en-US" sz="3600" b="1" dirty="0" err="1"/>
              <a:t>på</a:t>
            </a:r>
            <a:r>
              <a:rPr lang="en-US" sz="3600" b="1" dirty="0"/>
              <a:t> </a:t>
            </a:r>
            <a:r>
              <a:rPr lang="en-US" sz="3600" b="1" dirty="0" err="1"/>
              <a:t>denna</a:t>
            </a:r>
            <a:r>
              <a:rPr lang="en-US" sz="3600" b="1" dirty="0"/>
              <a:t> </a:t>
            </a:r>
            <a:r>
              <a:rPr lang="en-US" sz="3600" b="1" dirty="0" err="1"/>
              <a:t>videon</a:t>
            </a:r>
            <a:r>
              <a:rPr lang="en-US" sz="3600" b="1" dirty="0"/>
              <a:t>!</a:t>
            </a:r>
          </a:p>
          <a:p>
            <a:r>
              <a:rPr lang="sv-SE" dirty="0"/>
              <a:t>Lär dig mer om tvärkulturell kommunikation i näringslivet.</a:t>
            </a:r>
            <a:endParaRPr lang="en-US" dirty="0"/>
          </a:p>
          <a:p>
            <a:endParaRPr lang="en-US" dirty="0"/>
          </a:p>
          <a:p>
            <a:endParaRPr lang="en-US" dirty="0"/>
          </a:p>
          <a:p>
            <a:endParaRPr lang="en-US" dirty="0"/>
          </a:p>
          <a:p>
            <a:endParaRPr lang="en-US" dirty="0"/>
          </a:p>
          <a:p>
            <a:endParaRPr lang="en-US" dirty="0"/>
          </a:p>
          <a:p>
            <a:endParaRPr lang="en-US" b="1" dirty="0"/>
          </a:p>
          <a:p>
            <a:endParaRPr lang="en-US" b="1" dirty="0"/>
          </a:p>
          <a:p>
            <a:endParaRPr lang="en-US" b="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15</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15</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pic>
        <p:nvPicPr>
          <p:cNvPr id="7" name="Picture Placeholder 6">
            <a:hlinkClick r:id="rId2"/>
            <a:extLst>
              <a:ext uri="{FF2B5EF4-FFF2-40B4-BE49-F238E27FC236}">
                <a16:creationId xmlns:a16="http://schemas.microsoft.com/office/drawing/2014/main" id="{4887168C-371F-0655-8CD3-40A326655DB7}"/>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4988" r="4988"/>
          <a:stretch/>
        </p:blipFill>
        <p:spPr>
          <a:xfrm>
            <a:off x="0" y="3153842"/>
            <a:ext cx="4642477" cy="2880154"/>
          </a:xfrm>
        </p:spPr>
      </p:pic>
      <p:pic>
        <p:nvPicPr>
          <p:cNvPr id="4" name="Graphic 3" descr="Eyes with solid fill">
            <a:extLst>
              <a:ext uri="{FF2B5EF4-FFF2-40B4-BE49-F238E27FC236}">
                <a16:creationId xmlns:a16="http://schemas.microsoft.com/office/drawing/2014/main" id="{397881C2-AD3E-2DF0-D3A9-89006A637DAC}"/>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120295" y="612133"/>
            <a:ext cx="1081161" cy="1047979"/>
          </a:xfrm>
          <a:prstGeom prst="rect">
            <a:avLst/>
          </a:prstGeom>
        </p:spPr>
      </p:pic>
    </p:spTree>
    <p:extLst>
      <p:ext uri="{BB962C8B-B14F-4D97-AF65-F5344CB8AC3E}">
        <p14:creationId xmlns:p14="http://schemas.microsoft.com/office/powerpoint/2010/main" val="305076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16</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744310" y="220958"/>
            <a:ext cx="8236195" cy="7109639"/>
          </a:xfrm>
          <a:prstGeom prst="rect">
            <a:avLst/>
          </a:prstGeom>
          <a:noFill/>
        </p:spPr>
        <p:txBody>
          <a:bodyPr wrap="square" rtlCol="0">
            <a:spAutoFit/>
          </a:bodyPr>
          <a:lstStyle/>
          <a:p>
            <a:r>
              <a:rPr lang="sv-SE" sz="2400" dirty="0">
                <a:latin typeface="Calibri" panose="020F0502020204030204" pitchFamily="34" charset="0"/>
                <a:ea typeface="Calibri" panose="020F0502020204030204" pitchFamily="34" charset="0"/>
                <a:cs typeface="Calibri" panose="020F0502020204030204" pitchFamily="34" charset="0"/>
              </a:rPr>
              <a:t>Mamobo Ogoro är en social entreprenör baserad i Dublin, Irland. Hennes företag Gorm har en vision om att bygga en förståelse för att skillnad inte betyder splittring. De vill överbrygga samhälle och industri genom en unik blandning av digitala medier och evidensbaserad interkulturell utbildning och rådgivning.</a:t>
            </a:r>
            <a:r>
              <a:rPr lang="en-GB" sz="2400" dirty="0">
                <a:latin typeface="Calibri" panose="020F0502020204030204" pitchFamily="34" charset="0"/>
                <a:ea typeface="Calibri" panose="020F0502020204030204" pitchFamily="34" charset="0"/>
                <a:cs typeface="Calibri" panose="020F0502020204030204" pitchFamily="34" charset="0"/>
              </a:rPr>
              <a:t> </a:t>
            </a:r>
          </a:p>
          <a:p>
            <a:r>
              <a:rPr lang="sv-SE" sz="2400" dirty="0">
                <a:latin typeface="Calibri" panose="020F0502020204030204" pitchFamily="34" charset="0"/>
                <a:ea typeface="Calibri" panose="020F0502020204030204" pitchFamily="34" charset="0"/>
                <a:cs typeface="Calibri" panose="020F0502020204030204" pitchFamily="34" charset="0"/>
              </a:rPr>
              <a:t>Gorm är ett opartiskt och icke-religiöst socialt företag som fokuserar på en människa-först-strategi som engagerar sig över gränser genom medierelaterade projekt och interkulturella utbildningsprogram. Deras värderingar för att förverkliga sin vision om enhet är:</a:t>
            </a:r>
            <a:r>
              <a:rPr lang="en-GB" sz="2400" dirty="0">
                <a:latin typeface="Calibri" panose="020F0502020204030204" pitchFamily="34" charset="0"/>
                <a:ea typeface="Calibri" panose="020F0502020204030204" pitchFamily="34" charset="0"/>
                <a:cs typeface="Calibri" panose="020F0502020204030204" pitchFamily="34" charset="0"/>
              </a:rPr>
              <a:t> </a:t>
            </a:r>
          </a:p>
          <a:p>
            <a:r>
              <a:rPr lang="en-GB" sz="2400" dirty="0" err="1">
                <a:solidFill>
                  <a:srgbClr val="E97924"/>
                </a:solidFill>
                <a:latin typeface="Calibri" panose="020F0502020204030204" pitchFamily="34" charset="0"/>
                <a:ea typeface="Calibri" panose="020F0502020204030204" pitchFamily="34" charset="0"/>
                <a:cs typeface="Calibri" panose="020F0502020204030204" pitchFamily="34" charset="0"/>
              </a:rPr>
              <a:t>Enhet</a:t>
            </a:r>
            <a:r>
              <a:rPr lang="en-GB" sz="2400" dirty="0">
                <a:solidFill>
                  <a:srgbClr val="E97924"/>
                </a:solidFill>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Människocentrerat</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förhållningssätt</a:t>
            </a:r>
            <a:r>
              <a:rPr lang="en-GB" sz="2400" dirty="0">
                <a:latin typeface="Calibri" panose="020F0502020204030204" pitchFamily="34" charset="0"/>
                <a:ea typeface="Calibri" panose="020F0502020204030204" pitchFamily="34" charset="0"/>
                <a:cs typeface="Calibri" panose="020F0502020204030204" pitchFamily="34" charset="0"/>
              </a:rPr>
              <a:t> till </a:t>
            </a:r>
            <a:r>
              <a:rPr lang="en-GB" sz="2400" dirty="0" err="1">
                <a:latin typeface="Calibri" panose="020F0502020204030204" pitchFamily="34" charset="0"/>
                <a:ea typeface="Calibri" panose="020F0502020204030204" pitchFamily="34" charset="0"/>
                <a:cs typeface="Calibri" panose="020F0502020204030204" pitchFamily="34" charset="0"/>
              </a:rPr>
              <a:t>brobyggande</a:t>
            </a:r>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err="1">
                <a:solidFill>
                  <a:srgbClr val="915F9E"/>
                </a:solidFill>
                <a:latin typeface="Calibri" panose="020F0502020204030204" pitchFamily="34" charset="0"/>
                <a:ea typeface="Calibri" panose="020F0502020204030204" pitchFamily="34" charset="0"/>
                <a:cs typeface="Calibri" panose="020F0502020204030204" pitchFamily="34" charset="0"/>
              </a:rPr>
              <a:t>Öppenhet</a:t>
            </a:r>
            <a:r>
              <a:rPr lang="en-GB" sz="2400" dirty="0">
                <a:solidFill>
                  <a:srgbClr val="915F9E"/>
                </a:solidFill>
                <a:latin typeface="Calibri" panose="020F0502020204030204" pitchFamily="34" charset="0"/>
                <a:ea typeface="Calibri" panose="020F0502020204030204" pitchFamily="34" charset="0"/>
                <a:cs typeface="Calibri" panose="020F0502020204030204" pitchFamily="34" charset="0"/>
              </a:rPr>
              <a:t> för </a:t>
            </a:r>
            <a:r>
              <a:rPr lang="en-GB" sz="2400" dirty="0" err="1">
                <a:solidFill>
                  <a:srgbClr val="915F9E"/>
                </a:solidFill>
                <a:latin typeface="Calibri" panose="020F0502020204030204" pitchFamily="34" charset="0"/>
                <a:ea typeface="Calibri" panose="020F0502020204030204" pitchFamily="34" charset="0"/>
                <a:cs typeface="Calibri" panose="020F0502020204030204" pitchFamily="34" charset="0"/>
              </a:rPr>
              <a:t>skillnad</a:t>
            </a:r>
            <a:r>
              <a:rPr lang="en-GB" sz="2400" dirty="0">
                <a:solidFill>
                  <a:srgbClr val="915F9E"/>
                </a:solidFill>
                <a:latin typeface="Calibri" panose="020F0502020204030204" pitchFamily="34" charset="0"/>
                <a:ea typeface="Calibri" panose="020F0502020204030204" pitchFamily="34" charset="0"/>
                <a:cs typeface="Calibri" panose="020F0502020204030204" pitchFamily="34" charset="0"/>
              </a:rPr>
              <a:t>: </a:t>
            </a:r>
            <a:r>
              <a:rPr lang="sv-SE" sz="2400" dirty="0">
                <a:latin typeface="Calibri" panose="020F0502020204030204" pitchFamily="34" charset="0"/>
                <a:ea typeface="Calibri" panose="020F0502020204030204" pitchFamily="34" charset="0"/>
                <a:cs typeface="Calibri" panose="020F0502020204030204" pitchFamily="34" charset="0"/>
              </a:rPr>
              <a:t>Omfamna mänskliga och sociala skillnader.</a:t>
            </a:r>
            <a:r>
              <a:rPr lang="en-GB" sz="2400" dirty="0">
                <a:latin typeface="Calibri" panose="020F0502020204030204" pitchFamily="34" charset="0"/>
                <a:ea typeface="Calibri" panose="020F0502020204030204" pitchFamily="34" charset="0"/>
                <a:cs typeface="Calibri" panose="020F0502020204030204" pitchFamily="34" charset="0"/>
              </a:rPr>
              <a:t> </a:t>
            </a:r>
          </a:p>
          <a:p>
            <a:r>
              <a:rPr lang="en-GB" sz="2400" dirty="0" err="1">
                <a:solidFill>
                  <a:srgbClr val="7ABB57"/>
                </a:solidFill>
                <a:latin typeface="Calibri" panose="020F0502020204030204" pitchFamily="34" charset="0"/>
                <a:ea typeface="Calibri" panose="020F0502020204030204" pitchFamily="34" charset="0"/>
                <a:cs typeface="Calibri" panose="020F0502020204030204" pitchFamily="34" charset="0"/>
              </a:rPr>
              <a:t>Respekt</a:t>
            </a:r>
            <a:r>
              <a:rPr lang="en-GB" sz="2400" dirty="0">
                <a:solidFill>
                  <a:srgbClr val="7ABB57"/>
                </a:solidFill>
                <a:latin typeface="Calibri" panose="020F0502020204030204" pitchFamily="34" charset="0"/>
                <a:ea typeface="Calibri" panose="020F0502020204030204" pitchFamily="34" charset="0"/>
                <a:cs typeface="Calibri" panose="020F0502020204030204" pitchFamily="34" charset="0"/>
              </a:rPr>
              <a:t>: </a:t>
            </a:r>
            <a:r>
              <a:rPr lang="sv-SE" sz="2400" dirty="0">
                <a:latin typeface="Calibri" panose="020F0502020204030204" pitchFamily="34" charset="0"/>
                <a:ea typeface="Calibri" panose="020F0502020204030204" pitchFamily="34" charset="0"/>
                <a:cs typeface="Calibri" panose="020F0502020204030204" pitchFamily="34" charset="0"/>
              </a:rPr>
              <a:t>Behandla andra som du vill bli behandlad.</a:t>
            </a:r>
            <a:r>
              <a:rPr lang="en-GB" sz="2400" dirty="0">
                <a:latin typeface="Calibri" panose="020F0502020204030204" pitchFamily="34" charset="0"/>
                <a:ea typeface="Calibri" panose="020F0502020204030204" pitchFamily="34" charset="0"/>
                <a:cs typeface="Calibri" panose="020F0502020204030204" pitchFamily="34" charset="0"/>
              </a:rPr>
              <a:t> </a:t>
            </a:r>
          </a:p>
          <a:p>
            <a:r>
              <a:rPr lang="en-GB" sz="2400" dirty="0" err="1">
                <a:solidFill>
                  <a:srgbClr val="305C6F"/>
                </a:solidFill>
                <a:latin typeface="Calibri" panose="020F0502020204030204" pitchFamily="34" charset="0"/>
                <a:ea typeface="Calibri" panose="020F0502020204030204" pitchFamily="34" charset="0"/>
                <a:cs typeface="Calibri" panose="020F0502020204030204" pitchFamily="34" charset="0"/>
              </a:rPr>
              <a:t>Integritet</a:t>
            </a:r>
            <a:r>
              <a:rPr lang="en-GB" sz="2400" dirty="0">
                <a:solidFill>
                  <a:srgbClr val="305C6F"/>
                </a:solidFill>
                <a:latin typeface="Calibri" panose="020F0502020204030204" pitchFamily="34" charset="0"/>
                <a:ea typeface="Calibri" panose="020F0502020204030204" pitchFamily="34" charset="0"/>
                <a:cs typeface="Calibri" panose="020F0502020204030204" pitchFamily="34" charset="0"/>
              </a:rPr>
              <a:t>: </a:t>
            </a:r>
            <a:r>
              <a:rPr lang="sv-SE" sz="2400" dirty="0">
                <a:latin typeface="Calibri" panose="020F0502020204030204" pitchFamily="34" charset="0"/>
                <a:ea typeface="Calibri" panose="020F0502020204030204" pitchFamily="34" charset="0"/>
                <a:cs typeface="Calibri" panose="020F0502020204030204" pitchFamily="34" charset="0"/>
              </a:rPr>
              <a:t>Att veta och göra det som är rätt.</a:t>
            </a:r>
            <a:r>
              <a:rPr lang="en-GB" sz="2400" dirty="0">
                <a:latin typeface="Calibri" panose="020F0502020204030204" pitchFamily="34" charset="0"/>
                <a:ea typeface="Calibri" panose="020F0502020204030204" pitchFamily="34" charset="0"/>
                <a:cs typeface="Calibri" panose="020F0502020204030204" pitchFamily="34" charset="0"/>
              </a:rPr>
              <a:t> </a:t>
            </a:r>
          </a:p>
          <a:p>
            <a:r>
              <a:rPr lang="en-GB" sz="2400" dirty="0" err="1">
                <a:solidFill>
                  <a:srgbClr val="915F9E"/>
                </a:solidFill>
                <a:latin typeface="Calibri" panose="020F0502020204030204" pitchFamily="34" charset="0"/>
                <a:ea typeface="Calibri" panose="020F0502020204030204" pitchFamily="34" charset="0"/>
                <a:cs typeface="Calibri" panose="020F0502020204030204" pitchFamily="34" charset="0"/>
              </a:rPr>
              <a:t>Inkludering</a:t>
            </a:r>
            <a:r>
              <a:rPr lang="en-GB" sz="2400" dirty="0">
                <a:solidFill>
                  <a:srgbClr val="915F9E"/>
                </a:solidFill>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Omfamna</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möjligheter</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att</a:t>
            </a:r>
            <a:r>
              <a:rPr lang="en-GB" sz="2400" dirty="0">
                <a:latin typeface="Calibri" panose="020F0502020204030204" pitchFamily="34" charset="0"/>
                <a:ea typeface="Calibri" panose="020F0502020204030204" pitchFamily="34" charset="0"/>
                <a:cs typeface="Calibri" panose="020F0502020204030204" pitchFamily="34" charset="0"/>
              </a:rPr>
              <a:t> </a:t>
            </a:r>
            <a:r>
              <a:rPr lang="en-GB" sz="2400" dirty="0" err="1">
                <a:latin typeface="Calibri" panose="020F0502020204030204" pitchFamily="34" charset="0"/>
                <a:ea typeface="Calibri" panose="020F0502020204030204" pitchFamily="34" charset="0"/>
                <a:cs typeface="Calibri" panose="020F0502020204030204" pitchFamily="34" charset="0"/>
              </a:rPr>
              <a:t>bidra</a:t>
            </a:r>
            <a:r>
              <a:rPr lang="en-GB" sz="2400" dirty="0">
                <a:latin typeface="Calibri" panose="020F0502020204030204" pitchFamily="34" charset="0"/>
                <a:ea typeface="Calibri" panose="020F0502020204030204" pitchFamily="34" charset="0"/>
                <a:cs typeface="Calibri" panose="020F0502020204030204" pitchFamily="34" charset="0"/>
              </a:rPr>
              <a:t>.</a:t>
            </a:r>
          </a:p>
          <a:p>
            <a:r>
              <a:rPr lang="en-GB" sz="2400" dirty="0" err="1">
                <a:solidFill>
                  <a:srgbClr val="7ABB57"/>
                </a:solidFill>
                <a:latin typeface="Calibri" panose="020F0502020204030204" pitchFamily="34" charset="0"/>
                <a:ea typeface="Calibri" panose="020F0502020204030204" pitchFamily="34" charset="0"/>
                <a:cs typeface="Calibri" panose="020F0502020204030204" pitchFamily="34" charset="0"/>
              </a:rPr>
              <a:t>Mänskliga</a:t>
            </a:r>
            <a:r>
              <a:rPr lang="en-GB" sz="2400" dirty="0">
                <a:solidFill>
                  <a:srgbClr val="7ABB57"/>
                </a:solidFill>
                <a:latin typeface="Calibri" panose="020F0502020204030204" pitchFamily="34" charset="0"/>
                <a:ea typeface="Calibri" panose="020F0502020204030204" pitchFamily="34" charset="0"/>
                <a:cs typeface="Calibri" panose="020F0502020204030204" pitchFamily="34" charset="0"/>
              </a:rPr>
              <a:t> </a:t>
            </a:r>
            <a:r>
              <a:rPr lang="en-GB" sz="2400" dirty="0" err="1">
                <a:solidFill>
                  <a:srgbClr val="7ABB57"/>
                </a:solidFill>
                <a:latin typeface="Calibri" panose="020F0502020204030204" pitchFamily="34" charset="0"/>
                <a:ea typeface="Calibri" panose="020F0502020204030204" pitchFamily="34" charset="0"/>
                <a:cs typeface="Calibri" panose="020F0502020204030204" pitchFamily="34" charset="0"/>
              </a:rPr>
              <a:t>rättigheter</a:t>
            </a:r>
            <a:r>
              <a:rPr lang="en-GB" sz="2400" dirty="0">
                <a:solidFill>
                  <a:srgbClr val="7ABB57"/>
                </a:solidFill>
                <a:latin typeface="Calibri" panose="020F0502020204030204" pitchFamily="34" charset="0"/>
                <a:ea typeface="Calibri" panose="020F0502020204030204" pitchFamily="34" charset="0"/>
                <a:cs typeface="Calibri" panose="020F0502020204030204" pitchFamily="34" charset="0"/>
              </a:rPr>
              <a:t>: </a:t>
            </a:r>
            <a:r>
              <a:rPr lang="sv-SE" sz="2400" dirty="0">
                <a:latin typeface="Calibri" panose="020F0502020204030204" pitchFamily="34" charset="0"/>
                <a:ea typeface="Calibri" panose="020F0502020204030204" pitchFamily="34" charset="0"/>
                <a:cs typeface="Calibri" panose="020F0502020204030204" pitchFamily="34" charset="0"/>
              </a:rPr>
              <a:t>Skydda människors medborgerliga, politiska, ekonomiska, kulturella och sociala rättigheter.</a:t>
            </a:r>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dirty="0">
                <a:latin typeface="Calibri" panose="020F0502020204030204" pitchFamily="34" charset="0"/>
                <a:ea typeface="Calibri" panose="020F0502020204030204" pitchFamily="34" charset="0"/>
                <a:cs typeface="Calibri" panose="020F0502020204030204" pitchFamily="34" charset="0"/>
              </a:rPr>
              <a:t> </a:t>
            </a:r>
            <a:endParaRPr lang="en-IE" sz="2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Placeholder 5">
            <a:extLst>
              <a:ext uri="{FF2B5EF4-FFF2-40B4-BE49-F238E27FC236}">
                <a16:creationId xmlns:a16="http://schemas.microsoft.com/office/drawing/2014/main" id="{1CEA7753-55D0-8D7A-A42F-EED71DE099B8}"/>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25973" r="25973"/>
          <a:stretch>
            <a:fillRect/>
          </a:stretch>
        </p:blipFill>
        <p:spPr/>
      </p:pic>
    </p:spTree>
    <p:extLst>
      <p:ext uri="{BB962C8B-B14F-4D97-AF65-F5344CB8AC3E}">
        <p14:creationId xmlns:p14="http://schemas.microsoft.com/office/powerpoint/2010/main" val="40486813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987929" y="189682"/>
            <a:ext cx="6577261" cy="1215785"/>
          </a:xfrm>
        </p:spPr>
        <p:txBody>
          <a:bodyPr/>
          <a:lstStyle/>
          <a:p>
            <a:r>
              <a:rPr lang="sv-SE" dirty="0"/>
              <a:t>Tips för effektiv tvärkulturell kommunikation</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054860" y="1391786"/>
            <a:ext cx="6561082" cy="2706081"/>
          </a:xfrm>
        </p:spPr>
        <p:txBody>
          <a:bodyPr/>
          <a:lstStyle/>
          <a:p>
            <a:r>
              <a:rPr lang="en-GB" b="1" dirty="0">
                <a:solidFill>
                  <a:srgbClr val="E97924"/>
                </a:solidFill>
              </a:rPr>
              <a:t>1. </a:t>
            </a:r>
            <a:r>
              <a:rPr lang="en-GB" b="1" dirty="0" err="1">
                <a:solidFill>
                  <a:srgbClr val="E97924"/>
                </a:solidFill>
              </a:rPr>
              <a:t>Upprätthåll</a:t>
            </a:r>
            <a:r>
              <a:rPr lang="en-GB" b="1" dirty="0">
                <a:solidFill>
                  <a:srgbClr val="E97924"/>
                </a:solidFill>
              </a:rPr>
              <a:t> </a:t>
            </a:r>
            <a:r>
              <a:rPr lang="en-GB" b="1" dirty="0" err="1">
                <a:solidFill>
                  <a:srgbClr val="E97924"/>
                </a:solidFill>
              </a:rPr>
              <a:t>etikett</a:t>
            </a:r>
            <a:r>
              <a:rPr lang="en-GB" b="1" dirty="0">
                <a:solidFill>
                  <a:srgbClr val="E97924"/>
                </a:solidFill>
              </a:rPr>
              <a:t>  </a:t>
            </a:r>
          </a:p>
          <a:p>
            <a:r>
              <a:rPr lang="sv-SE" dirty="0"/>
              <a:t>Många kulturer har specifik etikett kring sättet de kommunicerar. Innan ni träffas, undersök målkulturen, eller om tiden tillåter, gör någon tvärkulturell träning. Varje kultur har sitt specifika sätt att indikera denna formalitet: 'Herr' och 'Frau' i Tyskland, omvända familje- och förnamn i Kina, och användningen av 'san' i Japan för män och kvinnor, etc. Var medveten om denna förtrogenhet. tokens och hoppa inte direkt till förnamnstermer förrän du får en signal från den andra personen att göra det.</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27736" y="4575701"/>
            <a:ext cx="3700448" cy="1632228"/>
          </a:xfrm>
          <a:prstGeom prst="rect">
            <a:avLst/>
          </a:prstGeom>
        </p:spPr>
        <p:txBody>
          <a:bodyPr>
            <a:normAutofit/>
          </a:bodyPr>
          <a:lstStyle/>
          <a:p>
            <a:r>
              <a:rPr lang="en-GB" dirty="0"/>
              <a:t>"</a:t>
            </a:r>
            <a:r>
              <a:rPr lang="sv-SE" dirty="0"/>
              <a:t>Tolerans, interkulturell dialog och respekt för mångfald är viktigare än någonsin i en värld där människor blir allt närmare sammanlänkade.</a:t>
            </a:r>
            <a:r>
              <a:rPr lang="en-GB" dirty="0"/>
              <a:t>"</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endParaRPr lang="en-GB" dirty="0"/>
          </a:p>
          <a:p>
            <a:r>
              <a:rPr lang="en-GB" b="0" dirty="0" err="1"/>
              <a:t>Koffi</a:t>
            </a:r>
            <a:r>
              <a:rPr lang="en-GB" b="0" dirty="0"/>
              <a:t> Annan</a:t>
            </a:r>
          </a:p>
          <a:p>
            <a:r>
              <a:rPr lang="en-GB" b="0" dirty="0"/>
              <a:t>Former Secretary-General of the United Nations</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17</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17</a:t>
            </a:fld>
            <a:endParaRPr lang="en-US" sz="800" dirty="0">
              <a:latin typeface="Calibri" panose="020F0502020204030204" pitchFamily="34" charset="0"/>
              <a:cs typeface="Calibri" panose="020F0502020204030204" pitchFamily="34" charset="0"/>
            </a:endParaRPr>
          </a:p>
        </p:txBody>
      </p:sp>
      <p:pic>
        <p:nvPicPr>
          <p:cNvPr id="11" name="Picture Placeholder 10" descr="A person sitting at a table using a computer&#10;&#10;Description automatically generated">
            <a:extLst>
              <a:ext uri="{FF2B5EF4-FFF2-40B4-BE49-F238E27FC236}">
                <a16:creationId xmlns:a16="http://schemas.microsoft.com/office/drawing/2014/main" id="{F76246F4-8B71-7274-BEAD-A108227D8D4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311778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18</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6740307"/>
          </a:xfrm>
          <a:prstGeom prst="rect">
            <a:avLst/>
          </a:prstGeom>
          <a:noFill/>
        </p:spPr>
        <p:txBody>
          <a:bodyPr wrap="square" rtlCol="0">
            <a:spAutoFit/>
          </a:bodyPr>
          <a:lstStyle/>
          <a:p>
            <a:r>
              <a:rPr lang="en-GB" sz="2400" b="1" dirty="0">
                <a:solidFill>
                  <a:srgbClr val="7ABB57"/>
                </a:solidFill>
                <a:latin typeface="Calibri" panose="020F0502020204030204" pitchFamily="34" charset="0"/>
                <a:ea typeface="Calibri" panose="020F0502020204030204" pitchFamily="34" charset="0"/>
                <a:cs typeface="Calibri" panose="020F0502020204030204" pitchFamily="34" charset="0"/>
              </a:rPr>
              <a:t>2. </a:t>
            </a:r>
            <a:r>
              <a:rPr lang="en-GB" sz="2400" b="1" dirty="0" err="1">
                <a:solidFill>
                  <a:srgbClr val="7ABB57"/>
                </a:solidFill>
                <a:latin typeface="Calibri" panose="020F0502020204030204" pitchFamily="34" charset="0"/>
                <a:ea typeface="Calibri" panose="020F0502020204030204" pitchFamily="34" charset="0"/>
                <a:cs typeface="Calibri" panose="020F0502020204030204" pitchFamily="34" charset="0"/>
              </a:rPr>
              <a:t>Undvik</a:t>
            </a:r>
            <a:r>
              <a:rPr lang="en-GB" sz="2400" b="1" dirty="0">
                <a:solidFill>
                  <a:srgbClr val="7ABB57"/>
                </a:solidFill>
                <a:latin typeface="Calibri" panose="020F0502020204030204" pitchFamily="34" charset="0"/>
                <a:ea typeface="Calibri" panose="020F0502020204030204" pitchFamily="34" charset="0"/>
                <a:cs typeface="Calibri" panose="020F0502020204030204" pitchFamily="34" charset="0"/>
              </a:rPr>
              <a:t> slang </a:t>
            </a:r>
          </a:p>
          <a:p>
            <a:r>
              <a:rPr lang="sv-SE" sz="2400" dirty="0">
                <a:latin typeface="Calibri" panose="020F0502020204030204" pitchFamily="34" charset="0"/>
                <a:ea typeface="Calibri" panose="020F0502020204030204" pitchFamily="34" charset="0"/>
                <a:cs typeface="Calibri" panose="020F0502020204030204" pitchFamily="34" charset="0"/>
              </a:rPr>
              <a:t>De flesta utbildade som inte har engelska som modersmål kommer att ha en omfattande förståelse för engelsk slang, idiom och talesätt. De kanske förstår de enskilda orden du har sagt, men inte sammanhanget eller innebörden. Som ett resultat kan du sluta förvirra dem eller förolämpa dem.</a:t>
            </a:r>
            <a:endParaRPr lang="en-GB" sz="2400"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a typeface="Calibri" panose="020F0502020204030204" pitchFamily="34" charset="0"/>
              <a:cs typeface="Calibri" panose="020F0502020204030204" pitchFamily="34" charset="0"/>
            </a:endParaRPr>
          </a:p>
          <a:p>
            <a:r>
              <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rPr>
              <a:t>3. Tala </a:t>
            </a:r>
            <a:r>
              <a:rPr lang="en-GB" sz="2400" b="1" dirty="0" err="1">
                <a:solidFill>
                  <a:srgbClr val="E97924"/>
                </a:solidFill>
                <a:latin typeface="Calibri" panose="020F0502020204030204" pitchFamily="34" charset="0"/>
                <a:ea typeface="Calibri" panose="020F0502020204030204" pitchFamily="34" charset="0"/>
                <a:cs typeface="Calibri" panose="020F0502020204030204" pitchFamily="34" charset="0"/>
              </a:rPr>
              <a:t>långsamt</a:t>
            </a:r>
            <a:endPar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endParaRPr>
          </a:p>
          <a:p>
            <a:r>
              <a:rPr lang="sv-SE" sz="2400" dirty="0">
                <a:latin typeface="Calibri" panose="020F0502020204030204" pitchFamily="34" charset="0"/>
                <a:ea typeface="Calibri" panose="020F0502020204030204" pitchFamily="34" charset="0"/>
                <a:cs typeface="Calibri" panose="020F0502020204030204" pitchFamily="34" charset="0"/>
              </a:rPr>
              <a:t>Även om engelska är det vanliga språket i en tvärkulturell situation, är det inte en bra idé att prata i din normala hastighet. Att tala i en långsammare takt kommer att hjälpa, såväl som tydligt, och att uttala dina ord korrekt. Dela upp dina meningar i korta, definierbara avsnitt och ge din lyssnare tid att översätta och smälta dina ord när du går. Men sakta inte ner för mycket eftersom det kan verka nedlåtande. Om problemet är omvänt, var inte rädd för att artigt be dem att sakta ner.</a:t>
            </a:r>
            <a:endParaRPr lang="en-GB" sz="2400"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a typeface="Calibri" panose="020F0502020204030204" pitchFamily="34" charset="0"/>
              <a:cs typeface="Calibri" panose="020F0502020204030204" pitchFamily="34" charset="0"/>
            </a:endParaRPr>
          </a:p>
          <a:p>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12" name="Picture Placeholder 11" descr="A group of people looking at a computer&#10;&#10;Description automatically generated">
            <a:extLst>
              <a:ext uri="{FF2B5EF4-FFF2-40B4-BE49-F238E27FC236}">
                <a16:creationId xmlns:a16="http://schemas.microsoft.com/office/drawing/2014/main" id="{D464C91A-2A02-76A7-35CC-C119D595C67C}"/>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13960" r="13960"/>
          <a:stretch>
            <a:fillRect/>
          </a:stretch>
        </p:blipFill>
        <p:spPr/>
      </p:pic>
    </p:spTree>
    <p:extLst>
      <p:ext uri="{BB962C8B-B14F-4D97-AF65-F5344CB8AC3E}">
        <p14:creationId xmlns:p14="http://schemas.microsoft.com/office/powerpoint/2010/main" val="35815132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789286"/>
            <a:ext cx="10483429" cy="5340581"/>
          </a:xfrm>
        </p:spPr>
        <p:txBody>
          <a:bodyPr/>
          <a:lstStyle/>
          <a:p>
            <a:r>
              <a:rPr lang="en-GB" b="1" dirty="0">
                <a:solidFill>
                  <a:srgbClr val="7ABB57"/>
                </a:solidFill>
              </a:rPr>
              <a:t>4. </a:t>
            </a:r>
            <a:r>
              <a:rPr lang="en-GB" b="1" dirty="0" err="1">
                <a:solidFill>
                  <a:srgbClr val="7ABB57"/>
                </a:solidFill>
              </a:rPr>
              <a:t>Håll</a:t>
            </a:r>
            <a:r>
              <a:rPr lang="en-GB" b="1" dirty="0">
                <a:solidFill>
                  <a:srgbClr val="7ABB57"/>
                </a:solidFill>
              </a:rPr>
              <a:t> det </a:t>
            </a:r>
            <a:r>
              <a:rPr lang="en-GB" b="1" dirty="0" err="1">
                <a:solidFill>
                  <a:srgbClr val="7ABB57"/>
                </a:solidFill>
              </a:rPr>
              <a:t>enkelt</a:t>
            </a:r>
            <a:endParaRPr lang="en-GB" b="1" dirty="0">
              <a:solidFill>
                <a:srgbClr val="7ABB57"/>
              </a:solidFill>
            </a:endParaRPr>
          </a:p>
          <a:p>
            <a:r>
              <a:rPr lang="sv-SE" dirty="0"/>
              <a:t>I en tvärkulturell konversation finns det ingen anledning att göra det svårare för er båda genom att använda stora ord. Håll det enkelt. Tvåstaviga ord är mycket lättare att förstå än trestaviga ord, och enstaviga ord är bättre än tvåstaviga ord.</a:t>
            </a:r>
            <a:endParaRPr lang="en-GB" dirty="0"/>
          </a:p>
          <a:p>
            <a:endParaRPr lang="en-GB" dirty="0"/>
          </a:p>
          <a:p>
            <a:r>
              <a:rPr lang="en-GB" b="1" dirty="0">
                <a:solidFill>
                  <a:srgbClr val="E97924"/>
                </a:solidFill>
              </a:rPr>
              <a:t>5. </a:t>
            </a:r>
            <a:r>
              <a:rPr lang="en-GB" b="1" dirty="0" err="1">
                <a:solidFill>
                  <a:srgbClr val="E97924"/>
                </a:solidFill>
              </a:rPr>
              <a:t>Öva</a:t>
            </a:r>
            <a:r>
              <a:rPr lang="en-GB" b="1" dirty="0">
                <a:solidFill>
                  <a:srgbClr val="E97924"/>
                </a:solidFill>
              </a:rPr>
              <a:t> </a:t>
            </a:r>
            <a:r>
              <a:rPr lang="en-GB" b="1" dirty="0" err="1">
                <a:solidFill>
                  <a:srgbClr val="E97924"/>
                </a:solidFill>
              </a:rPr>
              <a:t>aktivt</a:t>
            </a:r>
            <a:r>
              <a:rPr lang="en-GB" b="1" dirty="0">
                <a:solidFill>
                  <a:srgbClr val="E97924"/>
                </a:solidFill>
              </a:rPr>
              <a:t> </a:t>
            </a:r>
            <a:r>
              <a:rPr lang="en-GB" b="1" dirty="0" err="1">
                <a:solidFill>
                  <a:srgbClr val="E97924"/>
                </a:solidFill>
              </a:rPr>
              <a:t>lyssnande</a:t>
            </a:r>
            <a:endParaRPr lang="en-GB" b="1" dirty="0">
              <a:solidFill>
                <a:srgbClr val="E97924"/>
              </a:solidFill>
            </a:endParaRPr>
          </a:p>
          <a:p>
            <a:r>
              <a:rPr lang="sv-SE" dirty="0"/>
              <a:t>Aktivt lyssnande är en mycket effektiv strategi för att förbättra tvärkulturell kommunikation. Återställ eller sammanfatta vad den andra personen har sagt, för att säkerställa att du har förstått dem korrekt, och ställ ofta frågor. Detta hjälper till att säkerställa att viktig information inte missas eller missförstås.</a:t>
            </a:r>
            <a:endParaRPr lang="en-GB"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19</a:t>
            </a:fld>
            <a:endParaRPr lang="en-US" sz="800" dirty="0">
              <a:latin typeface="Calibri" panose="020F0502020204030204" pitchFamily="34" charset="0"/>
              <a:cs typeface="Calibri" panose="020F0502020204030204" pitchFamily="34" charset="0"/>
            </a:endParaRPr>
          </a:p>
        </p:txBody>
      </p:sp>
      <p:pic>
        <p:nvPicPr>
          <p:cNvPr id="5" name="Graphic 4" descr="Ear outline">
            <a:extLst>
              <a:ext uri="{FF2B5EF4-FFF2-40B4-BE49-F238E27FC236}">
                <a16:creationId xmlns:a16="http://schemas.microsoft.com/office/drawing/2014/main" id="{9128E50D-CD9B-59D0-F5AD-14CBA2024D2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189872" y="4748219"/>
            <a:ext cx="1147839" cy="1147839"/>
          </a:xfrm>
          <a:prstGeom prst="rect">
            <a:avLst/>
          </a:prstGeom>
        </p:spPr>
      </p:pic>
    </p:spTree>
    <p:extLst>
      <p:ext uri="{BB962C8B-B14F-4D97-AF65-F5344CB8AC3E}">
        <p14:creationId xmlns:p14="http://schemas.microsoft.com/office/powerpoint/2010/main" val="2202816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a:xfrm>
            <a:off x="1997548" y="2070648"/>
            <a:ext cx="1045074" cy="223473"/>
          </a:xfrm>
        </p:spPr>
        <p:txBody>
          <a:bodyPr/>
          <a:lstStyle/>
          <a:p>
            <a:r>
              <a:rPr lang="en-US" dirty="0">
                <a:solidFill>
                  <a:srgbClr val="915F9E"/>
                </a:solidFill>
              </a:rPr>
              <a:t>01</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a:xfrm>
            <a:off x="1997548" y="2532237"/>
            <a:ext cx="1045074" cy="223473"/>
          </a:xfrm>
        </p:spPr>
        <p:txBody>
          <a:bodyPr/>
          <a:lstStyle/>
          <a:p>
            <a:r>
              <a:rPr lang="en-US" dirty="0">
                <a:solidFill>
                  <a:srgbClr val="915F9E"/>
                </a:solidFill>
              </a:rPr>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a:xfrm>
            <a:off x="2898346" y="2514984"/>
            <a:ext cx="7625889" cy="272295"/>
          </a:xfrm>
        </p:spPr>
        <p:txBody>
          <a:bodyPr/>
          <a:lstStyle/>
          <a:p>
            <a:r>
              <a:rPr lang="en-US" dirty="0" err="1">
                <a:solidFill>
                  <a:srgbClr val="0C2D45"/>
                </a:solidFill>
              </a:rPr>
              <a:t>Interkulturell</a:t>
            </a:r>
            <a:r>
              <a:rPr lang="en-US" dirty="0">
                <a:solidFill>
                  <a:srgbClr val="0C2D45"/>
                </a:solidFill>
              </a:rPr>
              <a:t> </a:t>
            </a:r>
            <a:r>
              <a:rPr lang="en-US" dirty="0" err="1">
                <a:solidFill>
                  <a:srgbClr val="0C2D45"/>
                </a:solidFill>
              </a:rPr>
              <a:t>kommunikation</a:t>
            </a:r>
            <a:endParaRPr lang="en-US" dirty="0">
              <a:solidFill>
                <a:srgbClr val="0C2D45"/>
              </a:solidFill>
            </a:endParaRP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a:xfrm>
            <a:off x="1997548" y="2958181"/>
            <a:ext cx="1045074" cy="223473"/>
          </a:xfrm>
        </p:spPr>
        <p:txBody>
          <a:bodyPr/>
          <a:lstStyle/>
          <a:p>
            <a:r>
              <a:rPr lang="en-US" dirty="0">
                <a:solidFill>
                  <a:srgbClr val="915F9E"/>
                </a:solidFill>
              </a:rPr>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a:xfrm>
            <a:off x="2898346" y="2940929"/>
            <a:ext cx="7712154" cy="337110"/>
          </a:xfrm>
        </p:spPr>
        <p:txBody>
          <a:bodyPr/>
          <a:lstStyle/>
          <a:p>
            <a:r>
              <a:rPr lang="en-US" dirty="0" err="1"/>
              <a:t>Bygga</a:t>
            </a:r>
            <a:r>
              <a:rPr lang="en-US" dirty="0"/>
              <a:t> </a:t>
            </a:r>
            <a:r>
              <a:rPr lang="en-US" dirty="0" err="1"/>
              <a:t>självförtroende</a:t>
            </a:r>
            <a:endParaRPr lang="en-US" dirty="0">
              <a:solidFill>
                <a:srgbClr val="0C2D45"/>
              </a:solidFill>
            </a:endParaRP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a:xfrm>
            <a:off x="1997548" y="3370947"/>
            <a:ext cx="1045074" cy="223473"/>
          </a:xfrm>
        </p:spPr>
        <p:txBody>
          <a:bodyPr/>
          <a:lstStyle/>
          <a:p>
            <a:r>
              <a:rPr lang="en-US" dirty="0">
                <a:solidFill>
                  <a:srgbClr val="915F9E"/>
                </a:solidFill>
              </a:rPr>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a:xfrm>
            <a:off x="2898346" y="3353695"/>
            <a:ext cx="8107135" cy="337111"/>
          </a:xfrm>
        </p:spPr>
        <p:txBody>
          <a:bodyPr/>
          <a:lstStyle/>
          <a:p>
            <a:r>
              <a:rPr lang="sv-SE" dirty="0"/>
              <a:t>Omfamna ett globalt perspektiv och utnyttja en global fördel</a:t>
            </a:r>
            <a:endParaRPr lang="en-US" dirty="0">
              <a:solidFill>
                <a:srgbClr val="0C2D45"/>
              </a:solidFill>
            </a:endParaRP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a:xfrm>
            <a:off x="1997548" y="3797309"/>
            <a:ext cx="1045074" cy="223473"/>
          </a:xfrm>
        </p:spPr>
        <p:txBody>
          <a:bodyPr/>
          <a:lstStyle/>
          <a:p>
            <a:r>
              <a:rPr lang="en-US" dirty="0">
                <a:solidFill>
                  <a:srgbClr val="915F9E"/>
                </a:solidFill>
              </a:rPr>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a:xfrm>
            <a:off x="2898346" y="3766462"/>
            <a:ext cx="8107135" cy="337110"/>
          </a:xfrm>
        </p:spPr>
        <p:txBody>
          <a:bodyPr/>
          <a:lstStyle/>
          <a:p>
            <a:r>
              <a:rPr lang="en-US" dirty="0" err="1"/>
              <a:t>Mentalt</a:t>
            </a:r>
            <a:r>
              <a:rPr lang="en-US" dirty="0"/>
              <a:t> </a:t>
            </a:r>
            <a:r>
              <a:rPr lang="en-US" dirty="0" err="1"/>
              <a:t>välbefinnande</a:t>
            </a:r>
            <a:r>
              <a:rPr lang="en-US" dirty="0"/>
              <a:t> </a:t>
            </a:r>
            <a:r>
              <a:rPr lang="en-US" dirty="0" err="1"/>
              <a:t>och</a:t>
            </a:r>
            <a:r>
              <a:rPr lang="en-US" dirty="0"/>
              <a:t> </a:t>
            </a:r>
            <a:r>
              <a:rPr lang="en-US" dirty="0" err="1"/>
              <a:t>stödresurser</a:t>
            </a:r>
            <a:endParaRPr lang="en-US" dirty="0">
              <a:solidFill>
                <a:srgbClr val="0C2D45"/>
              </a:solidFill>
            </a:endParaRP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solidFill>
                  <a:srgbClr val="915F9E"/>
                </a:solidFill>
              </a:rPr>
              <a:t>INNEHÅLLSFÖRTECKNING</a:t>
            </a:r>
          </a:p>
        </p:txBody>
      </p:sp>
      <p:sp>
        <p:nvSpPr>
          <p:cNvPr id="2" name="Slide Number Placeholder 2">
            <a:extLst>
              <a:ext uri="{FF2B5EF4-FFF2-40B4-BE49-F238E27FC236}">
                <a16:creationId xmlns:a16="http://schemas.microsoft.com/office/drawing/2014/main" id="{C72DD1BA-8BB3-FA93-2FF2-226664E56F8C}"/>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a:t>
            </a:fld>
            <a:endParaRPr lang="en-US" sz="800" dirty="0">
              <a:latin typeface="Calibri" panose="020F0502020204030204" pitchFamily="34" charset="0"/>
              <a:cs typeface="Calibri" panose="020F0502020204030204" pitchFamily="34" charset="0"/>
            </a:endParaRPr>
          </a:p>
        </p:txBody>
      </p:sp>
      <p:sp>
        <p:nvSpPr>
          <p:cNvPr id="6" name="Text Placeholder 5">
            <a:extLst>
              <a:ext uri="{FF2B5EF4-FFF2-40B4-BE49-F238E27FC236}">
                <a16:creationId xmlns:a16="http://schemas.microsoft.com/office/drawing/2014/main" id="{1D63E6E2-02FD-2785-66E4-7280F53B98A3}"/>
              </a:ext>
            </a:extLst>
          </p:cNvPr>
          <p:cNvSpPr>
            <a:spLocks noGrp="1"/>
          </p:cNvSpPr>
          <p:nvPr>
            <p:ph type="body" sz="quarter" idx="49"/>
          </p:nvPr>
        </p:nvSpPr>
        <p:spPr>
          <a:xfrm>
            <a:off x="2898346" y="1999692"/>
            <a:ext cx="6956279" cy="361642"/>
          </a:xfrm>
        </p:spPr>
        <p:txBody>
          <a:bodyPr/>
          <a:lstStyle/>
          <a:p>
            <a:r>
              <a:rPr lang="en-IE" dirty="0" err="1"/>
              <a:t>Resiliens</a:t>
            </a:r>
            <a:r>
              <a:rPr lang="en-IE" dirty="0"/>
              <a:t> för </a:t>
            </a:r>
            <a:r>
              <a:rPr lang="en-IE" dirty="0" err="1"/>
              <a:t>migranter</a:t>
            </a:r>
            <a:endParaRPr lang="en-IE" dirty="0"/>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619009"/>
            <a:ext cx="10483429" cy="5619981"/>
          </a:xfrm>
        </p:spPr>
        <p:txBody>
          <a:bodyPr/>
          <a:lstStyle/>
          <a:p>
            <a:r>
              <a:rPr lang="en-GB" b="1" dirty="0">
                <a:solidFill>
                  <a:srgbClr val="7ABB57"/>
                </a:solidFill>
              </a:rPr>
              <a:t>6. </a:t>
            </a:r>
            <a:r>
              <a:rPr lang="en-GB" b="1" dirty="0" err="1">
                <a:solidFill>
                  <a:srgbClr val="7ABB57"/>
                </a:solidFill>
              </a:rPr>
              <a:t>Turas</a:t>
            </a:r>
            <a:r>
              <a:rPr lang="en-GB" b="1" dirty="0">
                <a:solidFill>
                  <a:srgbClr val="7ABB57"/>
                </a:solidFill>
              </a:rPr>
              <a:t> om </a:t>
            </a:r>
            <a:r>
              <a:rPr lang="en-GB" b="1" dirty="0" err="1">
                <a:solidFill>
                  <a:srgbClr val="7ABB57"/>
                </a:solidFill>
              </a:rPr>
              <a:t>att</a:t>
            </a:r>
            <a:r>
              <a:rPr lang="en-GB" b="1">
                <a:solidFill>
                  <a:srgbClr val="7ABB57"/>
                </a:solidFill>
              </a:rPr>
              <a:t> prata</a:t>
            </a:r>
            <a:endParaRPr lang="en-GB" b="1" dirty="0">
              <a:solidFill>
                <a:srgbClr val="7ABB57"/>
              </a:solidFill>
            </a:endParaRPr>
          </a:p>
          <a:p>
            <a:r>
              <a:rPr lang="sv-SE" dirty="0"/>
              <a:t>Få konversationen att flyta mer fritt genom att turas om att tala. Gör en poäng och lyssna sedan på den andra personens svar. Särskilt när människor talar engelska som andraspråk är det bättre att prata med dem i korta utbyten snarare än att hålla en lång monolog som kan vara svår för dem att följa.</a:t>
            </a:r>
          </a:p>
          <a:p>
            <a:endParaRPr lang="en-GB" dirty="0"/>
          </a:p>
          <a:p>
            <a:r>
              <a:rPr lang="en-GB" b="1" dirty="0">
                <a:solidFill>
                  <a:srgbClr val="E97924"/>
                </a:solidFill>
              </a:rPr>
              <a:t>7. </a:t>
            </a:r>
            <a:r>
              <a:rPr lang="en-GB" b="1" dirty="0" err="1">
                <a:solidFill>
                  <a:srgbClr val="E97924"/>
                </a:solidFill>
              </a:rPr>
              <a:t>Skriv</a:t>
            </a:r>
            <a:r>
              <a:rPr lang="en-GB" b="1" dirty="0">
                <a:solidFill>
                  <a:srgbClr val="E97924"/>
                </a:solidFill>
              </a:rPr>
              <a:t> </a:t>
            </a:r>
            <a:r>
              <a:rPr lang="en-GB" b="1" dirty="0" err="1">
                <a:solidFill>
                  <a:srgbClr val="E97924"/>
                </a:solidFill>
              </a:rPr>
              <a:t>ner</a:t>
            </a:r>
            <a:r>
              <a:rPr lang="en-GB" b="1" dirty="0">
                <a:solidFill>
                  <a:srgbClr val="E97924"/>
                </a:solidFill>
              </a:rPr>
              <a:t> saker</a:t>
            </a:r>
          </a:p>
          <a:p>
            <a:r>
              <a:rPr lang="sv-SE" dirty="0"/>
              <a:t>Om du inte är säker på om den andra personen har förstått dig ordentligt, skriv ner det för att vara säker. Detta kan vara särskilt användbart när man diskuterar stora siffror.</a:t>
            </a:r>
            <a:r>
              <a:rPr lang="en-GB" dirty="0"/>
              <a:t> </a:t>
            </a:r>
          </a:p>
          <a:p>
            <a:endParaRPr lang="en-GB" dirty="0"/>
          </a:p>
          <a:p>
            <a:r>
              <a:rPr lang="en-GB" b="1" dirty="0">
                <a:solidFill>
                  <a:srgbClr val="7ABB57"/>
                </a:solidFill>
              </a:rPr>
              <a:t>8. </a:t>
            </a:r>
            <a:r>
              <a:rPr lang="en-GB" b="1" dirty="0" err="1">
                <a:solidFill>
                  <a:srgbClr val="7ABB57"/>
                </a:solidFill>
              </a:rPr>
              <a:t>Undvik</a:t>
            </a:r>
            <a:r>
              <a:rPr lang="en-GB" b="1" dirty="0">
                <a:solidFill>
                  <a:srgbClr val="7ABB57"/>
                </a:solidFill>
              </a:rPr>
              <a:t> </a:t>
            </a:r>
            <a:r>
              <a:rPr lang="en-GB" b="1" dirty="0" err="1">
                <a:solidFill>
                  <a:srgbClr val="7ABB57"/>
                </a:solidFill>
              </a:rPr>
              <a:t>stängda</a:t>
            </a:r>
            <a:r>
              <a:rPr lang="en-GB" b="1" dirty="0">
                <a:solidFill>
                  <a:srgbClr val="7ABB57"/>
                </a:solidFill>
              </a:rPr>
              <a:t> </a:t>
            </a:r>
            <a:r>
              <a:rPr lang="en-GB" b="1" dirty="0" err="1">
                <a:solidFill>
                  <a:srgbClr val="7ABB57"/>
                </a:solidFill>
              </a:rPr>
              <a:t>frågor</a:t>
            </a:r>
            <a:endParaRPr lang="en-GB" b="1" dirty="0">
              <a:solidFill>
                <a:srgbClr val="7ABB57"/>
              </a:solidFill>
            </a:endParaRPr>
          </a:p>
          <a:p>
            <a:r>
              <a:rPr lang="sv-SE" dirty="0"/>
              <a:t>Formulera inte en fråga som behöver ett "ja" eller "nej" svar. I många kulturer är det svårt eller pinsamt att svara nekande, så du kommer alltid att få ett 'ja' även om det verkliga svaret är 'nej'. Ställ öppna frågor som kräver information istället.</a:t>
            </a:r>
            <a:endParaRPr lang="en-GB" dirty="0"/>
          </a:p>
          <a:p>
            <a:endParaRPr lang="en-GB"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20</a:t>
            </a:fld>
            <a:endParaRPr lang="en-US" sz="800" dirty="0">
              <a:latin typeface="Calibri" panose="020F0502020204030204" pitchFamily="34" charset="0"/>
              <a:cs typeface="Calibri" panose="020F0502020204030204" pitchFamily="34" charset="0"/>
            </a:endParaRPr>
          </a:p>
        </p:txBody>
      </p:sp>
      <p:pic>
        <p:nvPicPr>
          <p:cNvPr id="7" name="Graphic 6" descr="Scribble outline">
            <a:extLst>
              <a:ext uri="{FF2B5EF4-FFF2-40B4-BE49-F238E27FC236}">
                <a16:creationId xmlns:a16="http://schemas.microsoft.com/office/drawing/2014/main" id="{5F642FC2-245C-CE3E-5F22-CBDB15FFC617}"/>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0820400" y="3928533"/>
            <a:ext cx="914400" cy="973667"/>
          </a:xfrm>
          <a:prstGeom prst="rect">
            <a:avLst/>
          </a:prstGeom>
        </p:spPr>
      </p:pic>
    </p:spTree>
    <p:extLst>
      <p:ext uri="{BB962C8B-B14F-4D97-AF65-F5344CB8AC3E}">
        <p14:creationId xmlns:p14="http://schemas.microsoft.com/office/powerpoint/2010/main" val="2744345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789286"/>
            <a:ext cx="10483429" cy="5340581"/>
          </a:xfrm>
        </p:spPr>
        <p:txBody>
          <a:bodyPr/>
          <a:lstStyle/>
          <a:p>
            <a:r>
              <a:rPr lang="en-GB" b="1" dirty="0">
                <a:solidFill>
                  <a:srgbClr val="E97924"/>
                </a:solidFill>
              </a:rPr>
              <a:t>9. Var </a:t>
            </a:r>
            <a:r>
              <a:rPr lang="en-GB" b="1" dirty="0" err="1">
                <a:solidFill>
                  <a:srgbClr val="E97924"/>
                </a:solidFill>
              </a:rPr>
              <a:t>försiktig</a:t>
            </a:r>
            <a:r>
              <a:rPr lang="en-GB" b="1" dirty="0">
                <a:solidFill>
                  <a:srgbClr val="E97924"/>
                </a:solidFill>
              </a:rPr>
              <a:t> med </a:t>
            </a:r>
            <a:r>
              <a:rPr lang="en-GB" b="1" dirty="0" err="1">
                <a:solidFill>
                  <a:srgbClr val="E97924"/>
                </a:solidFill>
              </a:rPr>
              <a:t>humor</a:t>
            </a:r>
            <a:endParaRPr lang="en-GB" b="1" dirty="0">
              <a:solidFill>
                <a:srgbClr val="E97924"/>
              </a:solidFill>
            </a:endParaRPr>
          </a:p>
          <a:p>
            <a:r>
              <a:rPr lang="sv-SE" dirty="0"/>
              <a:t>Många kulturer tar affärer på största allvar och tror på att bete sig professionellt och alltid följa protokoll. Som ett resultat uppskattar de inte användningen av humor och skämt i en affärsmiljö. Om du använder humor, se till att den kommer att förstås och uppskattas i den andra kulturen och inte kränka.</a:t>
            </a:r>
            <a:r>
              <a:rPr lang="en-GB" dirty="0"/>
              <a:t> </a:t>
            </a:r>
          </a:p>
          <a:p>
            <a:endParaRPr lang="en-GB" dirty="0"/>
          </a:p>
          <a:p>
            <a:r>
              <a:rPr lang="en-GB" b="1" dirty="0">
                <a:solidFill>
                  <a:srgbClr val="7ABB57"/>
                </a:solidFill>
              </a:rPr>
              <a:t>10. Var </a:t>
            </a:r>
            <a:r>
              <a:rPr lang="en-GB" b="1" dirty="0" err="1">
                <a:solidFill>
                  <a:srgbClr val="7ABB57"/>
                </a:solidFill>
              </a:rPr>
              <a:t>stödjande</a:t>
            </a:r>
            <a:endParaRPr lang="en-GB" b="1" dirty="0">
              <a:solidFill>
                <a:srgbClr val="7ABB57"/>
              </a:solidFill>
            </a:endParaRPr>
          </a:p>
          <a:p>
            <a:r>
              <a:rPr lang="sv-SE" dirty="0"/>
              <a:t>Effektiv tvärkulturell kommunikation handlar om att alla parter ska känna sig bekväma. I alla konversationer med en som inte har engelska som modersmål, behandla dem med respekt, gör ditt bästa för att kommunicera tydligt och uppmuntra dem när de svarar. Detta kommer att bidra till att bygga upp förtroende och tillit till dig.</a:t>
            </a:r>
            <a:endParaRPr lang="en-GB"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21</a:t>
            </a:fld>
            <a:endParaRPr lang="en-US" sz="800" dirty="0">
              <a:latin typeface="Calibri" panose="020F0502020204030204" pitchFamily="34" charset="0"/>
              <a:cs typeface="Calibri" panose="020F0502020204030204" pitchFamily="34" charset="0"/>
            </a:endParaRPr>
          </a:p>
        </p:txBody>
      </p:sp>
      <p:pic>
        <p:nvPicPr>
          <p:cNvPr id="9" name="Graphic 8" descr="Care outline">
            <a:extLst>
              <a:ext uri="{FF2B5EF4-FFF2-40B4-BE49-F238E27FC236}">
                <a16:creationId xmlns:a16="http://schemas.microsoft.com/office/drawing/2014/main" id="{6E7E71EF-BD9A-529F-4BDE-25251C4AF06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7696199" y="4951114"/>
            <a:ext cx="1159933" cy="1117600"/>
          </a:xfrm>
          <a:prstGeom prst="rect">
            <a:avLst/>
          </a:prstGeom>
        </p:spPr>
      </p:pic>
    </p:spTree>
    <p:extLst>
      <p:ext uri="{BB962C8B-B14F-4D97-AF65-F5344CB8AC3E}">
        <p14:creationId xmlns:p14="http://schemas.microsoft.com/office/powerpoint/2010/main" val="1828651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03</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SEKTION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a:t>Bygger</a:t>
            </a:r>
            <a:r>
              <a:rPr lang="en-US" dirty="0"/>
              <a:t> </a:t>
            </a:r>
            <a:r>
              <a:rPr lang="en-US" dirty="0" err="1"/>
              <a:t>självförtroende</a:t>
            </a:r>
            <a:endParaRPr lang="en-US" dirty="0"/>
          </a:p>
        </p:txBody>
      </p:sp>
      <p:pic>
        <p:nvPicPr>
          <p:cNvPr id="13" name="Picture Placeholder 12">
            <a:extLst>
              <a:ext uri="{FF2B5EF4-FFF2-40B4-BE49-F238E27FC236}">
                <a16:creationId xmlns:a16="http://schemas.microsoft.com/office/drawing/2014/main" id="{32D476F0-C90F-9CC5-F812-F130CBEAAFFC}"/>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42507" r="959"/>
          <a:stretch/>
        </p:blipFill>
        <p:spPr>
          <a:xfrm>
            <a:off x="6841657" y="0"/>
            <a:ext cx="5364392" cy="6325815"/>
          </a:xfrm>
        </p:spPr>
      </p:pic>
      <p:grpSp>
        <p:nvGrpSpPr>
          <p:cNvPr id="4" name="Group 3">
            <a:extLst>
              <a:ext uri="{FF2B5EF4-FFF2-40B4-BE49-F238E27FC236}">
                <a16:creationId xmlns:a16="http://schemas.microsoft.com/office/drawing/2014/main" id="{0AEB5470-96B6-8100-EA6A-FE83A5CCAEA1}"/>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A4A388A6-6552-EF6C-2416-06387A7375FA}"/>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AC87F04-5553-B677-9704-D36971D0ADAF}"/>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A755FE1D-FAFE-4257-4A7A-9EA607E84D14}"/>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1080694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p:txBody>
          <a:bodyPr>
            <a:normAutofit/>
          </a:bodyPr>
          <a:lstStyle/>
          <a:p>
            <a:r>
              <a:rPr lang="sv-SE" dirty="0"/>
              <a:t>Vad menar vi med självförtroende?</a:t>
            </a:r>
            <a:endParaRPr lang="en-US" dirty="0"/>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p:txBody>
          <a:bodyPr>
            <a:normAutofit fontScale="85000" lnSpcReduction="10000"/>
          </a:bodyPr>
          <a:lstStyle/>
          <a:p>
            <a:pPr algn="l"/>
            <a:r>
              <a:rPr lang="sv-SE" dirty="0"/>
              <a:t>Det är en egenskap som främjar och stärker din tro på dina förmågor. Självförtroende gör det möjligt för individer att utveckla tro på sina kompetenser och att lita på sina bedömningar, beslut och färdigheter.Höga nivåer av självförtroende kan motivera professionella att utföra utmanande uppgifter och ta itu med komplexa problem.</a:t>
            </a:r>
          </a:p>
          <a:p>
            <a:pPr algn="l"/>
            <a:r>
              <a:rPr lang="en-GB" dirty="0"/>
              <a:t> </a:t>
            </a:r>
          </a:p>
          <a:p>
            <a:pPr algn="l"/>
            <a:r>
              <a:rPr lang="sv-SE" dirty="0"/>
              <a:t>Självsäkra individer kan kanske reflektera över sina styrkor och svagheter och bedöma situationer för att bidra med lösningar på problem.</a:t>
            </a:r>
            <a:endParaRPr lang="en-GB" dirty="0"/>
          </a:p>
          <a:p>
            <a:endParaRPr lang="en-US" dirty="0"/>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spTree>
    <p:extLst>
      <p:ext uri="{BB962C8B-B14F-4D97-AF65-F5344CB8AC3E}">
        <p14:creationId xmlns:p14="http://schemas.microsoft.com/office/powerpoint/2010/main" val="1705186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946245" y="5087695"/>
            <a:ext cx="9450602" cy="1346830"/>
          </a:xfrm>
        </p:spPr>
        <p:txBody>
          <a:bodyPr/>
          <a:lstStyle/>
          <a:p>
            <a:r>
              <a:rPr lang="sv-SE" dirty="0"/>
              <a:t>Egenskaper hos människor med självförtroende</a:t>
            </a:r>
            <a:endParaRPr lang="en-US" dirty="0"/>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2" name="Picture Placeholder 21">
            <a:extLst>
              <a:ext uri="{FF2B5EF4-FFF2-40B4-BE49-F238E27FC236}">
                <a16:creationId xmlns:a16="http://schemas.microsoft.com/office/drawing/2014/main" id="{1104B068-C523-D19A-B448-464D0309F0AD}"/>
              </a:ext>
            </a:extLst>
          </p:cNvPr>
          <p:cNvPicPr>
            <a:picLocks noGrp="1" noChangeAspect="1"/>
          </p:cNvPicPr>
          <p:nvPr>
            <p:ph type="pic" sz="quarter" idx="49"/>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9" b="9589"/>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9586" b="9586"/>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8" cstate="email">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24</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5087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939724"/>
            <a:ext cx="7160273" cy="1506809"/>
          </a:xfrm>
        </p:spPr>
        <p:txBody>
          <a:bodyPr/>
          <a:lstStyle/>
          <a:p>
            <a:r>
              <a:rPr lang="sv-SE" dirty="0"/>
              <a:t>Självsäkra människor deltar ofta i och bidrar till gruppdiskussioner. De presenterar sina tankar och åsikter med tillförsikt eftersom de har tilltro till deras omdöme, färdigheter och förhållningssätt till professionella uppgifter.</a:t>
            </a:r>
            <a:r>
              <a:rPr lang="en-GB" dirty="0"/>
              <a:t> </a:t>
            </a:r>
            <a:endParaRPr lang="en-US"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27047" y="2624667"/>
            <a:ext cx="7160276" cy="730066"/>
          </a:xfrm>
        </p:spPr>
        <p:txBody>
          <a:bodyPr/>
          <a:lstStyle/>
          <a:p>
            <a:r>
              <a:rPr lang="en-US" dirty="0" err="1"/>
              <a:t>uttrycker</a:t>
            </a:r>
            <a:r>
              <a:rPr lang="en-US" dirty="0"/>
              <a:t> sin </a:t>
            </a:r>
            <a:r>
              <a:rPr lang="en-US" dirty="0" err="1"/>
              <a:t>åsikt</a:t>
            </a:r>
            <a:endParaRPr lang="en-US"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58285" y="3190034"/>
            <a:ext cx="7160273" cy="945874"/>
          </a:xfrm>
        </p:spPr>
        <p:txBody>
          <a:bodyPr/>
          <a:lstStyle/>
          <a:p>
            <a:r>
              <a:rPr lang="sv-SE" dirty="0"/>
              <a:t>En viktig egenskap hos självsäkra människor är att de går igenom i handling, med vad de tror är rätt. Som en självsäker person kan du vara öppen för att ta emot feedback från kamrater innan du fattar ditt slutliga beslut. Personer med självförtroende kan också framföra sina åsikter på ett sammansatt sätt.</a:t>
            </a:r>
            <a:r>
              <a:rPr lang="en-GB" dirty="0"/>
              <a:t> </a:t>
            </a:r>
            <a:endParaRPr lang="en-US" dirty="0"/>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25</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309951"/>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en-US" dirty="0" err="1"/>
              <a:t>Tror</a:t>
            </a:r>
            <a:r>
              <a:rPr lang="en-US" dirty="0"/>
              <a:t> </a:t>
            </a:r>
            <a:r>
              <a:rPr lang="en-US" dirty="0" err="1"/>
              <a:t>på</a:t>
            </a:r>
            <a:r>
              <a:rPr lang="en-US" dirty="0"/>
              <a:t> sig </a:t>
            </a:r>
            <a:r>
              <a:rPr lang="en-US" dirty="0" err="1"/>
              <a:t>själva</a:t>
            </a:r>
            <a:endParaRPr lang="en-US" dirty="0"/>
          </a:p>
        </p:txBody>
      </p:sp>
    </p:spTree>
    <p:extLst>
      <p:ext uri="{BB962C8B-B14F-4D97-AF65-F5344CB8AC3E}">
        <p14:creationId xmlns:p14="http://schemas.microsoft.com/office/powerpoint/2010/main" val="1002237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58285" y="1117857"/>
            <a:ext cx="7160273" cy="1924432"/>
          </a:xfrm>
        </p:spPr>
        <p:txBody>
          <a:bodyPr/>
          <a:lstStyle/>
          <a:p>
            <a:r>
              <a:rPr lang="sv-SE" dirty="0"/>
              <a:t>Förtroende för dina förmågor kan göra det möjligt för dig att söka utmaningar för att testa och samla erfarenhet och kunskap. En person med självförtroende tror vanligtvis att de framgångsrikt kan övervinna svårigheter de möter genom att tillämpa relevanta färdigheter, kunskaper eller erfarenheter.</a:t>
            </a:r>
            <a:endParaRPr lang="en-US" dirty="0"/>
          </a:p>
        </p:txBody>
      </p:sp>
      <p:sp>
        <p:nvSpPr>
          <p:cNvPr id="15" name="Text Placeholder 14">
            <a:extLst>
              <a:ext uri="{FF2B5EF4-FFF2-40B4-BE49-F238E27FC236}">
                <a16:creationId xmlns:a16="http://schemas.microsoft.com/office/drawing/2014/main" id="{916741EA-C4C3-2943-9ED8-EA521E6F9D43}"/>
              </a:ext>
            </a:extLst>
          </p:cNvPr>
          <p:cNvSpPr>
            <a:spLocks noGrp="1"/>
          </p:cNvSpPr>
          <p:nvPr>
            <p:ph type="body" sz="quarter" idx="54"/>
          </p:nvPr>
        </p:nvSpPr>
        <p:spPr>
          <a:xfrm>
            <a:off x="4327047" y="3370659"/>
            <a:ext cx="7160276" cy="730066"/>
          </a:xfrm>
        </p:spPr>
        <p:txBody>
          <a:bodyPr/>
          <a:lstStyle/>
          <a:p>
            <a:r>
              <a:rPr lang="en-US" dirty="0"/>
              <a:t>Ta </a:t>
            </a:r>
            <a:r>
              <a:rPr lang="en-US" dirty="0" err="1"/>
              <a:t>emot</a:t>
            </a:r>
            <a:r>
              <a:rPr lang="en-US" dirty="0"/>
              <a:t> </a:t>
            </a:r>
            <a:r>
              <a:rPr lang="en-US" dirty="0" err="1"/>
              <a:t>kritik</a:t>
            </a:r>
            <a:r>
              <a:rPr lang="en-US" dirty="0"/>
              <a:t> </a:t>
            </a:r>
            <a:r>
              <a:rPr lang="en-US" dirty="0" err="1"/>
              <a:t>positivt</a:t>
            </a:r>
            <a:endParaRPr lang="en-US" dirty="0"/>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58285" y="4017978"/>
            <a:ext cx="7160273" cy="2259789"/>
          </a:xfrm>
        </p:spPr>
        <p:txBody>
          <a:bodyPr/>
          <a:lstStyle/>
          <a:p>
            <a:r>
              <a:rPr lang="sv-SE" dirty="0"/>
              <a:t>Framgång och misslyckande är både möjliga i professionella och privata liv. En person med självförtroende kommer att ha förmågan att ta emot både beröm och kritik konstruktivt. De kan vara mer benägna att lyssna på feedback och använda den för att övervinna utmaningar.</a:t>
            </a:r>
            <a:endParaRPr lang="en-US"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26</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47" y="547460"/>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r>
              <a:rPr lang="sv-SE" dirty="0"/>
              <a:t>Tar sig an nya utmaningar</a:t>
            </a:r>
            <a:endParaRPr lang="en-US" dirty="0"/>
          </a:p>
        </p:txBody>
      </p:sp>
      <p:pic>
        <p:nvPicPr>
          <p:cNvPr id="7" name="Picture Placeholder 6" descr="A group of people sitting at a table&#10;&#10;Description automatically generated">
            <a:extLst>
              <a:ext uri="{FF2B5EF4-FFF2-40B4-BE49-F238E27FC236}">
                <a16:creationId xmlns:a16="http://schemas.microsoft.com/office/drawing/2014/main" id="{7FE661DD-94E5-BF22-FEC1-605C3E1BC085}"/>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95" r="1195"/>
          <a:stretch>
            <a:fillRect/>
          </a:stretch>
        </p:blipFill>
        <p:spPr/>
      </p:pic>
      <p:pic>
        <p:nvPicPr>
          <p:cNvPr id="23" name="Picture Placeholder 22" descr="A group of people sitting around a table&#10;&#10;Description automatically generated">
            <a:extLst>
              <a:ext uri="{FF2B5EF4-FFF2-40B4-BE49-F238E27FC236}">
                <a16:creationId xmlns:a16="http://schemas.microsoft.com/office/drawing/2014/main" id="{08FD4632-B633-2194-15E7-654FA5F838E2}"/>
              </a:ext>
            </a:extLst>
          </p:cNvPr>
          <p:cNvPicPr>
            <a:picLocks noGrp="1" noChangeAspect="1"/>
          </p:cNvPicPr>
          <p:nvPr>
            <p:ph type="pic" sz="quarter" idx="59"/>
          </p:nvPr>
        </p:nvPicPr>
        <p:blipFill>
          <a:blip r:embed="rId3" cstate="email">
            <a:extLst>
              <a:ext uri="{28A0092B-C50C-407E-A947-70E740481C1C}">
                <a14:useLocalDpi xmlns:a14="http://schemas.microsoft.com/office/drawing/2010/main"/>
              </a:ext>
            </a:extLst>
          </a:blip>
          <a:srcRect l="1195" r="1195"/>
          <a:stretch>
            <a:fillRect/>
          </a:stretch>
        </p:blipFill>
        <p:spPr/>
      </p:pic>
      <p:pic>
        <p:nvPicPr>
          <p:cNvPr id="31" name="Picture Placeholder 30" descr="A person holding papers in a hallway&#10;&#10;Description automatically generated">
            <a:extLst>
              <a:ext uri="{FF2B5EF4-FFF2-40B4-BE49-F238E27FC236}">
                <a16:creationId xmlns:a16="http://schemas.microsoft.com/office/drawing/2014/main" id="{E81C7C44-24BF-0BCA-296E-7891563500B1}"/>
              </a:ext>
            </a:extLst>
          </p:cNvPr>
          <p:cNvPicPr>
            <a:picLocks noGrp="1" noChangeAspect="1"/>
          </p:cNvPicPr>
          <p:nvPr>
            <p:ph type="pic" sz="quarter" idx="58"/>
          </p:nvPr>
        </p:nvPicPr>
        <p:blipFill>
          <a:blip r:embed="rId4" cstate="email">
            <a:extLst>
              <a:ext uri="{28A0092B-C50C-407E-A947-70E740481C1C}">
                <a14:useLocalDpi xmlns:a14="http://schemas.microsoft.com/office/drawing/2010/main"/>
              </a:ext>
            </a:extLst>
          </a:blip>
          <a:srcRect l="1191" r="1191"/>
          <a:stretch>
            <a:fillRect/>
          </a:stretch>
        </p:blipFill>
        <p:spPr/>
      </p:pic>
    </p:spTree>
    <p:extLst>
      <p:ext uri="{BB962C8B-B14F-4D97-AF65-F5344CB8AC3E}">
        <p14:creationId xmlns:p14="http://schemas.microsoft.com/office/powerpoint/2010/main" val="3394996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err="1"/>
              <a:t>Bygger</a:t>
            </a:r>
            <a:r>
              <a:rPr lang="en-US" dirty="0"/>
              <a:t> </a:t>
            </a:r>
            <a:r>
              <a:rPr lang="en-US" dirty="0" err="1"/>
              <a:t>självförtroende</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Arial" panose="020B0604020202020204" pitchFamily="34" charset="0"/>
              <a:buChar char="•"/>
            </a:pPr>
            <a:r>
              <a:rPr lang="en-US" b="1" dirty="0" err="1">
                <a:solidFill>
                  <a:srgbClr val="7ABB57"/>
                </a:solidFill>
              </a:rPr>
              <a:t>Snacka</a:t>
            </a:r>
            <a:r>
              <a:rPr lang="en-US" b="1" dirty="0">
                <a:solidFill>
                  <a:srgbClr val="7ABB57"/>
                </a:solidFill>
              </a:rPr>
              <a:t> </a:t>
            </a:r>
            <a:r>
              <a:rPr lang="en-US" b="1" dirty="0" err="1">
                <a:solidFill>
                  <a:srgbClr val="7ABB57"/>
                </a:solidFill>
              </a:rPr>
              <a:t>ut</a:t>
            </a:r>
            <a:r>
              <a:rPr lang="en-US" b="1" dirty="0">
                <a:solidFill>
                  <a:srgbClr val="7ABB57"/>
                </a:solidFill>
              </a:rPr>
              <a:t> det! </a:t>
            </a:r>
          </a:p>
          <a:p>
            <a:r>
              <a:rPr lang="sv-SE" dirty="0"/>
              <a:t>Vilka bekymmer eller negativa tankar du än har så finns det alltid något du kan göra för att må bättre. Prata med någon. Denna person kan vara en familjemedlem, en vän eller en vårdpersonal. Att prata hjälper till att få ett annat perspektiv på ett problem. Det hjälper dig också att se saker tydligare. Hitta de goda sakerna. Tänk på de saker du gillar med dig själv och de saker du har gjort som får dig att må bra. Koncentrera dig på de positiva sakerna med dig själv. Detta kommer att hjälpa till att bygga ditt självförtroende.</a:t>
            </a:r>
          </a:p>
          <a:p>
            <a:endParaRPr lang="en-GB" dirty="0"/>
          </a:p>
          <a:p>
            <a:pPr marL="342900" indent="-342900">
              <a:buFont typeface="Arial" panose="020B0604020202020204" pitchFamily="34" charset="0"/>
              <a:buChar char="•"/>
            </a:pPr>
            <a:r>
              <a:rPr lang="en-GB" b="1" dirty="0" err="1">
                <a:solidFill>
                  <a:srgbClr val="7ABB57"/>
                </a:solidFill>
              </a:rPr>
              <a:t>Håll</a:t>
            </a:r>
            <a:r>
              <a:rPr lang="en-GB" b="1" dirty="0">
                <a:solidFill>
                  <a:srgbClr val="7ABB57"/>
                </a:solidFill>
              </a:rPr>
              <a:t> </a:t>
            </a:r>
            <a:r>
              <a:rPr lang="en-GB" b="1" dirty="0" err="1">
                <a:solidFill>
                  <a:srgbClr val="7ABB57"/>
                </a:solidFill>
              </a:rPr>
              <a:t>en</a:t>
            </a:r>
            <a:r>
              <a:rPr lang="en-GB" b="1" dirty="0">
                <a:solidFill>
                  <a:srgbClr val="7ABB57"/>
                </a:solidFill>
              </a:rPr>
              <a:t> </a:t>
            </a:r>
            <a:r>
              <a:rPr lang="en-GB" b="1" dirty="0" err="1">
                <a:solidFill>
                  <a:srgbClr val="7ABB57"/>
                </a:solidFill>
              </a:rPr>
              <a:t>tacksamhetsdagbok</a:t>
            </a:r>
            <a:r>
              <a:rPr lang="en-GB" b="1" dirty="0">
                <a:solidFill>
                  <a:srgbClr val="7ABB57"/>
                </a:solidFill>
              </a:rPr>
              <a:t> </a:t>
            </a:r>
          </a:p>
          <a:p>
            <a:r>
              <a:rPr lang="sv-SE" dirty="0"/>
              <a:t>Skriv 5 saker du känner dig tacksam för varje dag.</a:t>
            </a:r>
            <a:endParaRPr lang="en-GB" dirty="0"/>
          </a:p>
          <a:p>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916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err="1"/>
              <a:t>Bygger</a:t>
            </a:r>
            <a:r>
              <a:rPr lang="en-US" dirty="0"/>
              <a:t> </a:t>
            </a:r>
            <a:r>
              <a:rPr lang="en-US" dirty="0" err="1"/>
              <a:t>självförtroende</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Arial" panose="020B0604020202020204" pitchFamily="34" charset="0"/>
              <a:buChar char="•"/>
            </a:pPr>
            <a:r>
              <a:rPr lang="en-GB" b="1" dirty="0" err="1">
                <a:solidFill>
                  <a:srgbClr val="7ABB57"/>
                </a:solidFill>
              </a:rPr>
              <a:t>Gör</a:t>
            </a:r>
            <a:r>
              <a:rPr lang="en-GB" b="1" dirty="0">
                <a:solidFill>
                  <a:srgbClr val="7ABB57"/>
                </a:solidFill>
              </a:rPr>
              <a:t> </a:t>
            </a:r>
            <a:r>
              <a:rPr lang="en-GB" b="1" dirty="0" err="1">
                <a:solidFill>
                  <a:srgbClr val="7ABB57"/>
                </a:solidFill>
              </a:rPr>
              <a:t>goda</a:t>
            </a:r>
            <a:r>
              <a:rPr lang="en-GB" b="1" dirty="0">
                <a:solidFill>
                  <a:srgbClr val="7ABB57"/>
                </a:solidFill>
              </a:rPr>
              <a:t> </a:t>
            </a:r>
            <a:r>
              <a:rPr lang="en-GB" b="1" dirty="0" err="1">
                <a:solidFill>
                  <a:srgbClr val="7ABB57"/>
                </a:solidFill>
              </a:rPr>
              <a:t>gärningar</a:t>
            </a:r>
            <a:r>
              <a:rPr lang="en-GB" b="1" dirty="0">
                <a:solidFill>
                  <a:srgbClr val="7ABB57"/>
                </a:solidFill>
              </a:rPr>
              <a:t> </a:t>
            </a:r>
          </a:p>
          <a:p>
            <a:r>
              <a:rPr lang="sv-SE" dirty="0">
                <a:solidFill>
                  <a:schemeClr val="tx1"/>
                </a:solidFill>
              </a:rPr>
              <a:t>Att hjälpa någon annan kommer att få dig att må bra också. Försök att göra 3 trevliga saker om dagen för andra.</a:t>
            </a:r>
          </a:p>
          <a:p>
            <a:endParaRPr lang="en-US" b="1" dirty="0">
              <a:solidFill>
                <a:srgbClr val="7ABB57"/>
              </a:solidFill>
            </a:endParaRPr>
          </a:p>
          <a:p>
            <a:pPr marL="342900" indent="-342900">
              <a:buFont typeface="Arial" panose="020B0604020202020204" pitchFamily="34" charset="0"/>
              <a:buChar char="•"/>
            </a:pPr>
            <a:r>
              <a:rPr lang="en-US" b="1" dirty="0" err="1">
                <a:solidFill>
                  <a:srgbClr val="7ABB57"/>
                </a:solidFill>
              </a:rPr>
              <a:t>Njut</a:t>
            </a:r>
            <a:r>
              <a:rPr lang="en-US" b="1" dirty="0">
                <a:solidFill>
                  <a:srgbClr val="7ABB57"/>
                </a:solidFill>
              </a:rPr>
              <a:t> av </a:t>
            </a:r>
            <a:r>
              <a:rPr lang="en-US" b="1" dirty="0" err="1">
                <a:solidFill>
                  <a:srgbClr val="7ABB57"/>
                </a:solidFill>
              </a:rPr>
              <a:t>resan</a:t>
            </a:r>
            <a:endParaRPr lang="en-US" b="1" dirty="0">
              <a:solidFill>
                <a:srgbClr val="7ABB57"/>
              </a:solidFill>
            </a:endParaRPr>
          </a:p>
          <a:p>
            <a:r>
              <a:rPr lang="sv-SE" dirty="0"/>
              <a:t>Se till att du har roligt och gör saker du tycker om. Detta kommer att få dig att känna dig gladare och mer positiv om dig själv.</a:t>
            </a:r>
            <a:endParaRPr lang="en-GB" dirty="0"/>
          </a:p>
          <a:p>
            <a:endParaRPr lang="en-GB" dirty="0"/>
          </a:p>
          <a:p>
            <a:pPr marL="342900" indent="-342900">
              <a:buFont typeface="Arial" panose="020B0604020202020204" pitchFamily="34" charset="0"/>
              <a:buChar char="•"/>
            </a:pPr>
            <a:r>
              <a:rPr lang="sv-SE" b="1" dirty="0">
                <a:solidFill>
                  <a:srgbClr val="7ABB57"/>
                </a:solidFill>
              </a:rPr>
              <a:t>Var inte för hård mot dig själv!</a:t>
            </a:r>
            <a:endParaRPr lang="en-GB" b="1" dirty="0">
              <a:solidFill>
                <a:srgbClr val="7ABB57"/>
              </a:solidFill>
            </a:endParaRPr>
          </a:p>
          <a:p>
            <a:r>
              <a:rPr lang="sv-SE" dirty="0">
                <a:solidFill>
                  <a:schemeClr val="tx1"/>
                </a:solidFill>
              </a:rPr>
              <a:t>Om du gör ett misstag eller saker inte går som du vill, försök att vara snäll mot dig själv. Istället för att kritisera dig själv, lär dig av det som hände. Fundera på vad du kan göra annorlunda i framtiden.</a:t>
            </a:r>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28</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396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regnant person wearing headphones&#10;&#10;Description automatically generated">
            <a:extLst>
              <a:ext uri="{FF2B5EF4-FFF2-40B4-BE49-F238E27FC236}">
                <a16:creationId xmlns:a16="http://schemas.microsoft.com/office/drawing/2014/main" id="{B6DAB129-09CF-FA05-B473-0A159110B37E}"/>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9047"/>
          <a:stretch/>
        </p:blipFill>
        <p:spPr>
          <a:xfrm>
            <a:off x="20" y="10"/>
            <a:ext cx="4163798" cy="6857990"/>
          </a:xfrm>
          <a:custGeom>
            <a:avLst/>
            <a:gdLst>
              <a:gd name="connsiteX0" fmla="*/ 0 w 3117272"/>
              <a:gd name="connsiteY0" fmla="*/ 0 h 6484742"/>
              <a:gd name="connsiteX1" fmla="*/ 3117272 w 3117272"/>
              <a:gd name="connsiteY1" fmla="*/ 0 h 6484742"/>
              <a:gd name="connsiteX2" fmla="*/ 3117272 w 3117272"/>
              <a:gd name="connsiteY2" fmla="*/ 6484742 h 6484742"/>
              <a:gd name="connsiteX3" fmla="*/ 0 w 3117272"/>
              <a:gd name="connsiteY3" fmla="*/ 6484742 h 6484742"/>
              <a:gd name="connsiteX4" fmla="*/ 0 w 3117272"/>
              <a:gd name="connsiteY4" fmla="*/ 2251335 h 6484742"/>
              <a:gd name="connsiteX5" fmla="*/ 214865 w 3117272"/>
              <a:gd name="connsiteY5" fmla="*/ 2251335 h 6484742"/>
              <a:gd name="connsiteX6" fmla="*/ 214865 w 3117272"/>
              <a:gd name="connsiteY6" fmla="*/ 811334 h 6484742"/>
              <a:gd name="connsiteX7" fmla="*/ 0 w 3117272"/>
              <a:gd name="connsiteY7" fmla="*/ 811334 h 648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272" h="6484742">
                <a:moveTo>
                  <a:pt x="0" y="0"/>
                </a:moveTo>
                <a:lnTo>
                  <a:pt x="3117272" y="0"/>
                </a:lnTo>
                <a:lnTo>
                  <a:pt x="3117272" y="6484742"/>
                </a:lnTo>
                <a:lnTo>
                  <a:pt x="0" y="6484742"/>
                </a:lnTo>
                <a:lnTo>
                  <a:pt x="0" y="2251335"/>
                </a:lnTo>
                <a:lnTo>
                  <a:pt x="214865" y="2251335"/>
                </a:lnTo>
                <a:lnTo>
                  <a:pt x="214865" y="811334"/>
                </a:lnTo>
                <a:lnTo>
                  <a:pt x="0" y="811334"/>
                </a:lnTo>
                <a:close/>
              </a:path>
            </a:pathLst>
          </a:custGeom>
          <a:noFill/>
        </p:spPr>
      </p:pic>
      <p:sp>
        <p:nvSpPr>
          <p:cNvPr id="31" name="Text Placeholder 2">
            <a:extLst>
              <a:ext uri="{FF2B5EF4-FFF2-40B4-BE49-F238E27FC236}">
                <a16:creationId xmlns:a16="http://schemas.microsoft.com/office/drawing/2014/main" id="{27448766-29B1-679E-17B5-46F7FDCB266B}"/>
              </a:ext>
            </a:extLst>
          </p:cNvPr>
          <p:cNvSpPr>
            <a:spLocks noGrp="1"/>
          </p:cNvSpPr>
          <p:nvPr>
            <p:ph type="body" sz="quarter" idx="30"/>
          </p:nvPr>
        </p:nvSpPr>
        <p:spPr>
          <a:xfrm>
            <a:off x="4570051" y="565495"/>
            <a:ext cx="6577261" cy="1063512"/>
          </a:xfrm>
        </p:spPr>
        <p:txBody>
          <a:bodyPr/>
          <a:lstStyle/>
          <a:p>
            <a:r>
              <a:rPr lang="en-US" dirty="0">
                <a:solidFill>
                  <a:srgbClr val="E97924"/>
                </a:solidFill>
              </a:rPr>
              <a:t>Nya </a:t>
            </a:r>
            <a:r>
              <a:rPr lang="en-US" dirty="0" err="1">
                <a:solidFill>
                  <a:srgbClr val="E97924"/>
                </a:solidFill>
              </a:rPr>
              <a:t>anslutningar</a:t>
            </a:r>
            <a:endParaRPr lang="en-US" dirty="0">
              <a:solidFill>
                <a:srgbClr val="E97924"/>
              </a:solidFill>
            </a:endParaRPr>
          </a:p>
          <a:p>
            <a:r>
              <a:rPr lang="en-US" sz="2400" dirty="0" err="1"/>
              <a:t>Jaky</a:t>
            </a:r>
            <a:r>
              <a:rPr lang="en-US" sz="2400" dirty="0"/>
              <a:t> Romero</a:t>
            </a:r>
          </a:p>
        </p:txBody>
      </p:sp>
      <p:sp>
        <p:nvSpPr>
          <p:cNvPr id="32" name="Text Placeholder 3">
            <a:extLst>
              <a:ext uri="{FF2B5EF4-FFF2-40B4-BE49-F238E27FC236}">
                <a16:creationId xmlns:a16="http://schemas.microsoft.com/office/drawing/2014/main" id="{504A5A20-7989-308E-CECC-764433DCA018}"/>
              </a:ext>
            </a:extLst>
          </p:cNvPr>
          <p:cNvSpPr>
            <a:spLocks noGrp="1"/>
          </p:cNvSpPr>
          <p:nvPr>
            <p:ph type="body" sz="quarter" idx="48"/>
          </p:nvPr>
        </p:nvSpPr>
        <p:spPr>
          <a:xfrm>
            <a:off x="4436533" y="1629007"/>
            <a:ext cx="7476067" cy="2731723"/>
          </a:xfrm>
        </p:spPr>
        <p:txBody>
          <a:bodyPr/>
          <a:lstStyle/>
          <a:p>
            <a:r>
              <a:rPr lang="sv-SE" dirty="0"/>
              <a:t>New Connections är ett pedagogiskt reseföretag baserat i Leitrim, Irland. De tar med människor från Nicaragua till Irland som vill lära sig engelska, arbeta och fördjupa sig i en annan kultur. Jaky hade tidigare erfarenhet av att arbeta på en resebyrå. Hon tycker om att hjälpa människor så ville hjälpa elever att uppleva en annan kultur och lära sig engelska. Hon såg en nisch för att föra samman språkinlärning och turism. Hon var självsäker på att kunna förverkliga ett företag som gjorde just detta. Hon forskade, ställde frågor och bildade partnerskap. Hon äger nu ett framgångsrikt företag i Irland.</a:t>
            </a:r>
            <a:endParaRPr lang="en-US" dirty="0"/>
          </a:p>
        </p:txBody>
      </p:sp>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pPr>
              <a:spcAft>
                <a:spcPts val="600"/>
              </a:spcAft>
            </a:pPr>
            <a:fld id="{CB2079F2-58AF-ED44-82D7-E04B2F6FD686}" type="slidenum">
              <a:rPr lang="en-US" smtClean="0"/>
              <a:pPr>
                <a:spcAft>
                  <a:spcPts val="600"/>
                </a:spcAft>
              </a:pPr>
              <a:t>29</a:t>
            </a:fld>
            <a:endParaRPr lang="en-US"/>
          </a:p>
        </p:txBody>
      </p:sp>
      <p:pic>
        <p:nvPicPr>
          <p:cNvPr id="8" name="Picture 7" descr="A blue and white flag with a triangle and a red sun&#10;&#10;Description automatically generated">
            <a:extLst>
              <a:ext uri="{FF2B5EF4-FFF2-40B4-BE49-F238E27FC236}">
                <a16:creationId xmlns:a16="http://schemas.microsoft.com/office/drawing/2014/main" id="{D231B02C-F8EA-7CFC-FC31-0B7FD1F3DFF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4867" y="4504904"/>
            <a:ext cx="3081866" cy="1793345"/>
          </a:xfrm>
          <a:prstGeom prst="rect">
            <a:avLst/>
          </a:prstGeom>
        </p:spPr>
      </p:pic>
      <p:pic>
        <p:nvPicPr>
          <p:cNvPr id="10" name="Picture 9" descr="A flag of ireland with green white and orange stripes&#10;&#10;Description automatically generated">
            <a:extLst>
              <a:ext uri="{FF2B5EF4-FFF2-40B4-BE49-F238E27FC236}">
                <a16:creationId xmlns:a16="http://schemas.microsoft.com/office/drawing/2014/main" id="{7D24A1FA-7121-3F9A-F167-6110B3994DD9}"/>
              </a:ext>
            </a:extLst>
          </p:cNvPr>
          <p:cNvPicPr>
            <a:picLocks noChangeAspect="1"/>
          </p:cNvPicPr>
          <p:nvPr/>
        </p:nvPicPr>
        <p:blipFill>
          <a:blip r:embed="rId4"/>
          <a:stretch>
            <a:fillRect/>
          </a:stretch>
        </p:blipFill>
        <p:spPr>
          <a:xfrm>
            <a:off x="8576733" y="4326465"/>
            <a:ext cx="3081866" cy="2150222"/>
          </a:xfrm>
          <a:prstGeom prst="rect">
            <a:avLst/>
          </a:prstGeom>
        </p:spPr>
      </p:pic>
      <p:pic>
        <p:nvPicPr>
          <p:cNvPr id="4" name="Picture 3" descr="A logo of an airplane&#10;&#10;Description automatically generated">
            <a:extLst>
              <a:ext uri="{FF2B5EF4-FFF2-40B4-BE49-F238E27FC236}">
                <a16:creationId xmlns:a16="http://schemas.microsoft.com/office/drawing/2014/main" id="{750A4C89-B59B-D117-2C52-389C98627D9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311392" y="205678"/>
            <a:ext cx="1347207" cy="1423329"/>
          </a:xfrm>
          <a:prstGeom prst="rect">
            <a:avLst/>
          </a:prstGeom>
        </p:spPr>
      </p:pic>
    </p:spTree>
    <p:extLst>
      <p:ext uri="{BB962C8B-B14F-4D97-AF65-F5344CB8AC3E}">
        <p14:creationId xmlns:p14="http://schemas.microsoft.com/office/powerpoint/2010/main" val="178525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01</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SEKTION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a:t>Resiliens</a:t>
            </a:r>
            <a:r>
              <a:rPr lang="en-US" dirty="0"/>
              <a:t> för </a:t>
            </a:r>
            <a:r>
              <a:rPr lang="en-US" dirty="0" err="1"/>
              <a:t>migranter</a:t>
            </a:r>
            <a:endParaRPr lang="en-US" dirty="0"/>
          </a:p>
          <a:p>
            <a:endParaRPr lang="en-US" dirty="0"/>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04</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a:t>
            </a:r>
            <a:r>
              <a:rPr lang="en-US" altLang="zh-TW" dirty="0"/>
              <a:t>K</a:t>
            </a:r>
            <a:r>
              <a:rPr lang="en-US" dirty="0"/>
              <a:t>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a:xfrm>
            <a:off x="852225" y="3286745"/>
            <a:ext cx="5616603" cy="1759388"/>
          </a:xfrm>
        </p:spPr>
        <p:txBody>
          <a:bodyPr/>
          <a:lstStyle/>
          <a:p>
            <a:r>
              <a:rPr lang="sv-SE" dirty="0"/>
              <a:t>Omfamna ett globalt perspektiv och utnyttja en global fördel</a:t>
            </a:r>
            <a:endParaRPr lang="en-US" dirty="0"/>
          </a:p>
        </p:txBody>
      </p:sp>
      <p:pic>
        <p:nvPicPr>
          <p:cNvPr id="10" name="Picture Placeholder 9">
            <a:extLst>
              <a:ext uri="{FF2B5EF4-FFF2-40B4-BE49-F238E27FC236}">
                <a16:creationId xmlns:a16="http://schemas.microsoft.com/office/drawing/2014/main" id="{8DC6B1F0-8DF9-4589-9286-817E3372A3A2}"/>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1707" r="21707"/>
          <a:stretch>
            <a:fillRect/>
          </a:stretch>
        </p:blipFill>
        <p:spPr/>
      </p:pic>
      <p:grpSp>
        <p:nvGrpSpPr>
          <p:cNvPr id="2" name="Group 1">
            <a:extLst>
              <a:ext uri="{FF2B5EF4-FFF2-40B4-BE49-F238E27FC236}">
                <a16:creationId xmlns:a16="http://schemas.microsoft.com/office/drawing/2014/main" id="{333E7FD8-AD33-DDE0-F1B1-685C85AF7A8B}"/>
              </a:ext>
            </a:extLst>
          </p:cNvPr>
          <p:cNvGrpSpPr/>
          <p:nvPr/>
        </p:nvGrpSpPr>
        <p:grpSpPr>
          <a:xfrm>
            <a:off x="-205469" y="3429000"/>
            <a:ext cx="2946331" cy="3019795"/>
            <a:chOff x="3177766" y="6791136"/>
            <a:chExt cx="1361636" cy="1395587"/>
          </a:xfrm>
          <a:solidFill>
            <a:schemeClr val="bg1">
              <a:alpha val="29000"/>
            </a:schemeClr>
          </a:solidFill>
        </p:grpSpPr>
        <p:sp>
          <p:nvSpPr>
            <p:cNvPr id="3" name="Freeform 2">
              <a:extLst>
                <a:ext uri="{FF2B5EF4-FFF2-40B4-BE49-F238E27FC236}">
                  <a16:creationId xmlns:a16="http://schemas.microsoft.com/office/drawing/2014/main" id="{201AF72D-4E9A-16A6-3840-9696F5B548A6}"/>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F5815DA5-4075-F1B6-EF37-766FC117F7CB}"/>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DCAB245-6DEF-9D21-EC3C-5E63778CF5E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644494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443245" y="1409888"/>
            <a:ext cx="7117488" cy="808098"/>
          </a:xfrm>
        </p:spPr>
        <p:txBody>
          <a:bodyPr/>
          <a:lstStyle/>
          <a:p>
            <a:r>
              <a:rPr lang="en-US" dirty="0" err="1"/>
              <a:t>Globalt</a:t>
            </a:r>
            <a:r>
              <a:rPr lang="en-US" dirty="0"/>
              <a:t> </a:t>
            </a:r>
            <a:r>
              <a:rPr lang="en-US" dirty="0" err="1"/>
              <a:t>perspektiv</a:t>
            </a:r>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36891" y="2145062"/>
            <a:ext cx="7223842" cy="3442937"/>
          </a:xfrm>
        </p:spPr>
        <p:txBody>
          <a:bodyPr/>
          <a:lstStyle/>
          <a:p>
            <a:r>
              <a:rPr lang="sv-SE" dirty="0"/>
              <a:t>Ett globalt perspektiv är att se och förstå hur en situation påverkar eller relaterar till människor runt om i världen.</a:t>
            </a:r>
            <a:endParaRPr lang="en-GB" dirty="0"/>
          </a:p>
          <a:p>
            <a:endParaRPr lang="en-GB" dirty="0"/>
          </a:p>
          <a:p>
            <a:r>
              <a:rPr lang="sv-SE" dirty="0"/>
              <a:t>När vi tänker globalt leder det till att vi ligger före förändringar som kommer. Du ligger före i näringslivet om du kan uppfatta ekonomi, politik, sociologi och alla andra områden ur ett globalt perspektiv.</a:t>
            </a:r>
            <a:r>
              <a:rPr lang="en-GB" dirty="0"/>
              <a:t> </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Tree>
    <p:extLst>
      <p:ext uri="{BB962C8B-B14F-4D97-AF65-F5344CB8AC3E}">
        <p14:creationId xmlns:p14="http://schemas.microsoft.com/office/powerpoint/2010/main" val="3967332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sv-SE" dirty="0"/>
              <a:t>Globala perspektiv är viktiga eftersom </a:t>
            </a:r>
            <a:r>
              <a:rPr lang="en-GB" dirty="0"/>
              <a:t>:</a:t>
            </a:r>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a:xfrm>
            <a:off x="854282" y="1574801"/>
            <a:ext cx="10483429" cy="4729330"/>
          </a:xfrm>
        </p:spPr>
        <p:txBody>
          <a:bodyPr/>
          <a:lstStyle/>
          <a:p>
            <a:r>
              <a:rPr lang="en-GB" b="1" dirty="0">
                <a:solidFill>
                  <a:srgbClr val="7ABB57"/>
                </a:solidFill>
              </a:rPr>
              <a:t>1. </a:t>
            </a:r>
            <a:r>
              <a:rPr lang="en-GB" b="1" dirty="0" err="1">
                <a:solidFill>
                  <a:srgbClr val="7ABB57"/>
                </a:solidFill>
              </a:rPr>
              <a:t>Inspirerar</a:t>
            </a:r>
            <a:r>
              <a:rPr lang="en-GB" b="1" dirty="0">
                <a:solidFill>
                  <a:srgbClr val="7ABB57"/>
                </a:solidFill>
              </a:rPr>
              <a:t> </a:t>
            </a:r>
            <a:r>
              <a:rPr lang="en-GB" b="1" dirty="0" err="1">
                <a:solidFill>
                  <a:srgbClr val="7ABB57"/>
                </a:solidFill>
              </a:rPr>
              <a:t>kreativitet</a:t>
            </a:r>
            <a:endParaRPr lang="en-GB" b="1" dirty="0">
              <a:solidFill>
                <a:srgbClr val="7ABB57"/>
              </a:solidFill>
            </a:endParaRPr>
          </a:p>
          <a:p>
            <a:r>
              <a:rPr lang="sv-SE" dirty="0"/>
              <a:t>En studie av Scientific American med titeln "How Diversity Makes Us Smarter" visar att socialt olika grupper är mer innovativa än homogena grupper. Med andra ord kommer människor från alla samhällsskikt att producera mer unika lösningar och positiva resultat.</a:t>
            </a:r>
          </a:p>
          <a:p>
            <a:endParaRPr lang="en-GB" dirty="0"/>
          </a:p>
          <a:p>
            <a:r>
              <a:rPr lang="en-GB" b="1" dirty="0">
                <a:solidFill>
                  <a:srgbClr val="7ABB57"/>
                </a:solidFill>
              </a:rPr>
              <a:t>2. </a:t>
            </a:r>
            <a:r>
              <a:rPr lang="sv-SE" b="1" dirty="0">
                <a:solidFill>
                  <a:srgbClr val="7ABB57"/>
                </a:solidFill>
              </a:rPr>
              <a:t>Gör dig till en förändringsagent</a:t>
            </a:r>
            <a:endParaRPr lang="en-GB" b="1" dirty="0">
              <a:solidFill>
                <a:srgbClr val="7ABB57"/>
              </a:solidFill>
            </a:endParaRPr>
          </a:p>
          <a:p>
            <a:r>
              <a:rPr lang="sv-SE" dirty="0"/>
              <a:t>Du kan vara en förändringsagent, oavsett om du är student, praktikant, anställd eller entreprenör. Det blir inte lätt, men du måste se vad som redan har gjorts och anpassa det för att tjäna ditt samhälle.</a:t>
            </a:r>
            <a:r>
              <a:rPr lang="en-GB" dirty="0"/>
              <a:t> </a:t>
            </a:r>
          </a:p>
          <a:p>
            <a:endParaRPr lang="en-GB" dirty="0"/>
          </a:p>
          <a:p>
            <a:r>
              <a:rPr lang="en-GB" b="1" dirty="0">
                <a:solidFill>
                  <a:srgbClr val="7ABB57"/>
                </a:solidFill>
              </a:rPr>
              <a:t>3. Din </a:t>
            </a:r>
            <a:r>
              <a:rPr lang="en-GB" b="1" dirty="0" err="1">
                <a:solidFill>
                  <a:srgbClr val="7ABB57"/>
                </a:solidFill>
              </a:rPr>
              <a:t>anställningspotential</a:t>
            </a:r>
            <a:r>
              <a:rPr lang="en-GB" b="1" dirty="0">
                <a:solidFill>
                  <a:srgbClr val="7ABB57"/>
                </a:solidFill>
              </a:rPr>
              <a:t> </a:t>
            </a:r>
            <a:r>
              <a:rPr lang="en-GB" b="1" dirty="0" err="1">
                <a:solidFill>
                  <a:srgbClr val="7ABB57"/>
                </a:solidFill>
              </a:rPr>
              <a:t>ökar</a:t>
            </a:r>
            <a:endParaRPr lang="en-GB" b="1" dirty="0">
              <a:solidFill>
                <a:srgbClr val="7ABB57"/>
              </a:solidFill>
            </a:endParaRPr>
          </a:p>
          <a:p>
            <a:r>
              <a:rPr lang="sv-SE" dirty="0"/>
              <a:t>Enligt Forbes är den främsta färdigheten som arbetsgivare söker efter kreativitet. Detta är fortfarande sant idag, och att tänka globalt innebär att du kan se bortom det som finns framför dig. Att kunna acceptera olika synpunkter stärker också din samarbetsförmåga.</a:t>
            </a:r>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32</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1903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sv-SE" dirty="0"/>
              <a:t>Hur antar vi ett globalt perspektiv</a:t>
            </a:r>
            <a:r>
              <a:rPr lang="en-US" dirty="0"/>
              <a:t>?</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r>
              <a:rPr lang="en-US" b="1" dirty="0">
                <a:solidFill>
                  <a:schemeClr val="tx1"/>
                </a:solidFill>
              </a:rPr>
              <a:t>Var </a:t>
            </a:r>
            <a:r>
              <a:rPr lang="en-US" b="1" dirty="0" err="1">
                <a:solidFill>
                  <a:schemeClr val="tx1"/>
                </a:solidFill>
              </a:rPr>
              <a:t>öppen</a:t>
            </a:r>
            <a:r>
              <a:rPr lang="en-US" b="1" dirty="0">
                <a:solidFill>
                  <a:schemeClr val="tx1"/>
                </a:solidFill>
              </a:rPr>
              <a:t> för </a:t>
            </a:r>
            <a:r>
              <a:rPr lang="en-US" b="1" dirty="0" err="1">
                <a:solidFill>
                  <a:schemeClr val="tx1"/>
                </a:solidFill>
              </a:rPr>
              <a:t>kritik</a:t>
            </a:r>
            <a:r>
              <a:rPr lang="en-US" b="1" dirty="0">
                <a:solidFill>
                  <a:schemeClr val="tx1"/>
                </a:solidFill>
              </a:rPr>
              <a:t>!</a:t>
            </a:r>
          </a:p>
          <a:p>
            <a:r>
              <a:rPr lang="sv-SE" dirty="0">
                <a:solidFill>
                  <a:schemeClr val="tx1"/>
                </a:solidFill>
              </a:rPr>
              <a:t>Du måste kunna vara ärlig om eventuella brister och villig att noggrant dekonstruera var och en av dem för att se var du och dina kollegor kan förbättra saker.</a:t>
            </a:r>
            <a:r>
              <a:rPr lang="en-GB" dirty="0">
                <a:solidFill>
                  <a:schemeClr val="tx1"/>
                </a:solidFill>
              </a:rPr>
              <a:t> </a:t>
            </a:r>
          </a:p>
          <a:p>
            <a:pPr marL="342900" indent="-342900">
              <a:buFont typeface="Arial" panose="020B0604020202020204" pitchFamily="34" charset="0"/>
              <a:buChar char="•"/>
            </a:pPr>
            <a:r>
              <a:rPr lang="sv-SE" dirty="0">
                <a:solidFill>
                  <a:schemeClr val="tx1"/>
                </a:solidFill>
              </a:rPr>
              <a:t>Är du öppen för nya idéer eller gör du antaganden?</a:t>
            </a:r>
            <a:r>
              <a:rPr lang="en-GB" dirty="0">
                <a:solidFill>
                  <a:schemeClr val="tx1"/>
                </a:solidFill>
              </a:rPr>
              <a:t> </a:t>
            </a:r>
          </a:p>
          <a:p>
            <a:pPr marL="342900" indent="-342900">
              <a:buFont typeface="Arial" panose="020B0604020202020204" pitchFamily="34" charset="0"/>
              <a:buChar char="•"/>
            </a:pPr>
            <a:r>
              <a:rPr lang="sv-SE" dirty="0">
                <a:solidFill>
                  <a:schemeClr val="tx1"/>
                </a:solidFill>
              </a:rPr>
              <a:t>Kan du misslyckas med att vara självmedveten ibland?</a:t>
            </a:r>
            <a:r>
              <a:rPr lang="en-GB" dirty="0">
                <a:solidFill>
                  <a:schemeClr val="tx1"/>
                </a:solidFill>
              </a:rPr>
              <a:t> </a:t>
            </a:r>
          </a:p>
          <a:p>
            <a:pPr marL="342900" indent="-342900">
              <a:buFont typeface="Arial" panose="020B0604020202020204" pitchFamily="34" charset="0"/>
              <a:buChar char="•"/>
            </a:pPr>
            <a:r>
              <a:rPr lang="sv-SE" dirty="0">
                <a:solidFill>
                  <a:schemeClr val="tx1"/>
                </a:solidFill>
              </a:rPr>
              <a:t>Har du mer att lära dig om andras situation?</a:t>
            </a:r>
            <a:endParaRPr lang="en-GB" dirty="0">
              <a:solidFill>
                <a:schemeClr val="tx1"/>
              </a:solidFill>
            </a:endParaRPr>
          </a:p>
          <a:p>
            <a:r>
              <a:rPr lang="sv-SE" dirty="0">
                <a:solidFill>
                  <a:schemeClr val="tx1"/>
                </a:solidFill>
              </a:rPr>
              <a:t>Fråga de anställda om du skulle kunna göra mer. De kan ha insiktsfulla förslag som du kan ta emot, till exempel välgörenhetsverksamhet, rekryteringskampanjer och policyändringar. Se till att alla känner sig bekväma med att bidra till en pågående diskussion</a:t>
            </a:r>
            <a:r>
              <a:rPr lang="en-GB" dirty="0">
                <a:solidFill>
                  <a:schemeClr val="tx1"/>
                </a:solidFill>
              </a:rPr>
              <a:t>.</a:t>
            </a: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33</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32889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571763"/>
            <a:ext cx="10483429" cy="5795170"/>
          </a:xfrm>
        </p:spPr>
        <p:txBody>
          <a:bodyPr/>
          <a:lstStyle/>
          <a:p>
            <a:r>
              <a:rPr lang="en-GB" b="1" dirty="0">
                <a:solidFill>
                  <a:schemeClr val="tx1"/>
                </a:solidFill>
              </a:rPr>
              <a:t>Boka </a:t>
            </a:r>
            <a:r>
              <a:rPr lang="en-GB" b="1" dirty="0" err="1">
                <a:solidFill>
                  <a:schemeClr val="tx1"/>
                </a:solidFill>
              </a:rPr>
              <a:t>en</a:t>
            </a:r>
            <a:r>
              <a:rPr lang="en-GB" b="1" dirty="0">
                <a:solidFill>
                  <a:schemeClr val="tx1"/>
                </a:solidFill>
              </a:rPr>
              <a:t> </a:t>
            </a:r>
            <a:r>
              <a:rPr lang="en-GB" b="1" dirty="0" err="1">
                <a:solidFill>
                  <a:schemeClr val="tx1"/>
                </a:solidFill>
              </a:rPr>
              <a:t>onlinekurs</a:t>
            </a:r>
            <a:r>
              <a:rPr lang="en-GB" b="1" dirty="0">
                <a:solidFill>
                  <a:schemeClr val="tx1"/>
                </a:solidFill>
              </a:rPr>
              <a:t> med </a:t>
            </a:r>
            <a:r>
              <a:rPr lang="en-GB" b="1" dirty="0" err="1">
                <a:solidFill>
                  <a:schemeClr val="tx1"/>
                </a:solidFill>
              </a:rPr>
              <a:t>ditt</a:t>
            </a:r>
            <a:r>
              <a:rPr lang="en-GB" b="1" dirty="0">
                <a:solidFill>
                  <a:schemeClr val="tx1"/>
                </a:solidFill>
              </a:rPr>
              <a:t> team</a:t>
            </a:r>
          </a:p>
          <a:p>
            <a:r>
              <a:rPr lang="sv-SE" dirty="0">
                <a:solidFill>
                  <a:schemeClr val="tx1"/>
                </a:solidFill>
              </a:rPr>
              <a:t>Se till att förändringar fortskrider stadigt genom att boka dina platser på en onlinekurs i internationella affärsrelationer som grupp. Låt dina ledare veta att du är villig att investera i ytterligare karriärutveckling. Bevisa för din personal att du inte är ovan att lära dig vidare. Resultatet är att du kommer att bygga en kultur också, snarare än att vara den enda initiativtagaren till affärsförändringar.</a:t>
            </a:r>
            <a:endParaRPr lang="en-GB" dirty="0">
              <a:solidFill>
                <a:schemeClr val="tx1"/>
              </a:solidFill>
            </a:endParaRPr>
          </a:p>
          <a:p>
            <a:r>
              <a:rPr lang="en-GB" b="1" dirty="0" err="1">
                <a:solidFill>
                  <a:schemeClr val="tx1"/>
                </a:solidFill>
              </a:rPr>
              <a:t>Förbättra</a:t>
            </a:r>
            <a:r>
              <a:rPr lang="en-GB" b="1" dirty="0">
                <a:solidFill>
                  <a:schemeClr val="tx1"/>
                </a:solidFill>
              </a:rPr>
              <a:t> </a:t>
            </a:r>
            <a:r>
              <a:rPr lang="en-GB" b="1" dirty="0" err="1">
                <a:solidFill>
                  <a:schemeClr val="tx1"/>
                </a:solidFill>
              </a:rPr>
              <a:t>tvärkulturellt</a:t>
            </a:r>
            <a:r>
              <a:rPr lang="en-GB" b="1" dirty="0">
                <a:solidFill>
                  <a:schemeClr val="tx1"/>
                </a:solidFill>
              </a:rPr>
              <a:t> </a:t>
            </a:r>
            <a:r>
              <a:rPr lang="en-GB" b="1" dirty="0" err="1">
                <a:solidFill>
                  <a:schemeClr val="tx1"/>
                </a:solidFill>
              </a:rPr>
              <a:t>nätverkande</a:t>
            </a:r>
            <a:endParaRPr lang="en-GB" b="1" dirty="0">
              <a:solidFill>
                <a:schemeClr val="tx1"/>
              </a:solidFill>
            </a:endParaRPr>
          </a:p>
          <a:p>
            <a:r>
              <a:rPr lang="sv-SE" dirty="0">
                <a:solidFill>
                  <a:schemeClr val="tx1"/>
                </a:solidFill>
              </a:rPr>
              <a:t>Kom ihåg att nätverkandet varierar från plats till plats. Det kan vara klokt att titta och lära sig vid fysiska evenemang, till att börja med. Vilka seder gäller? Hur förhåller sig yrkesverksamma till och engagerar varandra? Vilka typer av småprat verkar deltagarna föra? Du kan utnyttja all denna kunskap under dina ansträngningar senare. När ditt företag väl är anslutet till ett tvärkulturellt nätverk kan möjligheten att anta ett mer globalt perspektiv bli lättare. Du kommer att kunna kommunicera med kunder som regelbundet har insikter att dela med sig av, även när det gäller direkta kommentarer och småprat. Allt kommer att öka din exponering för olika synvinklar.</a:t>
            </a:r>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34</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9303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571763"/>
            <a:ext cx="10483429" cy="5795170"/>
          </a:xfrm>
        </p:spPr>
        <p:txBody>
          <a:bodyPr/>
          <a:lstStyle/>
          <a:p>
            <a:r>
              <a:rPr lang="en-US" b="1" dirty="0" err="1">
                <a:solidFill>
                  <a:schemeClr val="tx1"/>
                </a:solidFill>
              </a:rPr>
              <a:t>Sträva</a:t>
            </a:r>
            <a:r>
              <a:rPr lang="en-US" b="1" dirty="0">
                <a:solidFill>
                  <a:schemeClr val="tx1"/>
                </a:solidFill>
              </a:rPr>
              <a:t> </a:t>
            </a:r>
            <a:r>
              <a:rPr lang="en-US" b="1" dirty="0" err="1">
                <a:solidFill>
                  <a:schemeClr val="tx1"/>
                </a:solidFill>
              </a:rPr>
              <a:t>efter</a:t>
            </a:r>
            <a:r>
              <a:rPr lang="en-US" b="1" dirty="0">
                <a:solidFill>
                  <a:schemeClr val="tx1"/>
                </a:solidFill>
              </a:rPr>
              <a:t> </a:t>
            </a:r>
            <a:r>
              <a:rPr lang="en-US" b="1" dirty="0" err="1">
                <a:solidFill>
                  <a:schemeClr val="tx1"/>
                </a:solidFill>
              </a:rPr>
              <a:t>mångfald</a:t>
            </a:r>
            <a:endParaRPr lang="en-US" b="1" dirty="0">
              <a:solidFill>
                <a:schemeClr val="tx1"/>
              </a:solidFill>
            </a:endParaRPr>
          </a:p>
          <a:p>
            <a:r>
              <a:rPr lang="sv-SE" dirty="0">
                <a:solidFill>
                  <a:schemeClr val="tx1"/>
                </a:solidFill>
              </a:rPr>
              <a:t>Rekrytering är en stor faktor för att driva ett globalt perspektiv i näringslivet. Om du kan anställa människor från olika delar av världen, kommer dessa proffs att införliva sina erfarenheter i sina positioner. När en arbetare har anställts, försök att inte behandla detta som "slutet" på processen. Efter att kontrakt har undertecknats kan du sedan försöka använda deras anslutningar också. Kanske kan de hänvisa dig till andra hårt arbetande yrkesmän från andra samhällsskikt?</a:t>
            </a:r>
            <a:r>
              <a:rPr lang="en-GB" dirty="0">
                <a:solidFill>
                  <a:schemeClr val="tx1"/>
                </a:solidFill>
              </a:rPr>
              <a:t> </a:t>
            </a:r>
          </a:p>
          <a:p>
            <a:r>
              <a:rPr lang="en-GB" b="1" dirty="0" err="1">
                <a:solidFill>
                  <a:schemeClr val="tx1"/>
                </a:solidFill>
              </a:rPr>
              <a:t>Stöd</a:t>
            </a:r>
            <a:r>
              <a:rPr lang="en-GB" b="1" dirty="0">
                <a:solidFill>
                  <a:schemeClr val="tx1"/>
                </a:solidFill>
              </a:rPr>
              <a:t> </a:t>
            </a:r>
            <a:r>
              <a:rPr lang="en-GB" b="1" dirty="0" err="1">
                <a:solidFill>
                  <a:schemeClr val="tx1"/>
                </a:solidFill>
              </a:rPr>
              <a:t>välgörenhetsorganisationer</a:t>
            </a:r>
            <a:endParaRPr lang="en-GB" b="1" dirty="0">
              <a:solidFill>
                <a:schemeClr val="tx1"/>
              </a:solidFill>
            </a:endParaRPr>
          </a:p>
          <a:p>
            <a:r>
              <a:rPr lang="sv-SE" dirty="0">
                <a:solidFill>
                  <a:schemeClr val="tx1"/>
                </a:solidFill>
              </a:rPr>
              <a:t>Ideella organisationer ägnar sig åt att vara kunniga om världshändelser. De har resurser som gör att arbeta med dem till ett lovande sätt att utveckla ditt företags globala perspektiv. Många välgörenhetsorganisationer tar också på sig en informativ roll. De kommer att ha de senaste bevisen och statistiken som motiverar den hjälp de ger utomlands. Dessutom, om ditt företag har en arbetsrelation med dem eller till och med helt enkelt donerar, kan du och din personal få uppdateringar om hur situationen utvecklas och vad som görs för att lösa viktiga frågor.</a:t>
            </a:r>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88378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36</a:t>
            </a:fld>
            <a:endParaRPr lang="en-US" dirty="0"/>
          </a:p>
        </p:txBody>
      </p:sp>
      <p:pic>
        <p:nvPicPr>
          <p:cNvPr id="14" name="Picture Placeholder 13" descr="A person with long black hair and red lipstick smiling&#10;&#10;Description automatically generated">
            <a:extLst>
              <a:ext uri="{FF2B5EF4-FFF2-40B4-BE49-F238E27FC236}">
                <a16:creationId xmlns:a16="http://schemas.microsoft.com/office/drawing/2014/main" id="{E04B1F20-2644-3B7A-AF03-00429E564BA0}"/>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26070" r="26070"/>
          <a:stretch>
            <a:fillRect/>
          </a:stretch>
        </p:blipFill>
        <p:spPr/>
      </p:pic>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5632311"/>
          </a:xfrm>
          <a:prstGeom prst="rect">
            <a:avLst/>
          </a:prstGeom>
          <a:noFill/>
        </p:spPr>
        <p:txBody>
          <a:bodyPr wrap="square" rtlCol="0">
            <a:spAutoFit/>
          </a:bodyPr>
          <a:lstStyle/>
          <a:p>
            <a:r>
              <a:rPr lang="en-GB" sz="2400" b="1" dirty="0">
                <a:latin typeface="Calibri" panose="020F0502020204030204" pitchFamily="34" charset="0"/>
                <a:ea typeface="Calibri" panose="020F0502020204030204" pitchFamily="34" charset="0"/>
                <a:cs typeface="Calibri" panose="020F0502020204030204" pitchFamily="34" charset="0"/>
              </a:rPr>
              <a:t>Eno Eka</a:t>
            </a:r>
            <a:r>
              <a:rPr lang="en-GB" sz="2400" dirty="0">
                <a:latin typeface="Calibri" panose="020F0502020204030204" pitchFamily="34" charset="0"/>
                <a:ea typeface="Calibri" panose="020F0502020204030204" pitchFamily="34" charset="0"/>
                <a:cs typeface="Calibri" panose="020F0502020204030204" pitchFamily="34" charset="0"/>
              </a:rPr>
              <a:t>, </a:t>
            </a:r>
            <a:r>
              <a:rPr lang="sv-SE" sz="2400" dirty="0">
                <a:latin typeface="Calibri" panose="020F0502020204030204" pitchFamily="34" charset="0"/>
                <a:ea typeface="Calibri" panose="020F0502020204030204" pitchFamily="34" charset="0"/>
                <a:cs typeface="Calibri" panose="020F0502020204030204" pitchFamily="34" charset="0"/>
              </a:rPr>
              <a:t>en kanadensisk affärsanalytiker, konsult och VD, är drivkraften bakom Eny Consulting och Business Analysis School. Hon har utnyttjat sin entreprenörsanda för att skapa ett sjusiffrigt globalt företag.</a:t>
            </a:r>
            <a:endParaRPr lang="en-GB" sz="2400" dirty="0">
              <a:latin typeface="Calibri" panose="020F0502020204030204" pitchFamily="34" charset="0"/>
              <a:ea typeface="Calibri" panose="020F0502020204030204" pitchFamily="34" charset="0"/>
              <a:cs typeface="Calibri" panose="020F0502020204030204" pitchFamily="34" charset="0"/>
            </a:endParaRPr>
          </a:p>
          <a:p>
            <a:r>
              <a:rPr lang="sv-SE" sz="2400" dirty="0">
                <a:latin typeface="Calibri" panose="020F0502020204030204" pitchFamily="34" charset="0"/>
                <a:ea typeface="Calibri" panose="020F0502020204030204" pitchFamily="34" charset="0"/>
                <a:cs typeface="Calibri" panose="020F0502020204030204" pitchFamily="34" charset="0"/>
              </a:rPr>
              <a:t>Pandemin var en vändpunkt för Eno och tvingade henne att övergå från anställd till entreprenör över en natt. Inför denna kris grundade Eno Eny Consulting och skapade en utbildningsplattform för att hjälpa företag och yrkesverksamma att vända sig till teknik.</a:t>
            </a:r>
            <a:endParaRPr lang="en-GB" sz="2400" dirty="0">
              <a:latin typeface="Calibri" panose="020F0502020204030204" pitchFamily="34" charset="0"/>
              <a:ea typeface="Calibri" panose="020F0502020204030204" pitchFamily="34" charset="0"/>
              <a:cs typeface="Calibri" panose="020F0502020204030204" pitchFamily="34" charset="0"/>
            </a:endParaRPr>
          </a:p>
          <a:p>
            <a:r>
              <a:rPr lang="sv-SE" sz="2400" dirty="0">
                <a:latin typeface="Calibri" panose="020F0502020204030204" pitchFamily="34" charset="0"/>
                <a:ea typeface="Calibri" panose="020F0502020204030204" pitchFamily="34" charset="0"/>
                <a:cs typeface="Calibri" panose="020F0502020204030204" pitchFamily="34" charset="0"/>
              </a:rPr>
              <a:t>Enos resa visar kraften i motståndskraft, anpassningsförmåga och orubbligt fokus. Hennes filosofi, "fokusera på effekt, och inkomsten kommer att följa", har väglett henne under hela hennes resa. Idag har hennes företag nått över 100 000 yrkesverksamma i 90 länder, vilket bekräftar att det är möjligt att vända kriser till möjligheter för tillväxt och påverkan</a:t>
            </a:r>
            <a:endParaRPr lang="en-IE"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02714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5EF5D64-8FCB-D945-B617-49D7AAABCA54}"/>
              </a:ext>
            </a:extLst>
          </p:cNvPr>
          <p:cNvSpPr>
            <a:spLocks noGrp="1"/>
          </p:cNvSpPr>
          <p:nvPr>
            <p:ph type="body" sz="quarter" idx="30"/>
          </p:nvPr>
        </p:nvSpPr>
        <p:spPr>
          <a:xfrm>
            <a:off x="2363460" y="422344"/>
            <a:ext cx="7465079" cy="723352"/>
          </a:xfrm>
        </p:spPr>
        <p:txBody>
          <a:bodyPr>
            <a:normAutofit/>
          </a:bodyPr>
          <a:lstStyle/>
          <a:p>
            <a:r>
              <a:rPr lang="sv-SE" dirty="0"/>
              <a:t>Fördelarna med ett globalt tänkesätt</a:t>
            </a:r>
            <a:endParaRPr lang="en-US" dirty="0"/>
          </a:p>
        </p:txBody>
      </p:sp>
      <p:sp>
        <p:nvSpPr>
          <p:cNvPr id="9" name="Text Placeholder 8">
            <a:extLst>
              <a:ext uri="{FF2B5EF4-FFF2-40B4-BE49-F238E27FC236}">
                <a16:creationId xmlns:a16="http://schemas.microsoft.com/office/drawing/2014/main" id="{F9620A6D-EEDA-A543-BCD1-C308C18EBD19}"/>
              </a:ext>
            </a:extLst>
          </p:cNvPr>
          <p:cNvSpPr>
            <a:spLocks noGrp="1"/>
          </p:cNvSpPr>
          <p:nvPr>
            <p:ph type="body" sz="quarter" idx="48"/>
          </p:nvPr>
        </p:nvSpPr>
        <p:spPr>
          <a:xfrm>
            <a:off x="2363461" y="914400"/>
            <a:ext cx="7465079" cy="3310465"/>
          </a:xfrm>
        </p:spPr>
        <p:txBody>
          <a:bodyPr>
            <a:noAutofit/>
          </a:bodyPr>
          <a:lstStyle/>
          <a:p>
            <a:pPr marL="342900" indent="-342900" algn="l">
              <a:buFont typeface="Arial" panose="020B0604020202020204" pitchFamily="34" charset="0"/>
              <a:buChar char="•"/>
            </a:pPr>
            <a:r>
              <a:rPr lang="en-US" b="1" dirty="0" err="1">
                <a:solidFill>
                  <a:srgbClr val="E97924"/>
                </a:solidFill>
              </a:rPr>
              <a:t>Kulturell</a:t>
            </a:r>
            <a:r>
              <a:rPr lang="en-US" b="1" dirty="0">
                <a:solidFill>
                  <a:srgbClr val="E97924"/>
                </a:solidFill>
              </a:rPr>
              <a:t> </a:t>
            </a:r>
            <a:r>
              <a:rPr lang="en-US" b="1" dirty="0" err="1">
                <a:solidFill>
                  <a:srgbClr val="E97924"/>
                </a:solidFill>
              </a:rPr>
              <a:t>medvetenhet</a:t>
            </a:r>
            <a:endParaRPr lang="en-US" b="1" dirty="0">
              <a:solidFill>
                <a:srgbClr val="E97924"/>
              </a:solidFill>
            </a:endParaRPr>
          </a:p>
          <a:p>
            <a:pPr algn="l"/>
            <a:r>
              <a:rPr lang="sv-SE" dirty="0"/>
              <a:t>Att förstå och uppskatta kulturella skillnader är avgörande i en globaliserad verksamhet. Internationell affärskunskap lär entreprenörer att navigera i olika kulturer, seder och kommunikationsstilar. Denna kulturella medvetenhet hjälper inte bara till att bygga starkare relationer med internationella partners och kunder utan minskar också sannolikheten för kulturella missförstånd som kan skada affärsrelationer.</a:t>
            </a:r>
            <a:r>
              <a:rPr lang="en-GB" dirty="0"/>
              <a:t> </a:t>
            </a:r>
            <a:endParaRPr lang="en-US" dirty="0"/>
          </a:p>
        </p:txBody>
      </p:sp>
      <p:pic>
        <p:nvPicPr>
          <p:cNvPr id="4" name="Picture Placeholder 3">
            <a:extLst>
              <a:ext uri="{FF2B5EF4-FFF2-40B4-BE49-F238E27FC236}">
                <a16:creationId xmlns:a16="http://schemas.microsoft.com/office/drawing/2014/main" id="{2380FA05-6A25-B9C5-4FE8-6A25F381FF10}"/>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13577" r="42660" b="38043"/>
          <a:stretch/>
        </p:blipFill>
        <p:spPr>
          <a:xfrm>
            <a:off x="0" y="0"/>
            <a:ext cx="12192000" cy="6858000"/>
          </a:xfrm>
        </p:spPr>
      </p:pic>
    </p:spTree>
    <p:extLst>
      <p:ext uri="{BB962C8B-B14F-4D97-AF65-F5344CB8AC3E}">
        <p14:creationId xmlns:p14="http://schemas.microsoft.com/office/powerpoint/2010/main" val="2103362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38</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428178"/>
            <a:ext cx="8159558" cy="5632311"/>
          </a:xfrm>
          <a:prstGeom prst="rect">
            <a:avLst/>
          </a:prstGeom>
          <a:noFill/>
        </p:spPr>
        <p:txBody>
          <a:bodyPr wrap="square" rtlCol="0">
            <a:spAutoFit/>
          </a:bodyPr>
          <a:lstStyle/>
          <a:p>
            <a:pPr marL="342900" indent="-342900">
              <a:buFont typeface="Arial" panose="020B0604020202020204" pitchFamily="34" charset="0"/>
              <a:buChar char="•"/>
            </a:pPr>
            <a:r>
              <a:rPr lang="sv-SE" sz="2400" b="1" dirty="0">
                <a:solidFill>
                  <a:srgbClr val="E97924"/>
                </a:solidFill>
                <a:latin typeface="Calibri" panose="020F0502020204030204" pitchFamily="34" charset="0"/>
                <a:ea typeface="Calibri" panose="020F0502020204030204" pitchFamily="34" charset="0"/>
                <a:cs typeface="Calibri" panose="020F0502020204030204" pitchFamily="34" charset="0"/>
              </a:rPr>
              <a:t>Tillgång till en mängd olika människor</a:t>
            </a:r>
            <a:endPar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endParaRPr>
          </a:p>
          <a:p>
            <a:r>
              <a:rPr lang="sv-SE" sz="2400" dirty="0">
                <a:latin typeface="Calibri" panose="020F0502020204030204" pitchFamily="34" charset="0"/>
                <a:ea typeface="Calibri" panose="020F0502020204030204" pitchFamily="34" charset="0"/>
                <a:cs typeface="Calibri" panose="020F0502020204030204" pitchFamily="34" charset="0"/>
              </a:rPr>
              <a:t>Framgångsrika nystartade företag kräver ofta en mångfald av färdigheter och talanger. Genom att ta till sig internationella affärskunskaper kan entreprenörer utnyttja en global talangpool. Du kan anställa individer med unik bakgrund och perspektiv, vilket främjar innovation och kreativitet inom din start-up. Denna mångfald kan leda till effektivare problemlösning och ett bredare utbud av idéer.</a:t>
            </a:r>
            <a:r>
              <a:rPr lang="en-GB" sz="2400" dirty="0">
                <a:latin typeface="Calibri" panose="020F0502020204030204" pitchFamily="34" charset="0"/>
                <a:ea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en-GB" sz="2400" b="1" dirty="0" err="1">
                <a:solidFill>
                  <a:srgbClr val="E97924"/>
                </a:solidFill>
                <a:latin typeface="Calibri" panose="020F0502020204030204" pitchFamily="34" charset="0"/>
                <a:ea typeface="Calibri" panose="020F0502020204030204" pitchFamily="34" charset="0"/>
                <a:cs typeface="Calibri" panose="020F0502020204030204" pitchFamily="34" charset="0"/>
              </a:rPr>
              <a:t>Nätverksmöjligheter</a:t>
            </a:r>
            <a:endParaRPr lang="en-GB" sz="2400" b="1" dirty="0">
              <a:solidFill>
                <a:srgbClr val="E97924"/>
              </a:solidFill>
              <a:latin typeface="Calibri" panose="020F0502020204030204" pitchFamily="34" charset="0"/>
              <a:ea typeface="Calibri" panose="020F0502020204030204" pitchFamily="34" charset="0"/>
              <a:cs typeface="Calibri" panose="020F0502020204030204" pitchFamily="34" charset="0"/>
            </a:endParaRPr>
          </a:p>
          <a:p>
            <a:r>
              <a:rPr lang="sv-SE" sz="2400" dirty="0">
                <a:latin typeface="Calibri" panose="020F0502020204030204" pitchFamily="34" charset="0"/>
                <a:ea typeface="Calibri" panose="020F0502020204030204" pitchFamily="34" charset="0"/>
                <a:cs typeface="Calibri" panose="020F0502020204030204" pitchFamily="34" charset="0"/>
              </a:rPr>
              <a:t>Nätverk är en hörnsten i entreprenörskap och internationell affärskunskap ger entreprenörer ett bredare nätverk. Att delta i internationella konferenser, mässor och affärsevenemang kan leda till värdefulla kontakter över gränserna. Dessa kopplingar kan öppna dörrar till partnerskap, samarbeten och investeringsmöjligheter som kanske inte hade hänt annars.</a:t>
            </a:r>
            <a:endParaRPr lang="en-GB" sz="24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Placeholder 5" descr="A person holding a globe">
            <a:extLst>
              <a:ext uri="{FF2B5EF4-FFF2-40B4-BE49-F238E27FC236}">
                <a16:creationId xmlns:a16="http://schemas.microsoft.com/office/drawing/2014/main" id="{A401ECF2-AB0E-FE49-E238-37973A1129DE}"/>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35717" r="35717"/>
          <a:stretch>
            <a:fillRect/>
          </a:stretch>
        </p:blipFill>
        <p:spPr/>
      </p:pic>
    </p:spTree>
    <p:extLst>
      <p:ext uri="{BB962C8B-B14F-4D97-AF65-F5344CB8AC3E}">
        <p14:creationId xmlns:p14="http://schemas.microsoft.com/office/powerpoint/2010/main" val="15086202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509886"/>
            <a:ext cx="10483429" cy="5526847"/>
          </a:xfrm>
        </p:spPr>
        <p:txBody>
          <a:bodyPr/>
          <a:lstStyle/>
          <a:p>
            <a:pPr marL="342900" indent="-342900">
              <a:buFont typeface="Arial" panose="020B0604020202020204" pitchFamily="34" charset="0"/>
              <a:buChar char="•"/>
            </a:pPr>
            <a:r>
              <a:rPr lang="en-GB" b="1" dirty="0" err="1">
                <a:solidFill>
                  <a:srgbClr val="E97924"/>
                </a:solidFill>
              </a:rPr>
              <a:t>Anpassningsförmåga</a:t>
            </a:r>
            <a:r>
              <a:rPr lang="en-GB" b="1" dirty="0">
                <a:solidFill>
                  <a:srgbClr val="E97924"/>
                </a:solidFill>
              </a:rPr>
              <a:t> till </a:t>
            </a:r>
            <a:r>
              <a:rPr lang="en-GB" b="1" dirty="0" err="1">
                <a:solidFill>
                  <a:srgbClr val="E97924"/>
                </a:solidFill>
              </a:rPr>
              <a:t>motståndskraft</a:t>
            </a:r>
            <a:endParaRPr lang="en-GB" b="1" dirty="0">
              <a:solidFill>
                <a:srgbClr val="E97924"/>
              </a:solidFill>
            </a:endParaRPr>
          </a:p>
          <a:p>
            <a:r>
              <a:rPr lang="sv-SE" dirty="0"/>
              <a:t>Att verka på den internationella arenan kräver en hög grad av anpassningsförmåga och motståndskraft. Entreprenörer med internationell affärskunskap är bättre rustade att klara ekonomiska, politiska och kulturella svängningar. De kan vrida sina strategier och affärsmodeller mer effektivt när de står inför oväntade utmaningar, vilket minskar risken för misslyckanden.</a:t>
            </a:r>
            <a:endParaRPr lang="en-GB" dirty="0"/>
          </a:p>
          <a:p>
            <a:pPr marL="342900" indent="-342900">
              <a:buFont typeface="Arial" panose="020B0604020202020204" pitchFamily="34" charset="0"/>
              <a:buChar char="•"/>
            </a:pPr>
            <a:r>
              <a:rPr lang="en-GB" b="1" dirty="0" err="1">
                <a:solidFill>
                  <a:srgbClr val="E97924"/>
                </a:solidFill>
              </a:rPr>
              <a:t>Tillgång</a:t>
            </a:r>
            <a:r>
              <a:rPr lang="en-GB" b="1" dirty="0">
                <a:solidFill>
                  <a:srgbClr val="E97924"/>
                </a:solidFill>
              </a:rPr>
              <a:t> till </a:t>
            </a:r>
            <a:r>
              <a:rPr lang="en-GB" b="1" dirty="0" err="1">
                <a:solidFill>
                  <a:srgbClr val="E97924"/>
                </a:solidFill>
              </a:rPr>
              <a:t>globala</a:t>
            </a:r>
            <a:r>
              <a:rPr lang="en-GB" b="1" dirty="0">
                <a:solidFill>
                  <a:srgbClr val="E97924"/>
                </a:solidFill>
              </a:rPr>
              <a:t> </a:t>
            </a:r>
            <a:r>
              <a:rPr lang="en-GB" b="1" dirty="0" err="1">
                <a:solidFill>
                  <a:srgbClr val="E97924"/>
                </a:solidFill>
              </a:rPr>
              <a:t>resurser</a:t>
            </a:r>
            <a:endParaRPr lang="en-GB" b="1" dirty="0">
              <a:solidFill>
                <a:srgbClr val="E97924"/>
              </a:solidFill>
            </a:endParaRPr>
          </a:p>
          <a:p>
            <a:r>
              <a:rPr lang="sv-SE" dirty="0">
                <a:solidFill>
                  <a:schemeClr val="tx1"/>
                </a:solidFill>
              </a:rPr>
              <a:t>Internationell affärskunskap kan också hjälpa nystartade företag att få tillgång till globala resurser som finansiering, leverantörer och teknologier. Dessutom kan entreprenörer använda globala forsknings- och utvecklingsinitiativ för att ligga i framkant av innovation.</a:t>
            </a:r>
          </a:p>
          <a:p>
            <a:pPr marL="342900" indent="-342900">
              <a:buFont typeface="Arial" panose="020B0604020202020204" pitchFamily="34" charset="0"/>
              <a:buChar char="•"/>
            </a:pPr>
            <a:r>
              <a:rPr lang="en-GB" b="1" dirty="0" err="1">
                <a:solidFill>
                  <a:srgbClr val="E97924"/>
                </a:solidFill>
              </a:rPr>
              <a:t>Konkurrensfördel</a:t>
            </a:r>
            <a:endParaRPr lang="en-GB" b="1" dirty="0">
              <a:solidFill>
                <a:srgbClr val="E97924"/>
              </a:solidFill>
            </a:endParaRPr>
          </a:p>
          <a:p>
            <a:r>
              <a:rPr lang="sv-SE" dirty="0">
                <a:solidFill>
                  <a:schemeClr val="tx1"/>
                </a:solidFill>
              </a:rPr>
              <a:t>Många branscher är globala till sin natur och entreprenörer som effektivt kan verka på internationell nivå är mer benägna att ligga före konkurrenterna. Att kunna erbjuda produkter eller tjänster som möter behoven på en mångsidig global marknad kan leda till uthållig tillväxt och framgång.</a:t>
            </a:r>
            <a:endParaRPr lang="en-GB"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39</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576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Vad </a:t>
            </a:r>
            <a:r>
              <a:rPr lang="en-US" dirty="0" err="1"/>
              <a:t>är</a:t>
            </a:r>
            <a:r>
              <a:rPr lang="en-US" dirty="0"/>
              <a:t> </a:t>
            </a:r>
            <a:r>
              <a:rPr lang="en-US" dirty="0" err="1"/>
              <a:t>motståndskraft</a:t>
            </a:r>
            <a:r>
              <a:rPr lang="en-US" dirty="0"/>
              <a:t>?</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r>
              <a:rPr lang="sv-SE" dirty="0"/>
              <a:t>Resiliens är förmågan att hantera och återhämta sig från motgångar. Människor som förblir lugna inför katastrofer har denna egenskap.</a:t>
            </a:r>
          </a:p>
          <a:p>
            <a:endParaRPr lang="sv-SE" dirty="0"/>
          </a:p>
          <a:p>
            <a:r>
              <a:rPr lang="sv-SE" dirty="0"/>
              <a:t>En motståndskraftig person är någon som har starka coping-förmåga och kan hantera sina tillgängliga resurser, be om hjälp när det behövs och hitta sätt att hantera den situation de står inför. När det gäller invandrare måste vi ha i åtanke om de har mött motgångar eller trauman i sina ursprungsländer.</a:t>
            </a:r>
            <a:r>
              <a:rPr lang="en-GB" dirty="0"/>
              <a:t> </a:t>
            </a:r>
            <a:endParaRPr lang="en-US" dirty="0"/>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a:t>
            </a:fld>
            <a:endParaRPr lang="en-US" sz="800" dirty="0">
              <a:latin typeface="Calibri" panose="020F0502020204030204" pitchFamily="34" charset="0"/>
              <a:cs typeface="Calibri" panose="020F0502020204030204" pitchFamily="34" charset="0"/>
            </a:endParaRPr>
          </a:p>
        </p:txBody>
      </p:sp>
      <p:pic>
        <p:nvPicPr>
          <p:cNvPr id="8" name="Graphic 7" descr="Person with idea outline">
            <a:extLst>
              <a:ext uri="{FF2B5EF4-FFF2-40B4-BE49-F238E27FC236}">
                <a16:creationId xmlns:a16="http://schemas.microsoft.com/office/drawing/2014/main" id="{167BA811-308C-6BAF-ECDD-BEA99D3BF11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602133" y="4275666"/>
            <a:ext cx="1769533" cy="1758253"/>
          </a:xfrm>
          <a:prstGeom prst="rect">
            <a:avLst/>
          </a:prstGeom>
        </p:spPr>
      </p:pic>
    </p:spTree>
    <p:extLst>
      <p:ext uri="{BB962C8B-B14F-4D97-AF65-F5344CB8AC3E}">
        <p14:creationId xmlns:p14="http://schemas.microsoft.com/office/powerpoint/2010/main" val="357867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455424" y="1586262"/>
            <a:ext cx="7223842" cy="3442937"/>
          </a:xfrm>
        </p:spPr>
        <p:txBody>
          <a:bodyPr/>
          <a:lstStyle/>
          <a:p>
            <a:pPr marL="342900" indent="-342900">
              <a:buFont typeface="Arial" panose="020B0604020202020204" pitchFamily="34" charset="0"/>
              <a:buChar char="•"/>
            </a:pPr>
            <a:r>
              <a:rPr lang="en-US" b="1" dirty="0" err="1">
                <a:solidFill>
                  <a:srgbClr val="E97924"/>
                </a:solidFill>
              </a:rPr>
              <a:t>Marknadsexpansion</a:t>
            </a:r>
            <a:endParaRPr lang="en-US" b="1" dirty="0">
              <a:solidFill>
                <a:srgbClr val="E97924"/>
              </a:solidFill>
            </a:endParaRPr>
          </a:p>
          <a:p>
            <a:r>
              <a:rPr lang="sv-SE" dirty="0">
                <a:solidFill>
                  <a:schemeClr val="tx1"/>
                </a:solidFill>
              </a:rPr>
              <a:t>En av de främsta fördelarna med internationell affärskunskap är potentialen för marknadsexpansion. Istället för att begränsa din start-up till en enda inhemsk marknad öppnar du en värld av möjligheter att ha kunskapen och färdigheterna för att utforska internationella marknader. Genom att expandera globalt kan du utnyttja större kundbaser, diversifiera dina intäktsströmmar och minska risken förknippad med att enbart förlita dig på en marknad.</a:t>
            </a:r>
            <a:endParaRPr lang="en-US" dirty="0">
              <a:solidFill>
                <a:schemeClr val="tx1"/>
              </a:solidFill>
            </a:endParaRPr>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spTree>
    <p:extLst>
      <p:ext uri="{BB962C8B-B14F-4D97-AF65-F5344CB8AC3E}">
        <p14:creationId xmlns:p14="http://schemas.microsoft.com/office/powerpoint/2010/main" val="3565884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795F2C-4BCE-5049-9792-CD5702D9FFBB}"/>
              </a:ext>
            </a:extLst>
          </p:cNvPr>
          <p:cNvSpPr>
            <a:spLocks noGrp="1"/>
          </p:cNvSpPr>
          <p:nvPr>
            <p:ph type="body" sz="quarter" idx="14"/>
          </p:nvPr>
        </p:nvSpPr>
        <p:spPr/>
        <p:txBody>
          <a:bodyPr/>
          <a:lstStyle/>
          <a:p>
            <a:r>
              <a:rPr lang="en-US" dirty="0"/>
              <a:t>05</a:t>
            </a:r>
          </a:p>
        </p:txBody>
      </p:sp>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7"/>
          </p:nvPr>
        </p:nvSpPr>
        <p:spPr/>
        <p:txBody>
          <a:bodyPr/>
          <a:lstStyle/>
          <a:p>
            <a:r>
              <a:rPr lang="en-US" dirty="0"/>
              <a:t>SE</a:t>
            </a:r>
            <a:r>
              <a:rPr lang="en-US" altLang="zh-TW" dirty="0"/>
              <a:t>K</a:t>
            </a:r>
            <a:r>
              <a:rPr lang="en-US" dirty="0"/>
              <a:t>TION</a:t>
            </a:r>
          </a:p>
        </p:txBody>
      </p:sp>
      <p:sp>
        <p:nvSpPr>
          <p:cNvPr id="12" name="Text Placeholder 11">
            <a:extLst>
              <a:ext uri="{FF2B5EF4-FFF2-40B4-BE49-F238E27FC236}">
                <a16:creationId xmlns:a16="http://schemas.microsoft.com/office/drawing/2014/main" id="{EA701505-57B6-7A45-B68E-0C04614F51C7}"/>
              </a:ext>
            </a:extLst>
          </p:cNvPr>
          <p:cNvSpPr>
            <a:spLocks noGrp="1"/>
          </p:cNvSpPr>
          <p:nvPr>
            <p:ph type="body" sz="quarter" idx="18"/>
          </p:nvPr>
        </p:nvSpPr>
        <p:spPr/>
        <p:txBody>
          <a:bodyPr/>
          <a:lstStyle/>
          <a:p>
            <a:r>
              <a:rPr lang="en-US" dirty="0" err="1"/>
              <a:t>Mentalt</a:t>
            </a:r>
            <a:r>
              <a:rPr lang="en-US" dirty="0"/>
              <a:t> </a:t>
            </a:r>
            <a:r>
              <a:rPr lang="en-US" dirty="0" err="1"/>
              <a:t>välbefinnande</a:t>
            </a:r>
            <a:endParaRPr lang="en-US" dirty="0"/>
          </a:p>
          <a:p>
            <a:r>
              <a:rPr lang="en-US" dirty="0"/>
              <a:t>&amp; </a:t>
            </a:r>
            <a:r>
              <a:rPr lang="en-US" dirty="0" err="1"/>
              <a:t>Supportresurser</a:t>
            </a:r>
            <a:endParaRPr lang="en-US" dirty="0"/>
          </a:p>
        </p:txBody>
      </p:sp>
      <p:pic>
        <p:nvPicPr>
          <p:cNvPr id="13" name="Picture Placeholder 12">
            <a:extLst>
              <a:ext uri="{FF2B5EF4-FFF2-40B4-BE49-F238E27FC236}">
                <a16:creationId xmlns:a16="http://schemas.microsoft.com/office/drawing/2014/main" id="{1B85B8FA-3996-0E52-3A63-589FBE106F4D}"/>
              </a:ext>
            </a:extLst>
          </p:cNvPr>
          <p:cNvPicPr>
            <a:picLocks noGrp="1" noChangeAspect="1"/>
          </p:cNvPicPr>
          <p:nvPr>
            <p:ph type="pic" sz="quarter" idx="21"/>
          </p:nvPr>
        </p:nvPicPr>
        <p:blipFill rotWithShape="1">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30258" r="13208"/>
          <a:stretch/>
        </p:blipFill>
        <p:spPr>
          <a:xfrm>
            <a:off x="6841657" y="0"/>
            <a:ext cx="5364392" cy="6325815"/>
          </a:xfrm>
        </p:spPr>
      </p:pic>
      <p:grpSp>
        <p:nvGrpSpPr>
          <p:cNvPr id="4" name="Group 3">
            <a:extLst>
              <a:ext uri="{FF2B5EF4-FFF2-40B4-BE49-F238E27FC236}">
                <a16:creationId xmlns:a16="http://schemas.microsoft.com/office/drawing/2014/main" id="{96E3C99D-23F0-9EBD-6937-2E29E124896C}"/>
              </a:ext>
            </a:extLst>
          </p:cNvPr>
          <p:cNvGrpSpPr/>
          <p:nvPr/>
        </p:nvGrpSpPr>
        <p:grpSpPr>
          <a:xfrm>
            <a:off x="-205469" y="3429000"/>
            <a:ext cx="2946331" cy="3019795"/>
            <a:chOff x="3177766" y="6791136"/>
            <a:chExt cx="1361636" cy="1395587"/>
          </a:xfrm>
          <a:solidFill>
            <a:schemeClr val="bg1">
              <a:alpha val="29000"/>
            </a:schemeClr>
          </a:solidFill>
        </p:grpSpPr>
        <p:sp>
          <p:nvSpPr>
            <p:cNvPr id="5" name="Freeform 4">
              <a:extLst>
                <a:ext uri="{FF2B5EF4-FFF2-40B4-BE49-F238E27FC236}">
                  <a16:creationId xmlns:a16="http://schemas.microsoft.com/office/drawing/2014/main" id="{333C486F-94D5-5F08-8853-8A4A3CDEF34D}"/>
                </a:ext>
              </a:extLst>
            </p:cNvPr>
            <p:cNvSpPr/>
            <p:nvPr userDrawn="1"/>
          </p:nvSpPr>
          <p:spPr>
            <a:xfrm>
              <a:off x="3177766" y="6950168"/>
              <a:ext cx="262281" cy="1196190"/>
            </a:xfrm>
            <a:custGeom>
              <a:avLst/>
              <a:gdLst>
                <a:gd name="connsiteX0" fmla="*/ 238715 w 262281"/>
                <a:gd name="connsiteY0" fmla="*/ 292709 h 1196190"/>
                <a:gd name="connsiteX1" fmla="*/ 238715 w 262281"/>
                <a:gd name="connsiteY1" fmla="*/ 145402 h 1196190"/>
                <a:gd name="connsiteX2" fmla="*/ 109101 w 262281"/>
                <a:gd name="connsiteY2" fmla="*/ 59 h 1196190"/>
                <a:gd name="connsiteX3" fmla="*/ 71788 w 262281"/>
                <a:gd name="connsiteY3" fmla="*/ 98264 h 1196190"/>
                <a:gd name="connsiteX4" fmla="*/ 81608 w 262281"/>
                <a:gd name="connsiteY4" fmla="*/ 367344 h 1196190"/>
                <a:gd name="connsiteX5" fmla="*/ 18764 w 262281"/>
                <a:gd name="connsiteY5" fmla="*/ 628568 h 1196190"/>
                <a:gd name="connsiteX6" fmla="*/ 48222 w 262281"/>
                <a:gd name="connsiteY6" fmla="*/ 999781 h 1196190"/>
                <a:gd name="connsiteX7" fmla="*/ 262281 w 262281"/>
                <a:gd name="connsiteY7" fmla="*/ 1196190 h 1196190"/>
                <a:gd name="connsiteX8" fmla="*/ 199438 w 262281"/>
                <a:gd name="connsiteY8" fmla="*/ 679634 h 1196190"/>
                <a:gd name="connsiteX9" fmla="*/ 238715 w 262281"/>
                <a:gd name="connsiteY9" fmla="*/ 292709 h 119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2281" h="1196190">
                  <a:moveTo>
                    <a:pt x="238715" y="292709"/>
                  </a:moveTo>
                  <a:cubicBezTo>
                    <a:pt x="240679" y="243606"/>
                    <a:pt x="246571" y="194504"/>
                    <a:pt x="238715" y="145402"/>
                  </a:cubicBezTo>
                  <a:cubicBezTo>
                    <a:pt x="226932" y="72731"/>
                    <a:pt x="189619" y="3987"/>
                    <a:pt x="109101" y="59"/>
                  </a:cubicBezTo>
                  <a:cubicBezTo>
                    <a:pt x="36439" y="-1905"/>
                    <a:pt x="63933" y="45233"/>
                    <a:pt x="71788" y="98264"/>
                  </a:cubicBezTo>
                  <a:cubicBezTo>
                    <a:pt x="87499" y="186648"/>
                    <a:pt x="91427" y="278960"/>
                    <a:pt x="81608" y="367344"/>
                  </a:cubicBezTo>
                  <a:cubicBezTo>
                    <a:pt x="71788" y="455728"/>
                    <a:pt x="40367" y="542148"/>
                    <a:pt x="18764" y="628568"/>
                  </a:cubicBezTo>
                  <a:cubicBezTo>
                    <a:pt x="-10694" y="750342"/>
                    <a:pt x="-8730" y="885864"/>
                    <a:pt x="48222" y="999781"/>
                  </a:cubicBezTo>
                  <a:cubicBezTo>
                    <a:pt x="95354" y="1094058"/>
                    <a:pt x="171944" y="1158872"/>
                    <a:pt x="262281" y="1196190"/>
                  </a:cubicBezTo>
                  <a:cubicBezTo>
                    <a:pt x="205330" y="1007638"/>
                    <a:pt x="193547" y="824977"/>
                    <a:pt x="199438" y="679634"/>
                  </a:cubicBezTo>
                  <a:cubicBezTo>
                    <a:pt x="205330" y="487154"/>
                    <a:pt x="236751" y="314314"/>
                    <a:pt x="238715" y="292709"/>
                  </a:cubicBezTo>
                  <a:close/>
                </a:path>
              </a:pathLst>
            </a:custGeom>
            <a:grpFill/>
            <a:ln w="19616"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A413BE2F-44A0-017E-59CA-DE88CFE35B3C}"/>
                </a:ext>
              </a:extLst>
            </p:cNvPr>
            <p:cNvSpPr/>
            <p:nvPr userDrawn="1"/>
          </p:nvSpPr>
          <p:spPr>
            <a:xfrm>
              <a:off x="3471181" y="7651529"/>
              <a:ext cx="1017410" cy="535194"/>
            </a:xfrm>
            <a:custGeom>
              <a:avLst/>
              <a:gdLst>
                <a:gd name="connsiteX0" fmla="*/ 986139 w 1017410"/>
                <a:gd name="connsiteY0" fmla="*/ 1843 h 535194"/>
                <a:gd name="connsiteX1" fmla="*/ 811356 w 1017410"/>
                <a:gd name="connsiteY1" fmla="*/ 47017 h 535194"/>
                <a:gd name="connsiteX2" fmla="*/ 249696 w 1017410"/>
                <a:gd name="connsiteY2" fmla="*/ 225749 h 535194"/>
                <a:gd name="connsiteX3" fmla="*/ 279154 w 1017410"/>
                <a:gd name="connsiteY3" fmla="*/ 184503 h 535194"/>
                <a:gd name="connsiteX4" fmla="*/ 235949 w 1017410"/>
                <a:gd name="connsiteY4" fmla="*/ 39160 h 535194"/>
                <a:gd name="connsiteX5" fmla="*/ 98480 w 1017410"/>
                <a:gd name="connsiteY5" fmla="*/ 102011 h 535194"/>
                <a:gd name="connsiteX6" fmla="*/ 104372 w 1017410"/>
                <a:gd name="connsiteY6" fmla="*/ 215929 h 535194"/>
                <a:gd name="connsiteX7" fmla="*/ 19926 w 1017410"/>
                <a:gd name="connsiteY7" fmla="*/ 48981 h 535194"/>
                <a:gd name="connsiteX8" fmla="*/ 10107 w 1017410"/>
                <a:gd name="connsiteY8" fmla="*/ 512506 h 535194"/>
                <a:gd name="connsiteX9" fmla="*/ 416623 w 1017410"/>
                <a:gd name="connsiteY9" fmla="*/ 471260 h 535194"/>
                <a:gd name="connsiteX10" fmla="*/ 660140 w 1017410"/>
                <a:gd name="connsiteY10" fmla="*/ 320025 h 535194"/>
                <a:gd name="connsiteX11" fmla="*/ 954717 w 1017410"/>
                <a:gd name="connsiteY11" fmla="*/ 103975 h 535194"/>
                <a:gd name="connsiteX12" fmla="*/ 990067 w 1017410"/>
                <a:gd name="connsiteY12" fmla="*/ 74514 h 535194"/>
                <a:gd name="connsiteX13" fmla="*/ 1011669 w 1017410"/>
                <a:gd name="connsiteY13" fmla="*/ 13627 h 535194"/>
                <a:gd name="connsiteX14" fmla="*/ 986139 w 1017410"/>
                <a:gd name="connsiteY14" fmla="*/ 1843 h 53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17410" h="535194">
                  <a:moveTo>
                    <a:pt x="986139" y="1843"/>
                  </a:moveTo>
                  <a:cubicBezTo>
                    <a:pt x="925260" y="-6014"/>
                    <a:pt x="864380" y="11663"/>
                    <a:pt x="811356" y="47017"/>
                  </a:cubicBezTo>
                  <a:cubicBezTo>
                    <a:pt x="766188" y="78442"/>
                    <a:pt x="491249" y="233605"/>
                    <a:pt x="249696" y="225749"/>
                  </a:cubicBezTo>
                  <a:cubicBezTo>
                    <a:pt x="261479" y="213964"/>
                    <a:pt x="271298" y="200216"/>
                    <a:pt x="279154" y="184503"/>
                  </a:cubicBezTo>
                  <a:cubicBezTo>
                    <a:pt x="304684" y="127544"/>
                    <a:pt x="285045" y="60765"/>
                    <a:pt x="235949" y="39160"/>
                  </a:cubicBezTo>
                  <a:cubicBezTo>
                    <a:pt x="184889" y="15591"/>
                    <a:pt x="124010" y="45053"/>
                    <a:pt x="98480" y="102011"/>
                  </a:cubicBezTo>
                  <a:cubicBezTo>
                    <a:pt x="80805" y="141293"/>
                    <a:pt x="84733" y="184503"/>
                    <a:pt x="104372" y="215929"/>
                  </a:cubicBezTo>
                  <a:cubicBezTo>
                    <a:pt x="65095" y="190395"/>
                    <a:pt x="39564" y="135401"/>
                    <a:pt x="19926" y="48981"/>
                  </a:cubicBezTo>
                  <a:cubicBezTo>
                    <a:pt x="19926" y="48981"/>
                    <a:pt x="-17387" y="272887"/>
                    <a:pt x="10107" y="512506"/>
                  </a:cubicBezTo>
                  <a:cubicBezTo>
                    <a:pt x="141685" y="553752"/>
                    <a:pt x="290937" y="538039"/>
                    <a:pt x="416623" y="471260"/>
                  </a:cubicBezTo>
                  <a:cubicBezTo>
                    <a:pt x="501069" y="426086"/>
                    <a:pt x="579622" y="371092"/>
                    <a:pt x="660140" y="320025"/>
                  </a:cubicBezTo>
                  <a:cubicBezTo>
                    <a:pt x="764224" y="255210"/>
                    <a:pt x="860453" y="182539"/>
                    <a:pt x="954717" y="103975"/>
                  </a:cubicBezTo>
                  <a:cubicBezTo>
                    <a:pt x="966500" y="94155"/>
                    <a:pt x="978283" y="84334"/>
                    <a:pt x="990067" y="74514"/>
                  </a:cubicBezTo>
                  <a:cubicBezTo>
                    <a:pt x="1007741" y="58801"/>
                    <a:pt x="1027380" y="31304"/>
                    <a:pt x="1011669" y="13627"/>
                  </a:cubicBezTo>
                  <a:cubicBezTo>
                    <a:pt x="1005777" y="5771"/>
                    <a:pt x="995958" y="3807"/>
                    <a:pt x="986139" y="1843"/>
                  </a:cubicBezTo>
                  <a:close/>
                </a:path>
              </a:pathLst>
            </a:custGeom>
            <a:grpFill/>
            <a:ln w="19616"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0BECAAE5-318F-6926-82F6-51930BAE6F17}"/>
                </a:ext>
              </a:extLst>
            </p:cNvPr>
            <p:cNvSpPr/>
            <p:nvPr userDrawn="1"/>
          </p:nvSpPr>
          <p:spPr>
            <a:xfrm>
              <a:off x="3438083" y="6791136"/>
              <a:ext cx="1101319" cy="889408"/>
            </a:xfrm>
            <a:custGeom>
              <a:avLst/>
              <a:gdLst>
                <a:gd name="connsiteX0" fmla="*/ 1089935 w 1101319"/>
                <a:gd name="connsiteY0" fmla="*/ 491023 h 889408"/>
                <a:gd name="connsiteX1" fmla="*/ 1007454 w 1101319"/>
                <a:gd name="connsiteY1" fmla="*/ 469418 h 889408"/>
                <a:gd name="connsiteX2" fmla="*/ 930864 w 1101319"/>
                <a:gd name="connsiteY2" fmla="*/ 516556 h 889408"/>
                <a:gd name="connsiteX3" fmla="*/ 714840 w 1101319"/>
                <a:gd name="connsiteY3" fmla="*/ 695288 h 889408"/>
                <a:gd name="connsiteX4" fmla="*/ 636287 w 1101319"/>
                <a:gd name="connsiteY4" fmla="*/ 750282 h 889408"/>
                <a:gd name="connsiteX5" fmla="*/ 604865 w 1101319"/>
                <a:gd name="connsiteY5" fmla="*/ 669755 h 889408"/>
                <a:gd name="connsiteX6" fmla="*/ 738407 w 1101319"/>
                <a:gd name="connsiteY6" fmla="*/ 524412 h 889408"/>
                <a:gd name="connsiteX7" fmla="*/ 989779 w 1101319"/>
                <a:gd name="connsiteY7" fmla="*/ 235691 h 889408"/>
                <a:gd name="connsiteX8" fmla="*/ 1021200 w 1101319"/>
                <a:gd name="connsiteY8" fmla="*/ 133558 h 889408"/>
                <a:gd name="connsiteX9" fmla="*/ 991743 w 1101319"/>
                <a:gd name="connsiteY9" fmla="*/ 86420 h 889408"/>
                <a:gd name="connsiteX10" fmla="*/ 883731 w 1101319"/>
                <a:gd name="connsiteY10" fmla="*/ 111953 h 889408"/>
                <a:gd name="connsiteX11" fmla="*/ 488998 w 1101319"/>
                <a:gd name="connsiteY11" fmla="*/ 547981 h 889408"/>
                <a:gd name="connsiteX12" fmla="*/ 426155 w 1101319"/>
                <a:gd name="connsiteY12" fmla="*/ 563694 h 889408"/>
                <a:gd name="connsiteX13" fmla="*/ 430083 w 1101319"/>
                <a:gd name="connsiteY13" fmla="*/ 518520 h 889408"/>
                <a:gd name="connsiteX14" fmla="*/ 667708 w 1101319"/>
                <a:gd name="connsiteY14" fmla="*/ 135522 h 889408"/>
                <a:gd name="connsiteX15" fmla="*/ 663780 w 1101319"/>
                <a:gd name="connsiteY15" fmla="*/ 15713 h 889408"/>
                <a:gd name="connsiteX16" fmla="*/ 532203 w 1101319"/>
                <a:gd name="connsiteY16" fmla="*/ 39282 h 889408"/>
                <a:gd name="connsiteX17" fmla="*/ 306360 w 1101319"/>
                <a:gd name="connsiteY17" fmla="*/ 386926 h 889408"/>
                <a:gd name="connsiteX18" fmla="*/ 109976 w 1101319"/>
                <a:gd name="connsiteY18" fmla="*/ 589227 h 889408"/>
                <a:gd name="connsiteX19" fmla="*/ 0 w 1101319"/>
                <a:gd name="connsiteY19" fmla="*/ 563694 h 889408"/>
                <a:gd name="connsiteX20" fmla="*/ 153180 w 1101319"/>
                <a:gd name="connsiteY20" fmla="*/ 781708 h 889408"/>
                <a:gd name="connsiteX21" fmla="*/ 147289 w 1101319"/>
                <a:gd name="connsiteY21" fmla="*/ 648150 h 889408"/>
                <a:gd name="connsiteX22" fmla="*/ 331890 w 1101319"/>
                <a:gd name="connsiteY22" fmla="*/ 546017 h 889408"/>
                <a:gd name="connsiteX23" fmla="*/ 406516 w 1101319"/>
                <a:gd name="connsiteY23" fmla="*/ 742426 h 889408"/>
                <a:gd name="connsiteX24" fmla="*/ 271011 w 1101319"/>
                <a:gd name="connsiteY24" fmla="*/ 850451 h 889408"/>
                <a:gd name="connsiteX25" fmla="*/ 606829 w 1101319"/>
                <a:gd name="connsiteY25" fmla="*/ 879912 h 889408"/>
                <a:gd name="connsiteX26" fmla="*/ 838563 w 1101319"/>
                <a:gd name="connsiteY26" fmla="*/ 785636 h 889408"/>
                <a:gd name="connsiteX27" fmla="*/ 1066369 w 1101319"/>
                <a:gd name="connsiteY27" fmla="*/ 601012 h 889408"/>
                <a:gd name="connsiteX28" fmla="*/ 1089935 w 1101319"/>
                <a:gd name="connsiteY28" fmla="*/ 491023 h 88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01319" h="889408">
                  <a:moveTo>
                    <a:pt x="1089935" y="491023"/>
                  </a:moveTo>
                  <a:cubicBezTo>
                    <a:pt x="1072261" y="467453"/>
                    <a:pt x="1036911" y="461561"/>
                    <a:pt x="1007454" y="469418"/>
                  </a:cubicBezTo>
                  <a:cubicBezTo>
                    <a:pt x="977996" y="477274"/>
                    <a:pt x="954430" y="496915"/>
                    <a:pt x="930864" y="516556"/>
                  </a:cubicBezTo>
                  <a:cubicBezTo>
                    <a:pt x="858201" y="575478"/>
                    <a:pt x="787503" y="636365"/>
                    <a:pt x="714840" y="695288"/>
                  </a:cubicBezTo>
                  <a:cubicBezTo>
                    <a:pt x="691274" y="714929"/>
                    <a:pt x="665744" y="740462"/>
                    <a:pt x="636287" y="750282"/>
                  </a:cubicBezTo>
                  <a:cubicBezTo>
                    <a:pt x="573443" y="769923"/>
                    <a:pt x="577371" y="703144"/>
                    <a:pt x="604865" y="669755"/>
                  </a:cubicBezTo>
                  <a:cubicBezTo>
                    <a:pt x="646106" y="618688"/>
                    <a:pt x="691274" y="571550"/>
                    <a:pt x="738407" y="524412"/>
                  </a:cubicBezTo>
                  <a:cubicBezTo>
                    <a:pt x="828743" y="436028"/>
                    <a:pt x="923008" y="343716"/>
                    <a:pt x="989779" y="235691"/>
                  </a:cubicBezTo>
                  <a:cubicBezTo>
                    <a:pt x="1009417" y="204265"/>
                    <a:pt x="1027092" y="172840"/>
                    <a:pt x="1021200" y="133558"/>
                  </a:cubicBezTo>
                  <a:cubicBezTo>
                    <a:pt x="1019237" y="113917"/>
                    <a:pt x="1009417" y="96240"/>
                    <a:pt x="991743" y="86420"/>
                  </a:cubicBezTo>
                  <a:cubicBezTo>
                    <a:pt x="956393" y="64815"/>
                    <a:pt x="915153" y="88384"/>
                    <a:pt x="883731" y="111953"/>
                  </a:cubicBezTo>
                  <a:cubicBezTo>
                    <a:pt x="730551" y="233727"/>
                    <a:pt x="618612" y="404603"/>
                    <a:pt x="488998" y="547981"/>
                  </a:cubicBezTo>
                  <a:cubicBezTo>
                    <a:pt x="475251" y="563694"/>
                    <a:pt x="443830" y="587263"/>
                    <a:pt x="426155" y="563694"/>
                  </a:cubicBezTo>
                  <a:cubicBezTo>
                    <a:pt x="416335" y="551909"/>
                    <a:pt x="422227" y="530304"/>
                    <a:pt x="430083" y="518520"/>
                  </a:cubicBezTo>
                  <a:cubicBezTo>
                    <a:pt x="494889" y="382998"/>
                    <a:pt x="606829" y="273009"/>
                    <a:pt x="667708" y="135522"/>
                  </a:cubicBezTo>
                  <a:cubicBezTo>
                    <a:pt x="685383" y="96240"/>
                    <a:pt x="695202" y="45174"/>
                    <a:pt x="663780" y="15713"/>
                  </a:cubicBezTo>
                  <a:cubicBezTo>
                    <a:pt x="628431" y="-17677"/>
                    <a:pt x="569516" y="7856"/>
                    <a:pt x="532203" y="39282"/>
                  </a:cubicBezTo>
                  <a:cubicBezTo>
                    <a:pt x="430083" y="131594"/>
                    <a:pt x="373131" y="269080"/>
                    <a:pt x="306360" y="386926"/>
                  </a:cubicBezTo>
                  <a:cubicBezTo>
                    <a:pt x="259228" y="469418"/>
                    <a:pt x="206204" y="557802"/>
                    <a:pt x="109976" y="589227"/>
                  </a:cubicBezTo>
                  <a:cubicBezTo>
                    <a:pt x="72662" y="601012"/>
                    <a:pt x="17675" y="593155"/>
                    <a:pt x="0" y="563694"/>
                  </a:cubicBezTo>
                  <a:cubicBezTo>
                    <a:pt x="39277" y="661898"/>
                    <a:pt x="92301" y="730641"/>
                    <a:pt x="153180" y="781708"/>
                  </a:cubicBezTo>
                  <a:cubicBezTo>
                    <a:pt x="133542" y="744390"/>
                    <a:pt x="129614" y="695288"/>
                    <a:pt x="147289" y="648150"/>
                  </a:cubicBezTo>
                  <a:cubicBezTo>
                    <a:pt x="176746" y="565658"/>
                    <a:pt x="259228" y="520484"/>
                    <a:pt x="331890" y="546017"/>
                  </a:cubicBezTo>
                  <a:cubicBezTo>
                    <a:pt x="402589" y="571550"/>
                    <a:pt x="437938" y="659934"/>
                    <a:pt x="406516" y="742426"/>
                  </a:cubicBezTo>
                  <a:cubicBezTo>
                    <a:pt x="382950" y="805277"/>
                    <a:pt x="327962" y="848487"/>
                    <a:pt x="271011" y="850451"/>
                  </a:cubicBezTo>
                  <a:cubicBezTo>
                    <a:pt x="384914" y="895625"/>
                    <a:pt x="506673" y="895625"/>
                    <a:pt x="606829" y="879912"/>
                  </a:cubicBezTo>
                  <a:cubicBezTo>
                    <a:pt x="691274" y="868128"/>
                    <a:pt x="769828" y="834738"/>
                    <a:pt x="838563" y="785636"/>
                  </a:cubicBezTo>
                  <a:cubicBezTo>
                    <a:pt x="919080" y="728677"/>
                    <a:pt x="1005490" y="677611"/>
                    <a:pt x="1066369" y="601012"/>
                  </a:cubicBezTo>
                  <a:cubicBezTo>
                    <a:pt x="1093863" y="573514"/>
                    <a:pt x="1115465" y="524412"/>
                    <a:pt x="1089935" y="491023"/>
                  </a:cubicBezTo>
                  <a:close/>
                </a:path>
              </a:pathLst>
            </a:custGeom>
            <a:grpFill/>
            <a:ln w="19616" cap="flat">
              <a:noFill/>
              <a:prstDash val="solid"/>
              <a:miter/>
            </a:ln>
          </p:spPr>
          <p:txBody>
            <a:bodyPr rtlCol="0" anchor="ctr"/>
            <a:lstStyle/>
            <a:p>
              <a:endParaRPr lang="en-US"/>
            </a:p>
          </p:txBody>
        </p:sp>
      </p:grpSp>
    </p:spTree>
    <p:extLst>
      <p:ext uri="{BB962C8B-B14F-4D97-AF65-F5344CB8AC3E}">
        <p14:creationId xmlns:p14="http://schemas.microsoft.com/office/powerpoint/2010/main" val="3680250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987929" y="189682"/>
            <a:ext cx="6577261" cy="1215785"/>
          </a:xfrm>
        </p:spPr>
        <p:txBody>
          <a:bodyPr/>
          <a:lstStyle/>
          <a:p>
            <a:r>
              <a:rPr lang="en-US" dirty="0" err="1"/>
              <a:t>Mentalt</a:t>
            </a:r>
            <a:r>
              <a:rPr lang="en-US" dirty="0"/>
              <a:t> </a:t>
            </a:r>
            <a:r>
              <a:rPr lang="en-US" dirty="0" err="1"/>
              <a:t>välbefinnande</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054860" y="1391786"/>
            <a:ext cx="6561082" cy="2706081"/>
          </a:xfrm>
        </p:spPr>
        <p:txBody>
          <a:bodyPr/>
          <a:lstStyle/>
          <a:p>
            <a:r>
              <a:rPr lang="sv-SE" dirty="0"/>
              <a:t>Entreprenörskap är spännande och stressigt! Det är därför vi måste ta itu med välbefinnande och stöd tillgängligt för dem som äger ett företag.</a:t>
            </a:r>
            <a:r>
              <a:rPr lang="en-US" dirty="0"/>
              <a:t> </a:t>
            </a:r>
          </a:p>
          <a:p>
            <a:r>
              <a:rPr lang="sv-SE" dirty="0"/>
              <a:t>I den konkurrensutsatta entreprenörskapsvärlden är det lätt att förbise vikten av mental hälsa. Strävan efter framgång kan leda till att du försummar ditt välbefinnande, vilket resulterar i en rad psykiska utmaningar. Att ta itu med dessa utmaningar är avgörande för långsiktig framgång och personlig prestation.</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xfrm>
            <a:off x="4327736" y="4575701"/>
            <a:ext cx="3700448" cy="1632228"/>
          </a:xfrm>
          <a:prstGeom prst="rect">
            <a:avLst/>
          </a:prstGeom>
        </p:spPr>
        <p:txBody>
          <a:bodyPr>
            <a:normAutofit/>
          </a:bodyPr>
          <a:lstStyle/>
          <a:p>
            <a:r>
              <a:rPr lang="en-GB" dirty="0"/>
              <a:t>“Self-care is not self-indulgence, it is self-preservation.”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a:xfrm>
            <a:off x="4245776" y="5691640"/>
            <a:ext cx="3700448" cy="638015"/>
          </a:xfrm>
        </p:spPr>
        <p:txBody>
          <a:bodyPr/>
          <a:lstStyle/>
          <a:p>
            <a:r>
              <a:rPr lang="en-GB" dirty="0"/>
              <a:t>Audre Lorde</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42</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42</a:t>
            </a:fld>
            <a:endParaRPr lang="en-US" sz="800" dirty="0">
              <a:latin typeface="Calibri" panose="020F0502020204030204" pitchFamily="34" charset="0"/>
              <a:cs typeface="Calibri" panose="020F0502020204030204" pitchFamily="34" charset="0"/>
            </a:endParaRPr>
          </a:p>
        </p:txBody>
      </p:sp>
      <p:pic>
        <p:nvPicPr>
          <p:cNvPr id="9" name="Picture Placeholder 8" descr="A person making a heart with her hands&#10;&#10;Description automatically generated">
            <a:extLst>
              <a:ext uri="{FF2B5EF4-FFF2-40B4-BE49-F238E27FC236}">
                <a16:creationId xmlns:a16="http://schemas.microsoft.com/office/drawing/2014/main" id="{3FEB7DB9-882A-C06F-584B-7E85CC1571CB}"/>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4253036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GB" dirty="0"/>
              <a:t> </a:t>
            </a:r>
            <a:r>
              <a:rPr lang="sv-SE" dirty="0"/>
              <a:t>Tips för företagare att hantera stress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Wingdings" panose="05000000000000000000" pitchFamily="2" charset="2"/>
              <a:buChar char="ü"/>
            </a:pPr>
            <a:r>
              <a:rPr lang="sv-SE" dirty="0">
                <a:solidFill>
                  <a:schemeClr val="tx1"/>
                </a:solidFill>
              </a:rPr>
              <a:t>Upprätthåll en hälsosam balans mellan arbete och privatliv: Det är viktigt att sätta gränser mellan arbete och privatliv. Ägna tid åt avkoppling, hobbyer och att spendera kvalitetstid med nära och kära.</a:t>
            </a:r>
            <a:r>
              <a:rPr lang="en-GB" dirty="0">
                <a:solidFill>
                  <a:schemeClr val="tx1"/>
                </a:solidFill>
              </a:rPr>
              <a:t> </a:t>
            </a:r>
          </a:p>
          <a:p>
            <a:pPr marL="342900" indent="-342900">
              <a:buFont typeface="Wingdings" panose="05000000000000000000" pitchFamily="2" charset="2"/>
              <a:buChar char="ü"/>
            </a:pPr>
            <a:r>
              <a:rPr lang="sv-SE" dirty="0">
                <a:solidFill>
                  <a:schemeClr val="tx1"/>
                </a:solidFill>
              </a:rPr>
              <a:t>Utöva egenvård: Delta i aktiviteter som främjar avslappning och välbefinnande, som träning, meditation eller utöva en hobby. Att ta hand om din fysiska hälsa kan ha en positiv inverkan på ditt psykiska välbefinnande.</a:t>
            </a:r>
            <a:endParaRPr lang="en-GB" dirty="0">
              <a:solidFill>
                <a:schemeClr val="tx1"/>
              </a:solidFill>
            </a:endParaRPr>
          </a:p>
          <a:p>
            <a:pPr marL="342900" indent="-342900">
              <a:buFont typeface="Wingdings" panose="05000000000000000000" pitchFamily="2" charset="2"/>
              <a:buChar char="ü"/>
            </a:pPr>
            <a:r>
              <a:rPr lang="sv-SE" dirty="0">
                <a:solidFill>
                  <a:schemeClr val="tx1"/>
                </a:solidFill>
              </a:rPr>
              <a:t>Sök professionell hjälp när det behövs: Tveka inte att kontakta psykiatriker om du upplever att du har det svårt. Terapi eller rådgivning kan ge värdefulla insikter, hanteringsmekanismer och stöd för att navigera i entreprenörskapets utmaningar.</a:t>
            </a:r>
            <a:endParaRPr lang="en-GB" dirty="0">
              <a:solidFill>
                <a:schemeClr val="tx1"/>
              </a:solidFill>
            </a:endParaRP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43</a:t>
            </a:fld>
            <a:endParaRPr lang="en-US" sz="800" dirty="0">
              <a:latin typeface="Calibri" panose="020F0502020204030204" pitchFamily="34" charset="0"/>
              <a:cs typeface="Calibri" panose="020F0502020204030204" pitchFamily="34" charset="0"/>
            </a:endParaRPr>
          </a:p>
        </p:txBody>
      </p:sp>
      <p:pic>
        <p:nvPicPr>
          <p:cNvPr id="6" name="Graphic 5" descr="Open hand with solid fill">
            <a:extLst>
              <a:ext uri="{FF2B5EF4-FFF2-40B4-BE49-F238E27FC236}">
                <a16:creationId xmlns:a16="http://schemas.microsoft.com/office/drawing/2014/main" id="{32EA4B1C-CCC0-1349-B6C5-80FE0272C44C}"/>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739809" y="5575447"/>
            <a:ext cx="1080052" cy="1055535"/>
          </a:xfrm>
          <a:prstGeom prst="rect">
            <a:avLst/>
          </a:prstGeom>
        </p:spPr>
      </p:pic>
      <p:pic>
        <p:nvPicPr>
          <p:cNvPr id="8" name="Graphic 7" descr="Heart with solid fill">
            <a:extLst>
              <a:ext uri="{FF2B5EF4-FFF2-40B4-BE49-F238E27FC236}">
                <a16:creationId xmlns:a16="http://schemas.microsoft.com/office/drawing/2014/main" id="{6D456AF1-C795-FB17-196E-84BED3F55156}"/>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9159902" y="5501603"/>
            <a:ext cx="589722" cy="457200"/>
          </a:xfrm>
          <a:prstGeom prst="rect">
            <a:avLst/>
          </a:prstGeom>
        </p:spPr>
      </p:pic>
    </p:spTree>
    <p:extLst>
      <p:ext uri="{BB962C8B-B14F-4D97-AF65-F5344CB8AC3E}">
        <p14:creationId xmlns:p14="http://schemas.microsoft.com/office/powerpoint/2010/main" val="38258010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0" y="741164"/>
            <a:ext cx="10483431" cy="804265"/>
          </a:xfrm>
        </p:spPr>
        <p:txBody>
          <a:bodyPr/>
          <a:lstStyle/>
          <a:p>
            <a:r>
              <a:rPr lang="en-GB" dirty="0"/>
              <a:t> </a:t>
            </a:r>
            <a:r>
              <a:rPr lang="sv-SE" dirty="0"/>
              <a:t>Tips för företagare att hantera stress</a:t>
            </a:r>
            <a:endParaRPr lang="en-US" dirty="0"/>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0" y="1545429"/>
            <a:ext cx="10483429" cy="4821504"/>
          </a:xfrm>
        </p:spPr>
        <p:txBody>
          <a:bodyPr/>
          <a:lstStyle/>
          <a:p>
            <a:pPr marL="342900" indent="-342900">
              <a:buFont typeface="Wingdings" panose="05000000000000000000" pitchFamily="2" charset="2"/>
              <a:buChar char="ü"/>
            </a:pPr>
            <a:r>
              <a:rPr lang="sv-SE" dirty="0">
                <a:solidFill>
                  <a:schemeClr val="tx1"/>
                </a:solidFill>
              </a:rPr>
              <a:t>Främja en </a:t>
            </a:r>
            <a:r>
              <a:rPr lang="sv-SE" b="1" dirty="0">
                <a:solidFill>
                  <a:schemeClr val="tx1"/>
                </a:solidFill>
              </a:rPr>
              <a:t>stödjande arbetskultur</a:t>
            </a:r>
            <a:r>
              <a:rPr lang="sv-SE" dirty="0">
                <a:solidFill>
                  <a:schemeClr val="tx1"/>
                </a:solidFill>
              </a:rPr>
              <a:t>: Om du har anställda, skapa en miljö som främjar psykiskt välbefinnande. Uppmuntra öppen kommunikation, erbjuda resurser för psykisk hälsostöd och föregå med gott exempel när det gäller att prioritera egenvård.</a:t>
            </a:r>
            <a:endParaRPr lang="en-GB" dirty="0">
              <a:solidFill>
                <a:schemeClr val="tx1"/>
              </a:solidFill>
            </a:endParaRPr>
          </a:p>
          <a:p>
            <a:pPr marL="342900" indent="-342900">
              <a:buFont typeface="Wingdings" panose="05000000000000000000" pitchFamily="2" charset="2"/>
              <a:buChar char="ü"/>
            </a:pPr>
            <a:r>
              <a:rPr lang="sv-SE" b="1" dirty="0">
                <a:solidFill>
                  <a:schemeClr val="tx1"/>
                </a:solidFill>
              </a:rPr>
              <a:t>Omfamna misslyckande</a:t>
            </a:r>
            <a:r>
              <a:rPr lang="sv-SE" dirty="0">
                <a:solidFill>
                  <a:schemeClr val="tx1"/>
                </a:solidFill>
              </a:rPr>
              <a:t> som ett lärande tillfälle: Entreprenörskap är fyllt av framgångar och misslyckanden. Istället för att låta misslyckanden definiera dig, se dem som möjligheter till tillväxt och lärande. Kunna studsa tillbaka från utmaningar.</a:t>
            </a:r>
            <a:endParaRPr lang="en-GB" dirty="0">
              <a:solidFill>
                <a:schemeClr val="tx1"/>
              </a:solidFill>
            </a:endParaRPr>
          </a:p>
          <a:p>
            <a:endParaRPr lang="en-GB" dirty="0">
              <a:solidFill>
                <a:schemeClr val="tx1"/>
              </a:solidFill>
            </a:endParaRPr>
          </a:p>
          <a:p>
            <a:endParaRPr lang="en-US" dirty="0">
              <a:solidFill>
                <a:schemeClr val="tx1"/>
              </a:solidFill>
            </a:endParaRPr>
          </a:p>
        </p:txBody>
      </p:sp>
      <p:sp>
        <p:nvSpPr>
          <p:cNvPr id="4" name="Slide Number Placeholder 2">
            <a:extLst>
              <a:ext uri="{FF2B5EF4-FFF2-40B4-BE49-F238E27FC236}">
                <a16:creationId xmlns:a16="http://schemas.microsoft.com/office/drawing/2014/main" id="{E034A2E0-2347-842B-FFA5-F13C022F41B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44</a:t>
            </a:fld>
            <a:endParaRPr lang="en-US" sz="800" dirty="0">
              <a:latin typeface="Calibri" panose="020F0502020204030204" pitchFamily="34" charset="0"/>
              <a:cs typeface="Calibri" panose="020F0502020204030204" pitchFamily="34" charset="0"/>
            </a:endParaRPr>
          </a:p>
        </p:txBody>
      </p:sp>
      <p:pic>
        <p:nvPicPr>
          <p:cNvPr id="6" name="Graphic 5" descr="Right And Left Brain with solid fill">
            <a:extLst>
              <a:ext uri="{FF2B5EF4-FFF2-40B4-BE49-F238E27FC236}">
                <a16:creationId xmlns:a16="http://schemas.microsoft.com/office/drawing/2014/main" id="{88412F88-C679-455E-C0CF-2BB67BF4D19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8440810" y="4569124"/>
            <a:ext cx="1482417" cy="1486894"/>
          </a:xfrm>
          <a:prstGeom prst="rect">
            <a:avLst/>
          </a:prstGeom>
        </p:spPr>
      </p:pic>
    </p:spTree>
    <p:extLst>
      <p:ext uri="{BB962C8B-B14F-4D97-AF65-F5344CB8AC3E}">
        <p14:creationId xmlns:p14="http://schemas.microsoft.com/office/powerpoint/2010/main" val="2149188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59B8471-04D3-9F4E-82BB-AEB6E1AC3D1D}"/>
              </a:ext>
            </a:extLst>
          </p:cNvPr>
          <p:cNvSpPr>
            <a:spLocks noGrp="1"/>
          </p:cNvSpPr>
          <p:nvPr>
            <p:ph type="body" sz="quarter" idx="30"/>
          </p:nvPr>
        </p:nvSpPr>
        <p:spPr/>
        <p:txBody>
          <a:bodyPr/>
          <a:lstStyle/>
          <a:p>
            <a:r>
              <a:rPr lang="en-US" dirty="0"/>
              <a:t>Din </a:t>
            </a:r>
            <a:r>
              <a:rPr lang="en-US" dirty="0" err="1"/>
              <a:t>rubrik</a:t>
            </a:r>
            <a:endParaRPr lang="en-US" dirty="0"/>
          </a:p>
        </p:txBody>
      </p:sp>
      <p:sp>
        <p:nvSpPr>
          <p:cNvPr id="12" name="Text Placeholder 11">
            <a:extLst>
              <a:ext uri="{FF2B5EF4-FFF2-40B4-BE49-F238E27FC236}">
                <a16:creationId xmlns:a16="http://schemas.microsoft.com/office/drawing/2014/main" id="{D8CCD757-F64B-C54D-8552-D12AA00A92AD}"/>
              </a:ext>
            </a:extLst>
          </p:cNvPr>
          <p:cNvSpPr>
            <a:spLocks noGrp="1"/>
          </p:cNvSpPr>
          <p:nvPr>
            <p:ph type="body" sz="quarter" idx="48"/>
          </p:nvPr>
        </p:nvSpPr>
        <p:spPr>
          <a:xfrm>
            <a:off x="5645425" y="1884665"/>
            <a:ext cx="5637475" cy="3730932"/>
          </a:xfrm>
        </p:spPr>
        <p:txBody>
          <a:bodyPr/>
          <a:lstStyle/>
          <a:p>
            <a:r>
              <a:rPr lang="en-US" sz="3600" b="1" dirty="0" err="1"/>
              <a:t>Lyssna</a:t>
            </a:r>
            <a:r>
              <a:rPr lang="en-US" sz="3600" b="1" dirty="0"/>
              <a:t>!</a:t>
            </a:r>
          </a:p>
          <a:p>
            <a:r>
              <a:rPr lang="sv-SE" dirty="0"/>
              <a:t>I den här podden delar Emma Sheppard, en frilansjournalist, hur entreprenörer kan upptäcka tecken på att de kan närma sig utbrändhet. Vilka positiva vanor de kan anta för att uppnå en bättre balans mellan arbete och privatliv. Dessutom, vilket annat stöd som finns tillgängligt för dem om de känner att de behöver det.</a:t>
            </a:r>
            <a:endParaRPr lang="en-US" dirty="0"/>
          </a:p>
          <a:p>
            <a:endParaRPr lang="en-US" sz="2000" dirty="0"/>
          </a:p>
          <a:p>
            <a:endParaRPr lang="en-US" sz="2000" dirty="0"/>
          </a:p>
          <a:p>
            <a:endParaRPr lang="en-US" dirty="0"/>
          </a:p>
          <a:p>
            <a:endParaRPr lang="en-US" dirty="0"/>
          </a:p>
          <a:p>
            <a:endParaRPr lang="en-US" dirty="0"/>
          </a:p>
          <a:p>
            <a:endParaRPr lang="en-US" dirty="0"/>
          </a:p>
          <a:p>
            <a:endParaRPr lang="en-US" b="1" dirty="0"/>
          </a:p>
          <a:p>
            <a:endParaRPr lang="en-US" b="1" dirty="0"/>
          </a:p>
          <a:p>
            <a:endParaRPr lang="en-US" b="1" dirty="0"/>
          </a:p>
        </p:txBody>
      </p:sp>
      <p:sp>
        <p:nvSpPr>
          <p:cNvPr id="14" name="Slide Number Placeholder 22">
            <a:extLst>
              <a:ext uri="{FF2B5EF4-FFF2-40B4-BE49-F238E27FC236}">
                <a16:creationId xmlns:a16="http://schemas.microsoft.com/office/drawing/2014/main" id="{DB21C841-77D2-274A-BA4C-84A809F06940}"/>
              </a:ext>
            </a:extLst>
          </p:cNvPr>
          <p:cNvSpPr>
            <a:spLocks noGrp="1"/>
          </p:cNvSpPr>
          <p:nvPr>
            <p:ph type="sldNum" sz="quarter" idx="4294967295"/>
          </p:nvPr>
        </p:nvSpPr>
        <p:spPr>
          <a:xfrm>
            <a:off x="11615738" y="11445875"/>
            <a:ext cx="576262" cy="428625"/>
          </a:xfrm>
          <a:prstGeom prst="rect">
            <a:avLst/>
          </a:prstGeom>
        </p:spPr>
        <p:txBody>
          <a:bodyPr/>
          <a:lstStyle/>
          <a:p>
            <a:fld id="{CB2079F2-58AF-ED44-82D7-E04B2F6FD686}" type="slidenum">
              <a:rPr lang="en-US" smtClean="0"/>
              <a:pPr/>
              <a:t>45</a:t>
            </a:fld>
            <a:endParaRPr lang="en-US" dirty="0"/>
          </a:p>
        </p:txBody>
      </p:sp>
      <p:sp>
        <p:nvSpPr>
          <p:cNvPr id="2" name="Slide Number Placeholder 2">
            <a:extLst>
              <a:ext uri="{FF2B5EF4-FFF2-40B4-BE49-F238E27FC236}">
                <a16:creationId xmlns:a16="http://schemas.microsoft.com/office/drawing/2014/main" id="{4BADA2D4-D20B-39BC-88B0-4A927D86CD9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45</a:t>
            </a:fld>
            <a:endParaRPr lang="en-US" sz="8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3D2E8262-C4EE-52DC-4C40-9F86F19447B5}"/>
              </a:ext>
            </a:extLst>
          </p:cNvPr>
          <p:cNvGrpSpPr/>
          <p:nvPr/>
        </p:nvGrpSpPr>
        <p:grpSpPr>
          <a:xfrm>
            <a:off x="8890152" y="3429000"/>
            <a:ext cx="3301849" cy="2344418"/>
            <a:chOff x="8890152" y="3429000"/>
            <a:chExt cx="3301849" cy="2344418"/>
          </a:xfrm>
        </p:grpSpPr>
        <p:sp>
          <p:nvSpPr>
            <p:cNvPr id="15" name="Freeform 14">
              <a:extLst>
                <a:ext uri="{FF2B5EF4-FFF2-40B4-BE49-F238E27FC236}">
                  <a16:creationId xmlns:a16="http://schemas.microsoft.com/office/drawing/2014/main" id="{D7B42B9A-575C-FA8A-A53F-BBF60B4F7D3A}"/>
                </a:ext>
              </a:extLst>
            </p:cNvPr>
            <p:cNvSpPr/>
            <p:nvPr userDrawn="1"/>
          </p:nvSpPr>
          <p:spPr>
            <a:xfrm>
              <a:off x="8890152" y="3840660"/>
              <a:ext cx="621852" cy="1932758"/>
            </a:xfrm>
            <a:custGeom>
              <a:avLst/>
              <a:gdLst>
                <a:gd name="connsiteX0" fmla="*/ 276065 w 621852"/>
                <a:gd name="connsiteY0" fmla="*/ 153 h 1932758"/>
                <a:gd name="connsiteX1" fmla="*/ 611576 w 621852"/>
                <a:gd name="connsiteY1" fmla="*/ 376379 h 1932758"/>
                <a:gd name="connsiteX2" fmla="*/ 611576 w 621852"/>
                <a:gd name="connsiteY2" fmla="*/ 757688 h 1932758"/>
                <a:gd name="connsiteX3" fmla="*/ 509906 w 621852"/>
                <a:gd name="connsiteY3" fmla="*/ 1759258 h 1932758"/>
                <a:gd name="connsiteX4" fmla="*/ 506471 w 621852"/>
                <a:gd name="connsiteY4" fmla="*/ 1904712 h 1932758"/>
                <a:gd name="connsiteX5" fmla="*/ 506780 w 621852"/>
                <a:gd name="connsiteY5" fmla="*/ 1932758 h 1932758"/>
                <a:gd name="connsiteX6" fmla="*/ 0 w 621852"/>
                <a:gd name="connsiteY6" fmla="*/ 1932758 h 1932758"/>
                <a:gd name="connsiteX7" fmla="*/ 1238 w 621852"/>
                <a:gd name="connsiteY7" fmla="*/ 1868727 h 1932758"/>
                <a:gd name="connsiteX8" fmla="*/ 42224 w 621852"/>
                <a:gd name="connsiteY8" fmla="*/ 1627072 h 1932758"/>
                <a:gd name="connsiteX9" fmla="*/ 204898 w 621852"/>
                <a:gd name="connsiteY9" fmla="*/ 950884 h 1932758"/>
                <a:gd name="connsiteX10" fmla="*/ 179479 w 621852"/>
                <a:gd name="connsiteY10" fmla="*/ 254360 h 1932758"/>
                <a:gd name="connsiteX11" fmla="*/ 276065 w 621852"/>
                <a:gd name="connsiteY11" fmla="*/ 153 h 1932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1852" h="1932758">
                  <a:moveTo>
                    <a:pt x="276065" y="153"/>
                  </a:moveTo>
                  <a:cubicBezTo>
                    <a:pt x="484489" y="10321"/>
                    <a:pt x="581075" y="188267"/>
                    <a:pt x="611576" y="376379"/>
                  </a:cubicBezTo>
                  <a:cubicBezTo>
                    <a:pt x="631911" y="503481"/>
                    <a:pt x="616659" y="630583"/>
                    <a:pt x="611576" y="757688"/>
                  </a:cubicBezTo>
                  <a:cubicBezTo>
                    <a:pt x="606492" y="813614"/>
                    <a:pt x="525157" y="1261016"/>
                    <a:pt x="509906" y="1759258"/>
                  </a:cubicBezTo>
                  <a:cubicBezTo>
                    <a:pt x="508000" y="1806286"/>
                    <a:pt x="506809" y="1854824"/>
                    <a:pt x="506471" y="1904712"/>
                  </a:cubicBezTo>
                  <a:lnTo>
                    <a:pt x="506780" y="1932758"/>
                  </a:lnTo>
                  <a:lnTo>
                    <a:pt x="0" y="1932758"/>
                  </a:lnTo>
                  <a:lnTo>
                    <a:pt x="1238" y="1868727"/>
                  </a:lnTo>
                  <a:cubicBezTo>
                    <a:pt x="9181" y="1786904"/>
                    <a:pt x="23161" y="1705876"/>
                    <a:pt x="42224" y="1627072"/>
                  </a:cubicBezTo>
                  <a:cubicBezTo>
                    <a:pt x="98144" y="1403370"/>
                    <a:pt x="179479" y="1179669"/>
                    <a:pt x="204898" y="950884"/>
                  </a:cubicBezTo>
                  <a:cubicBezTo>
                    <a:pt x="230315" y="722098"/>
                    <a:pt x="220147" y="483145"/>
                    <a:pt x="179479" y="254360"/>
                  </a:cubicBezTo>
                  <a:cubicBezTo>
                    <a:pt x="159146" y="117087"/>
                    <a:pt x="87977" y="-4931"/>
                    <a:pt x="276065"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19" name="Freeform 18">
              <a:extLst>
                <a:ext uri="{FF2B5EF4-FFF2-40B4-BE49-F238E27FC236}">
                  <a16:creationId xmlns:a16="http://schemas.microsoft.com/office/drawing/2014/main" id="{EB51B333-C434-61BA-47D0-5D0098898548}"/>
                </a:ext>
              </a:extLst>
            </p:cNvPr>
            <p:cNvSpPr/>
            <p:nvPr userDrawn="1"/>
          </p:nvSpPr>
          <p:spPr>
            <a:xfrm>
              <a:off x="10029678" y="5657751"/>
              <a:ext cx="2162322" cy="115667"/>
            </a:xfrm>
            <a:custGeom>
              <a:avLst/>
              <a:gdLst>
                <a:gd name="connsiteX0" fmla="*/ 122338 w 2162322"/>
                <a:gd name="connsiteY0" fmla="*/ 78724 h 115667"/>
                <a:gd name="connsiteX1" fmla="*/ 224405 w 2162322"/>
                <a:gd name="connsiteY1" fmla="*/ 99775 h 115667"/>
                <a:gd name="connsiteX2" fmla="*/ 251121 w 2162322"/>
                <a:gd name="connsiteY2" fmla="*/ 115667 h 115667"/>
                <a:gd name="connsiteX3" fmla="*/ 0 w 2162322"/>
                <a:gd name="connsiteY3" fmla="*/ 115667 h 115667"/>
                <a:gd name="connsiteX4" fmla="*/ 21701 w 2162322"/>
                <a:gd name="connsiteY4" fmla="*/ 102954 h 115667"/>
                <a:gd name="connsiteX5" fmla="*/ 122338 w 2162322"/>
                <a:gd name="connsiteY5" fmla="*/ 78724 h 115667"/>
                <a:gd name="connsiteX6" fmla="*/ 2048425 w 2162322"/>
                <a:gd name="connsiteY6" fmla="*/ 0 h 115667"/>
                <a:gd name="connsiteX7" fmla="*/ 2162322 w 2162322"/>
                <a:gd name="connsiteY7" fmla="*/ 3072 h 115667"/>
                <a:gd name="connsiteX8" fmla="*/ 2162322 w 2162322"/>
                <a:gd name="connsiteY8" fmla="*/ 115667 h 115667"/>
                <a:gd name="connsiteX9" fmla="*/ 1721788 w 2162322"/>
                <a:gd name="connsiteY9" fmla="*/ 115667 h 115667"/>
                <a:gd name="connsiteX10" fmla="*/ 1820303 w 2162322"/>
                <a:gd name="connsiteY10" fmla="*/ 60374 h 115667"/>
                <a:gd name="connsiteX11" fmla="*/ 2048425 w 2162322"/>
                <a:gd name="connsiteY11" fmla="*/ 0 h 115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2322" h="115667">
                  <a:moveTo>
                    <a:pt x="122338" y="78724"/>
                  </a:moveTo>
                  <a:cubicBezTo>
                    <a:pt x="156731" y="77850"/>
                    <a:pt x="191362" y="84523"/>
                    <a:pt x="224405" y="99775"/>
                  </a:cubicBezTo>
                  <a:lnTo>
                    <a:pt x="251121" y="115667"/>
                  </a:lnTo>
                  <a:lnTo>
                    <a:pt x="0" y="115667"/>
                  </a:lnTo>
                  <a:lnTo>
                    <a:pt x="21701" y="102954"/>
                  </a:lnTo>
                  <a:cubicBezTo>
                    <a:pt x="53790" y="88019"/>
                    <a:pt x="87945" y="79598"/>
                    <a:pt x="122338" y="78724"/>
                  </a:cubicBezTo>
                  <a:close/>
                  <a:moveTo>
                    <a:pt x="2048425" y="0"/>
                  </a:moveTo>
                  <a:lnTo>
                    <a:pt x="2162322" y="3072"/>
                  </a:lnTo>
                  <a:lnTo>
                    <a:pt x="2162322" y="115667"/>
                  </a:lnTo>
                  <a:lnTo>
                    <a:pt x="1721788" y="115667"/>
                  </a:lnTo>
                  <a:lnTo>
                    <a:pt x="1820303" y="60374"/>
                  </a:lnTo>
                  <a:cubicBezTo>
                    <a:pt x="1893378" y="26692"/>
                    <a:pt x="1970266" y="5720"/>
                    <a:pt x="2048425" y="0"/>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1" name="Freeform 20">
              <a:extLst>
                <a:ext uri="{FF2B5EF4-FFF2-40B4-BE49-F238E27FC236}">
                  <a16:creationId xmlns:a16="http://schemas.microsoft.com/office/drawing/2014/main" id="{3CABA13C-936F-E73C-54A2-2B65D7368272}"/>
                </a:ext>
              </a:extLst>
            </p:cNvPr>
            <p:cNvSpPr/>
            <p:nvPr userDrawn="1"/>
          </p:nvSpPr>
          <p:spPr>
            <a:xfrm>
              <a:off x="9557646" y="3429000"/>
              <a:ext cx="2634355" cy="2302264"/>
            </a:xfrm>
            <a:custGeom>
              <a:avLst/>
              <a:gdLst>
                <a:gd name="connsiteX0" fmla="*/ 1595709 w 2634355"/>
                <a:gd name="connsiteY0" fmla="*/ 546 h 2302264"/>
                <a:gd name="connsiteX1" fmla="*/ 1718219 w 2634355"/>
                <a:gd name="connsiteY1" fmla="*/ 40674 h 2302264"/>
                <a:gd name="connsiteX2" fmla="*/ 1728386 w 2634355"/>
                <a:gd name="connsiteY2" fmla="*/ 350804 h 2302264"/>
                <a:gd name="connsiteX3" fmla="*/ 1113285 w 2634355"/>
                <a:gd name="connsiteY3" fmla="*/ 1342208 h 2302264"/>
                <a:gd name="connsiteX4" fmla="*/ 1103118 w 2634355"/>
                <a:gd name="connsiteY4" fmla="*/ 1459143 h 2302264"/>
                <a:gd name="connsiteX5" fmla="*/ 1265789 w 2634355"/>
                <a:gd name="connsiteY5" fmla="*/ 1418469 h 2302264"/>
                <a:gd name="connsiteX6" fmla="*/ 2287569 w 2634355"/>
                <a:gd name="connsiteY6" fmla="*/ 289795 h 2302264"/>
                <a:gd name="connsiteX7" fmla="*/ 2567163 w 2634355"/>
                <a:gd name="connsiteY7" fmla="*/ 223701 h 2302264"/>
                <a:gd name="connsiteX8" fmla="*/ 2620539 w 2634355"/>
                <a:gd name="connsiteY8" fmla="*/ 275177 h 2302264"/>
                <a:gd name="connsiteX9" fmla="*/ 2634355 w 2634355"/>
                <a:gd name="connsiteY9" fmla="*/ 317786 h 2302264"/>
                <a:gd name="connsiteX10" fmla="*/ 2634355 w 2634355"/>
                <a:gd name="connsiteY10" fmla="*/ 458221 h 2302264"/>
                <a:gd name="connsiteX11" fmla="*/ 2627528 w 2634355"/>
                <a:gd name="connsiteY11" fmla="*/ 485533 h 2302264"/>
                <a:gd name="connsiteX12" fmla="*/ 2562079 w 2634355"/>
                <a:gd name="connsiteY12" fmla="*/ 610095 h 2302264"/>
                <a:gd name="connsiteX13" fmla="*/ 1911393 w 2634355"/>
                <a:gd name="connsiteY13" fmla="*/ 1357460 h 2302264"/>
                <a:gd name="connsiteX14" fmla="*/ 1565715 w 2634355"/>
                <a:gd name="connsiteY14" fmla="*/ 1733685 h 2302264"/>
                <a:gd name="connsiteX15" fmla="*/ 1647052 w 2634355"/>
                <a:gd name="connsiteY15" fmla="*/ 1942132 h 2302264"/>
                <a:gd name="connsiteX16" fmla="*/ 1850389 w 2634355"/>
                <a:gd name="connsiteY16" fmla="*/ 1799778 h 2302264"/>
                <a:gd name="connsiteX17" fmla="*/ 2409575 w 2634355"/>
                <a:gd name="connsiteY17" fmla="*/ 1337124 h 2302264"/>
                <a:gd name="connsiteX18" fmla="*/ 2607831 w 2634355"/>
                <a:gd name="connsiteY18" fmla="*/ 1215106 h 2302264"/>
                <a:gd name="connsiteX19" fmla="*/ 2634355 w 2634355"/>
                <a:gd name="connsiteY19" fmla="*/ 1211326 h 2302264"/>
                <a:gd name="connsiteX20" fmla="*/ 2634355 w 2634355"/>
                <a:gd name="connsiteY20" fmla="*/ 1689785 h 2302264"/>
                <a:gd name="connsiteX21" fmla="*/ 2631024 w 2634355"/>
                <a:gd name="connsiteY21" fmla="*/ 1693330 h 2302264"/>
                <a:gd name="connsiteX22" fmla="*/ 2170651 w 2634355"/>
                <a:gd name="connsiteY22" fmla="*/ 2033648 h 2302264"/>
                <a:gd name="connsiteX23" fmla="*/ 1570799 w 2634355"/>
                <a:gd name="connsiteY23" fmla="*/ 2277684 h 2302264"/>
                <a:gd name="connsiteX24" fmla="*/ 701522 w 2634355"/>
                <a:gd name="connsiteY24" fmla="*/ 2201424 h 2302264"/>
                <a:gd name="connsiteX25" fmla="*/ 1052281 w 2634355"/>
                <a:gd name="connsiteY25" fmla="*/ 1921797 h 2302264"/>
                <a:gd name="connsiteX26" fmla="*/ 859109 w 2634355"/>
                <a:gd name="connsiteY26" fmla="*/ 1413385 h 2302264"/>
                <a:gd name="connsiteX27" fmla="*/ 381263 w 2634355"/>
                <a:gd name="connsiteY27" fmla="*/ 1677760 h 2302264"/>
                <a:gd name="connsiteX28" fmla="*/ 396512 w 2634355"/>
                <a:gd name="connsiteY28" fmla="*/ 2023480 h 2302264"/>
                <a:gd name="connsiteX29" fmla="*/ 0 w 2634355"/>
                <a:gd name="connsiteY29" fmla="*/ 1459143 h 2302264"/>
                <a:gd name="connsiteX30" fmla="*/ 284677 w 2634355"/>
                <a:gd name="connsiteY30" fmla="*/ 1525236 h 2302264"/>
                <a:gd name="connsiteX31" fmla="*/ 793024 w 2634355"/>
                <a:gd name="connsiteY31" fmla="*/ 1001572 h 2302264"/>
                <a:gd name="connsiteX32" fmla="*/ 1377627 w 2634355"/>
                <a:gd name="connsiteY32" fmla="*/ 101683 h 2302264"/>
                <a:gd name="connsiteX33" fmla="*/ 1595709 w 2634355"/>
                <a:gd name="connsiteY33" fmla="*/ 546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634355" h="2302264">
                  <a:moveTo>
                    <a:pt x="1595709" y="546"/>
                  </a:moveTo>
                  <a:cubicBezTo>
                    <a:pt x="1641014" y="-2701"/>
                    <a:pt x="1683905" y="8262"/>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68907" y="228785"/>
                    <a:pt x="2475658" y="167776"/>
                    <a:pt x="2567163" y="223701"/>
                  </a:cubicBezTo>
                  <a:cubicBezTo>
                    <a:pt x="2590037" y="236411"/>
                    <a:pt x="2607830" y="254205"/>
                    <a:pt x="2620539" y="275177"/>
                  </a:cubicBezTo>
                  <a:lnTo>
                    <a:pt x="2634355" y="317786"/>
                  </a:lnTo>
                  <a:lnTo>
                    <a:pt x="2634355" y="458221"/>
                  </a:lnTo>
                  <a:lnTo>
                    <a:pt x="2627528" y="485533"/>
                  </a:lnTo>
                  <a:cubicBezTo>
                    <a:pt x="2611642" y="528748"/>
                    <a:pt x="2587495" y="569421"/>
                    <a:pt x="2562079" y="610095"/>
                  </a:cubicBezTo>
                  <a:cubicBezTo>
                    <a:pt x="2389239" y="889722"/>
                    <a:pt x="2145231" y="1128675"/>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cubicBezTo>
                    <a:pt x="2470577" y="1286283"/>
                    <a:pt x="2531578" y="1235441"/>
                    <a:pt x="2607831" y="1215106"/>
                  </a:cubicBezTo>
                  <a:lnTo>
                    <a:pt x="2634355" y="1211326"/>
                  </a:lnTo>
                  <a:lnTo>
                    <a:pt x="2634355" y="1689785"/>
                  </a:lnTo>
                  <a:lnTo>
                    <a:pt x="2631024" y="1693330"/>
                  </a:lnTo>
                  <a:cubicBezTo>
                    <a:pt x="2491863" y="1821068"/>
                    <a:pt x="2326967" y="1923067"/>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37993" y="50841"/>
                    <a:pt x="1520202" y="5958"/>
                    <a:pt x="1595709" y="546"/>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pic>
        <p:nvPicPr>
          <p:cNvPr id="6" name="Picture Placeholder 5" descr="A blue green and white cover with white text&#10;&#10;Description automatically generated">
            <a:hlinkClick r:id="rId2"/>
            <a:extLst>
              <a:ext uri="{FF2B5EF4-FFF2-40B4-BE49-F238E27FC236}">
                <a16:creationId xmlns:a16="http://schemas.microsoft.com/office/drawing/2014/main" id="{75ACCF9C-745B-109B-CB7D-3A0B59A86333}"/>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t="18981" b="18981"/>
          <a:stretch>
            <a:fillRect/>
          </a:stretch>
        </p:blipFill>
        <p:spPr/>
      </p:pic>
      <p:pic>
        <p:nvPicPr>
          <p:cNvPr id="9" name="Graphic 8" descr="Headphones with solid fill">
            <a:extLst>
              <a:ext uri="{FF2B5EF4-FFF2-40B4-BE49-F238E27FC236}">
                <a16:creationId xmlns:a16="http://schemas.microsoft.com/office/drawing/2014/main" id="{06B66671-15CB-DCF9-832B-5086207442B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0137951" y="383377"/>
            <a:ext cx="1144949" cy="1093350"/>
          </a:xfrm>
          <a:prstGeom prst="rect">
            <a:avLst/>
          </a:prstGeom>
        </p:spPr>
      </p:pic>
    </p:spTree>
    <p:extLst>
      <p:ext uri="{BB962C8B-B14F-4D97-AF65-F5344CB8AC3E}">
        <p14:creationId xmlns:p14="http://schemas.microsoft.com/office/powerpoint/2010/main" val="8121388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4876720" y="596671"/>
            <a:ext cx="6577261" cy="845139"/>
          </a:xfrm>
        </p:spPr>
        <p:txBody>
          <a:bodyPr/>
          <a:lstStyle/>
          <a:p>
            <a:r>
              <a:rPr lang="en-US" dirty="0" err="1"/>
              <a:t>Onlinesupportresurser</a:t>
            </a:r>
            <a:endParaRPr lang="en-US"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892899" y="1367264"/>
            <a:ext cx="6946800" cy="2717240"/>
          </a:xfrm>
        </p:spPr>
        <p:txBody>
          <a:bodyPr/>
          <a:lstStyle/>
          <a:p>
            <a:r>
              <a:rPr lang="sv-SE" sz="2400" b="1" dirty="0">
                <a:solidFill>
                  <a:srgbClr val="E97924"/>
                </a:solidFill>
              </a:rPr>
              <a:t>Var du som planerar för välbefinnande: mitt, ditt, vårt</a:t>
            </a:r>
            <a:endParaRPr lang="en-US" sz="2400" b="1" dirty="0">
              <a:solidFill>
                <a:srgbClr val="E97924"/>
              </a:solidFill>
            </a:endParaRPr>
          </a:p>
          <a:p>
            <a:r>
              <a:rPr lang="sv-SE" sz="2400" dirty="0"/>
              <a:t>Föreslagna aktiviteter, vägledning och inspiration för att hjälpa dig hitta balansen inom alla områden av ditt liv samtidigt som du navigerar i upp- och nedgångar.</a:t>
            </a:r>
            <a:endParaRPr lang="en-GB" sz="2400" dirty="0"/>
          </a:p>
          <a:p>
            <a:r>
              <a:rPr lang="en-US" sz="1800" dirty="0"/>
              <a:t>https://beyou.edu.au/-/media/resources/tools-and-guides/wellbeing-tools-for-you/practice/be-you-planning-for-wellbeing--mine-yours-ours.pdf</a:t>
            </a:r>
          </a:p>
          <a:p>
            <a:endParaRPr lang="en-US" sz="2400"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“There is no health without mental health; mental health is too important to be left to the professionals alone, and mental health is everyone’s business.”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Vikram Patel</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46</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46</a:t>
            </a:fld>
            <a:endParaRPr lang="en-US" sz="800" dirty="0">
              <a:latin typeface="Calibri" panose="020F0502020204030204" pitchFamily="34" charset="0"/>
              <a:cs typeface="Calibri" panose="020F0502020204030204" pitchFamily="34" charset="0"/>
            </a:endParaRPr>
          </a:p>
        </p:txBody>
      </p:sp>
      <p:pic>
        <p:nvPicPr>
          <p:cNvPr id="20" name="Picture Placeholder 19" descr="A person making a heart with her hands&#10;&#10;Description automatically generated">
            <a:extLst>
              <a:ext uri="{FF2B5EF4-FFF2-40B4-BE49-F238E27FC236}">
                <a16:creationId xmlns:a16="http://schemas.microsoft.com/office/drawing/2014/main" id="{4689807F-F0CD-ACEA-FAED-44DD95F923C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4462" r="4462"/>
          <a:stretch>
            <a:fillRect/>
          </a:stretch>
        </p:blipFill>
        <p:spPr/>
      </p:pic>
    </p:spTree>
    <p:extLst>
      <p:ext uri="{BB962C8B-B14F-4D97-AF65-F5344CB8AC3E}">
        <p14:creationId xmlns:p14="http://schemas.microsoft.com/office/powerpoint/2010/main" val="31379709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ABEC25E-6AC9-FB41-9B79-FCCA51F914BA}"/>
              </a:ext>
            </a:extLst>
          </p:cNvPr>
          <p:cNvSpPr>
            <a:spLocks noGrp="1"/>
          </p:cNvSpPr>
          <p:nvPr>
            <p:ph type="body" sz="quarter" idx="50"/>
          </p:nvPr>
        </p:nvSpPr>
        <p:spPr>
          <a:xfrm>
            <a:off x="4327050" y="1277526"/>
            <a:ext cx="7518586" cy="1861090"/>
          </a:xfrm>
        </p:spPr>
        <p:txBody>
          <a:bodyPr/>
          <a:lstStyle/>
          <a:p>
            <a:r>
              <a:rPr lang="sv-SE" b="1" dirty="0">
                <a:solidFill>
                  <a:srgbClr val="E97924"/>
                </a:solidFill>
              </a:rPr>
              <a:t>Black Dog Institute: Digitala verktyg och resurser</a:t>
            </a:r>
          </a:p>
          <a:p>
            <a:r>
              <a:rPr lang="sv-SE" dirty="0"/>
              <a:t>Samling av frågesporter för självbedömning och appar för att hjälpa till med milda till måttliga tillstånd.</a:t>
            </a:r>
          </a:p>
          <a:p>
            <a:r>
              <a:rPr lang="en-US" sz="2000" dirty="0"/>
              <a:t>https://www.blackdoginstitute.org.au/resources-support/digital-tools-apps/</a:t>
            </a:r>
          </a:p>
        </p:txBody>
      </p:sp>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4327047" y="3266272"/>
            <a:ext cx="7160273" cy="2314202"/>
          </a:xfrm>
        </p:spPr>
        <p:txBody>
          <a:bodyPr/>
          <a:lstStyle/>
          <a:p>
            <a:r>
              <a:rPr lang="en-US" b="1" dirty="0">
                <a:solidFill>
                  <a:srgbClr val="E97924"/>
                </a:solidFill>
              </a:rPr>
              <a:t>Headspace</a:t>
            </a:r>
          </a:p>
          <a:p>
            <a:r>
              <a:rPr lang="sv-SE" dirty="0">
                <a:solidFill>
                  <a:schemeClr val="tx1"/>
                </a:solidFill>
              </a:rPr>
              <a:t>Headspace är en vetenskapsstödd app för mindfulness och meditation, som tillhandahåller unika verktyg och resurser för att minska stress, bygga motståndskraft och hjälpa till att sova bättre.</a:t>
            </a:r>
            <a:endParaRPr lang="en-GB" dirty="0">
              <a:solidFill>
                <a:schemeClr val="tx1"/>
              </a:solidFill>
            </a:endParaRPr>
          </a:p>
          <a:p>
            <a:r>
              <a:rPr lang="en-US" sz="2000" dirty="0">
                <a:solidFill>
                  <a:schemeClr val="tx1"/>
                </a:solidFill>
              </a:rPr>
              <a:t>https://www.headspace.com/nhs</a:t>
            </a:r>
          </a:p>
        </p:txBody>
      </p:sp>
      <p:pic>
        <p:nvPicPr>
          <p:cNvPr id="17" name="Picture Placeholder 16">
            <a:extLst>
              <a:ext uri="{FF2B5EF4-FFF2-40B4-BE49-F238E27FC236}">
                <a16:creationId xmlns:a16="http://schemas.microsoft.com/office/drawing/2014/main" id="{2789369D-8757-83D7-9ED0-C026528D8BF2}"/>
              </a:ext>
            </a:extLst>
          </p:cNvPr>
          <p:cNvPicPr>
            <a:picLocks noGrp="1" noChangeAspect="1"/>
          </p:cNvPicPr>
          <p:nvPr>
            <p:ph type="pic" sz="quarter" idx="57"/>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19" name="Picture Placeholder 18">
            <a:extLst>
              <a:ext uri="{FF2B5EF4-FFF2-40B4-BE49-F238E27FC236}">
                <a16:creationId xmlns:a16="http://schemas.microsoft.com/office/drawing/2014/main" id="{04A639E9-894E-12E8-6D58-D36E62858A44}"/>
              </a:ext>
            </a:extLst>
          </p:cNvPr>
          <p:cNvPicPr>
            <a:picLocks noGrp="1" noChangeAspect="1"/>
          </p:cNvPicPr>
          <p:nvPr>
            <p:ph type="pic" sz="quarter" idx="58"/>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l="1195" r="1195"/>
          <a:stretch>
            <a:fillRect/>
          </a:stretch>
        </p:blipFill>
        <p:spPr/>
      </p:pic>
      <p:pic>
        <p:nvPicPr>
          <p:cNvPr id="21" name="Picture Placeholder 20">
            <a:extLst>
              <a:ext uri="{FF2B5EF4-FFF2-40B4-BE49-F238E27FC236}">
                <a16:creationId xmlns:a16="http://schemas.microsoft.com/office/drawing/2014/main" id="{D13D35D2-5FCA-99BA-C9A9-D06D8EDA2875}"/>
              </a:ext>
            </a:extLst>
          </p:cNvPr>
          <p:cNvPicPr>
            <a:picLocks noGrp="1" noChangeAspect="1"/>
          </p:cNvPicPr>
          <p:nvPr>
            <p:ph type="pic" sz="quarter" idx="59"/>
          </p:nvPr>
        </p:nvPicPr>
        <p:blipFill>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t="27234" b="27234"/>
          <a:stretch>
            <a:fillRect/>
          </a:stretch>
        </p:blipFill>
        <p:spPr/>
      </p:pic>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47</a:t>
            </a:fld>
            <a:endParaRPr lang="en-US" sz="800" dirty="0">
              <a:latin typeface="Calibri" panose="020F0502020204030204" pitchFamily="34" charset="0"/>
              <a:cs typeface="Calibri" panose="020F0502020204030204" pitchFamily="34" charset="0"/>
            </a:endParaRPr>
          </a:p>
        </p:txBody>
      </p:sp>
      <p:sp>
        <p:nvSpPr>
          <p:cNvPr id="5" name="Text Placeholder 9">
            <a:extLst>
              <a:ext uri="{FF2B5EF4-FFF2-40B4-BE49-F238E27FC236}">
                <a16:creationId xmlns:a16="http://schemas.microsoft.com/office/drawing/2014/main" id="{A553FB11-6842-AD37-48DD-F73B2174BAE5}"/>
              </a:ext>
            </a:extLst>
          </p:cNvPr>
          <p:cNvSpPr txBox="1">
            <a:spLocks/>
          </p:cNvSpPr>
          <p:nvPr/>
        </p:nvSpPr>
        <p:spPr>
          <a:xfrm>
            <a:off x="4327050" y="362809"/>
            <a:ext cx="7160276" cy="730066"/>
          </a:xfrm>
          <a:prstGeom prst="rect">
            <a:avLst/>
          </a:prstGeom>
        </p:spPr>
        <p:txBody>
          <a:bodyPr>
            <a:noAutofit/>
          </a:bodyPr>
          <a:lstStyle>
            <a:lvl1pPr marL="0" indent="0" algn="l" defTabSz="3343281" rtl="0" eaLnBrk="1" latinLnBrk="0" hangingPunct="1">
              <a:lnSpc>
                <a:spcPct val="100000"/>
              </a:lnSpc>
              <a:spcBef>
                <a:spcPts val="0"/>
              </a:spcBef>
              <a:buFont typeface="Arial" panose="020B0604020202020204" pitchFamily="34" charset="0"/>
              <a:buNone/>
              <a:defRPr sz="3600" b="1" i="0" kern="1200">
                <a:solidFill>
                  <a:srgbClr val="915F9E"/>
                </a:solidFill>
                <a:latin typeface="Calibri" panose="020F0502020204030204" pitchFamily="34" charset="0"/>
                <a:ea typeface="Open Sans" panose="020B0606030504020204" pitchFamily="34" charset="0"/>
                <a:cs typeface="Calibri" panose="020F0502020204030204" pitchFamily="34" charset="0"/>
              </a:defRPr>
            </a:lvl1pPr>
            <a:lvl2pPr marL="609593"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2pPr>
            <a:lvl3pPr marL="1219185"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3pPr>
            <a:lvl4pPr marL="1828778"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4pPr>
            <a:lvl5pPr marL="2438374" indent="0" algn="l" defTabSz="3343281" rtl="0" eaLnBrk="1" latinLnBrk="0" hangingPunct="1">
              <a:lnSpc>
                <a:spcPct val="100000"/>
              </a:lnSpc>
              <a:spcBef>
                <a:spcPts val="1828"/>
              </a:spcBef>
              <a:buFont typeface="Arial" panose="020B0604020202020204" pitchFamily="34" charset="0"/>
              <a:buNone/>
              <a:defRPr sz="5161" kern="1200">
                <a:solidFill>
                  <a:srgbClr val="011E3B"/>
                </a:solidFill>
                <a:latin typeface="Montserrat" pitchFamily="2" charset="77"/>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80559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F9CC369-FB0E-B146-AA56-923048664497}"/>
              </a:ext>
            </a:extLst>
          </p:cNvPr>
          <p:cNvSpPr>
            <a:spLocks noGrp="1"/>
          </p:cNvSpPr>
          <p:nvPr>
            <p:ph type="body" sz="quarter" idx="55"/>
          </p:nvPr>
        </p:nvSpPr>
        <p:spPr>
          <a:xfrm>
            <a:off x="3401989" y="780171"/>
            <a:ext cx="5413669" cy="4189846"/>
          </a:xfrm>
        </p:spPr>
        <p:txBody>
          <a:bodyPr/>
          <a:lstStyle/>
          <a:p>
            <a:r>
              <a:rPr lang="sv-SE" b="1" dirty="0">
                <a:solidFill>
                  <a:srgbClr val="E97924"/>
                </a:solidFill>
              </a:rPr>
              <a:t>Att göra det som är viktigt i tider av stress: En illustrerad guide av Världshälsoorganisationen</a:t>
            </a:r>
          </a:p>
          <a:p>
            <a:endParaRPr lang="en-GB" b="1" dirty="0">
              <a:solidFill>
                <a:srgbClr val="E97924"/>
              </a:solidFill>
            </a:endParaRPr>
          </a:p>
          <a:p>
            <a:r>
              <a:rPr lang="sv-SE" dirty="0"/>
              <a:t>En stresshanteringsguide för att hantera motgångar. Guiden syftar till att utrusta människor med praktiska färdigheter för att hjälpa till att hantera stress. Några minuter varje dag räcker för att träna självhjälpsteknikerna. Guiden kan användas ensam eller med tillhörande ljudövningar. Finns på flera språk!</a:t>
            </a:r>
            <a:endParaRPr lang="en-GB" dirty="0"/>
          </a:p>
          <a:p>
            <a:endParaRPr lang="en-GB" dirty="0"/>
          </a:p>
          <a:p>
            <a:endParaRPr lang="en-GB" dirty="0"/>
          </a:p>
          <a:p>
            <a:endParaRPr lang="en-US" dirty="0"/>
          </a:p>
        </p:txBody>
      </p:sp>
      <p:sp>
        <p:nvSpPr>
          <p:cNvPr id="2" name="Slide Number Placeholder 2">
            <a:extLst>
              <a:ext uri="{FF2B5EF4-FFF2-40B4-BE49-F238E27FC236}">
                <a16:creationId xmlns:a16="http://schemas.microsoft.com/office/drawing/2014/main" id="{7D464FAA-6BD9-DCAA-E5F2-EA88628A20A7}"/>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48</a:t>
            </a:fld>
            <a:endParaRPr lang="en-US" sz="800" dirty="0">
              <a:latin typeface="Calibri" panose="020F0502020204030204" pitchFamily="34" charset="0"/>
              <a:cs typeface="Calibri" panose="020F0502020204030204" pitchFamily="34" charset="0"/>
            </a:endParaRPr>
          </a:p>
        </p:txBody>
      </p:sp>
      <p:pic>
        <p:nvPicPr>
          <p:cNvPr id="7" name="Picture Placeholder 6" descr="A group of people sitting at a table&#10;&#10;Description automatically generated">
            <a:extLst>
              <a:ext uri="{FF2B5EF4-FFF2-40B4-BE49-F238E27FC236}">
                <a16:creationId xmlns:a16="http://schemas.microsoft.com/office/drawing/2014/main" id="{7FE661DD-94E5-BF22-FEC1-605C3E1BC085}"/>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l="1195" r="1195"/>
          <a:stretch>
            <a:fillRect/>
          </a:stretch>
        </p:blipFill>
        <p:spPr/>
      </p:pic>
      <p:pic>
        <p:nvPicPr>
          <p:cNvPr id="23" name="Picture Placeholder 22" descr="A group of people sitting around a table&#10;&#10;Description automatically generated">
            <a:extLst>
              <a:ext uri="{FF2B5EF4-FFF2-40B4-BE49-F238E27FC236}">
                <a16:creationId xmlns:a16="http://schemas.microsoft.com/office/drawing/2014/main" id="{08FD4632-B633-2194-15E7-654FA5F838E2}"/>
              </a:ext>
            </a:extLst>
          </p:cNvPr>
          <p:cNvPicPr>
            <a:picLocks noGrp="1" noChangeAspect="1"/>
          </p:cNvPicPr>
          <p:nvPr>
            <p:ph type="pic" sz="quarter" idx="59"/>
          </p:nvPr>
        </p:nvPicPr>
        <p:blipFill>
          <a:blip r:embed="rId3" cstate="email">
            <a:extLst>
              <a:ext uri="{28A0092B-C50C-407E-A947-70E740481C1C}">
                <a14:useLocalDpi xmlns:a14="http://schemas.microsoft.com/office/drawing/2010/main"/>
              </a:ext>
            </a:extLst>
          </a:blip>
          <a:srcRect l="1195" r="1195"/>
          <a:stretch>
            <a:fillRect/>
          </a:stretch>
        </p:blipFill>
        <p:spPr/>
      </p:pic>
      <p:pic>
        <p:nvPicPr>
          <p:cNvPr id="31" name="Picture Placeholder 30" descr="A person holding papers in a hallway&#10;&#10;Description automatically generated">
            <a:extLst>
              <a:ext uri="{FF2B5EF4-FFF2-40B4-BE49-F238E27FC236}">
                <a16:creationId xmlns:a16="http://schemas.microsoft.com/office/drawing/2014/main" id="{E81C7C44-24BF-0BCA-296E-7891563500B1}"/>
              </a:ext>
            </a:extLst>
          </p:cNvPr>
          <p:cNvPicPr>
            <a:picLocks noGrp="1" noChangeAspect="1"/>
          </p:cNvPicPr>
          <p:nvPr>
            <p:ph type="pic" sz="quarter" idx="58"/>
          </p:nvPr>
        </p:nvPicPr>
        <p:blipFill>
          <a:blip r:embed="rId4" cstate="email">
            <a:extLst>
              <a:ext uri="{28A0092B-C50C-407E-A947-70E740481C1C}">
                <a14:useLocalDpi xmlns:a14="http://schemas.microsoft.com/office/drawing/2010/main"/>
              </a:ext>
            </a:extLst>
          </a:blip>
          <a:srcRect l="1191" r="1191"/>
          <a:stretch>
            <a:fillRect/>
          </a:stretch>
        </p:blipFill>
        <p:spPr/>
      </p:pic>
      <p:pic>
        <p:nvPicPr>
          <p:cNvPr id="4" name="Picture 3">
            <a:hlinkClick r:id="rId5"/>
            <a:extLst>
              <a:ext uri="{FF2B5EF4-FFF2-40B4-BE49-F238E27FC236}">
                <a16:creationId xmlns:a16="http://schemas.microsoft.com/office/drawing/2014/main" id="{9275284C-E1B4-8FEC-207C-F86CFBBDF07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6992" y="1478230"/>
            <a:ext cx="2456742" cy="3008732"/>
          </a:xfrm>
          <a:prstGeom prst="rect">
            <a:avLst/>
          </a:prstGeom>
        </p:spPr>
      </p:pic>
      <p:pic>
        <p:nvPicPr>
          <p:cNvPr id="11" name="Graphic 10" descr="Cursor with solid fill">
            <a:extLst>
              <a:ext uri="{FF2B5EF4-FFF2-40B4-BE49-F238E27FC236}">
                <a16:creationId xmlns:a16="http://schemas.microsoft.com/office/drawing/2014/main" id="{77D89716-0E3C-FEAF-7A71-F986584AFF3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rot="5400000">
            <a:off x="9241931" y="4164963"/>
            <a:ext cx="914400" cy="914400"/>
          </a:xfrm>
          <a:prstGeom prst="rect">
            <a:avLst/>
          </a:prstGeom>
        </p:spPr>
      </p:pic>
      <p:sp>
        <p:nvSpPr>
          <p:cNvPr id="12" name="TextBox 11">
            <a:extLst>
              <a:ext uri="{FF2B5EF4-FFF2-40B4-BE49-F238E27FC236}">
                <a16:creationId xmlns:a16="http://schemas.microsoft.com/office/drawing/2014/main" id="{42F43CB7-30C4-A7B6-196F-6712F0A46B55}"/>
              </a:ext>
            </a:extLst>
          </p:cNvPr>
          <p:cNvSpPr txBox="1"/>
          <p:nvPr/>
        </p:nvSpPr>
        <p:spPr>
          <a:xfrm>
            <a:off x="8433052" y="5010849"/>
            <a:ext cx="2332652" cy="830997"/>
          </a:xfrm>
          <a:prstGeom prst="rect">
            <a:avLst/>
          </a:prstGeom>
          <a:noFill/>
        </p:spPr>
        <p:txBody>
          <a:bodyPr wrap="square" rtlCol="0">
            <a:spAutoFit/>
          </a:bodyPr>
          <a:lstStyle/>
          <a:p>
            <a:pPr algn="ctr"/>
            <a:r>
              <a:rPr lang="en-IE" sz="2400" b="1" dirty="0">
                <a:solidFill>
                  <a:srgbClr val="7ABB57"/>
                </a:solidFill>
              </a:rPr>
              <a:t>CLICK TO READ</a:t>
            </a:r>
          </a:p>
        </p:txBody>
      </p:sp>
    </p:spTree>
    <p:extLst>
      <p:ext uri="{BB962C8B-B14F-4D97-AF65-F5344CB8AC3E}">
        <p14:creationId xmlns:p14="http://schemas.microsoft.com/office/powerpoint/2010/main" val="372994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04B26093-4BBF-2D4E-AE6B-8CC97182CFB6}"/>
              </a:ext>
            </a:extLst>
          </p:cNvPr>
          <p:cNvSpPr>
            <a:spLocks noGrp="1"/>
          </p:cNvSpPr>
          <p:nvPr>
            <p:ph type="body" sz="quarter" idx="30"/>
          </p:nvPr>
        </p:nvSpPr>
        <p:spPr>
          <a:xfrm>
            <a:off x="419100" y="4810540"/>
            <a:ext cx="11296650" cy="1519624"/>
          </a:xfrm>
        </p:spPr>
        <p:txBody>
          <a:bodyPr/>
          <a:lstStyle/>
          <a:p>
            <a:r>
              <a:rPr lang="sv-SE" sz="2400" b="0" dirty="0"/>
              <a:t>En Facebook-grupp att gå med i som kan vara till hjälp!Migrant Minds - Ett europeiskt nätverk av immigrantentreprenörer och yrkesverksamma. Vårt uppdrag är att inspirera andra! Gå med i vår pool av invandrare, nå likasinnade, upptäck nya framgångshistorier, bli inspirerad och inspirera andra.</a:t>
            </a:r>
            <a:endParaRPr lang="en-GB" sz="2400" dirty="0"/>
          </a:p>
        </p:txBody>
      </p:sp>
      <p:pic>
        <p:nvPicPr>
          <p:cNvPr id="18" name="Picture Placeholder 17">
            <a:extLst>
              <a:ext uri="{FF2B5EF4-FFF2-40B4-BE49-F238E27FC236}">
                <a16:creationId xmlns:a16="http://schemas.microsoft.com/office/drawing/2014/main" id="{4109C1E2-4C52-2B15-D875-38C03B91A4D4}"/>
              </a:ext>
            </a:extLst>
          </p:cNvPr>
          <p:cNvPicPr>
            <a:picLocks noGrp="1" noChangeAspect="1"/>
          </p:cNvPicPr>
          <p:nvPr>
            <p:ph type="pic" sz="quarter" idx="23"/>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14071" r="14071"/>
          <a:stretch>
            <a:fillRect/>
          </a:stretch>
        </p:blipFill>
        <p:spPr/>
      </p:pic>
      <p:pic>
        <p:nvPicPr>
          <p:cNvPr id="20" name="Picture Placeholder 19">
            <a:extLst>
              <a:ext uri="{FF2B5EF4-FFF2-40B4-BE49-F238E27FC236}">
                <a16:creationId xmlns:a16="http://schemas.microsoft.com/office/drawing/2014/main" id="{5A24BBAC-7F56-9BAA-FCD6-9B250A7C896F}"/>
              </a:ext>
            </a:extLst>
          </p:cNvPr>
          <p:cNvPicPr>
            <a:picLocks noGrp="1" noChangeAspect="1"/>
          </p:cNvPicPr>
          <p:nvPr>
            <p:ph type="pic" sz="quarter" idx="50"/>
          </p:nvPr>
        </p:nvPicPr>
        <p:blipFill>
          <a:blip r:embed="rId4" cstate="email">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a:ext>
            </a:extLst>
          </a:blip>
          <a:srcRect t="9586" b="9586"/>
          <a:stretch>
            <a:fillRect/>
          </a:stretch>
        </p:blipFill>
        <p:spPr/>
      </p:pic>
      <p:pic>
        <p:nvPicPr>
          <p:cNvPr id="25" name="Picture Placeholder 24">
            <a:extLst>
              <a:ext uri="{FF2B5EF4-FFF2-40B4-BE49-F238E27FC236}">
                <a16:creationId xmlns:a16="http://schemas.microsoft.com/office/drawing/2014/main" id="{70C87642-87C2-B16F-3C42-9EC58B0AFE4F}"/>
              </a:ext>
            </a:extLst>
          </p:cNvPr>
          <p:cNvPicPr>
            <a:picLocks noGrp="1" noChangeAspect="1"/>
          </p:cNvPicPr>
          <p:nvPr>
            <p:ph type="pic" sz="quarter" idx="51"/>
          </p:nvPr>
        </p:nvPicPr>
        <p:blipFill rotWithShape="1">
          <a:blip r:embed="rId6" cstate="email">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a:ext>
            </a:extLst>
          </a:blip>
          <a:srcRect l="40308" t="16448" r="3695" b="5702"/>
          <a:stretch/>
        </p:blipFill>
        <p:spPr>
          <a:xfrm>
            <a:off x="7962900" y="442525"/>
            <a:ext cx="3752850" cy="3481775"/>
          </a:xfrm>
        </p:spPr>
      </p:pic>
      <p:sp>
        <p:nvSpPr>
          <p:cNvPr id="23" name="Slide Number Placeholder 2">
            <a:extLst>
              <a:ext uri="{FF2B5EF4-FFF2-40B4-BE49-F238E27FC236}">
                <a16:creationId xmlns:a16="http://schemas.microsoft.com/office/drawing/2014/main" id="{2F131F26-563C-924F-93B0-16AF018661A8}"/>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49</a:t>
            </a:fld>
            <a:endParaRPr lang="en-US" sz="1291" dirty="0"/>
          </a:p>
        </p:txBody>
      </p:sp>
      <p:sp>
        <p:nvSpPr>
          <p:cNvPr id="2" name="Slide Number Placeholder 2">
            <a:extLst>
              <a:ext uri="{FF2B5EF4-FFF2-40B4-BE49-F238E27FC236}">
                <a16:creationId xmlns:a16="http://schemas.microsoft.com/office/drawing/2014/main" id="{395673E0-CE8C-2C29-8AE7-992C0D881960}"/>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49</a:t>
            </a:fld>
            <a:endParaRPr lang="en-US" sz="800" dirty="0">
              <a:latin typeface="Calibri" panose="020F0502020204030204" pitchFamily="34" charset="0"/>
              <a:cs typeface="Calibri" panose="020F0502020204030204" pitchFamily="34" charset="0"/>
            </a:endParaRPr>
          </a:p>
        </p:txBody>
      </p:sp>
      <p:pic>
        <p:nvPicPr>
          <p:cNvPr id="6" name="Picture Placeholder 5" descr="A red paper with white text&#10;&#10;Description automatically generated">
            <a:extLst>
              <a:ext uri="{FF2B5EF4-FFF2-40B4-BE49-F238E27FC236}">
                <a16:creationId xmlns:a16="http://schemas.microsoft.com/office/drawing/2014/main" id="{66C55B56-076E-2882-B79C-37970276B483}"/>
              </a:ext>
            </a:extLst>
          </p:cNvPr>
          <p:cNvPicPr>
            <a:picLocks noGrp="1" noChangeAspect="1"/>
          </p:cNvPicPr>
          <p:nvPr>
            <p:ph type="pic" sz="quarter" idx="49"/>
          </p:nvPr>
        </p:nvPicPr>
        <p:blipFill>
          <a:blip r:embed="rId8" cstate="email">
            <a:extLst>
              <a:ext uri="{28A0092B-C50C-407E-A947-70E740481C1C}">
                <a14:useLocalDpi xmlns:a14="http://schemas.microsoft.com/office/drawing/2010/main"/>
              </a:ext>
            </a:extLst>
          </a:blip>
          <a:srcRect t="30957" b="30957"/>
          <a:stretch>
            <a:fillRect/>
          </a:stretch>
        </p:blipFill>
        <p:spPr/>
      </p:pic>
    </p:spTree>
    <p:extLst>
      <p:ext uri="{BB962C8B-B14F-4D97-AF65-F5344CB8AC3E}">
        <p14:creationId xmlns:p14="http://schemas.microsoft.com/office/powerpoint/2010/main" val="2085146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B8C2DBF1-2B83-62B3-EA75-33279C5C6B13}"/>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l="29769" r="29769"/>
          <a:stretch>
            <a:fillRect/>
          </a:stretch>
        </p:blipFill>
        <p:spPr/>
      </p:pic>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p:txBody>
          <a:bodyPr/>
          <a:lstStyle/>
          <a:p>
            <a:r>
              <a:rPr lang="en-US" dirty="0" err="1"/>
              <a:t>Att</a:t>
            </a:r>
            <a:r>
              <a:rPr lang="en-US" dirty="0"/>
              <a:t> </a:t>
            </a:r>
            <a:r>
              <a:rPr lang="en-US" dirty="0" err="1"/>
              <a:t>övervinna</a:t>
            </a:r>
            <a:r>
              <a:rPr lang="en-US" dirty="0"/>
              <a:t> stress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4996019" y="1836303"/>
            <a:ext cx="6561082" cy="1632228"/>
          </a:xfrm>
        </p:spPr>
        <p:txBody>
          <a:bodyPr/>
          <a:lstStyle/>
          <a:p>
            <a:r>
              <a:rPr lang="sv-SE" dirty="0"/>
              <a:t>Entreprenörskap kan vara ett minfält av faktorer som kan ha en negativ inverkan på ditt mentala välbefinnande.</a:t>
            </a:r>
          </a:p>
          <a:p>
            <a:r>
              <a:rPr lang="sv-SE" dirty="0"/>
              <a:t>Stress, ångest och sömnlöshet är bara några av de problem som kan uppstå när du känner dig överväldigad i ditt företag. Detta kan bero på en orealistisk arbetsbelastning, ekonomisk press eller svårigheter med kunder eller personal.</a:t>
            </a:r>
            <a:endParaRPr lang="en-US" dirty="0"/>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59"/>
          </p:nvPr>
        </p:nvSpPr>
        <p:spPr>
          <a:prstGeom prst="rect">
            <a:avLst/>
          </a:prstGeom>
        </p:spPr>
        <p:txBody>
          <a:bodyPr>
            <a:normAutofit/>
          </a:bodyPr>
          <a:lstStyle/>
          <a:p>
            <a:r>
              <a:rPr lang="en-GB" dirty="0"/>
              <a:t>“</a:t>
            </a:r>
            <a:r>
              <a:rPr lang="sv-SE" dirty="0"/>
              <a:t>Utmaningar är gåvor som tvingar oss att söka efter en ny tyngdpunkt. Kämpa inte mot dem. Hitta bara ett nytt sätt att stå på.</a:t>
            </a:r>
            <a:r>
              <a:rPr lang="en-GB" dirty="0"/>
              <a:t>” </a:t>
            </a:r>
            <a:endParaRPr lang="en-US" dirty="0"/>
          </a:p>
        </p:txBody>
      </p:sp>
      <p:sp>
        <p:nvSpPr>
          <p:cNvPr id="5" name="Text Placeholder 4">
            <a:extLst>
              <a:ext uri="{FF2B5EF4-FFF2-40B4-BE49-F238E27FC236}">
                <a16:creationId xmlns:a16="http://schemas.microsoft.com/office/drawing/2014/main" id="{B178C4A1-1100-E85F-944C-C7F845825702}"/>
              </a:ext>
            </a:extLst>
          </p:cNvPr>
          <p:cNvSpPr>
            <a:spLocks noGrp="1"/>
          </p:cNvSpPr>
          <p:nvPr>
            <p:ph type="body" sz="quarter" idx="60"/>
          </p:nvPr>
        </p:nvSpPr>
        <p:spPr/>
        <p:txBody>
          <a:bodyPr/>
          <a:lstStyle/>
          <a:p>
            <a:r>
              <a:rPr lang="en-GB" dirty="0"/>
              <a:t>“</a:t>
            </a:r>
          </a:p>
        </p:txBody>
      </p:sp>
      <p:sp>
        <p:nvSpPr>
          <p:cNvPr id="6" name="Text Placeholder 5">
            <a:extLst>
              <a:ext uri="{FF2B5EF4-FFF2-40B4-BE49-F238E27FC236}">
                <a16:creationId xmlns:a16="http://schemas.microsoft.com/office/drawing/2014/main" id="{3360ED65-2633-A399-9A98-16A423322A25}"/>
              </a:ext>
            </a:extLst>
          </p:cNvPr>
          <p:cNvSpPr>
            <a:spLocks noGrp="1"/>
          </p:cNvSpPr>
          <p:nvPr>
            <p:ph type="body" sz="quarter" idx="61"/>
          </p:nvPr>
        </p:nvSpPr>
        <p:spPr/>
        <p:txBody>
          <a:bodyPr/>
          <a:lstStyle/>
          <a:p>
            <a:r>
              <a:rPr lang="en-GB" dirty="0"/>
              <a:t>Oprah Winfrey</a:t>
            </a:r>
          </a:p>
          <a:p>
            <a:endParaRPr lang="en-GB" b="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5</a:t>
            </a:fld>
            <a:endParaRPr lang="en-US" sz="1291" dirty="0"/>
          </a:p>
        </p:txBody>
      </p:sp>
      <p:sp>
        <p:nvSpPr>
          <p:cNvPr id="2" name="Slide Number Placeholder 2">
            <a:extLst>
              <a:ext uri="{FF2B5EF4-FFF2-40B4-BE49-F238E27FC236}">
                <a16:creationId xmlns:a16="http://schemas.microsoft.com/office/drawing/2014/main" id="{DDD4921C-91E5-DB7A-2BD7-5E66F2B3ECDD}"/>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5</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967984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851B00E-87A4-6809-75C0-0606E0F7688C}"/>
              </a:ext>
            </a:extLst>
          </p:cNvPr>
          <p:cNvSpPr>
            <a:spLocks noGrp="1"/>
          </p:cNvSpPr>
          <p:nvPr>
            <p:ph type="body" sz="quarter" idx="20"/>
          </p:nvPr>
        </p:nvSpPr>
        <p:spPr/>
        <p:txBody>
          <a:bodyPr/>
          <a:lstStyle/>
          <a:p>
            <a:r>
              <a:rPr lang="en-US" dirty="0"/>
              <a:t>www.</a:t>
            </a:r>
            <a:r>
              <a:rPr lang="en-US" b="1" dirty="0"/>
              <a:t>ingrow</a:t>
            </a:r>
            <a:r>
              <a:rPr lang="en-US" dirty="0"/>
              <a:t>.eu</a:t>
            </a:r>
          </a:p>
        </p:txBody>
      </p:sp>
      <p:sp>
        <p:nvSpPr>
          <p:cNvPr id="5" name="Text Placeholder 4">
            <a:extLst>
              <a:ext uri="{FF2B5EF4-FFF2-40B4-BE49-F238E27FC236}">
                <a16:creationId xmlns:a16="http://schemas.microsoft.com/office/drawing/2014/main" id="{E06499F2-5E90-07E2-4CB3-FFBDC4494273}"/>
              </a:ext>
            </a:extLst>
          </p:cNvPr>
          <p:cNvSpPr>
            <a:spLocks noGrp="1"/>
          </p:cNvSpPr>
          <p:nvPr>
            <p:ph type="body" sz="quarter" idx="30"/>
          </p:nvPr>
        </p:nvSpPr>
        <p:spPr/>
        <p:txBody>
          <a:bodyPr/>
          <a:lstStyle/>
          <a:p>
            <a:r>
              <a:rPr lang="en-US" dirty="0" err="1"/>
              <a:t>Följ</a:t>
            </a:r>
            <a:r>
              <a:rPr lang="en-US" dirty="0"/>
              <a:t> </a:t>
            </a:r>
            <a:r>
              <a:rPr lang="en-US" dirty="0" err="1"/>
              <a:t>vår</a:t>
            </a:r>
            <a:r>
              <a:rPr lang="en-US" dirty="0"/>
              <a:t> </a:t>
            </a:r>
            <a:r>
              <a:rPr lang="en-US" dirty="0" err="1"/>
              <a:t>resa</a:t>
            </a:r>
            <a:endParaRPr lang="en-US" dirty="0"/>
          </a:p>
        </p:txBody>
      </p:sp>
      <p:grpSp>
        <p:nvGrpSpPr>
          <p:cNvPr id="24" name="Group 23">
            <a:extLst>
              <a:ext uri="{FF2B5EF4-FFF2-40B4-BE49-F238E27FC236}">
                <a16:creationId xmlns:a16="http://schemas.microsoft.com/office/drawing/2014/main" id="{B205A1CF-0959-78DE-5028-7853151D2286}"/>
              </a:ext>
            </a:extLst>
          </p:cNvPr>
          <p:cNvGrpSpPr/>
          <p:nvPr/>
        </p:nvGrpSpPr>
        <p:grpSpPr>
          <a:xfrm>
            <a:off x="575886" y="4233019"/>
            <a:ext cx="2476327" cy="417772"/>
            <a:chOff x="575887" y="5068173"/>
            <a:chExt cx="1664680" cy="280842"/>
          </a:xfrm>
        </p:grpSpPr>
        <p:grpSp>
          <p:nvGrpSpPr>
            <p:cNvPr id="6" name="Graphic 3">
              <a:extLst>
                <a:ext uri="{FF2B5EF4-FFF2-40B4-BE49-F238E27FC236}">
                  <a16:creationId xmlns:a16="http://schemas.microsoft.com/office/drawing/2014/main" id="{C16F0B8A-7F69-937C-F2ED-17559B20A6AB}"/>
                </a:ext>
              </a:extLst>
            </p:cNvPr>
            <p:cNvGrpSpPr/>
            <p:nvPr/>
          </p:nvGrpSpPr>
          <p:grpSpPr>
            <a:xfrm>
              <a:off x="1614025" y="5068173"/>
              <a:ext cx="280634" cy="280634"/>
              <a:chOff x="1950027" y="2499889"/>
              <a:chExt cx="850463" cy="850463"/>
            </a:xfrm>
          </p:grpSpPr>
          <p:sp>
            <p:nvSpPr>
              <p:cNvPr id="7" name="Freeform 6">
                <a:extLst>
                  <a:ext uri="{FF2B5EF4-FFF2-40B4-BE49-F238E27FC236}">
                    <a16:creationId xmlns:a16="http://schemas.microsoft.com/office/drawing/2014/main" id="{207490F1-E345-5BC9-D101-99147648B51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8" name="Graphic 3">
                <a:extLst>
                  <a:ext uri="{FF2B5EF4-FFF2-40B4-BE49-F238E27FC236}">
                    <a16:creationId xmlns:a16="http://schemas.microsoft.com/office/drawing/2014/main" id="{EF0EC305-2157-B506-4C46-7D05B4AB506E}"/>
                  </a:ext>
                </a:extLst>
              </p:cNvPr>
              <p:cNvGrpSpPr/>
              <p:nvPr/>
            </p:nvGrpSpPr>
            <p:grpSpPr>
              <a:xfrm>
                <a:off x="2107521" y="2657382"/>
                <a:ext cx="535476" cy="535477"/>
                <a:chOff x="2107521" y="2657382"/>
                <a:chExt cx="535476" cy="535477"/>
              </a:xfrm>
              <a:solidFill>
                <a:srgbClr val="FFFFFF"/>
              </a:solidFill>
            </p:grpSpPr>
            <p:sp>
              <p:nvSpPr>
                <p:cNvPr id="9" name="Freeform 8">
                  <a:extLst>
                    <a:ext uri="{FF2B5EF4-FFF2-40B4-BE49-F238E27FC236}">
                      <a16:creationId xmlns:a16="http://schemas.microsoft.com/office/drawing/2014/main" id="{9212B4F7-97DF-6D12-BC9E-8A1F181265E4}"/>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A6004818-C8CE-1437-8DFC-6531BA840172}"/>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C59713EE-BFB0-C40E-9344-FCFC1CB8A270}"/>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nvGrpSpPr>
            <p:cNvPr id="13" name="Graphic 3">
              <a:extLst>
                <a:ext uri="{FF2B5EF4-FFF2-40B4-BE49-F238E27FC236}">
                  <a16:creationId xmlns:a16="http://schemas.microsoft.com/office/drawing/2014/main" id="{6ADFA78E-0546-9468-4BB4-200E92A1AB17}"/>
                </a:ext>
              </a:extLst>
            </p:cNvPr>
            <p:cNvGrpSpPr/>
            <p:nvPr/>
          </p:nvGrpSpPr>
          <p:grpSpPr>
            <a:xfrm>
              <a:off x="921794" y="5068173"/>
              <a:ext cx="280634" cy="280634"/>
              <a:chOff x="-147782" y="2499889"/>
              <a:chExt cx="850463" cy="850463"/>
            </a:xfrm>
          </p:grpSpPr>
          <p:sp>
            <p:nvSpPr>
              <p:cNvPr id="14" name="Freeform 13">
                <a:extLst>
                  <a:ext uri="{FF2B5EF4-FFF2-40B4-BE49-F238E27FC236}">
                    <a16:creationId xmlns:a16="http://schemas.microsoft.com/office/drawing/2014/main" id="{FDBCB942-26FF-C552-B1A3-52312ED6BF4D}"/>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5" name="Freeform 14">
                <a:extLst>
                  <a:ext uri="{FF2B5EF4-FFF2-40B4-BE49-F238E27FC236}">
                    <a16:creationId xmlns:a16="http://schemas.microsoft.com/office/drawing/2014/main" id="{9295F478-319D-3477-9C4B-A70F9E9B7ED5}"/>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6" name="Graphic 3">
              <a:extLst>
                <a:ext uri="{FF2B5EF4-FFF2-40B4-BE49-F238E27FC236}">
                  <a16:creationId xmlns:a16="http://schemas.microsoft.com/office/drawing/2014/main" id="{80CDBD12-7227-6369-73DA-B64E6DFBC12C}"/>
                </a:ext>
              </a:extLst>
            </p:cNvPr>
            <p:cNvGrpSpPr/>
            <p:nvPr/>
          </p:nvGrpSpPr>
          <p:grpSpPr>
            <a:xfrm>
              <a:off x="1959933" y="5068173"/>
              <a:ext cx="280634" cy="280634"/>
              <a:chOff x="2998302" y="2499889"/>
              <a:chExt cx="850463" cy="850463"/>
            </a:xfrm>
          </p:grpSpPr>
          <p:sp>
            <p:nvSpPr>
              <p:cNvPr id="17" name="Freeform 16">
                <a:extLst>
                  <a:ext uri="{FF2B5EF4-FFF2-40B4-BE49-F238E27FC236}">
                    <a16:creationId xmlns:a16="http://schemas.microsoft.com/office/drawing/2014/main" id="{FF365CDF-6FF9-91B4-82AB-20B0506EDBF3}"/>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C51DB4C4-55D6-B57D-7ADB-2642557C7218}"/>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9" name="Graphic 3">
              <a:extLst>
                <a:ext uri="{FF2B5EF4-FFF2-40B4-BE49-F238E27FC236}">
                  <a16:creationId xmlns:a16="http://schemas.microsoft.com/office/drawing/2014/main" id="{0DC999F4-1270-4BAD-D991-3FF630789A37}"/>
                </a:ext>
              </a:extLst>
            </p:cNvPr>
            <p:cNvGrpSpPr/>
            <p:nvPr/>
          </p:nvGrpSpPr>
          <p:grpSpPr>
            <a:xfrm>
              <a:off x="575887" y="5068173"/>
              <a:ext cx="280634" cy="280842"/>
              <a:chOff x="-1196056" y="2499889"/>
              <a:chExt cx="850463" cy="851093"/>
            </a:xfrm>
          </p:grpSpPr>
          <p:sp>
            <p:nvSpPr>
              <p:cNvPr id="20" name="Freeform 19">
                <a:extLst>
                  <a:ext uri="{FF2B5EF4-FFF2-40B4-BE49-F238E27FC236}">
                    <a16:creationId xmlns:a16="http://schemas.microsoft.com/office/drawing/2014/main" id="{DB34B1BE-7597-2BD6-C4DE-8970A9DDD34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1A5B505D-0AE7-E7E0-3E8C-E879D3E0AE76}"/>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22" name="Freeform 21">
              <a:extLst>
                <a:ext uri="{FF2B5EF4-FFF2-40B4-BE49-F238E27FC236}">
                  <a16:creationId xmlns:a16="http://schemas.microsoft.com/office/drawing/2014/main" id="{ADC8DA71-6474-E29C-8B02-017CD63A5BAF}"/>
                </a:ext>
              </a:extLst>
            </p:cNvPr>
            <p:cNvSpPr/>
            <p:nvPr/>
          </p:nvSpPr>
          <p:spPr>
            <a:xfrm>
              <a:off x="1267910" y="50681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9792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23" name="Graphic 22" descr="World with solid fill">
              <a:extLst>
                <a:ext uri="{FF2B5EF4-FFF2-40B4-BE49-F238E27FC236}">
                  <a16:creationId xmlns:a16="http://schemas.microsoft.com/office/drawing/2014/main" id="{D0C830EC-2994-0CE1-6328-18CA4371EAA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tretch>
              <a:fillRect/>
            </a:stretch>
          </p:blipFill>
          <p:spPr>
            <a:xfrm>
              <a:off x="1285189" y="5085452"/>
              <a:ext cx="246077" cy="246077"/>
            </a:xfrm>
            <a:prstGeom prst="rect">
              <a:avLst/>
            </a:prstGeom>
          </p:spPr>
        </p:pic>
      </p:grpSp>
      <p:grpSp>
        <p:nvGrpSpPr>
          <p:cNvPr id="34" name="Group 33">
            <a:extLst>
              <a:ext uri="{FF2B5EF4-FFF2-40B4-BE49-F238E27FC236}">
                <a16:creationId xmlns:a16="http://schemas.microsoft.com/office/drawing/2014/main" id="{9149C1B2-6321-2661-5E70-B0188E48F97D}"/>
              </a:ext>
            </a:extLst>
          </p:cNvPr>
          <p:cNvGrpSpPr/>
          <p:nvPr/>
        </p:nvGrpSpPr>
        <p:grpSpPr>
          <a:xfrm>
            <a:off x="9055786" y="2634249"/>
            <a:ext cx="3136215" cy="3344687"/>
            <a:chOff x="9055786" y="2634249"/>
            <a:chExt cx="3136215" cy="3344687"/>
          </a:xfrm>
        </p:grpSpPr>
        <p:sp>
          <p:nvSpPr>
            <p:cNvPr id="31" name="Freeform 30">
              <a:extLst>
                <a:ext uri="{FF2B5EF4-FFF2-40B4-BE49-F238E27FC236}">
                  <a16:creationId xmlns:a16="http://schemas.microsoft.com/office/drawing/2014/main" id="{AE5D0B86-FA31-B821-11AD-EEEBC4900E71}"/>
                </a:ext>
              </a:extLst>
            </p:cNvPr>
            <p:cNvSpPr/>
            <p:nvPr userDrawn="1"/>
          </p:nvSpPr>
          <p:spPr>
            <a:xfrm>
              <a:off x="9055786" y="3045909"/>
              <a:ext cx="634138" cy="2933026"/>
            </a:xfrm>
            <a:custGeom>
              <a:avLst/>
              <a:gdLst>
                <a:gd name="connsiteX0" fmla="*/ 282413 w 634138"/>
                <a:gd name="connsiteY0" fmla="*/ 153 h 2933026"/>
                <a:gd name="connsiteX1" fmla="*/ 617924 w 634138"/>
                <a:gd name="connsiteY1" fmla="*/ 376379 h 2933026"/>
                <a:gd name="connsiteX2" fmla="*/ 617924 w 634138"/>
                <a:gd name="connsiteY2" fmla="*/ 757688 h 2933026"/>
                <a:gd name="connsiteX3" fmla="*/ 516254 w 634138"/>
                <a:gd name="connsiteY3" fmla="*/ 1759258 h 2933026"/>
                <a:gd name="connsiteX4" fmla="*/ 628984 w 634138"/>
                <a:gd name="connsiteY4" fmla="*/ 2914228 h 2933026"/>
                <a:gd name="connsiteX5" fmla="*/ 634138 w 634138"/>
                <a:gd name="connsiteY5" fmla="*/ 2933026 h 2933026"/>
                <a:gd name="connsiteX6" fmla="*/ 407410 w 634138"/>
                <a:gd name="connsiteY6" fmla="*/ 2933026 h 2933026"/>
                <a:gd name="connsiteX7" fmla="*/ 359936 w 634138"/>
                <a:gd name="connsiteY7" fmla="*/ 2897466 h 2933026"/>
                <a:gd name="connsiteX8" fmla="*/ 124825 w 634138"/>
                <a:gd name="connsiteY8" fmla="*/ 2587970 h 2933026"/>
                <a:gd name="connsiteX9" fmla="*/ 48572 w 634138"/>
                <a:gd name="connsiteY9" fmla="*/ 1627072 h 2933026"/>
                <a:gd name="connsiteX10" fmla="*/ 211246 w 634138"/>
                <a:gd name="connsiteY10" fmla="*/ 950884 h 2933026"/>
                <a:gd name="connsiteX11" fmla="*/ 185827 w 634138"/>
                <a:gd name="connsiteY11" fmla="*/ 254360 h 2933026"/>
                <a:gd name="connsiteX12" fmla="*/ 282413 w 634138"/>
                <a:gd name="connsiteY12" fmla="*/ 153 h 29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4138" h="2933026">
                  <a:moveTo>
                    <a:pt x="282413" y="153"/>
                  </a:moveTo>
                  <a:cubicBezTo>
                    <a:pt x="490837" y="10321"/>
                    <a:pt x="587423" y="188267"/>
                    <a:pt x="617924" y="376379"/>
                  </a:cubicBezTo>
                  <a:cubicBezTo>
                    <a:pt x="638259" y="503481"/>
                    <a:pt x="623007" y="630583"/>
                    <a:pt x="617924" y="757688"/>
                  </a:cubicBezTo>
                  <a:cubicBezTo>
                    <a:pt x="612840" y="813614"/>
                    <a:pt x="531505" y="1261016"/>
                    <a:pt x="516254" y="1759258"/>
                  </a:cubicBezTo>
                  <a:cubicBezTo>
                    <a:pt x="502911" y="2088456"/>
                    <a:pt x="524595" y="2491611"/>
                    <a:pt x="628984" y="2914228"/>
                  </a:cubicBezTo>
                  <a:lnTo>
                    <a:pt x="634138" y="2933026"/>
                  </a:lnTo>
                  <a:lnTo>
                    <a:pt x="407410" y="2933026"/>
                  </a:lnTo>
                  <a:lnTo>
                    <a:pt x="359936" y="2897466"/>
                  </a:lnTo>
                  <a:cubicBezTo>
                    <a:pt x="265891" y="2812943"/>
                    <a:pt x="185827" y="2709990"/>
                    <a:pt x="124825" y="2587970"/>
                  </a:cubicBezTo>
                  <a:cubicBezTo>
                    <a:pt x="-22597" y="2293092"/>
                    <a:pt x="-27681" y="1942288"/>
                    <a:pt x="48572" y="1627072"/>
                  </a:cubicBezTo>
                  <a:cubicBezTo>
                    <a:pt x="104492" y="1403370"/>
                    <a:pt x="185827" y="1179669"/>
                    <a:pt x="211246" y="950884"/>
                  </a:cubicBezTo>
                  <a:cubicBezTo>
                    <a:pt x="236663" y="722098"/>
                    <a:pt x="226495" y="483145"/>
                    <a:pt x="185827" y="254360"/>
                  </a:cubicBezTo>
                  <a:cubicBezTo>
                    <a:pt x="165494" y="117087"/>
                    <a:pt x="94325" y="-4931"/>
                    <a:pt x="282413" y="15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33" name="Freeform 32">
              <a:extLst>
                <a:ext uri="{FF2B5EF4-FFF2-40B4-BE49-F238E27FC236}">
                  <a16:creationId xmlns:a16="http://schemas.microsoft.com/office/drawing/2014/main" id="{A7167D42-C7D6-324C-259D-73E821802ACE}"/>
                </a:ext>
              </a:extLst>
            </p:cNvPr>
            <p:cNvSpPr/>
            <p:nvPr userDrawn="1"/>
          </p:nvSpPr>
          <p:spPr>
            <a:xfrm>
              <a:off x="9815302" y="4872869"/>
              <a:ext cx="2376698" cy="1106067"/>
            </a:xfrm>
            <a:custGeom>
              <a:avLst/>
              <a:gdLst>
                <a:gd name="connsiteX0" fmla="*/ 2376698 w 2376698"/>
                <a:gd name="connsiteY0" fmla="*/ 0 h 1106067"/>
                <a:gd name="connsiteX1" fmla="*/ 2376698 w 2376698"/>
                <a:gd name="connsiteY1" fmla="*/ 332258 h 1106067"/>
                <a:gd name="connsiteX2" fmla="*/ 2099591 w 2376698"/>
                <a:gd name="connsiteY2" fmla="*/ 550656 h 1106067"/>
                <a:gd name="connsiteX3" fmla="*/ 1708796 w 2376698"/>
                <a:gd name="connsiteY3" fmla="*/ 816936 h 1106067"/>
                <a:gd name="connsiteX4" fmla="*/ 1397433 w 2376698"/>
                <a:gd name="connsiteY4" fmla="*/ 1018396 h 1106067"/>
                <a:gd name="connsiteX5" fmla="*/ 1256608 w 2376698"/>
                <a:gd name="connsiteY5" fmla="*/ 1106067 h 1106067"/>
                <a:gd name="connsiteX6" fmla="*/ 8550 w 2376698"/>
                <a:gd name="connsiteY6" fmla="*/ 1106067 h 1106067"/>
                <a:gd name="connsiteX7" fmla="*/ 6821 w 2376698"/>
                <a:gd name="connsiteY7" fmla="*/ 1085541 h 1106067"/>
                <a:gd name="connsiteX8" fmla="*/ 51579 w 2376698"/>
                <a:gd name="connsiteY8" fmla="*/ 115329 h 1106067"/>
                <a:gd name="connsiteX9" fmla="*/ 270171 w 2376698"/>
                <a:gd name="connsiteY9" fmla="*/ 547480 h 1106067"/>
                <a:gd name="connsiteX10" fmla="*/ 254919 w 2376698"/>
                <a:gd name="connsiteY10" fmla="*/ 252599 h 1106067"/>
                <a:gd name="connsiteX11" fmla="*/ 610763 w 2376698"/>
                <a:gd name="connsiteY11" fmla="*/ 89907 h 1106067"/>
                <a:gd name="connsiteX12" fmla="*/ 722600 w 2376698"/>
                <a:gd name="connsiteY12" fmla="*/ 466133 h 1106067"/>
                <a:gd name="connsiteX13" fmla="*/ 646347 w 2376698"/>
                <a:gd name="connsiteY13" fmla="*/ 572900 h 1106067"/>
                <a:gd name="connsiteX14" fmla="*/ 2100225 w 2376698"/>
                <a:gd name="connsiteY14" fmla="*/ 110245 h 1106067"/>
                <a:gd name="connsiteX15" fmla="*/ 2318816 w 2376698"/>
                <a:gd name="connsiteY15" fmla="*/ 9833 h 1106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6698" h="1106067">
                  <a:moveTo>
                    <a:pt x="2376698" y="0"/>
                  </a:moveTo>
                  <a:lnTo>
                    <a:pt x="2376698" y="332258"/>
                  </a:lnTo>
                  <a:lnTo>
                    <a:pt x="2099591" y="550656"/>
                  </a:lnTo>
                  <a:cubicBezTo>
                    <a:pt x="1973139" y="644077"/>
                    <a:pt x="1843509" y="733048"/>
                    <a:pt x="1708796" y="816936"/>
                  </a:cubicBezTo>
                  <a:cubicBezTo>
                    <a:pt x="1604585" y="883031"/>
                    <a:pt x="1501644" y="951667"/>
                    <a:pt x="1397433" y="1018396"/>
                  </a:cubicBezTo>
                  <a:lnTo>
                    <a:pt x="1256608" y="1106067"/>
                  </a:lnTo>
                  <a:lnTo>
                    <a:pt x="8550" y="1106067"/>
                  </a:lnTo>
                  <a:lnTo>
                    <a:pt x="6821" y="1085541"/>
                  </a:lnTo>
                  <a:cubicBezTo>
                    <a:pt x="-22370" y="559077"/>
                    <a:pt x="51579" y="115329"/>
                    <a:pt x="51579" y="115329"/>
                  </a:cubicBezTo>
                  <a:cubicBezTo>
                    <a:pt x="102413" y="339031"/>
                    <a:pt x="168501" y="481385"/>
                    <a:pt x="270171" y="547480"/>
                  </a:cubicBezTo>
                  <a:cubicBezTo>
                    <a:pt x="219334" y="466133"/>
                    <a:pt x="209167" y="354282"/>
                    <a:pt x="254919" y="252599"/>
                  </a:cubicBezTo>
                  <a:cubicBezTo>
                    <a:pt x="321004" y="105162"/>
                    <a:pt x="478592" y="28898"/>
                    <a:pt x="610763" y="89907"/>
                  </a:cubicBezTo>
                  <a:cubicBezTo>
                    <a:pt x="737849" y="145833"/>
                    <a:pt x="788686" y="318692"/>
                    <a:pt x="722600" y="466133"/>
                  </a:cubicBezTo>
                  <a:cubicBezTo>
                    <a:pt x="702265" y="506807"/>
                    <a:pt x="676848" y="542394"/>
                    <a:pt x="646347" y="572900"/>
                  </a:cubicBezTo>
                  <a:cubicBezTo>
                    <a:pt x="1271616" y="593235"/>
                    <a:pt x="1983306" y="191590"/>
                    <a:pt x="2100225" y="110245"/>
                  </a:cubicBezTo>
                  <a:cubicBezTo>
                    <a:pt x="2168852" y="64488"/>
                    <a:pt x="2242563" y="30170"/>
                    <a:pt x="2318816" y="9833"/>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sp>
          <p:nvSpPr>
            <p:cNvPr id="27" name="Freeform 26">
              <a:extLst>
                <a:ext uri="{FF2B5EF4-FFF2-40B4-BE49-F238E27FC236}">
                  <a16:creationId xmlns:a16="http://schemas.microsoft.com/office/drawing/2014/main" id="{D32FDED2-2D19-4BF3-2736-3F96CD3C7CE7}"/>
                </a:ext>
              </a:extLst>
            </p:cNvPr>
            <p:cNvSpPr/>
            <p:nvPr userDrawn="1"/>
          </p:nvSpPr>
          <p:spPr>
            <a:xfrm>
              <a:off x="9729628" y="2634249"/>
              <a:ext cx="2462373" cy="2302264"/>
            </a:xfrm>
            <a:custGeom>
              <a:avLst/>
              <a:gdLst>
                <a:gd name="connsiteX0" fmla="*/ 1639981 w 2462373"/>
                <a:gd name="connsiteY0" fmla="*/ 2304 h 2302264"/>
                <a:gd name="connsiteX1" fmla="*/ 1718219 w 2462373"/>
                <a:gd name="connsiteY1" fmla="*/ 40674 h 2302264"/>
                <a:gd name="connsiteX2" fmla="*/ 1728386 w 2462373"/>
                <a:gd name="connsiteY2" fmla="*/ 350804 h 2302264"/>
                <a:gd name="connsiteX3" fmla="*/ 1113285 w 2462373"/>
                <a:gd name="connsiteY3" fmla="*/ 1342208 h 2302264"/>
                <a:gd name="connsiteX4" fmla="*/ 1103118 w 2462373"/>
                <a:gd name="connsiteY4" fmla="*/ 1459143 h 2302264"/>
                <a:gd name="connsiteX5" fmla="*/ 1265789 w 2462373"/>
                <a:gd name="connsiteY5" fmla="*/ 1418469 h 2302264"/>
                <a:gd name="connsiteX6" fmla="*/ 2287569 w 2462373"/>
                <a:gd name="connsiteY6" fmla="*/ 289795 h 2302264"/>
                <a:gd name="connsiteX7" fmla="*/ 2423553 w 2462373"/>
                <a:gd name="connsiteY7" fmla="*/ 212898 h 2302264"/>
                <a:gd name="connsiteX8" fmla="*/ 2462373 w 2462373"/>
                <a:gd name="connsiteY8" fmla="*/ 207006 h 2302264"/>
                <a:gd name="connsiteX9" fmla="*/ 2462373 w 2462373"/>
                <a:gd name="connsiteY9" fmla="*/ 752629 h 2302264"/>
                <a:gd name="connsiteX10" fmla="*/ 2420376 w 2462373"/>
                <a:gd name="connsiteY10" fmla="*/ 812665 h 2302264"/>
                <a:gd name="connsiteX11" fmla="*/ 1911393 w 2462373"/>
                <a:gd name="connsiteY11" fmla="*/ 1357460 h 2302264"/>
                <a:gd name="connsiteX12" fmla="*/ 1565715 w 2462373"/>
                <a:gd name="connsiteY12" fmla="*/ 1733685 h 2302264"/>
                <a:gd name="connsiteX13" fmla="*/ 1647052 w 2462373"/>
                <a:gd name="connsiteY13" fmla="*/ 1942132 h 2302264"/>
                <a:gd name="connsiteX14" fmla="*/ 1850389 w 2462373"/>
                <a:gd name="connsiteY14" fmla="*/ 1799778 h 2302264"/>
                <a:gd name="connsiteX15" fmla="*/ 2409575 w 2462373"/>
                <a:gd name="connsiteY15" fmla="*/ 1337124 h 2302264"/>
                <a:gd name="connsiteX16" fmla="*/ 2462373 w 2462373"/>
                <a:gd name="connsiteY16" fmla="*/ 1296174 h 2302264"/>
                <a:gd name="connsiteX17" fmla="*/ 2462373 w 2462373"/>
                <a:gd name="connsiteY17" fmla="*/ 1829528 h 2302264"/>
                <a:gd name="connsiteX18" fmla="*/ 2328556 w 2462373"/>
                <a:gd name="connsiteY18" fmla="*/ 1924657 h 2302264"/>
                <a:gd name="connsiteX19" fmla="*/ 2170651 w 2462373"/>
                <a:gd name="connsiteY19" fmla="*/ 2033648 h 2302264"/>
                <a:gd name="connsiteX20" fmla="*/ 1570799 w 2462373"/>
                <a:gd name="connsiteY20" fmla="*/ 2277684 h 2302264"/>
                <a:gd name="connsiteX21" fmla="*/ 701522 w 2462373"/>
                <a:gd name="connsiteY21" fmla="*/ 2201424 h 2302264"/>
                <a:gd name="connsiteX22" fmla="*/ 1052281 w 2462373"/>
                <a:gd name="connsiteY22" fmla="*/ 1921797 h 2302264"/>
                <a:gd name="connsiteX23" fmla="*/ 859109 w 2462373"/>
                <a:gd name="connsiteY23" fmla="*/ 1413385 h 2302264"/>
                <a:gd name="connsiteX24" fmla="*/ 381263 w 2462373"/>
                <a:gd name="connsiteY24" fmla="*/ 1677760 h 2302264"/>
                <a:gd name="connsiteX25" fmla="*/ 396512 w 2462373"/>
                <a:gd name="connsiteY25" fmla="*/ 2023480 h 2302264"/>
                <a:gd name="connsiteX26" fmla="*/ 0 w 2462373"/>
                <a:gd name="connsiteY26" fmla="*/ 1459143 h 2302264"/>
                <a:gd name="connsiteX27" fmla="*/ 284677 w 2462373"/>
                <a:gd name="connsiteY27" fmla="*/ 1525236 h 2302264"/>
                <a:gd name="connsiteX28" fmla="*/ 793024 w 2462373"/>
                <a:gd name="connsiteY28" fmla="*/ 1001572 h 2302264"/>
                <a:gd name="connsiteX29" fmla="*/ 1377627 w 2462373"/>
                <a:gd name="connsiteY29" fmla="*/ 101683 h 2302264"/>
                <a:gd name="connsiteX30" fmla="*/ 1639981 w 2462373"/>
                <a:gd name="connsiteY30" fmla="*/ 2304 h 2302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62373" h="2302264">
                  <a:moveTo>
                    <a:pt x="1639981" y="2304"/>
                  </a:moveTo>
                  <a:cubicBezTo>
                    <a:pt x="1668655" y="6991"/>
                    <a:pt x="1695343" y="19066"/>
                    <a:pt x="1718219" y="40674"/>
                  </a:cubicBezTo>
                  <a:cubicBezTo>
                    <a:pt x="1799555" y="116935"/>
                    <a:pt x="1774139" y="249121"/>
                    <a:pt x="1728386" y="350804"/>
                  </a:cubicBezTo>
                  <a:cubicBezTo>
                    <a:pt x="1570799" y="706694"/>
                    <a:pt x="1281038" y="991404"/>
                    <a:pt x="1113285" y="1342208"/>
                  </a:cubicBezTo>
                  <a:cubicBezTo>
                    <a:pt x="1092950" y="1372711"/>
                    <a:pt x="1077698" y="1428637"/>
                    <a:pt x="1103118" y="1459143"/>
                  </a:cubicBezTo>
                  <a:cubicBezTo>
                    <a:pt x="1148870" y="1520152"/>
                    <a:pt x="1230204" y="1459143"/>
                    <a:pt x="1265789" y="1418469"/>
                  </a:cubicBezTo>
                  <a:cubicBezTo>
                    <a:pt x="1601299" y="1047330"/>
                    <a:pt x="1891058" y="605011"/>
                    <a:pt x="2287569" y="289795"/>
                  </a:cubicBezTo>
                  <a:cubicBezTo>
                    <a:pt x="2328238" y="259290"/>
                    <a:pt x="2375260" y="228785"/>
                    <a:pt x="2423553" y="212898"/>
                  </a:cubicBezTo>
                  <a:lnTo>
                    <a:pt x="2462373" y="207006"/>
                  </a:lnTo>
                  <a:lnTo>
                    <a:pt x="2462373" y="752629"/>
                  </a:lnTo>
                  <a:lnTo>
                    <a:pt x="2420376" y="812665"/>
                  </a:lnTo>
                  <a:cubicBezTo>
                    <a:pt x="2267871" y="1008563"/>
                    <a:pt x="2086771" y="1185871"/>
                    <a:pt x="1911393" y="1357460"/>
                  </a:cubicBezTo>
                  <a:cubicBezTo>
                    <a:pt x="1789388" y="1479478"/>
                    <a:pt x="1672469" y="1601497"/>
                    <a:pt x="1565715" y="1733685"/>
                  </a:cubicBezTo>
                  <a:cubicBezTo>
                    <a:pt x="1494546" y="1820114"/>
                    <a:pt x="1484378" y="1992974"/>
                    <a:pt x="1647052" y="1942132"/>
                  </a:cubicBezTo>
                  <a:cubicBezTo>
                    <a:pt x="1723302" y="1916713"/>
                    <a:pt x="1789388" y="1850620"/>
                    <a:pt x="1850389" y="1799778"/>
                  </a:cubicBezTo>
                  <a:cubicBezTo>
                    <a:pt x="2038480" y="1647254"/>
                    <a:pt x="2221484" y="1489646"/>
                    <a:pt x="2409575" y="1337124"/>
                  </a:cubicBezTo>
                  <a:lnTo>
                    <a:pt x="2462373" y="1296174"/>
                  </a:lnTo>
                  <a:lnTo>
                    <a:pt x="2462373" y="1829528"/>
                  </a:lnTo>
                  <a:lnTo>
                    <a:pt x="2328556" y="1924657"/>
                  </a:lnTo>
                  <a:cubicBezTo>
                    <a:pt x="2275815" y="1960881"/>
                    <a:pt x="2222756" y="1996788"/>
                    <a:pt x="2170651" y="2033648"/>
                  </a:cubicBezTo>
                  <a:cubicBezTo>
                    <a:pt x="1992728" y="2160750"/>
                    <a:pt x="1789388" y="2247181"/>
                    <a:pt x="1570799" y="2277684"/>
                  </a:cubicBezTo>
                  <a:cubicBezTo>
                    <a:pt x="1311541" y="2318358"/>
                    <a:pt x="996364" y="2318358"/>
                    <a:pt x="701522" y="2201424"/>
                  </a:cubicBezTo>
                  <a:cubicBezTo>
                    <a:pt x="848941" y="2196340"/>
                    <a:pt x="991280" y="2084489"/>
                    <a:pt x="1052281" y="1921797"/>
                  </a:cubicBezTo>
                  <a:cubicBezTo>
                    <a:pt x="1133618" y="1708263"/>
                    <a:pt x="1042116" y="1479478"/>
                    <a:pt x="859109" y="1413385"/>
                  </a:cubicBezTo>
                  <a:cubicBezTo>
                    <a:pt x="671021" y="1347292"/>
                    <a:pt x="457513" y="1464227"/>
                    <a:pt x="381263" y="1677760"/>
                  </a:cubicBezTo>
                  <a:cubicBezTo>
                    <a:pt x="335511" y="1799778"/>
                    <a:pt x="345678" y="1926881"/>
                    <a:pt x="396512" y="2023480"/>
                  </a:cubicBezTo>
                  <a:cubicBezTo>
                    <a:pt x="238924" y="1891291"/>
                    <a:pt x="101670" y="1713347"/>
                    <a:pt x="0" y="1459143"/>
                  </a:cubicBezTo>
                  <a:cubicBezTo>
                    <a:pt x="45752" y="1535404"/>
                    <a:pt x="188088" y="1555742"/>
                    <a:pt x="284677" y="1525236"/>
                  </a:cubicBezTo>
                  <a:cubicBezTo>
                    <a:pt x="533767" y="1443891"/>
                    <a:pt x="671021" y="1215106"/>
                    <a:pt x="793024" y="1001572"/>
                  </a:cubicBezTo>
                  <a:cubicBezTo>
                    <a:pt x="965863" y="696524"/>
                    <a:pt x="1113285" y="340636"/>
                    <a:pt x="1377627" y="101683"/>
                  </a:cubicBezTo>
                  <a:cubicBezTo>
                    <a:pt x="1450067" y="40673"/>
                    <a:pt x="1553959" y="-11758"/>
                    <a:pt x="1639981" y="2304"/>
                  </a:cubicBezTo>
                  <a:close/>
                </a:path>
              </a:pathLst>
            </a:custGeom>
            <a:solidFill>
              <a:schemeClr val="bg1">
                <a:alpha val="29000"/>
              </a:schemeClr>
            </a:solidFill>
            <a:ln w="19616" cap="flat">
              <a:noFill/>
              <a:prstDash val="solid"/>
              <a:miter/>
            </a:ln>
          </p:spPr>
          <p:txBody>
            <a:bodyPr wrap="square" rtlCol="0" anchor="ctr">
              <a:noAutofit/>
            </a:bodyPr>
            <a:lstStyle/>
            <a:p>
              <a:endParaRPr lang="en-US"/>
            </a:p>
          </p:txBody>
        </p:sp>
      </p:grpSp>
    </p:spTree>
    <p:extLst>
      <p:ext uri="{BB962C8B-B14F-4D97-AF65-F5344CB8AC3E}">
        <p14:creationId xmlns:p14="http://schemas.microsoft.com/office/powerpoint/2010/main" val="4291396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sv-SE" dirty="0"/>
              <a:t>Tips för att hantera stress</a:t>
            </a:r>
            <a:endParaRPr lang="en-GB" dirty="0"/>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p:txBody>
          <a:bodyPr/>
          <a:lstStyle/>
          <a:p>
            <a:pPr marL="342900" indent="-342900">
              <a:buFont typeface="Wingdings" panose="05000000000000000000" pitchFamily="2" charset="2"/>
              <a:buChar char="ü"/>
            </a:pPr>
            <a:r>
              <a:rPr lang="sv-SE" b="1" dirty="0">
                <a:solidFill>
                  <a:srgbClr val="7ABB57"/>
                </a:solidFill>
              </a:rPr>
              <a:t>Var snäll mot dig själv.</a:t>
            </a:r>
            <a:r>
              <a:rPr lang="en-GB" b="1" dirty="0">
                <a:solidFill>
                  <a:srgbClr val="7ABB57"/>
                </a:solidFill>
              </a:rPr>
              <a:t> </a:t>
            </a:r>
            <a:r>
              <a:rPr lang="sv-SE" dirty="0"/>
              <a:t>Att lära sig att vara snällare mot sig själv kan hjälpa till med hur du mår i olika situationer. Försök att ta pauser under dagen för saker du tycker om. Och belöna dig själv för dina prestationer, även om de verkar små.</a:t>
            </a:r>
            <a:endParaRPr lang="en-GB" dirty="0"/>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sv-SE" b="1" dirty="0">
                <a:solidFill>
                  <a:srgbClr val="7ABB57"/>
                </a:solidFill>
              </a:rPr>
              <a:t>Försök att hitta tid att koppla av.</a:t>
            </a:r>
            <a:r>
              <a:rPr lang="en-GB" b="1" dirty="0">
                <a:solidFill>
                  <a:srgbClr val="7ABB57"/>
                </a:solidFill>
              </a:rPr>
              <a:t> </a:t>
            </a:r>
            <a:r>
              <a:rPr lang="sv-SE" dirty="0"/>
              <a:t>Det här kan kännas jobbigt om du inte kan göra något för att stoppa en situation som gör dig stressad.</a:t>
            </a:r>
            <a:endParaRPr lang="en-GB" dirty="0"/>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sv-SE" b="1" dirty="0">
                <a:solidFill>
                  <a:srgbClr val="7ABB57"/>
                </a:solidFill>
              </a:rPr>
              <a:t>Utveckla dina intressen och hobbyer.</a:t>
            </a:r>
            <a:r>
              <a:rPr lang="en-GB" b="1" dirty="0">
                <a:solidFill>
                  <a:srgbClr val="7ABB57"/>
                </a:solidFill>
              </a:rPr>
              <a:t> </a:t>
            </a:r>
            <a:r>
              <a:rPr lang="sv-SE" dirty="0"/>
              <a:t>Att spendera tid på saker du tycker om kan hjälpa dig att distrahera dig från en stressig situation. Om stress får dig att känna dig ensam eller isolerad kan delade hobbyer också vara ett bra sätt att träffa nya människor.</a:t>
            </a:r>
            <a:endParaRPr lang="en-GB" dirty="0"/>
          </a:p>
          <a:p>
            <a:r>
              <a:rPr lang="en-GB" dirty="0"/>
              <a:t> </a:t>
            </a:r>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6</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42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3CF91F1-1250-EE22-777B-D6A0657EF30E}"/>
              </a:ext>
            </a:extLst>
          </p:cNvPr>
          <p:cNvSpPr>
            <a:spLocks noGrp="1"/>
          </p:cNvSpPr>
          <p:nvPr>
            <p:ph type="body" sz="quarter" idx="30"/>
          </p:nvPr>
        </p:nvSpPr>
        <p:spPr/>
        <p:txBody>
          <a:bodyPr/>
          <a:lstStyle/>
          <a:p>
            <a:r>
              <a:rPr lang="sv-SE" dirty="0"/>
              <a:t>Tips för att hantera stress</a:t>
            </a:r>
            <a:endParaRPr lang="en-GB" dirty="0"/>
          </a:p>
        </p:txBody>
      </p:sp>
      <p:sp>
        <p:nvSpPr>
          <p:cNvPr id="3" name="Text Placeholder 2">
            <a:extLst>
              <a:ext uri="{FF2B5EF4-FFF2-40B4-BE49-F238E27FC236}">
                <a16:creationId xmlns:a16="http://schemas.microsoft.com/office/drawing/2014/main" id="{DD96D070-92FB-19C0-0ED6-6AB76FDE85DF}"/>
              </a:ext>
            </a:extLst>
          </p:cNvPr>
          <p:cNvSpPr>
            <a:spLocks noGrp="1"/>
          </p:cNvSpPr>
          <p:nvPr>
            <p:ph type="body" sz="quarter" idx="48"/>
          </p:nvPr>
        </p:nvSpPr>
        <p:spPr/>
        <p:txBody>
          <a:bodyPr/>
          <a:lstStyle/>
          <a:p>
            <a:pPr marL="342900" indent="-342900">
              <a:buFont typeface="Wingdings" panose="05000000000000000000" pitchFamily="2" charset="2"/>
              <a:buChar char="ü"/>
            </a:pPr>
            <a:r>
              <a:rPr lang="en-GB" b="1" dirty="0" err="1">
                <a:solidFill>
                  <a:srgbClr val="7ABB57"/>
                </a:solidFill>
              </a:rPr>
              <a:t>Tillbringa</a:t>
            </a:r>
            <a:r>
              <a:rPr lang="en-GB" b="1" dirty="0">
                <a:solidFill>
                  <a:srgbClr val="7ABB57"/>
                </a:solidFill>
              </a:rPr>
              <a:t> </a:t>
            </a:r>
            <a:r>
              <a:rPr lang="en-GB" b="1" dirty="0" err="1">
                <a:solidFill>
                  <a:srgbClr val="7ABB57"/>
                </a:solidFill>
              </a:rPr>
              <a:t>tid</a:t>
            </a:r>
            <a:r>
              <a:rPr lang="en-GB" b="1" dirty="0">
                <a:solidFill>
                  <a:srgbClr val="7ABB57"/>
                </a:solidFill>
              </a:rPr>
              <a:t> </a:t>
            </a:r>
            <a:r>
              <a:rPr lang="en-GB" b="1" dirty="0" err="1">
                <a:solidFill>
                  <a:srgbClr val="7ABB57"/>
                </a:solidFill>
              </a:rPr>
              <a:t>i</a:t>
            </a:r>
            <a:r>
              <a:rPr lang="en-GB" b="1" dirty="0">
                <a:solidFill>
                  <a:srgbClr val="7ABB57"/>
                </a:solidFill>
              </a:rPr>
              <a:t> </a:t>
            </a:r>
            <a:r>
              <a:rPr lang="en-GB" b="1" dirty="0" err="1">
                <a:solidFill>
                  <a:srgbClr val="7ABB57"/>
                </a:solidFill>
              </a:rPr>
              <a:t>naturen</a:t>
            </a:r>
            <a:r>
              <a:rPr lang="en-GB" b="1" dirty="0">
                <a:solidFill>
                  <a:srgbClr val="7ABB57"/>
                </a:solidFill>
              </a:rPr>
              <a:t>. </a:t>
            </a:r>
            <a:r>
              <a:rPr lang="sv-SE" dirty="0"/>
              <a:t>Detta kan hjälpa till att minska stress och förbättra välbefinnandet. Du kan prova att gå en promenad i ett grönområde, ta hand om inomhusväxter eller umgås med djur.</a:t>
            </a:r>
            <a:r>
              <a:rPr lang="en-GB" dirty="0"/>
              <a:t> </a:t>
            </a:r>
          </a:p>
          <a:p>
            <a:pPr marL="342900" indent="-342900">
              <a:buFont typeface="Wingdings" panose="05000000000000000000" pitchFamily="2" charset="2"/>
              <a:buChar char="ü"/>
            </a:pPr>
            <a:endParaRPr lang="en-GB" b="1" dirty="0"/>
          </a:p>
          <a:p>
            <a:pPr marL="342900" indent="-342900">
              <a:buFont typeface="Wingdings" panose="05000000000000000000" pitchFamily="2" charset="2"/>
              <a:buChar char="ü"/>
            </a:pPr>
            <a:r>
              <a:rPr lang="sv-SE" b="1" dirty="0">
                <a:solidFill>
                  <a:srgbClr val="7ABB57"/>
                </a:solidFill>
              </a:rPr>
              <a:t>Ta hand om din fysiska hälsa.</a:t>
            </a:r>
            <a:r>
              <a:rPr lang="en-GB" b="1" dirty="0">
                <a:solidFill>
                  <a:srgbClr val="7ABB57"/>
                </a:solidFill>
              </a:rPr>
              <a:t> </a:t>
            </a:r>
            <a:r>
              <a:rPr lang="sv-SE" dirty="0"/>
              <a:t>Att få tillräckligt med sömn, hålla sig fysiskt aktiv och äta en balanserad kost kan göra stress lättare att hantera. Stress kan ibland göra dessa saker svåra att ta hand om. Men även små förändringar kan göra stor skillnad.</a:t>
            </a:r>
            <a:endParaRPr lang="en-GB" dirty="0"/>
          </a:p>
          <a:p>
            <a:endParaRPr lang="en-GB" dirty="0"/>
          </a:p>
        </p:txBody>
      </p:sp>
      <p:sp>
        <p:nvSpPr>
          <p:cNvPr id="4" name="Slide Number Placeholder 2">
            <a:extLst>
              <a:ext uri="{FF2B5EF4-FFF2-40B4-BE49-F238E27FC236}">
                <a16:creationId xmlns:a16="http://schemas.microsoft.com/office/drawing/2014/main" id="{49B49AD6-2E7C-70BF-4F5C-57EAB519F314}"/>
              </a:ext>
            </a:extLst>
          </p:cNvPr>
          <p:cNvSpPr txBox="1">
            <a:spLocks/>
          </p:cNvSpPr>
          <p:nvPr/>
        </p:nvSpPr>
        <p:spPr>
          <a:xfrm>
            <a:off x="11734800" y="6474383"/>
            <a:ext cx="457200" cy="266594"/>
          </a:xfrm>
          <a:prstGeom prst="rect">
            <a:avLst/>
          </a:prstGeom>
        </p:spPr>
        <p:txBody>
          <a:bodyPr anchor="ctr"/>
          <a:ls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pPr algn="ctr"/>
            <a:fld id="{CB2079F2-58AF-ED44-82D7-E04B2F6FD686}" type="slidenum">
              <a:rPr lang="en-US" sz="800" smtClean="0">
                <a:latin typeface="Calibri" panose="020F0502020204030204" pitchFamily="34" charset="0"/>
                <a:cs typeface="Calibri" panose="020F0502020204030204" pitchFamily="34" charset="0"/>
              </a:rPr>
              <a:pPr algn="ctr"/>
              <a:t>7</a:t>
            </a:fld>
            <a:endParaRPr lang="en-US" sz="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85479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EEC10A8-4EC1-1249-A433-59303ABFC5A0}"/>
              </a:ext>
            </a:extLst>
          </p:cNvPr>
          <p:cNvSpPr>
            <a:spLocks noGrp="1"/>
          </p:cNvSpPr>
          <p:nvPr>
            <p:ph type="body" sz="quarter" idx="30"/>
          </p:nvPr>
        </p:nvSpPr>
        <p:spPr>
          <a:xfrm>
            <a:off x="213756" y="1409888"/>
            <a:ext cx="4223515" cy="808098"/>
          </a:xfrm>
        </p:spPr>
        <p:txBody>
          <a:bodyPr/>
          <a:lstStyle/>
          <a:p>
            <a:r>
              <a:rPr lang="en-US" dirty="0" err="1">
                <a:solidFill>
                  <a:srgbClr val="E97924"/>
                </a:solidFill>
              </a:rPr>
              <a:t>Bygg</a:t>
            </a:r>
            <a:r>
              <a:rPr lang="en-US" dirty="0">
                <a:solidFill>
                  <a:srgbClr val="E97924"/>
                </a:solidFill>
              </a:rPr>
              <a:t> </a:t>
            </a:r>
            <a:r>
              <a:rPr lang="en-US" dirty="0" err="1">
                <a:solidFill>
                  <a:srgbClr val="E97924"/>
                </a:solidFill>
              </a:rPr>
              <a:t>motståndskraft</a:t>
            </a:r>
            <a:endParaRPr lang="en-US" dirty="0"/>
          </a:p>
        </p:txBody>
      </p:sp>
      <p:sp>
        <p:nvSpPr>
          <p:cNvPr id="9" name="Text Placeholder 8">
            <a:extLst>
              <a:ext uri="{FF2B5EF4-FFF2-40B4-BE49-F238E27FC236}">
                <a16:creationId xmlns:a16="http://schemas.microsoft.com/office/drawing/2014/main" id="{08185877-CE4C-0943-802D-DB4598E712B0}"/>
              </a:ext>
            </a:extLst>
          </p:cNvPr>
          <p:cNvSpPr>
            <a:spLocks noGrp="1"/>
          </p:cNvSpPr>
          <p:nvPr>
            <p:ph type="body" sz="quarter" idx="48"/>
          </p:nvPr>
        </p:nvSpPr>
        <p:spPr>
          <a:xfrm>
            <a:off x="336891" y="2145062"/>
            <a:ext cx="4100380" cy="3442937"/>
          </a:xfrm>
        </p:spPr>
        <p:txBody>
          <a:bodyPr/>
          <a:lstStyle/>
          <a:p>
            <a:r>
              <a:rPr lang="sv-SE" dirty="0"/>
              <a:t>Resiliensbehov är personliga och formas av vår unika historia, personlighet och personliga omständigheter. De relationer vi utvecklar är en verktygslåda som vi kan vända oss till i svåra tider för att hjälpa oss att navigera i vardagens utmaningar.</a:t>
            </a:r>
            <a:endParaRPr lang="en-US" dirty="0"/>
          </a:p>
        </p:txBody>
      </p:sp>
      <p:pic>
        <p:nvPicPr>
          <p:cNvPr id="4" name="Picture Placeholder 3">
            <a:extLst>
              <a:ext uri="{FF2B5EF4-FFF2-40B4-BE49-F238E27FC236}">
                <a16:creationId xmlns:a16="http://schemas.microsoft.com/office/drawing/2014/main" id="{37F7C7DA-CE5E-C01D-AB08-F0CDBF3B3D40}"/>
              </a:ext>
            </a:extLst>
          </p:cNvPr>
          <p:cNvPicPr>
            <a:picLocks noGrp="1" noChangeAspect="1"/>
          </p:cNvPicPr>
          <p:nvPr>
            <p:ph type="pic" sz="quarter" idx="21"/>
          </p:nvPr>
        </p:nvPicPr>
        <p:blipFill>
          <a:blip r:embed="rId2" cstate="email">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t="7855" b="7855"/>
          <a:stretch>
            <a:fillRect/>
          </a:stretch>
        </p:blipFill>
        <p:spPr/>
      </p:pic>
      <p:pic>
        <p:nvPicPr>
          <p:cNvPr id="3" name="Picture 2" descr="A diagram of a diagram&#10;&#10;Description automatically generated with medium confidence">
            <a:extLst>
              <a:ext uri="{FF2B5EF4-FFF2-40B4-BE49-F238E27FC236}">
                <a16:creationId xmlns:a16="http://schemas.microsoft.com/office/drawing/2014/main" id="{8E430D7D-D26B-14F7-CA1C-45495F4748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87334" y="1040032"/>
            <a:ext cx="3207026" cy="4777936"/>
          </a:xfrm>
          <a:prstGeom prst="rect">
            <a:avLst/>
          </a:prstGeom>
        </p:spPr>
      </p:pic>
    </p:spTree>
    <p:extLst>
      <p:ext uri="{BB962C8B-B14F-4D97-AF65-F5344CB8AC3E}">
        <p14:creationId xmlns:p14="http://schemas.microsoft.com/office/powerpoint/2010/main" val="2025595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9</a:t>
            </a:fld>
            <a:endParaRPr lang="en-US" dirty="0"/>
          </a:p>
        </p:txBody>
      </p:sp>
      <p:sp>
        <p:nvSpPr>
          <p:cNvPr id="16" name="TextBox 15">
            <a:extLst>
              <a:ext uri="{FF2B5EF4-FFF2-40B4-BE49-F238E27FC236}">
                <a16:creationId xmlns:a16="http://schemas.microsoft.com/office/drawing/2014/main" id="{4E996327-03C2-E6FB-EC6F-4467F2C1C952}"/>
              </a:ext>
            </a:extLst>
          </p:cNvPr>
          <p:cNvSpPr txBox="1"/>
          <p:nvPr/>
        </p:nvSpPr>
        <p:spPr>
          <a:xfrm>
            <a:off x="3829244" y="612844"/>
            <a:ext cx="8159558" cy="5447645"/>
          </a:xfrm>
          <a:prstGeom prst="rect">
            <a:avLst/>
          </a:prstGeom>
          <a:noFill/>
        </p:spPr>
        <p:txBody>
          <a:bodyPr wrap="square" rtlCol="0">
            <a:spAutoFit/>
          </a:bodyPr>
          <a:lstStyle/>
          <a:p>
            <a:r>
              <a:rPr lang="en-IE" sz="3600" b="1" dirty="0" err="1">
                <a:solidFill>
                  <a:srgbClr val="7ABB57"/>
                </a:solidFill>
                <a:latin typeface="Calibri" panose="020F0502020204030204" pitchFamily="34" charset="0"/>
                <a:ea typeface="Calibri" panose="020F0502020204030204" pitchFamily="34" charset="0"/>
                <a:cs typeface="Calibri" panose="020F0502020204030204" pitchFamily="34" charset="0"/>
              </a:rPr>
              <a:t>Kocken</a:t>
            </a:r>
            <a:r>
              <a:rPr lang="en-IE" sz="3600" b="1" dirty="0">
                <a:solidFill>
                  <a:srgbClr val="7ABB57"/>
                </a:solidFill>
                <a:latin typeface="Calibri" panose="020F0502020204030204" pitchFamily="34" charset="0"/>
                <a:ea typeface="Calibri" panose="020F0502020204030204" pitchFamily="34" charset="0"/>
                <a:cs typeface="Calibri" panose="020F0502020204030204" pitchFamily="34" charset="0"/>
              </a:rPr>
              <a:t> Sham </a:t>
            </a:r>
            <a:r>
              <a:rPr lang="en-IE" sz="3600" b="1" dirty="0" err="1">
                <a:solidFill>
                  <a:srgbClr val="7ABB57"/>
                </a:solidFill>
                <a:latin typeface="Calibri" panose="020F0502020204030204" pitchFamily="34" charset="0"/>
                <a:ea typeface="Calibri" panose="020F0502020204030204" pitchFamily="34" charset="0"/>
                <a:cs typeface="Calibri" panose="020F0502020204030204" pitchFamily="34" charset="0"/>
              </a:rPr>
              <a:t>Hanifa</a:t>
            </a:r>
            <a:endParaRPr lang="en-IE" sz="36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endParaRPr lang="en-IE" sz="24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r>
              <a:rPr lang="sv-SE" sz="2400" dirty="0">
                <a:latin typeface="Calibri" panose="020F0502020204030204" pitchFamily="34" charset="0"/>
                <a:ea typeface="Calibri" panose="020F0502020204030204" pitchFamily="34" charset="0"/>
                <a:cs typeface="Calibri" panose="020F0502020204030204" pitchFamily="34" charset="0"/>
              </a:rPr>
              <a:t>För 20 år sedan anlände kocken Sham Hanifa till Irland från Malaysia. Han växte upp med att lära sig laga mat av sin mormor och inspirerad av henne började han sin kulinariska karriär. Han arbetade sig upp från köksportier till köksmästare. Sham flyttade till Leitrim 2008. Han hade en dröm om att äga en restaurang och det blev verklighet i den hyllade The Cottage Restaurant. Han äger några andra nu tillsammans med en såslinje. Han tror på att lära sig av utmaningar och att vara ditt autentiska jag kommer att vägleda dig att uppnå dina drömmar. Nu är det motståndskraft!</a:t>
            </a:r>
            <a:endParaRPr lang="en-IE" sz="2400" b="1" dirty="0">
              <a:solidFill>
                <a:srgbClr val="7ABB57"/>
              </a:solidFill>
              <a:latin typeface="Calibri" panose="020F0502020204030204" pitchFamily="34" charset="0"/>
              <a:ea typeface="Calibri" panose="020F0502020204030204" pitchFamily="34" charset="0"/>
              <a:cs typeface="Calibri" panose="020F0502020204030204" pitchFamily="34" charset="0"/>
            </a:endParaRPr>
          </a:p>
          <a:p>
            <a:endParaRPr lang="en-IE" sz="2400" dirty="0">
              <a:latin typeface="Calibri" panose="020F0502020204030204" pitchFamily="34" charset="0"/>
              <a:ea typeface="Calibri" panose="020F0502020204030204" pitchFamily="34" charset="0"/>
              <a:cs typeface="Calibri" panose="020F0502020204030204" pitchFamily="34" charset="0"/>
            </a:endParaRPr>
          </a:p>
          <a:p>
            <a:r>
              <a:rPr lang="en-IE" sz="2400" dirty="0">
                <a:latin typeface="Calibri" panose="020F0502020204030204" pitchFamily="34" charset="0"/>
                <a:ea typeface="Calibri" panose="020F0502020204030204" pitchFamily="34" charset="0"/>
                <a:cs typeface="Calibri" panose="020F0502020204030204" pitchFamily="34" charset="0"/>
              </a:rPr>
              <a:t> </a:t>
            </a:r>
          </a:p>
        </p:txBody>
      </p:sp>
      <p:pic>
        <p:nvPicPr>
          <p:cNvPr id="10" name="Picture Placeholder 9" descr="A person wearing an apron&#10;&#10;Description automatically generated">
            <a:extLst>
              <a:ext uri="{FF2B5EF4-FFF2-40B4-BE49-F238E27FC236}">
                <a16:creationId xmlns:a16="http://schemas.microsoft.com/office/drawing/2014/main" id="{915F0CDE-28E4-A3E6-613D-1007B7992C0C}"/>
              </a:ext>
            </a:extLst>
          </p:cNvPr>
          <p:cNvPicPr>
            <a:picLocks noGrp="1" noChangeAspect="1"/>
          </p:cNvPicPr>
          <p:nvPr>
            <p:ph type="pic" sz="quarter" idx="15"/>
          </p:nvPr>
        </p:nvPicPr>
        <p:blipFill>
          <a:blip r:embed="rId2" cstate="email">
            <a:extLst>
              <a:ext uri="{28A0092B-C50C-407E-A947-70E740481C1C}">
                <a14:useLocalDpi xmlns:a14="http://schemas.microsoft.com/office/drawing/2010/main"/>
              </a:ext>
            </a:extLst>
          </a:blip>
          <a:srcRect l="33979" r="33979"/>
          <a:stretch>
            <a:fillRect/>
          </a:stretch>
        </p:blipFill>
        <p:spPr/>
      </p:pic>
      <p:pic>
        <p:nvPicPr>
          <p:cNvPr id="4" name="Picture 3" descr="A black and white sign with white text&#10;&#10;Description automatically generated">
            <a:extLst>
              <a:ext uri="{FF2B5EF4-FFF2-40B4-BE49-F238E27FC236}">
                <a16:creationId xmlns:a16="http://schemas.microsoft.com/office/drawing/2014/main" id="{3510414F-C91F-4EC4-2800-7CAD5ADA67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45961" y="4675367"/>
            <a:ext cx="1930402" cy="1809375"/>
          </a:xfrm>
          <a:prstGeom prst="rect">
            <a:avLst/>
          </a:prstGeom>
        </p:spPr>
      </p:pic>
    </p:spTree>
    <p:extLst>
      <p:ext uri="{BB962C8B-B14F-4D97-AF65-F5344CB8AC3E}">
        <p14:creationId xmlns:p14="http://schemas.microsoft.com/office/powerpoint/2010/main" val="2696335786"/>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9800E7-4362-4A70-9B48-B5AE1C9F476B}">
  <ds:schemaRefs>
    <ds:schemaRef ds:uri="http://schemas.microsoft.com/sharepoint/v3/contenttype/forms"/>
  </ds:schemaRefs>
</ds:datastoreItem>
</file>

<file path=customXml/itemProps2.xml><?xml version="1.0" encoding="utf-8"?>
<ds:datastoreItem xmlns:ds="http://schemas.openxmlformats.org/officeDocument/2006/customXml" ds:itemID="{969AD2B3-D789-4FC7-A14D-89ADA76B73A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ef88797d-310b-4d46-ad9c-0c23fa0c8d45"/>
    <ds:schemaRef ds:uri="876de33e-aaa5-4507-9b92-b84e676ded0d"/>
    <ds:schemaRef ds:uri="http://www.w3.org/XML/1998/namespace"/>
    <ds:schemaRef ds:uri="http://purl.org/dc/dcmitype/"/>
  </ds:schemaRefs>
</ds:datastoreItem>
</file>

<file path=customXml/itemProps3.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Magazine layout</Template>
  <TotalTime>84</TotalTime>
  <Words>4255</Words>
  <Application>Microsoft Office PowerPoint</Application>
  <PresentationFormat>Bredbild</PresentationFormat>
  <Paragraphs>307</Paragraphs>
  <Slides>50</Slides>
  <Notes>1</Notes>
  <HiddenSlides>0</HiddenSlides>
  <MMClips>0</MMClips>
  <ScaleCrop>false</ScaleCrop>
  <HeadingPairs>
    <vt:vector size="6" baseType="variant">
      <vt:variant>
        <vt:lpstr>Använt teckensnitt</vt:lpstr>
      </vt:variant>
      <vt:variant>
        <vt:i4>8</vt:i4>
      </vt:variant>
      <vt:variant>
        <vt:lpstr>Tema</vt:lpstr>
      </vt:variant>
      <vt:variant>
        <vt:i4>1</vt:i4>
      </vt:variant>
      <vt:variant>
        <vt:lpstr>Bildrubriker</vt:lpstr>
      </vt:variant>
      <vt:variant>
        <vt:i4>50</vt:i4>
      </vt:variant>
    </vt:vector>
  </HeadingPairs>
  <TitlesOfParts>
    <vt:vector size="59" baseType="lpstr">
      <vt:lpstr>Arial</vt:lpstr>
      <vt:lpstr>Calibri</vt:lpstr>
      <vt:lpstr>Century Schoolbook</vt:lpstr>
      <vt:lpstr>Montserrat</vt:lpstr>
      <vt:lpstr>Open Sans</vt:lpstr>
      <vt:lpstr>新細明體</vt:lpstr>
      <vt:lpstr>Times</vt:lpstr>
      <vt:lpstr>Wingdings</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4KA D405</cp:lastModifiedBy>
  <cp:revision>413</cp:revision>
  <dcterms:created xsi:type="dcterms:W3CDTF">2021-06-15T11:45:52Z</dcterms:created>
  <dcterms:modified xsi:type="dcterms:W3CDTF">2024-08-20T07:10:55Z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