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Lst>
  <p:notesMasterIdLst>
    <p:notesMasterId r:id="rId74"/>
  </p:notesMasterIdLst>
  <p:handoutMasterIdLst>
    <p:handoutMasterId r:id="rId75"/>
  </p:handoutMasterIdLst>
  <p:sldIdLst>
    <p:sldId id="690" r:id="rId5"/>
    <p:sldId id="681" r:id="rId6"/>
    <p:sldId id="682" r:id="rId7"/>
    <p:sldId id="678" r:id="rId8"/>
    <p:sldId id="4848" r:id="rId9"/>
    <p:sldId id="4868" r:id="rId10"/>
    <p:sldId id="4847" r:id="rId11"/>
    <p:sldId id="4853" r:id="rId12"/>
    <p:sldId id="687" r:id="rId13"/>
    <p:sldId id="709" r:id="rId14"/>
    <p:sldId id="710" r:id="rId15"/>
    <p:sldId id="689" r:id="rId16"/>
    <p:sldId id="702" r:id="rId17"/>
    <p:sldId id="703" r:id="rId18"/>
    <p:sldId id="704" r:id="rId19"/>
    <p:sldId id="4869" r:id="rId20"/>
    <p:sldId id="705" r:id="rId21"/>
    <p:sldId id="4818" r:id="rId22"/>
    <p:sldId id="4819" r:id="rId23"/>
    <p:sldId id="4820" r:id="rId24"/>
    <p:sldId id="4822" r:id="rId25"/>
    <p:sldId id="4821" r:id="rId26"/>
    <p:sldId id="4825" r:id="rId27"/>
    <p:sldId id="4826" r:id="rId28"/>
    <p:sldId id="4845" r:id="rId29"/>
    <p:sldId id="4824" r:id="rId30"/>
    <p:sldId id="4872" r:id="rId31"/>
    <p:sldId id="4862" r:id="rId32"/>
    <p:sldId id="4873" r:id="rId33"/>
    <p:sldId id="4874" r:id="rId34"/>
    <p:sldId id="4875" r:id="rId35"/>
    <p:sldId id="4876" r:id="rId36"/>
    <p:sldId id="4863" r:id="rId37"/>
    <p:sldId id="4857" r:id="rId38"/>
    <p:sldId id="4864" r:id="rId39"/>
    <p:sldId id="4877" r:id="rId40"/>
    <p:sldId id="4878" r:id="rId41"/>
    <p:sldId id="4879" r:id="rId42"/>
    <p:sldId id="4880" r:id="rId43"/>
    <p:sldId id="4881" r:id="rId44"/>
    <p:sldId id="4851" r:id="rId45"/>
    <p:sldId id="4827" r:id="rId46"/>
    <p:sldId id="4828" r:id="rId47"/>
    <p:sldId id="4829" r:id="rId48"/>
    <p:sldId id="4833" r:id="rId49"/>
    <p:sldId id="4832" r:id="rId50"/>
    <p:sldId id="4834" r:id="rId51"/>
    <p:sldId id="4835" r:id="rId52"/>
    <p:sldId id="4871" r:id="rId53"/>
    <p:sldId id="4837" r:id="rId54"/>
    <p:sldId id="4867" r:id="rId55"/>
    <p:sldId id="4838" r:id="rId56"/>
    <p:sldId id="4839" r:id="rId57"/>
    <p:sldId id="4840" r:id="rId58"/>
    <p:sldId id="4841" r:id="rId59"/>
    <p:sldId id="4842" r:id="rId60"/>
    <p:sldId id="4843" r:id="rId61"/>
    <p:sldId id="4844" r:id="rId62"/>
    <p:sldId id="677" r:id="rId63"/>
    <p:sldId id="706" r:id="rId64"/>
    <p:sldId id="712" r:id="rId65"/>
    <p:sldId id="708" r:id="rId66"/>
    <p:sldId id="707" r:id="rId67"/>
    <p:sldId id="713" r:id="rId68"/>
    <p:sldId id="4831" r:id="rId69"/>
    <p:sldId id="716" r:id="rId70"/>
    <p:sldId id="717" r:id="rId71"/>
    <p:sldId id="715" r:id="rId72"/>
    <p:sldId id="4882" r:id="rId73"/>
  </p:sldIdLst>
  <p:sldSz cx="12192000" cy="6858000"/>
  <p:notesSz cx="6858000" cy="9144000"/>
  <p:defaultTex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7B14E"/>
    <a:srgbClr val="0C2D45"/>
    <a:srgbClr val="E97924"/>
    <a:srgbClr val="915F9E"/>
    <a:srgbClr val="A4C479"/>
    <a:srgbClr val="7ABB57"/>
    <a:srgbClr val="D2CFC5"/>
    <a:srgbClr val="7654A2"/>
    <a:srgbClr val="B79974"/>
    <a:srgbClr val="305C6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ittlere Formatvorlage 2 - Akz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ittlere Formatvorlage 2 - Akz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185" autoAdjust="0"/>
    <p:restoredTop sz="92832" autoAdjust="0"/>
  </p:normalViewPr>
  <p:slideViewPr>
    <p:cSldViewPr snapToGrid="0" snapToObjects="1">
      <p:cViewPr varScale="1">
        <p:scale>
          <a:sx n="68" d="100"/>
          <a:sy n="68" d="100"/>
        </p:scale>
        <p:origin x="972" y="66"/>
      </p:cViewPr>
      <p:guideLst/>
    </p:cSldViewPr>
  </p:slideViewPr>
  <p:notesTextViewPr>
    <p:cViewPr>
      <p:scale>
        <a:sx n="1" d="1"/>
        <a:sy n="1" d="1"/>
      </p:scale>
      <p:origin x="0" y="0"/>
    </p:cViewPr>
  </p:notesTextViewPr>
  <p:sorterViewPr>
    <p:cViewPr>
      <p:scale>
        <a:sx n="46" d="100"/>
        <a:sy n="46" d="100"/>
      </p:scale>
      <p:origin x="0" y="0"/>
    </p:cViewPr>
  </p:sorterViewPr>
  <p:notesViewPr>
    <p:cSldViewPr snapToGrid="0" snapToObjects="1" showGuides="1">
      <p:cViewPr varScale="1">
        <p:scale>
          <a:sx n="70" d="100"/>
          <a:sy n="70" d="100"/>
        </p:scale>
        <p:origin x="3392" y="19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slide" Target="slides/slide59.xml"/><Relationship Id="rId68" Type="http://schemas.openxmlformats.org/officeDocument/2006/relationships/slide" Target="slides/slide64.xml"/><Relationship Id="rId76" Type="http://schemas.openxmlformats.org/officeDocument/2006/relationships/presProps" Target="presProps.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notesMaster" Target="notesMasters/notesMaster1.xml"/><Relationship Id="rId79" Type="http://schemas.openxmlformats.org/officeDocument/2006/relationships/tableStyles" Target="tableStyles.xml"/><Relationship Id="rId5" Type="http://schemas.openxmlformats.org/officeDocument/2006/relationships/slide" Target="slides/slide1.xml"/><Relationship Id="rId61" Type="http://schemas.openxmlformats.org/officeDocument/2006/relationships/slide" Target="slides/slide57.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viewProps" Target="view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kalkylblad.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862" b="0" i="0" u="none" strike="noStrike" kern="1200" spc="0" baseline="0">
                <a:solidFill>
                  <a:srgbClr val="595A59"/>
                </a:solidFill>
                <a:latin typeface="Calibri" panose="020F0502020204030204" pitchFamily="34" charset="0"/>
                <a:ea typeface="+mn-ea"/>
                <a:cs typeface="Calibri" panose="020F0502020204030204" pitchFamily="34" charset="0"/>
              </a:defRPr>
            </a:pPr>
            <a:r>
              <a:rPr lang="de-DE" b="1" dirty="0">
                <a:solidFill>
                  <a:srgbClr val="915F9E"/>
                </a:solidFill>
                <a:latin typeface="Calibri" panose="020F0502020204030204" pitchFamily="34" charset="0"/>
                <a:cs typeface="Calibri" panose="020F0502020204030204" pitchFamily="34" charset="0"/>
              </a:rPr>
              <a:t>Likviditetsutveckling</a:t>
            </a:r>
          </a:p>
        </c:rich>
      </c:tx>
      <c:overlay val="0"/>
      <c:spPr>
        <a:noFill/>
        <a:ln>
          <a:noFill/>
        </a:ln>
        <a:effectLst/>
      </c:spPr>
      <c:txPr>
        <a:bodyPr rot="0" spcFirstLastPara="1" vertOverflow="ellipsis" vert="horz" wrap="square" anchor="ctr" anchorCtr="1"/>
        <a:lstStyle/>
        <a:p>
          <a:pPr>
            <a:defRPr sz="1862" b="0" i="0" u="none" strike="noStrike" kern="1200" spc="0" baseline="0">
              <a:solidFill>
                <a:srgbClr val="595A59"/>
              </a:solidFill>
              <a:latin typeface="Calibri" panose="020F0502020204030204" pitchFamily="34" charset="0"/>
              <a:ea typeface="+mn-ea"/>
              <a:cs typeface="Calibri" panose="020F0502020204030204" pitchFamily="34" charset="0"/>
            </a:defRPr>
          </a:pPr>
          <a:endParaRPr lang="sv-SE"/>
        </a:p>
      </c:txPr>
    </c:title>
    <c:autoTitleDeleted val="0"/>
    <c:plotArea>
      <c:layout/>
      <c:barChart>
        <c:barDir val="col"/>
        <c:grouping val="clustered"/>
        <c:varyColors val="0"/>
        <c:ser>
          <c:idx val="1"/>
          <c:order val="1"/>
          <c:tx>
            <c:strRef>
              <c:f>Tabelle1!$C$1</c:f>
              <c:strCache>
                <c:ptCount val="1"/>
                <c:pt idx="0">
                  <c:v>Cash in</c:v>
                </c:pt>
              </c:strCache>
            </c:strRef>
          </c:tx>
          <c:spPr>
            <a:solidFill>
              <a:schemeClr val="accent2"/>
            </a:solidFill>
            <a:ln>
              <a:noFill/>
            </a:ln>
            <a:effectLst/>
          </c:spPr>
          <c:invertIfNegative val="0"/>
          <c:cat>
            <c:strRef>
              <c:f>Tabelle1!$A$2:$A$14</c:f>
              <c:strCache>
                <c:ptCount val="13"/>
                <c:pt idx="0">
                  <c:v>Status Quo</c:v>
                </c:pt>
                <c:pt idx="1">
                  <c:v>Month 1</c:v>
                </c:pt>
                <c:pt idx="2">
                  <c:v>Month 2</c:v>
                </c:pt>
                <c:pt idx="3">
                  <c:v>Month 3</c:v>
                </c:pt>
                <c:pt idx="4">
                  <c:v>Month 4</c:v>
                </c:pt>
                <c:pt idx="5">
                  <c:v>Month 5</c:v>
                </c:pt>
                <c:pt idx="6">
                  <c:v>Month 6</c:v>
                </c:pt>
                <c:pt idx="7">
                  <c:v>Month 7</c:v>
                </c:pt>
                <c:pt idx="8">
                  <c:v>Month 8</c:v>
                </c:pt>
                <c:pt idx="9">
                  <c:v>Month 9</c:v>
                </c:pt>
                <c:pt idx="10">
                  <c:v>Month 10</c:v>
                </c:pt>
                <c:pt idx="11">
                  <c:v>Month 11</c:v>
                </c:pt>
                <c:pt idx="12">
                  <c:v>Month 12</c:v>
                </c:pt>
              </c:strCache>
            </c:strRef>
          </c:cat>
          <c:val>
            <c:numRef>
              <c:f>Tabelle1!$C$2:$C$14</c:f>
              <c:numCache>
                <c:formatCode>General</c:formatCode>
                <c:ptCount val="13"/>
                <c:pt idx="0">
                  <c:v>0</c:v>
                </c:pt>
                <c:pt idx="1">
                  <c:v>100</c:v>
                </c:pt>
                <c:pt idx="2">
                  <c:v>90</c:v>
                </c:pt>
                <c:pt idx="3">
                  <c:v>60</c:v>
                </c:pt>
                <c:pt idx="4">
                  <c:v>20</c:v>
                </c:pt>
                <c:pt idx="5">
                  <c:v>20</c:v>
                </c:pt>
                <c:pt idx="6">
                  <c:v>20</c:v>
                </c:pt>
                <c:pt idx="7">
                  <c:v>60</c:v>
                </c:pt>
                <c:pt idx="8">
                  <c:v>30</c:v>
                </c:pt>
                <c:pt idx="9">
                  <c:v>70</c:v>
                </c:pt>
                <c:pt idx="10">
                  <c:v>70</c:v>
                </c:pt>
                <c:pt idx="11">
                  <c:v>80</c:v>
                </c:pt>
                <c:pt idx="12">
                  <c:v>100</c:v>
                </c:pt>
              </c:numCache>
            </c:numRef>
          </c:val>
          <c:extLst>
            <c:ext xmlns:c16="http://schemas.microsoft.com/office/drawing/2014/chart" uri="{C3380CC4-5D6E-409C-BE32-E72D297353CC}">
              <c16:uniqueId val="{00000000-E9F0-449A-8B18-E413B8564274}"/>
            </c:ext>
          </c:extLst>
        </c:ser>
        <c:ser>
          <c:idx val="2"/>
          <c:order val="2"/>
          <c:tx>
            <c:strRef>
              <c:f>Tabelle1!$D$1</c:f>
              <c:strCache>
                <c:ptCount val="1"/>
                <c:pt idx="0">
                  <c:v>Cash out</c:v>
                </c:pt>
              </c:strCache>
            </c:strRef>
          </c:tx>
          <c:spPr>
            <a:solidFill>
              <a:schemeClr val="accent2">
                <a:tint val="65000"/>
              </a:schemeClr>
            </a:solidFill>
            <a:ln>
              <a:noFill/>
            </a:ln>
            <a:effectLst/>
          </c:spPr>
          <c:invertIfNegative val="0"/>
          <c:cat>
            <c:strRef>
              <c:f>Tabelle1!$A$2:$A$14</c:f>
              <c:strCache>
                <c:ptCount val="13"/>
                <c:pt idx="0">
                  <c:v>Status Quo</c:v>
                </c:pt>
                <c:pt idx="1">
                  <c:v>Month 1</c:v>
                </c:pt>
                <c:pt idx="2">
                  <c:v>Month 2</c:v>
                </c:pt>
                <c:pt idx="3">
                  <c:v>Month 3</c:v>
                </c:pt>
                <c:pt idx="4">
                  <c:v>Month 4</c:v>
                </c:pt>
                <c:pt idx="5">
                  <c:v>Month 5</c:v>
                </c:pt>
                <c:pt idx="6">
                  <c:v>Month 6</c:v>
                </c:pt>
                <c:pt idx="7">
                  <c:v>Month 7</c:v>
                </c:pt>
                <c:pt idx="8">
                  <c:v>Month 8</c:v>
                </c:pt>
                <c:pt idx="9">
                  <c:v>Month 9</c:v>
                </c:pt>
                <c:pt idx="10">
                  <c:v>Month 10</c:v>
                </c:pt>
                <c:pt idx="11">
                  <c:v>Month 11</c:v>
                </c:pt>
                <c:pt idx="12">
                  <c:v>Month 12</c:v>
                </c:pt>
              </c:strCache>
            </c:strRef>
          </c:cat>
          <c:val>
            <c:numRef>
              <c:f>Tabelle1!$D$2:$D$14</c:f>
              <c:numCache>
                <c:formatCode>General</c:formatCode>
                <c:ptCount val="13"/>
                <c:pt idx="0">
                  <c:v>0</c:v>
                </c:pt>
                <c:pt idx="1">
                  <c:v>67</c:v>
                </c:pt>
                <c:pt idx="2">
                  <c:v>62</c:v>
                </c:pt>
                <c:pt idx="3">
                  <c:v>47</c:v>
                </c:pt>
                <c:pt idx="4">
                  <c:v>27</c:v>
                </c:pt>
                <c:pt idx="5">
                  <c:v>27</c:v>
                </c:pt>
                <c:pt idx="6">
                  <c:v>122</c:v>
                </c:pt>
                <c:pt idx="7">
                  <c:v>47</c:v>
                </c:pt>
                <c:pt idx="8">
                  <c:v>32</c:v>
                </c:pt>
                <c:pt idx="9">
                  <c:v>52</c:v>
                </c:pt>
                <c:pt idx="10">
                  <c:v>52</c:v>
                </c:pt>
                <c:pt idx="11">
                  <c:v>57</c:v>
                </c:pt>
                <c:pt idx="12">
                  <c:v>67</c:v>
                </c:pt>
              </c:numCache>
            </c:numRef>
          </c:val>
          <c:extLst>
            <c:ext xmlns:c16="http://schemas.microsoft.com/office/drawing/2014/chart" uri="{C3380CC4-5D6E-409C-BE32-E72D297353CC}">
              <c16:uniqueId val="{00000001-E9F0-449A-8B18-E413B8564274}"/>
            </c:ext>
          </c:extLst>
        </c:ser>
        <c:dLbls>
          <c:showLegendKey val="0"/>
          <c:showVal val="0"/>
          <c:showCatName val="0"/>
          <c:showSerName val="0"/>
          <c:showPercent val="0"/>
          <c:showBubbleSize val="0"/>
        </c:dLbls>
        <c:gapWidth val="219"/>
        <c:axId val="1408063359"/>
        <c:axId val="1408060031"/>
      </c:barChart>
      <c:lineChart>
        <c:grouping val="standard"/>
        <c:varyColors val="0"/>
        <c:ser>
          <c:idx val="0"/>
          <c:order val="0"/>
          <c:tx>
            <c:strRef>
              <c:f>Tabelle1!$B$1</c:f>
              <c:strCache>
                <c:ptCount val="1"/>
                <c:pt idx="0">
                  <c:v>Liquidity End of Period</c:v>
                </c:pt>
              </c:strCache>
            </c:strRef>
          </c:tx>
          <c:spPr>
            <a:ln w="28575" cap="rnd">
              <a:solidFill>
                <a:schemeClr val="accent2">
                  <a:shade val="65000"/>
                </a:schemeClr>
              </a:solidFill>
              <a:round/>
            </a:ln>
            <a:effectLst/>
          </c:spPr>
          <c:marker>
            <c:symbol val="none"/>
          </c:marker>
          <c:cat>
            <c:strRef>
              <c:f>Tabelle1!$A$2:$A$14</c:f>
              <c:strCache>
                <c:ptCount val="13"/>
                <c:pt idx="0">
                  <c:v>Status Quo</c:v>
                </c:pt>
                <c:pt idx="1">
                  <c:v>Month 1</c:v>
                </c:pt>
                <c:pt idx="2">
                  <c:v>Month 2</c:v>
                </c:pt>
                <c:pt idx="3">
                  <c:v>Month 3</c:v>
                </c:pt>
                <c:pt idx="4">
                  <c:v>Month 4</c:v>
                </c:pt>
                <c:pt idx="5">
                  <c:v>Month 5</c:v>
                </c:pt>
                <c:pt idx="6">
                  <c:v>Month 6</c:v>
                </c:pt>
                <c:pt idx="7">
                  <c:v>Month 7</c:v>
                </c:pt>
                <c:pt idx="8">
                  <c:v>Month 8</c:v>
                </c:pt>
                <c:pt idx="9">
                  <c:v>Month 9</c:v>
                </c:pt>
                <c:pt idx="10">
                  <c:v>Month 10</c:v>
                </c:pt>
                <c:pt idx="11">
                  <c:v>Month 11</c:v>
                </c:pt>
                <c:pt idx="12">
                  <c:v>Month 12</c:v>
                </c:pt>
              </c:strCache>
            </c:strRef>
          </c:cat>
          <c:val>
            <c:numRef>
              <c:f>Tabelle1!$B$2:$B$14</c:f>
              <c:numCache>
                <c:formatCode>General</c:formatCode>
                <c:ptCount val="13"/>
                <c:pt idx="0">
                  <c:v>100</c:v>
                </c:pt>
                <c:pt idx="1">
                  <c:v>133</c:v>
                </c:pt>
                <c:pt idx="2">
                  <c:v>161</c:v>
                </c:pt>
                <c:pt idx="3">
                  <c:v>174</c:v>
                </c:pt>
                <c:pt idx="4">
                  <c:v>167</c:v>
                </c:pt>
                <c:pt idx="5">
                  <c:v>160</c:v>
                </c:pt>
                <c:pt idx="6">
                  <c:v>58</c:v>
                </c:pt>
                <c:pt idx="7">
                  <c:v>71</c:v>
                </c:pt>
                <c:pt idx="8">
                  <c:v>101</c:v>
                </c:pt>
                <c:pt idx="9">
                  <c:v>119</c:v>
                </c:pt>
                <c:pt idx="10">
                  <c:v>137</c:v>
                </c:pt>
                <c:pt idx="11">
                  <c:v>160</c:v>
                </c:pt>
                <c:pt idx="12">
                  <c:v>193</c:v>
                </c:pt>
              </c:numCache>
            </c:numRef>
          </c:val>
          <c:smooth val="0"/>
          <c:extLst>
            <c:ext xmlns:c16="http://schemas.microsoft.com/office/drawing/2014/chart" uri="{C3380CC4-5D6E-409C-BE32-E72D297353CC}">
              <c16:uniqueId val="{00000002-E9F0-449A-8B18-E413B8564274}"/>
            </c:ext>
          </c:extLst>
        </c:ser>
        <c:dLbls>
          <c:showLegendKey val="0"/>
          <c:showVal val="0"/>
          <c:showCatName val="0"/>
          <c:showSerName val="0"/>
          <c:showPercent val="0"/>
          <c:showBubbleSize val="0"/>
        </c:dLbls>
        <c:marker val="1"/>
        <c:smooth val="0"/>
        <c:axId val="1408063359"/>
        <c:axId val="1408060031"/>
      </c:lineChart>
      <c:catAx>
        <c:axId val="14080633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595A59"/>
                </a:solidFill>
                <a:latin typeface="Calibri" panose="020F0502020204030204" pitchFamily="34" charset="0"/>
                <a:ea typeface="+mn-ea"/>
                <a:cs typeface="Calibri" panose="020F0502020204030204" pitchFamily="34" charset="0"/>
              </a:defRPr>
            </a:pPr>
            <a:endParaRPr lang="sv-SE"/>
          </a:p>
        </c:txPr>
        <c:crossAx val="1408060031"/>
        <c:crosses val="autoZero"/>
        <c:auto val="1"/>
        <c:lblAlgn val="ctr"/>
        <c:lblOffset val="100"/>
        <c:noMultiLvlLbl val="0"/>
      </c:catAx>
      <c:valAx>
        <c:axId val="1408060031"/>
        <c:scaling>
          <c:orientation val="minMax"/>
        </c:scaling>
        <c:delete val="0"/>
        <c:axPos val="l"/>
        <c:majorGridlines>
          <c:spPr>
            <a:ln w="9525" cap="flat" cmpd="sng" algn="ctr">
              <a:solidFill>
                <a:srgbClr val="D7C6D8"/>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595A59"/>
                </a:solidFill>
                <a:latin typeface="Calibri" panose="020F0502020204030204" pitchFamily="34" charset="0"/>
                <a:ea typeface="+mn-ea"/>
                <a:cs typeface="Calibri" panose="020F0502020204030204" pitchFamily="34" charset="0"/>
              </a:defRPr>
            </a:pPr>
            <a:endParaRPr lang="sv-SE"/>
          </a:p>
        </c:txPr>
        <c:crossAx val="1408063359"/>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rgbClr val="595A59"/>
              </a:solidFill>
              <a:latin typeface="Calibri" panose="020F0502020204030204" pitchFamily="34" charset="0"/>
              <a:ea typeface="+mn-ea"/>
              <a:cs typeface="Calibri" panose="020F0502020204030204" pitchFamily="34" charset="0"/>
            </a:defRPr>
          </a:pPr>
          <a:endParaRPr lang="sv-S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rgbClr val="595A59"/>
          </a:solidFill>
        </a:defRPr>
      </a:pPr>
      <a:endParaRPr lang="sv-SE"/>
    </a:p>
  </c:txPr>
  <c:externalData r:id="rId3">
    <c:autoUpdate val="0"/>
  </c:externalData>
</c:chartSpace>
</file>

<file path=ppt/charts/colors1.xml><?xml version="1.0" encoding="utf-8"?>
<cs:colorStyle xmlns:cs="http://schemas.microsoft.com/office/drawing/2012/chartStyle" xmlns:a="http://schemas.openxmlformats.org/drawingml/2006/main" meth="withinLinear" id="15">
  <a:schemeClr val="accent2"/>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77E7518-D7D3-A342-B9A1-57B91EA8AD9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29238D92-CE55-1642-B171-5E9305F007A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F378577-8B88-EE4C-8516-6703E5E700B5}" type="datetimeFigureOut">
              <a:rPr lang="en-US" smtClean="0"/>
              <a:t>8/20/2024</a:t>
            </a:fld>
            <a:endParaRPr lang="en-US" dirty="0"/>
          </a:p>
        </p:txBody>
      </p:sp>
      <p:sp>
        <p:nvSpPr>
          <p:cNvPr id="4" name="Footer Placeholder 3">
            <a:extLst>
              <a:ext uri="{FF2B5EF4-FFF2-40B4-BE49-F238E27FC236}">
                <a16:creationId xmlns:a16="http://schemas.microsoft.com/office/drawing/2014/main" id="{294DC253-90BB-9447-B456-77404052F1D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1E73BA3A-C6D1-EB41-8906-A8CC76B3C0A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D09957D-E1A3-9D46-BB8D-8C509470EB58}" type="slidenum">
              <a:rPr lang="en-US" smtClean="0"/>
              <a:t>‹#›</a:t>
            </a:fld>
            <a:endParaRPr lang="en-US" dirty="0"/>
          </a:p>
        </p:txBody>
      </p:sp>
    </p:spTree>
    <p:extLst>
      <p:ext uri="{BB962C8B-B14F-4D97-AF65-F5344CB8AC3E}">
        <p14:creationId xmlns:p14="http://schemas.microsoft.com/office/powerpoint/2010/main" val="1528926450"/>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E1DF58-7EE3-C448-983E-EBFA8BC3FAB5}" type="datetimeFigureOut">
              <a:rPr lang="en-US" smtClean="0"/>
              <a:t>8/20/2024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75372A-F483-BF4C-A311-87AB670BD6E8}" type="slidenum">
              <a:rPr lang="en-US" smtClean="0"/>
              <a:t>‹#›</a:t>
            </a:fld>
            <a:endParaRPr lang="en-US" dirty="0"/>
          </a:p>
        </p:txBody>
      </p:sp>
    </p:spTree>
    <p:extLst>
      <p:ext uri="{BB962C8B-B14F-4D97-AF65-F5344CB8AC3E}">
        <p14:creationId xmlns:p14="http://schemas.microsoft.com/office/powerpoint/2010/main" val="1810596504"/>
      </p:ext>
    </p:extLst>
  </p:cSld>
  <p:clrMap bg1="lt1" tx1="dk1" bg2="lt2" tx2="dk2" accent1="accent1" accent2="accent2" accent3="accent3" accent4="accent4" accent5="accent5" accent6="accent6" hlink="hlink" folHlink="folHlink"/>
  <p:hf sldNum="0" hdr="0" ftr="0" dt="0"/>
  <p:notesStyle>
    <a:lvl1pPr marL="0" algn="l" defTabSz="875998" rtl="0" eaLnBrk="1" latinLnBrk="0" hangingPunct="1">
      <a:defRPr sz="1150" kern="1200">
        <a:solidFill>
          <a:schemeClr val="tx1"/>
        </a:solidFill>
        <a:latin typeface="+mn-lt"/>
        <a:ea typeface="+mn-ea"/>
        <a:cs typeface="+mn-cs"/>
      </a:defRPr>
    </a:lvl1pPr>
    <a:lvl2pPr marL="437999" algn="l" defTabSz="875998" rtl="0" eaLnBrk="1" latinLnBrk="0" hangingPunct="1">
      <a:defRPr sz="1150" kern="1200">
        <a:solidFill>
          <a:schemeClr val="tx1"/>
        </a:solidFill>
        <a:latin typeface="+mn-lt"/>
        <a:ea typeface="+mn-ea"/>
        <a:cs typeface="+mn-cs"/>
      </a:defRPr>
    </a:lvl2pPr>
    <a:lvl3pPr marL="875998" algn="l" defTabSz="875998" rtl="0" eaLnBrk="1" latinLnBrk="0" hangingPunct="1">
      <a:defRPr sz="1150" kern="1200">
        <a:solidFill>
          <a:schemeClr val="tx1"/>
        </a:solidFill>
        <a:latin typeface="+mn-lt"/>
        <a:ea typeface="+mn-ea"/>
        <a:cs typeface="+mn-cs"/>
      </a:defRPr>
    </a:lvl3pPr>
    <a:lvl4pPr marL="1313997" algn="l" defTabSz="875998" rtl="0" eaLnBrk="1" latinLnBrk="0" hangingPunct="1">
      <a:defRPr sz="1150" kern="1200">
        <a:solidFill>
          <a:schemeClr val="tx1"/>
        </a:solidFill>
        <a:latin typeface="+mn-lt"/>
        <a:ea typeface="+mn-ea"/>
        <a:cs typeface="+mn-cs"/>
      </a:defRPr>
    </a:lvl4pPr>
    <a:lvl5pPr marL="1751996" algn="l" defTabSz="875998" rtl="0" eaLnBrk="1" latinLnBrk="0" hangingPunct="1">
      <a:defRPr sz="1150" kern="1200">
        <a:solidFill>
          <a:schemeClr val="tx1"/>
        </a:solidFill>
        <a:latin typeface="+mn-lt"/>
        <a:ea typeface="+mn-ea"/>
        <a:cs typeface="+mn-cs"/>
      </a:defRPr>
    </a:lvl5pPr>
    <a:lvl6pPr marL="2189995" algn="l" defTabSz="875998" rtl="0" eaLnBrk="1" latinLnBrk="0" hangingPunct="1">
      <a:defRPr sz="1150" kern="1200">
        <a:solidFill>
          <a:schemeClr val="tx1"/>
        </a:solidFill>
        <a:latin typeface="+mn-lt"/>
        <a:ea typeface="+mn-ea"/>
        <a:cs typeface="+mn-cs"/>
      </a:defRPr>
    </a:lvl6pPr>
    <a:lvl7pPr marL="2627995" algn="l" defTabSz="875998" rtl="0" eaLnBrk="1" latinLnBrk="0" hangingPunct="1">
      <a:defRPr sz="1150" kern="1200">
        <a:solidFill>
          <a:schemeClr val="tx1"/>
        </a:solidFill>
        <a:latin typeface="+mn-lt"/>
        <a:ea typeface="+mn-ea"/>
        <a:cs typeface="+mn-cs"/>
      </a:defRPr>
    </a:lvl7pPr>
    <a:lvl8pPr marL="3065994" algn="l" defTabSz="875998" rtl="0" eaLnBrk="1" latinLnBrk="0" hangingPunct="1">
      <a:defRPr sz="1150" kern="1200">
        <a:solidFill>
          <a:schemeClr val="tx1"/>
        </a:solidFill>
        <a:latin typeface="+mn-lt"/>
        <a:ea typeface="+mn-ea"/>
        <a:cs typeface="+mn-cs"/>
      </a:defRPr>
    </a:lvl8pPr>
    <a:lvl9pPr marL="3503992" algn="l" defTabSz="875998" rtl="0" eaLnBrk="1" latinLnBrk="0" hangingPunct="1">
      <a:defRPr sz="115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15736135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Tree>
    <p:extLst>
      <p:ext uri="{BB962C8B-B14F-4D97-AF65-F5344CB8AC3E}">
        <p14:creationId xmlns:p14="http://schemas.microsoft.com/office/powerpoint/2010/main" val="2450213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3576891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482806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4844310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7272517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41804504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729406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380003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9013712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0702933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369093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7797996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8291493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540774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7248963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82448832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Cover Slide 3">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192001" cy="3754392"/>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grpSp>
        <p:nvGrpSpPr>
          <p:cNvPr id="12" name="Group 11">
            <a:extLst>
              <a:ext uri="{FF2B5EF4-FFF2-40B4-BE49-F238E27FC236}">
                <a16:creationId xmlns:a16="http://schemas.microsoft.com/office/drawing/2014/main" id="{05398525-D007-B046-86E8-5EF3BD68C53F}"/>
              </a:ext>
            </a:extLst>
          </p:cNvPr>
          <p:cNvGrpSpPr/>
          <p:nvPr userDrawn="1"/>
        </p:nvGrpSpPr>
        <p:grpSpPr>
          <a:xfrm>
            <a:off x="9055787" y="6109401"/>
            <a:ext cx="2735993" cy="679345"/>
            <a:chOff x="0" y="0"/>
            <a:chExt cx="2301694" cy="571500"/>
          </a:xfrm>
        </p:grpSpPr>
        <p:sp>
          <p:nvSpPr>
            <p:cNvPr id="13" name="Rectangle 12">
              <a:extLst>
                <a:ext uri="{FF2B5EF4-FFF2-40B4-BE49-F238E27FC236}">
                  <a16:creationId xmlns:a16="http://schemas.microsoft.com/office/drawing/2014/main" id="{A3FCE430-8697-AD45-9630-7F3B0A0F05BB}"/>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4" name="Picture 13">
              <a:extLst>
                <a:ext uri="{FF2B5EF4-FFF2-40B4-BE49-F238E27FC236}">
                  <a16:creationId xmlns:a16="http://schemas.microsoft.com/office/drawing/2014/main" id="{D62B06D4-BE0E-3F41-801B-DF6CD0A7F7BB}"/>
                </a:ext>
              </a:extLst>
            </p:cNvPr>
            <p:cNvPicPr>
              <a:picLocks noChangeAspect="1"/>
            </p:cNvPicPr>
            <p:nvPr/>
          </p:nvPicPr>
          <p:blipFill>
            <a:blip r:embed="rId2" cstate="email">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6" name="Freeform 5">
            <a:extLst>
              <a:ext uri="{FF2B5EF4-FFF2-40B4-BE49-F238E27FC236}">
                <a16:creationId xmlns:a16="http://schemas.microsoft.com/office/drawing/2014/main" id="{1ED14966-966B-F26B-79E8-E772E64BF986}"/>
              </a:ext>
            </a:extLst>
          </p:cNvPr>
          <p:cNvSpPr/>
          <p:nvPr userDrawn="1"/>
        </p:nvSpPr>
        <p:spPr>
          <a:xfrm rot="10800000">
            <a:off x="9055787" y="2035573"/>
            <a:ext cx="2484569" cy="36086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9055787" y="1982716"/>
            <a:ext cx="2484569" cy="360860"/>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3" name="Text Placeholder 32">
            <a:extLst>
              <a:ext uri="{FF2B5EF4-FFF2-40B4-BE49-F238E27FC236}">
                <a16:creationId xmlns:a16="http://schemas.microsoft.com/office/drawing/2014/main" id="{0A8E6325-8E84-8F27-06CB-55E91F83CDA5}"/>
              </a:ext>
            </a:extLst>
          </p:cNvPr>
          <p:cNvSpPr>
            <a:spLocks noGrp="1"/>
          </p:cNvSpPr>
          <p:nvPr>
            <p:ph type="body" sz="quarter" idx="30" hasCustomPrompt="1"/>
          </p:nvPr>
        </p:nvSpPr>
        <p:spPr>
          <a:xfrm>
            <a:off x="526494" y="4929906"/>
            <a:ext cx="6500273" cy="743603"/>
          </a:xfrm>
          <a:prstGeom prst="rect">
            <a:avLst/>
          </a:prstGeom>
        </p:spPr>
        <p:txBody>
          <a:bodyPr>
            <a:noAutofit/>
          </a:bodyPr>
          <a:lstStyle>
            <a:lvl1pPr marL="0" indent="0" algn="l">
              <a:buNone/>
              <a:defRPr sz="29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Follow our Journey</a:t>
            </a:r>
            <a:endParaRPr lang="en-US" dirty="0"/>
          </a:p>
        </p:txBody>
      </p:sp>
      <p:cxnSp>
        <p:nvCxnSpPr>
          <p:cNvPr id="15" name="Straight Connector 14">
            <a:extLst>
              <a:ext uri="{FF2B5EF4-FFF2-40B4-BE49-F238E27FC236}">
                <a16:creationId xmlns:a16="http://schemas.microsoft.com/office/drawing/2014/main" id="{DE9937A7-62FD-536C-8DC0-E46D9E5415C7}"/>
              </a:ext>
            </a:extLst>
          </p:cNvPr>
          <p:cNvCxnSpPr>
            <a:cxnSpLocks/>
          </p:cNvCxnSpPr>
          <p:nvPr userDrawn="1"/>
        </p:nvCxnSpPr>
        <p:spPr>
          <a:xfrm>
            <a:off x="228494" y="4864889"/>
            <a:ext cx="1196350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782220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hoto Slide 1">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99568AC8-E43D-E73E-7D02-18A3B2F68E95}"/>
              </a:ext>
            </a:extLst>
          </p:cNvPr>
          <p:cNvSpPr>
            <a:spLocks noGrp="1"/>
          </p:cNvSpPr>
          <p:nvPr>
            <p:ph type="pic" sz="quarter" idx="12"/>
          </p:nvPr>
        </p:nvSpPr>
        <p:spPr>
          <a:xfrm>
            <a:off x="3940446" y="508738"/>
            <a:ext cx="7810445" cy="235996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4" name="Picture Placeholder 12">
            <a:extLst>
              <a:ext uri="{FF2B5EF4-FFF2-40B4-BE49-F238E27FC236}">
                <a16:creationId xmlns:a16="http://schemas.microsoft.com/office/drawing/2014/main" id="{0B672221-5889-3917-B5DB-35BDE28490A3}"/>
              </a:ext>
            </a:extLst>
          </p:cNvPr>
          <p:cNvSpPr>
            <a:spLocks noGrp="1"/>
          </p:cNvSpPr>
          <p:nvPr>
            <p:ph type="pic" sz="quarter" idx="14"/>
          </p:nvPr>
        </p:nvSpPr>
        <p:spPr>
          <a:xfrm>
            <a:off x="3940446" y="3281082"/>
            <a:ext cx="8251553" cy="357691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12" name="Picture Placeholder 11">
            <a:extLst>
              <a:ext uri="{FF2B5EF4-FFF2-40B4-BE49-F238E27FC236}">
                <a16:creationId xmlns:a16="http://schemas.microsoft.com/office/drawing/2014/main" id="{98C81996-E14F-2FA0-B775-454832A282DD}"/>
              </a:ext>
            </a:extLst>
          </p:cNvPr>
          <p:cNvSpPr>
            <a:spLocks noGrp="1"/>
          </p:cNvSpPr>
          <p:nvPr>
            <p:ph type="pic" sz="quarter" idx="15"/>
          </p:nvPr>
        </p:nvSpPr>
        <p:spPr>
          <a:xfrm>
            <a:off x="415637" y="0"/>
            <a:ext cx="3117272" cy="6484742"/>
          </a:xfrm>
          <a:custGeom>
            <a:avLst/>
            <a:gdLst>
              <a:gd name="connsiteX0" fmla="*/ 0 w 3117272"/>
              <a:gd name="connsiteY0" fmla="*/ 0 h 6484742"/>
              <a:gd name="connsiteX1" fmla="*/ 3117272 w 3117272"/>
              <a:gd name="connsiteY1" fmla="*/ 0 h 6484742"/>
              <a:gd name="connsiteX2" fmla="*/ 3117272 w 3117272"/>
              <a:gd name="connsiteY2" fmla="*/ 6484742 h 6484742"/>
              <a:gd name="connsiteX3" fmla="*/ 0 w 3117272"/>
              <a:gd name="connsiteY3" fmla="*/ 6484742 h 6484742"/>
              <a:gd name="connsiteX4" fmla="*/ 0 w 3117272"/>
              <a:gd name="connsiteY4" fmla="*/ 2251335 h 6484742"/>
              <a:gd name="connsiteX5" fmla="*/ 214865 w 3117272"/>
              <a:gd name="connsiteY5" fmla="*/ 2251335 h 6484742"/>
              <a:gd name="connsiteX6" fmla="*/ 214865 w 3117272"/>
              <a:gd name="connsiteY6" fmla="*/ 811334 h 6484742"/>
              <a:gd name="connsiteX7" fmla="*/ 0 w 3117272"/>
              <a:gd name="connsiteY7" fmla="*/ 811334 h 648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7272" h="6484742">
                <a:moveTo>
                  <a:pt x="0" y="0"/>
                </a:moveTo>
                <a:lnTo>
                  <a:pt x="3117272" y="0"/>
                </a:lnTo>
                <a:lnTo>
                  <a:pt x="3117272" y="6484742"/>
                </a:lnTo>
                <a:lnTo>
                  <a:pt x="0" y="6484742"/>
                </a:lnTo>
                <a:lnTo>
                  <a:pt x="0" y="2251335"/>
                </a:lnTo>
                <a:lnTo>
                  <a:pt x="214865" y="2251335"/>
                </a:lnTo>
                <a:lnTo>
                  <a:pt x="214865" y="811334"/>
                </a:lnTo>
                <a:lnTo>
                  <a:pt x="0" y="811334"/>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13" name="Freeform 12">
            <a:extLst>
              <a:ext uri="{FF2B5EF4-FFF2-40B4-BE49-F238E27FC236}">
                <a16:creationId xmlns:a16="http://schemas.microsoft.com/office/drawing/2014/main" id="{F37F15AC-75EB-9933-F5F5-E157D4F44289}"/>
              </a:ext>
            </a:extLst>
          </p:cNvPr>
          <p:cNvSpPr/>
          <p:nvPr userDrawn="1"/>
        </p:nvSpPr>
        <p:spPr>
          <a:xfrm rot="16200000">
            <a:off x="-269498" y="1351335"/>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915F9E"/>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785774958"/>
      </p:ext>
    </p:extLst>
  </p:cSld>
  <p:clrMapOvr>
    <a:masterClrMapping/>
  </p:clrMapOvr>
  <p:extLst>
    <p:ext uri="{DCECCB84-F9BA-43D5-87BE-67443E8EF086}">
      <p15:sldGuideLst xmlns:p15="http://schemas.microsoft.com/office/powerpoint/2012/main">
        <p15:guide id="1" orient="horz" pos="4124"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hoto Slide 2">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EFB69382-839E-D646-89C9-E5867CB9B0E9}"/>
              </a:ext>
            </a:extLst>
          </p:cNvPr>
          <p:cNvSpPr>
            <a:spLocks noGrp="1"/>
          </p:cNvSpPr>
          <p:nvPr>
            <p:ph type="pic" sz="quarter" idx="21"/>
          </p:nvPr>
        </p:nvSpPr>
        <p:spPr>
          <a:xfrm>
            <a:off x="0" y="0"/>
            <a:ext cx="4163818" cy="6858000"/>
          </a:xfrm>
          <a:custGeom>
            <a:avLst/>
            <a:gdLst>
              <a:gd name="connsiteX0" fmla="*/ 0 w 5875886"/>
              <a:gd name="connsiteY0" fmla="*/ 0 h 6858000"/>
              <a:gd name="connsiteX1" fmla="*/ 5875886 w 5875886"/>
              <a:gd name="connsiteY1" fmla="*/ 0 h 6858000"/>
              <a:gd name="connsiteX2" fmla="*/ 5875886 w 5875886"/>
              <a:gd name="connsiteY2" fmla="*/ 737390 h 6858000"/>
              <a:gd name="connsiteX3" fmla="*/ 5688883 w 5875886"/>
              <a:gd name="connsiteY3" fmla="*/ 737390 h 6858000"/>
              <a:gd name="connsiteX4" fmla="*/ 5688883 w 5875886"/>
              <a:gd name="connsiteY4" fmla="*/ 2177391 h 6858000"/>
              <a:gd name="connsiteX5" fmla="*/ 5875886 w 5875886"/>
              <a:gd name="connsiteY5" fmla="*/ 2177391 h 6858000"/>
              <a:gd name="connsiteX6" fmla="*/ 5875886 w 5875886"/>
              <a:gd name="connsiteY6" fmla="*/ 6858000 h 6858000"/>
              <a:gd name="connsiteX7" fmla="*/ 0 w 5875886"/>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5886" h="6858000">
                <a:moveTo>
                  <a:pt x="0" y="0"/>
                </a:moveTo>
                <a:lnTo>
                  <a:pt x="5875886" y="0"/>
                </a:lnTo>
                <a:lnTo>
                  <a:pt x="5875886" y="737390"/>
                </a:lnTo>
                <a:lnTo>
                  <a:pt x="5688883" y="737390"/>
                </a:lnTo>
                <a:lnTo>
                  <a:pt x="5688883" y="2177391"/>
                </a:lnTo>
                <a:lnTo>
                  <a:pt x="5875886" y="2177391"/>
                </a:lnTo>
                <a:lnTo>
                  <a:pt x="5875886" y="6858000"/>
                </a:lnTo>
                <a:lnTo>
                  <a:pt x="0" y="6858000"/>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8" name="Text Placeholder 32">
            <a:extLst>
              <a:ext uri="{FF2B5EF4-FFF2-40B4-BE49-F238E27FC236}">
                <a16:creationId xmlns:a16="http://schemas.microsoft.com/office/drawing/2014/main" id="{D1327D4F-D423-AA4A-B02C-CB1BD40DADE5}"/>
              </a:ext>
            </a:extLst>
          </p:cNvPr>
          <p:cNvSpPr>
            <a:spLocks noGrp="1"/>
          </p:cNvSpPr>
          <p:nvPr>
            <p:ph type="body" sz="quarter" idx="30" hasCustomPrompt="1"/>
          </p:nvPr>
        </p:nvSpPr>
        <p:spPr>
          <a:xfrm>
            <a:off x="4996019" y="1034821"/>
            <a:ext cx="6577261" cy="845139"/>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0" name="Text Placeholder 32">
            <a:extLst>
              <a:ext uri="{FF2B5EF4-FFF2-40B4-BE49-F238E27FC236}">
                <a16:creationId xmlns:a16="http://schemas.microsoft.com/office/drawing/2014/main" id="{0D0EC778-7AF1-8B42-A6E0-0E1E706BF8C5}"/>
              </a:ext>
            </a:extLst>
          </p:cNvPr>
          <p:cNvSpPr>
            <a:spLocks noGrp="1"/>
          </p:cNvSpPr>
          <p:nvPr>
            <p:ph type="body" sz="quarter" idx="48" hasCustomPrompt="1"/>
          </p:nvPr>
        </p:nvSpPr>
        <p:spPr>
          <a:xfrm>
            <a:off x="5000017" y="2603039"/>
            <a:ext cx="6561082" cy="1210204"/>
          </a:xfrm>
          <a:prstGeom prst="rect">
            <a:avLst/>
          </a:prstGeom>
        </p:spPr>
        <p:txBody>
          <a:bodyPr numCol="1" spcCol="288000" anchor="t">
            <a:noAutofit/>
          </a:bodyPr>
          <a:lstStyle>
            <a:lvl1pPr marL="0" indent="0" algn="l">
              <a:lnSpc>
                <a:spcPct val="100000"/>
              </a:lnSpc>
              <a:spcBef>
                <a:spcPts val="0"/>
              </a:spcBef>
              <a:buNone/>
              <a:defRPr sz="1774"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5" name="Freeform 14">
            <a:extLst>
              <a:ext uri="{FF2B5EF4-FFF2-40B4-BE49-F238E27FC236}">
                <a16:creationId xmlns:a16="http://schemas.microsoft.com/office/drawing/2014/main" id="{BD492FCF-3263-2845-8310-FBF1FA7259A3}"/>
              </a:ext>
            </a:extLst>
          </p:cNvPr>
          <p:cNvSpPr/>
          <p:nvPr userDrawn="1"/>
        </p:nvSpPr>
        <p:spPr>
          <a:xfrm rot="16200000">
            <a:off x="3475727" y="1277391"/>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Rectangle 1">
            <a:extLst>
              <a:ext uri="{FF2B5EF4-FFF2-40B4-BE49-F238E27FC236}">
                <a16:creationId xmlns:a16="http://schemas.microsoft.com/office/drawing/2014/main" id="{177B2456-C1C0-27EA-06E1-C4D547F3CEA9}"/>
              </a:ext>
            </a:extLst>
          </p:cNvPr>
          <p:cNvSpPr/>
          <p:nvPr userDrawn="1"/>
        </p:nvSpPr>
        <p:spPr>
          <a:xfrm>
            <a:off x="4156725" y="4169664"/>
            <a:ext cx="3994494" cy="2688336"/>
          </a:xfrm>
          <a:prstGeom prst="rect">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Placeholder 32">
            <a:extLst>
              <a:ext uri="{FF2B5EF4-FFF2-40B4-BE49-F238E27FC236}">
                <a16:creationId xmlns:a16="http://schemas.microsoft.com/office/drawing/2014/main" id="{73B6554F-A41E-697C-0FAD-9359499AE935}"/>
              </a:ext>
            </a:extLst>
          </p:cNvPr>
          <p:cNvSpPr>
            <a:spLocks noGrp="1"/>
          </p:cNvSpPr>
          <p:nvPr>
            <p:ph type="body" sz="quarter" idx="59" hasCustomPrompt="1"/>
          </p:nvPr>
        </p:nvSpPr>
        <p:spPr>
          <a:xfrm>
            <a:off x="4303748" y="4897435"/>
            <a:ext cx="3700448" cy="1632228"/>
          </a:xfrm>
          <a:prstGeom prst="rect">
            <a:avLst/>
          </a:prstGeom>
        </p:spPr>
        <p:txBody>
          <a:bodyPr anchor="ctr">
            <a:noAutofit/>
          </a:bodyPr>
          <a:lstStyle>
            <a:lvl1pPr marL="0" indent="0" algn="ctr">
              <a:lnSpc>
                <a:spcPts val="1420"/>
              </a:lnSpc>
              <a:spcBef>
                <a:spcPts val="0"/>
              </a:spcBef>
              <a:buNone/>
              <a:defRPr lang="en-IE" sz="1600" b="0" i="1" u="none" strike="noStrike" smtClean="0">
                <a:solidFill>
                  <a:schemeClr val="bg1"/>
                </a:solidFill>
                <a:effectLst/>
                <a:latin typeface="Calibri" panose="020F050202020403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quote</a:t>
            </a:r>
          </a:p>
        </p:txBody>
      </p:sp>
      <p:sp>
        <p:nvSpPr>
          <p:cNvPr id="4" name="Text Placeholder 32">
            <a:extLst>
              <a:ext uri="{FF2B5EF4-FFF2-40B4-BE49-F238E27FC236}">
                <a16:creationId xmlns:a16="http://schemas.microsoft.com/office/drawing/2014/main" id="{AE7A0A05-83CE-414F-6B07-C62103AF336F}"/>
              </a:ext>
            </a:extLst>
          </p:cNvPr>
          <p:cNvSpPr>
            <a:spLocks noGrp="1"/>
          </p:cNvSpPr>
          <p:nvPr>
            <p:ph type="body" sz="quarter" idx="60" hasCustomPrompt="1"/>
          </p:nvPr>
        </p:nvSpPr>
        <p:spPr>
          <a:xfrm rot="10800000">
            <a:off x="4892899" y="3389811"/>
            <a:ext cx="2522147" cy="216147"/>
          </a:xfrm>
          <a:prstGeom prst="rect">
            <a:avLst/>
          </a:prstGeom>
        </p:spPr>
        <p:txBody>
          <a:bodyPr anchor="t">
            <a:noAutofit/>
          </a:bodyPr>
          <a:lstStyle>
            <a:lvl1pPr marL="0" indent="0" algn="ctr">
              <a:lnSpc>
                <a:spcPts val="1420"/>
              </a:lnSpc>
              <a:spcBef>
                <a:spcPts val="0"/>
              </a:spcBef>
              <a:buNone/>
              <a:defRPr lang="en-IE" sz="14000" b="1" i="0" u="none" strike="noStrike" smtClean="0">
                <a:solidFill>
                  <a:srgbClr val="7ABB57"/>
                </a:solidFill>
                <a:effectLst/>
                <a:latin typeface="Times" pitchFamily="2"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a:t>
            </a:r>
          </a:p>
        </p:txBody>
      </p:sp>
      <p:sp>
        <p:nvSpPr>
          <p:cNvPr id="5" name="Text Placeholder 32">
            <a:extLst>
              <a:ext uri="{FF2B5EF4-FFF2-40B4-BE49-F238E27FC236}">
                <a16:creationId xmlns:a16="http://schemas.microsoft.com/office/drawing/2014/main" id="{B60F2015-6895-4E97-0F5B-81DA0A0EBFCE}"/>
              </a:ext>
            </a:extLst>
          </p:cNvPr>
          <p:cNvSpPr>
            <a:spLocks noGrp="1"/>
          </p:cNvSpPr>
          <p:nvPr>
            <p:ph type="body" sz="quarter" idx="61" hasCustomPrompt="1"/>
          </p:nvPr>
        </p:nvSpPr>
        <p:spPr>
          <a:xfrm>
            <a:off x="4303748" y="6000502"/>
            <a:ext cx="3700448" cy="638015"/>
          </a:xfrm>
          <a:prstGeom prst="rect">
            <a:avLst/>
          </a:prstGeom>
        </p:spPr>
        <p:txBody>
          <a:bodyPr anchor="b">
            <a:noAutofit/>
          </a:bodyPr>
          <a:lstStyle>
            <a:lvl1pPr marL="0" indent="0" algn="ctr">
              <a:lnSpc>
                <a:spcPts val="1420"/>
              </a:lnSpc>
              <a:spcBef>
                <a:spcPts val="0"/>
              </a:spcBef>
              <a:buNone/>
              <a:defRPr lang="en-IE" sz="1200" b="1" i="0" u="none" strike="noStrike" smtClean="0">
                <a:solidFill>
                  <a:schemeClr val="bg1"/>
                </a:solidFill>
                <a:effectLst/>
                <a:latin typeface="Calibri" panose="020F050202020403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Name  </a:t>
            </a:r>
          </a:p>
          <a:p>
            <a:pPr lvl="0"/>
            <a:r>
              <a:rPr lang="en-GB" dirty="0"/>
              <a:t>Title</a:t>
            </a:r>
          </a:p>
        </p:txBody>
      </p:sp>
    </p:spTree>
    <p:extLst>
      <p:ext uri="{BB962C8B-B14F-4D97-AF65-F5344CB8AC3E}">
        <p14:creationId xmlns:p14="http://schemas.microsoft.com/office/powerpoint/2010/main" val="190029274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Photo Slide 2">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EFB69382-839E-D646-89C9-E5867CB9B0E9}"/>
              </a:ext>
            </a:extLst>
          </p:cNvPr>
          <p:cNvSpPr>
            <a:spLocks noGrp="1"/>
          </p:cNvSpPr>
          <p:nvPr>
            <p:ph type="pic" sz="quarter" idx="21"/>
          </p:nvPr>
        </p:nvSpPr>
        <p:spPr>
          <a:xfrm>
            <a:off x="0" y="0"/>
            <a:ext cx="4163818" cy="6858000"/>
          </a:xfrm>
          <a:custGeom>
            <a:avLst/>
            <a:gdLst>
              <a:gd name="connsiteX0" fmla="*/ 0 w 5875886"/>
              <a:gd name="connsiteY0" fmla="*/ 0 h 6858000"/>
              <a:gd name="connsiteX1" fmla="*/ 5875886 w 5875886"/>
              <a:gd name="connsiteY1" fmla="*/ 0 h 6858000"/>
              <a:gd name="connsiteX2" fmla="*/ 5875886 w 5875886"/>
              <a:gd name="connsiteY2" fmla="*/ 737390 h 6858000"/>
              <a:gd name="connsiteX3" fmla="*/ 5688883 w 5875886"/>
              <a:gd name="connsiteY3" fmla="*/ 737390 h 6858000"/>
              <a:gd name="connsiteX4" fmla="*/ 5688883 w 5875886"/>
              <a:gd name="connsiteY4" fmla="*/ 2177391 h 6858000"/>
              <a:gd name="connsiteX5" fmla="*/ 5875886 w 5875886"/>
              <a:gd name="connsiteY5" fmla="*/ 2177391 h 6858000"/>
              <a:gd name="connsiteX6" fmla="*/ 5875886 w 5875886"/>
              <a:gd name="connsiteY6" fmla="*/ 6858000 h 6858000"/>
              <a:gd name="connsiteX7" fmla="*/ 0 w 5875886"/>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5886" h="6858000">
                <a:moveTo>
                  <a:pt x="0" y="0"/>
                </a:moveTo>
                <a:lnTo>
                  <a:pt x="5875886" y="0"/>
                </a:lnTo>
                <a:lnTo>
                  <a:pt x="5875886" y="737390"/>
                </a:lnTo>
                <a:lnTo>
                  <a:pt x="5688883" y="737390"/>
                </a:lnTo>
                <a:lnTo>
                  <a:pt x="5688883" y="2177391"/>
                </a:lnTo>
                <a:lnTo>
                  <a:pt x="5875886" y="2177391"/>
                </a:lnTo>
                <a:lnTo>
                  <a:pt x="5875886" y="6858000"/>
                </a:lnTo>
                <a:lnTo>
                  <a:pt x="0" y="6858000"/>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8" name="Text Placeholder 32">
            <a:extLst>
              <a:ext uri="{FF2B5EF4-FFF2-40B4-BE49-F238E27FC236}">
                <a16:creationId xmlns:a16="http://schemas.microsoft.com/office/drawing/2014/main" id="{D1327D4F-D423-AA4A-B02C-CB1BD40DADE5}"/>
              </a:ext>
            </a:extLst>
          </p:cNvPr>
          <p:cNvSpPr>
            <a:spLocks noGrp="1"/>
          </p:cNvSpPr>
          <p:nvPr>
            <p:ph type="body" sz="quarter" idx="30" hasCustomPrompt="1"/>
          </p:nvPr>
        </p:nvSpPr>
        <p:spPr>
          <a:xfrm>
            <a:off x="4996019" y="1034821"/>
            <a:ext cx="6577261" cy="845139"/>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0" name="Text Placeholder 32">
            <a:extLst>
              <a:ext uri="{FF2B5EF4-FFF2-40B4-BE49-F238E27FC236}">
                <a16:creationId xmlns:a16="http://schemas.microsoft.com/office/drawing/2014/main" id="{0D0EC778-7AF1-8B42-A6E0-0E1E706BF8C5}"/>
              </a:ext>
            </a:extLst>
          </p:cNvPr>
          <p:cNvSpPr>
            <a:spLocks noGrp="1"/>
          </p:cNvSpPr>
          <p:nvPr>
            <p:ph type="body" sz="quarter" idx="48" hasCustomPrompt="1"/>
          </p:nvPr>
        </p:nvSpPr>
        <p:spPr>
          <a:xfrm>
            <a:off x="5000017" y="2603039"/>
            <a:ext cx="6561082" cy="1210204"/>
          </a:xfrm>
          <a:prstGeom prst="rect">
            <a:avLst/>
          </a:prstGeom>
        </p:spPr>
        <p:txBody>
          <a:bodyPr numCol="1" spcCol="288000" anchor="t">
            <a:noAutofit/>
          </a:bodyPr>
          <a:lstStyle>
            <a:lvl1pPr marL="0" indent="0" algn="l">
              <a:lnSpc>
                <a:spcPct val="100000"/>
              </a:lnSpc>
              <a:spcBef>
                <a:spcPts val="0"/>
              </a:spcBef>
              <a:buNone/>
              <a:defRPr sz="1774"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5" name="Freeform 14">
            <a:extLst>
              <a:ext uri="{FF2B5EF4-FFF2-40B4-BE49-F238E27FC236}">
                <a16:creationId xmlns:a16="http://schemas.microsoft.com/office/drawing/2014/main" id="{BD492FCF-3263-2845-8310-FBF1FA7259A3}"/>
              </a:ext>
            </a:extLst>
          </p:cNvPr>
          <p:cNvSpPr/>
          <p:nvPr userDrawn="1"/>
        </p:nvSpPr>
        <p:spPr>
          <a:xfrm rot="16200000">
            <a:off x="3475727" y="1277391"/>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4" name="Text Placeholder 32">
            <a:extLst>
              <a:ext uri="{FF2B5EF4-FFF2-40B4-BE49-F238E27FC236}">
                <a16:creationId xmlns:a16="http://schemas.microsoft.com/office/drawing/2014/main" id="{AE7A0A05-83CE-414F-6B07-C62103AF336F}"/>
              </a:ext>
            </a:extLst>
          </p:cNvPr>
          <p:cNvSpPr>
            <a:spLocks noGrp="1"/>
          </p:cNvSpPr>
          <p:nvPr>
            <p:ph type="body" sz="quarter" idx="60" hasCustomPrompt="1"/>
          </p:nvPr>
        </p:nvSpPr>
        <p:spPr>
          <a:xfrm rot="10800000">
            <a:off x="4892899" y="3389811"/>
            <a:ext cx="2522147" cy="216147"/>
          </a:xfrm>
          <a:prstGeom prst="rect">
            <a:avLst/>
          </a:prstGeom>
        </p:spPr>
        <p:txBody>
          <a:bodyPr anchor="t">
            <a:noAutofit/>
          </a:bodyPr>
          <a:lstStyle>
            <a:lvl1pPr marL="0" indent="0" algn="ctr">
              <a:lnSpc>
                <a:spcPts val="1420"/>
              </a:lnSpc>
              <a:spcBef>
                <a:spcPts val="0"/>
              </a:spcBef>
              <a:buNone/>
              <a:defRPr lang="en-IE" sz="14000" b="1" i="0" u="none" strike="noStrike" smtClean="0">
                <a:solidFill>
                  <a:srgbClr val="7ABB57"/>
                </a:solidFill>
                <a:effectLst/>
                <a:latin typeface="Times" pitchFamily="2"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a:t>
            </a:r>
          </a:p>
        </p:txBody>
      </p:sp>
    </p:spTree>
    <p:extLst>
      <p:ext uri="{BB962C8B-B14F-4D97-AF65-F5344CB8AC3E}">
        <p14:creationId xmlns:p14="http://schemas.microsoft.com/office/powerpoint/2010/main" val="154604860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4135"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hoto Slide 3">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587D0C7-C4F0-F44B-8FD9-25E71566265C}"/>
              </a:ext>
            </a:extLst>
          </p:cNvPr>
          <p:cNvGrpSpPr/>
          <p:nvPr userDrawn="1"/>
        </p:nvGrpSpPr>
        <p:grpSpPr>
          <a:xfrm>
            <a:off x="2031600" y="-4917"/>
            <a:ext cx="8128800" cy="4665503"/>
            <a:chOff x="987424" y="0"/>
            <a:chExt cx="5584826" cy="3254142"/>
          </a:xfrm>
        </p:grpSpPr>
        <p:sp>
          <p:nvSpPr>
            <p:cNvPr id="21" name="Rectangle 20">
              <a:extLst>
                <a:ext uri="{FF2B5EF4-FFF2-40B4-BE49-F238E27FC236}">
                  <a16:creationId xmlns:a16="http://schemas.microsoft.com/office/drawing/2014/main" id="{37FAD2C0-DBDF-CC43-8DF5-5E7DB4F84012}"/>
                </a:ext>
              </a:extLst>
            </p:cNvPr>
            <p:cNvSpPr/>
            <p:nvPr userDrawn="1"/>
          </p:nvSpPr>
          <p:spPr bwMode="auto">
            <a:xfrm>
              <a:off x="987424" y="215901"/>
              <a:ext cx="5584826" cy="3038241"/>
            </a:xfrm>
            <a:prstGeom prst="rect">
              <a:avLst/>
            </a:prstGeom>
            <a:solidFill>
              <a:schemeClr val="bg1"/>
            </a:solidFill>
            <a:ln w="12700" cap="flat">
              <a:noFill/>
              <a:prstDash val="solid"/>
              <a:miter lim="800000"/>
              <a:headEnd/>
              <a:tailEnd/>
            </a:ln>
            <a:effectLst/>
          </p:spPr>
          <p:txBody>
            <a:bodyPr vert="horz" wrap="square" lIns="145436" tIns="72717" rIns="145436" bIns="72717" numCol="1" rtlCol="0" anchor="t" anchorCtr="0" compatLnSpc="1">
              <a:prstTxWarp prst="textNoShape">
                <a:avLst/>
              </a:prstTxWarp>
            </a:bodyPr>
            <a:lstStyle/>
            <a:p>
              <a:pPr algn="ctr"/>
              <a:endParaRPr lang="fr-CA" sz="6926"/>
            </a:p>
          </p:txBody>
        </p:sp>
        <p:sp>
          <p:nvSpPr>
            <p:cNvPr id="22" name="Rectangle 5">
              <a:extLst>
                <a:ext uri="{FF2B5EF4-FFF2-40B4-BE49-F238E27FC236}">
                  <a16:creationId xmlns:a16="http://schemas.microsoft.com/office/drawing/2014/main" id="{BB91B351-EDDA-B34A-B0F8-DBC4CBB99DAF}"/>
                </a:ext>
              </a:extLst>
            </p:cNvPr>
            <p:cNvSpPr/>
            <p:nvPr userDrawn="1"/>
          </p:nvSpPr>
          <p:spPr bwMode="auto">
            <a:xfrm>
              <a:off x="987424" y="0"/>
              <a:ext cx="5584826" cy="300434"/>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145436" tIns="72717" rIns="145436" bIns="72717" numCol="1" rtlCol="0" anchor="t" anchorCtr="0" compatLnSpc="1">
              <a:prstTxWarp prst="textNoShape">
                <a:avLst/>
              </a:prstTxWarp>
            </a:bodyPr>
            <a:lstStyle/>
            <a:p>
              <a:pPr algn="ctr"/>
              <a:endParaRPr lang="fr-CA" sz="6926"/>
            </a:p>
          </p:txBody>
        </p:sp>
      </p:grpSp>
      <p:sp>
        <p:nvSpPr>
          <p:cNvPr id="13" name="Text Placeholder 32">
            <a:extLst>
              <a:ext uri="{FF2B5EF4-FFF2-40B4-BE49-F238E27FC236}">
                <a16:creationId xmlns:a16="http://schemas.microsoft.com/office/drawing/2014/main" id="{3F020C69-ED5E-F94A-97D2-8608828E755F}"/>
              </a:ext>
            </a:extLst>
          </p:cNvPr>
          <p:cNvSpPr>
            <a:spLocks noGrp="1"/>
          </p:cNvSpPr>
          <p:nvPr>
            <p:ph type="body" sz="quarter" idx="30" hasCustomPrompt="1"/>
          </p:nvPr>
        </p:nvSpPr>
        <p:spPr>
          <a:xfrm>
            <a:off x="2363461" y="676344"/>
            <a:ext cx="7465079" cy="723352"/>
          </a:xfrm>
          <a:prstGeom prst="rect">
            <a:avLst/>
          </a:prstGeom>
        </p:spPr>
        <p:txBody>
          <a:bodyPr>
            <a:noAutofit/>
          </a:bodyPr>
          <a:lstStyle>
            <a:lvl1pPr marL="0" indent="0" algn="ctr">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14" name="Text Placeholder 32">
            <a:extLst>
              <a:ext uri="{FF2B5EF4-FFF2-40B4-BE49-F238E27FC236}">
                <a16:creationId xmlns:a16="http://schemas.microsoft.com/office/drawing/2014/main" id="{507FF297-8125-B740-A6B3-F1766B3775B1}"/>
              </a:ext>
            </a:extLst>
          </p:cNvPr>
          <p:cNvSpPr>
            <a:spLocks noGrp="1"/>
          </p:cNvSpPr>
          <p:nvPr>
            <p:ph type="body" sz="quarter" idx="48" hasCustomPrompt="1"/>
          </p:nvPr>
        </p:nvSpPr>
        <p:spPr>
          <a:xfrm>
            <a:off x="2363461" y="1694964"/>
            <a:ext cx="7465079" cy="2654613"/>
          </a:xfrm>
          <a:prstGeom prst="rect">
            <a:avLst/>
          </a:prstGeom>
        </p:spPr>
        <p:txBody>
          <a:bodyPr numCol="1" spcCol="288000" anchor="t">
            <a:noAutofit/>
          </a:bodyPr>
          <a:lstStyle>
            <a:lvl1pPr marL="0" indent="0" algn="ctr">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2" name="Picture Placeholder 18">
            <a:extLst>
              <a:ext uri="{FF2B5EF4-FFF2-40B4-BE49-F238E27FC236}">
                <a16:creationId xmlns:a16="http://schemas.microsoft.com/office/drawing/2014/main" id="{8B9D3D8F-588C-89A8-21E1-7A9F89B3B4FD}"/>
              </a:ext>
            </a:extLst>
          </p:cNvPr>
          <p:cNvSpPr>
            <a:spLocks noGrp="1"/>
          </p:cNvSpPr>
          <p:nvPr>
            <p:ph type="pic" sz="quarter" idx="21"/>
          </p:nvPr>
        </p:nvSpPr>
        <p:spPr>
          <a:xfrm>
            <a:off x="0" y="0"/>
            <a:ext cx="12192000" cy="6858000"/>
          </a:xfrm>
          <a:custGeom>
            <a:avLst/>
            <a:gdLst>
              <a:gd name="connsiteX0" fmla="*/ 0 w 12192000"/>
              <a:gd name="connsiteY0" fmla="*/ 0 h 6858000"/>
              <a:gd name="connsiteX1" fmla="*/ 2031600 w 12192000"/>
              <a:gd name="connsiteY1" fmla="*/ 0 h 6858000"/>
              <a:gd name="connsiteX2" fmla="*/ 2031600 w 12192000"/>
              <a:gd name="connsiteY2" fmla="*/ 304623 h 6858000"/>
              <a:gd name="connsiteX3" fmla="*/ 2031600 w 12192000"/>
              <a:gd name="connsiteY3" fmla="*/ 425819 h 6858000"/>
              <a:gd name="connsiteX4" fmla="*/ 2031600 w 12192000"/>
              <a:gd name="connsiteY4" fmla="*/ 4660586 h 6858000"/>
              <a:gd name="connsiteX5" fmla="*/ 10160400 w 12192000"/>
              <a:gd name="connsiteY5" fmla="*/ 4660586 h 6858000"/>
              <a:gd name="connsiteX6" fmla="*/ 10160400 w 12192000"/>
              <a:gd name="connsiteY6" fmla="*/ 425819 h 6858000"/>
              <a:gd name="connsiteX7" fmla="*/ 10160400 w 12192000"/>
              <a:gd name="connsiteY7" fmla="*/ 304623 h 6858000"/>
              <a:gd name="connsiteX8" fmla="*/ 1016040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0" y="0"/>
                </a:moveTo>
                <a:lnTo>
                  <a:pt x="2031600" y="0"/>
                </a:lnTo>
                <a:lnTo>
                  <a:pt x="2031600" y="304623"/>
                </a:lnTo>
                <a:lnTo>
                  <a:pt x="2031600" y="425819"/>
                </a:lnTo>
                <a:lnTo>
                  <a:pt x="2031600" y="4660586"/>
                </a:lnTo>
                <a:lnTo>
                  <a:pt x="10160400" y="4660586"/>
                </a:lnTo>
                <a:lnTo>
                  <a:pt x="10160400" y="425819"/>
                </a:lnTo>
                <a:lnTo>
                  <a:pt x="10160400" y="304623"/>
                </a:lnTo>
                <a:lnTo>
                  <a:pt x="10160400" y="0"/>
                </a:lnTo>
                <a:lnTo>
                  <a:pt x="12192000" y="0"/>
                </a:lnTo>
                <a:lnTo>
                  <a:pt x="12192000" y="6858000"/>
                </a:lnTo>
                <a:lnTo>
                  <a:pt x="0" y="6858000"/>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Tree>
    <p:extLst>
      <p:ext uri="{BB962C8B-B14F-4D97-AF65-F5344CB8AC3E}">
        <p14:creationId xmlns:p14="http://schemas.microsoft.com/office/powerpoint/2010/main" val="1499737173"/>
      </p:ext>
    </p:extLst>
  </p:cSld>
  <p:clrMapOvr>
    <a:masterClrMapping/>
  </p:clrMapOvr>
  <p:extLst>
    <p:ext uri="{DCECCB84-F9BA-43D5-87BE-67443E8EF086}">
      <p15:sldGuideLst xmlns:p15="http://schemas.microsoft.com/office/powerpoint/2012/main">
        <p15:guide id="1" pos="384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hoto Slide 4">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A460BEF3-61C2-4742-AAA9-8A775E25A8B1}"/>
              </a:ext>
            </a:extLst>
          </p:cNvPr>
          <p:cNvGrpSpPr/>
          <p:nvPr userDrawn="1"/>
        </p:nvGrpSpPr>
        <p:grpSpPr>
          <a:xfrm rot="5400000">
            <a:off x="1682423" y="-726427"/>
            <a:ext cx="4845505" cy="8210352"/>
            <a:chOff x="987424" y="0"/>
            <a:chExt cx="5584826" cy="5669757"/>
          </a:xfrm>
        </p:grpSpPr>
        <p:sp>
          <p:nvSpPr>
            <p:cNvPr id="19" name="Rectangle 18">
              <a:extLst>
                <a:ext uri="{FF2B5EF4-FFF2-40B4-BE49-F238E27FC236}">
                  <a16:creationId xmlns:a16="http://schemas.microsoft.com/office/drawing/2014/main" id="{BEE93A69-EE97-8E46-B290-315304A87853}"/>
                </a:ext>
              </a:extLst>
            </p:cNvPr>
            <p:cNvSpPr/>
            <p:nvPr userDrawn="1"/>
          </p:nvSpPr>
          <p:spPr bwMode="auto">
            <a:xfrm>
              <a:off x="987424" y="215901"/>
              <a:ext cx="5584826" cy="5453856"/>
            </a:xfrm>
            <a:prstGeom prst="rect">
              <a:avLst/>
            </a:prstGeom>
            <a:solidFill>
              <a:schemeClr val="bg1"/>
            </a:solidFill>
            <a:ln w="12700" cap="flat">
              <a:noFill/>
              <a:prstDash val="solid"/>
              <a:miter lim="800000"/>
              <a:headEnd/>
              <a:tailEnd/>
            </a:ln>
            <a:effectLst/>
          </p:spPr>
          <p:txBody>
            <a:bodyPr vert="horz" wrap="square" lIns="145436" tIns="72717" rIns="145436" bIns="72717" numCol="1" rtlCol="0" anchor="t" anchorCtr="0" compatLnSpc="1">
              <a:prstTxWarp prst="textNoShape">
                <a:avLst/>
              </a:prstTxWarp>
            </a:bodyPr>
            <a:lstStyle/>
            <a:p>
              <a:pPr algn="ctr"/>
              <a:endParaRPr lang="fr-CA" sz="6926"/>
            </a:p>
          </p:txBody>
        </p:sp>
        <p:sp>
          <p:nvSpPr>
            <p:cNvPr id="20" name="Rectangle 5">
              <a:extLst>
                <a:ext uri="{FF2B5EF4-FFF2-40B4-BE49-F238E27FC236}">
                  <a16:creationId xmlns:a16="http://schemas.microsoft.com/office/drawing/2014/main" id="{9AF571A1-90AF-2040-A9E6-44B98CE9D84A}"/>
                </a:ext>
              </a:extLst>
            </p:cNvPr>
            <p:cNvSpPr/>
            <p:nvPr userDrawn="1"/>
          </p:nvSpPr>
          <p:spPr bwMode="auto">
            <a:xfrm>
              <a:off x="987424" y="0"/>
              <a:ext cx="5584826" cy="300434"/>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145436" tIns="72717" rIns="145436" bIns="72717" numCol="1" rtlCol="0" anchor="t" anchorCtr="0" compatLnSpc="1">
              <a:prstTxWarp prst="textNoShape">
                <a:avLst/>
              </a:prstTxWarp>
            </a:bodyPr>
            <a:lstStyle/>
            <a:p>
              <a:pPr algn="ctr"/>
              <a:endParaRPr lang="fr-CA" sz="6926" dirty="0"/>
            </a:p>
          </p:txBody>
        </p:sp>
      </p:grpSp>
      <p:sp>
        <p:nvSpPr>
          <p:cNvPr id="17" name="Picture Placeholder 16">
            <a:extLst>
              <a:ext uri="{FF2B5EF4-FFF2-40B4-BE49-F238E27FC236}">
                <a16:creationId xmlns:a16="http://schemas.microsoft.com/office/drawing/2014/main" id="{93ABB9DF-1DB8-C14F-B6BD-AD6307C52AE0}"/>
              </a:ext>
            </a:extLst>
          </p:cNvPr>
          <p:cNvSpPr>
            <a:spLocks noGrp="1"/>
          </p:cNvSpPr>
          <p:nvPr>
            <p:ph type="pic" sz="quarter" idx="21"/>
          </p:nvPr>
        </p:nvSpPr>
        <p:spPr>
          <a:xfrm>
            <a:off x="-1"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5801498 h 6858000"/>
              <a:gd name="connsiteX5" fmla="*/ 7699906 w 12192000"/>
              <a:gd name="connsiteY5" fmla="*/ 5801498 h 6858000"/>
              <a:gd name="connsiteX6" fmla="*/ 7821131 w 12192000"/>
              <a:gd name="connsiteY6" fmla="*/ 5801498 h 6858000"/>
              <a:gd name="connsiteX7" fmla="*/ 8130745 w 12192000"/>
              <a:gd name="connsiteY7" fmla="*/ 5801498 h 6858000"/>
              <a:gd name="connsiteX8" fmla="*/ 8130745 w 12192000"/>
              <a:gd name="connsiteY8" fmla="*/ 955993 h 6858000"/>
              <a:gd name="connsiteX9" fmla="*/ 7821131 w 12192000"/>
              <a:gd name="connsiteY9" fmla="*/ 955993 h 6858000"/>
              <a:gd name="connsiteX10" fmla="*/ 7699906 w 12192000"/>
              <a:gd name="connsiteY10" fmla="*/ 955993 h 6858000"/>
              <a:gd name="connsiteX11" fmla="*/ 0 w 12192000"/>
              <a:gd name="connsiteY11" fmla="*/ 95599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0" y="0"/>
                </a:moveTo>
                <a:lnTo>
                  <a:pt x="12192000" y="0"/>
                </a:lnTo>
                <a:lnTo>
                  <a:pt x="12192000" y="6858000"/>
                </a:lnTo>
                <a:lnTo>
                  <a:pt x="0" y="6858000"/>
                </a:lnTo>
                <a:lnTo>
                  <a:pt x="0" y="5801498"/>
                </a:lnTo>
                <a:lnTo>
                  <a:pt x="7699906" y="5801498"/>
                </a:lnTo>
                <a:lnTo>
                  <a:pt x="7821131" y="5801498"/>
                </a:lnTo>
                <a:lnTo>
                  <a:pt x="8130745" y="5801498"/>
                </a:lnTo>
                <a:lnTo>
                  <a:pt x="8130745" y="955993"/>
                </a:lnTo>
                <a:lnTo>
                  <a:pt x="7821131" y="955993"/>
                </a:lnTo>
                <a:lnTo>
                  <a:pt x="7699906" y="955993"/>
                </a:lnTo>
                <a:lnTo>
                  <a:pt x="0" y="955993"/>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24" name="Text Placeholder 32">
            <a:extLst>
              <a:ext uri="{FF2B5EF4-FFF2-40B4-BE49-F238E27FC236}">
                <a16:creationId xmlns:a16="http://schemas.microsoft.com/office/drawing/2014/main" id="{066AB797-8A89-1847-80D1-724FF4999920}"/>
              </a:ext>
            </a:extLst>
          </p:cNvPr>
          <p:cNvSpPr>
            <a:spLocks noGrp="1"/>
          </p:cNvSpPr>
          <p:nvPr>
            <p:ph type="body" sz="quarter" idx="30" hasCustomPrompt="1"/>
          </p:nvPr>
        </p:nvSpPr>
        <p:spPr>
          <a:xfrm>
            <a:off x="640956" y="1409888"/>
            <a:ext cx="6749339" cy="808098"/>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6" name="Text Placeholder 32">
            <a:extLst>
              <a:ext uri="{FF2B5EF4-FFF2-40B4-BE49-F238E27FC236}">
                <a16:creationId xmlns:a16="http://schemas.microsoft.com/office/drawing/2014/main" id="{FEE3E3B2-D340-544F-9FCD-5AF1F67067B2}"/>
              </a:ext>
            </a:extLst>
          </p:cNvPr>
          <p:cNvSpPr>
            <a:spLocks noGrp="1"/>
          </p:cNvSpPr>
          <p:nvPr>
            <p:ph type="body" sz="quarter" idx="48" hasCustomPrompt="1"/>
          </p:nvPr>
        </p:nvSpPr>
        <p:spPr>
          <a:xfrm>
            <a:off x="640953" y="2428508"/>
            <a:ext cx="6749339" cy="2965622"/>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37178919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Photo Slide 5">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00B1808-228D-7E27-9B75-1CCC82DEB035}"/>
              </a:ext>
            </a:extLst>
          </p:cNvPr>
          <p:cNvSpPr>
            <a:spLocks noGrp="1"/>
          </p:cNvSpPr>
          <p:nvPr>
            <p:ph type="pic" sz="quarter" idx="21"/>
          </p:nvPr>
        </p:nvSpPr>
        <p:spPr>
          <a:xfrm>
            <a:off x="442452" y="0"/>
            <a:ext cx="11749547" cy="6284068"/>
          </a:xfrm>
          <a:custGeom>
            <a:avLst/>
            <a:gdLst>
              <a:gd name="connsiteX0" fmla="*/ 0 w 11749547"/>
              <a:gd name="connsiteY0" fmla="*/ 0 h 6284068"/>
              <a:gd name="connsiteX1" fmla="*/ 11749547 w 11749547"/>
              <a:gd name="connsiteY1" fmla="*/ 0 h 6284068"/>
              <a:gd name="connsiteX2" fmla="*/ 11749547 w 11749547"/>
              <a:gd name="connsiteY2" fmla="*/ 6284068 h 6284068"/>
              <a:gd name="connsiteX3" fmla="*/ 0 w 11749547"/>
              <a:gd name="connsiteY3" fmla="*/ 6284068 h 6284068"/>
              <a:gd name="connsiteX4" fmla="*/ 0 w 11749547"/>
              <a:gd name="connsiteY4" fmla="*/ 2251335 h 6284068"/>
              <a:gd name="connsiteX5" fmla="*/ 188050 w 11749547"/>
              <a:gd name="connsiteY5" fmla="*/ 2251335 h 6284068"/>
              <a:gd name="connsiteX6" fmla="*/ 188050 w 11749547"/>
              <a:gd name="connsiteY6" fmla="*/ 811334 h 6284068"/>
              <a:gd name="connsiteX7" fmla="*/ 0 w 11749547"/>
              <a:gd name="connsiteY7" fmla="*/ 811334 h 628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547" h="6284068">
                <a:moveTo>
                  <a:pt x="0" y="0"/>
                </a:moveTo>
                <a:lnTo>
                  <a:pt x="11749547" y="0"/>
                </a:lnTo>
                <a:lnTo>
                  <a:pt x="11749547" y="6284068"/>
                </a:lnTo>
                <a:lnTo>
                  <a:pt x="0" y="6284068"/>
                </a:lnTo>
                <a:lnTo>
                  <a:pt x="0" y="2251335"/>
                </a:lnTo>
                <a:lnTo>
                  <a:pt x="188050" y="2251335"/>
                </a:lnTo>
                <a:lnTo>
                  <a:pt x="188050" y="811334"/>
                </a:lnTo>
                <a:lnTo>
                  <a:pt x="0" y="811334"/>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3" name="Text Placeholder 32">
            <a:extLst>
              <a:ext uri="{FF2B5EF4-FFF2-40B4-BE49-F238E27FC236}">
                <a16:creationId xmlns:a16="http://schemas.microsoft.com/office/drawing/2014/main" id="{BEAA06E3-45B2-3953-6D8A-6036259389DF}"/>
              </a:ext>
            </a:extLst>
          </p:cNvPr>
          <p:cNvSpPr>
            <a:spLocks noGrp="1"/>
          </p:cNvSpPr>
          <p:nvPr>
            <p:ph type="body" sz="quarter" idx="31" hasCustomPrompt="1"/>
          </p:nvPr>
        </p:nvSpPr>
        <p:spPr>
          <a:xfrm>
            <a:off x="938369" y="1034821"/>
            <a:ext cx="6577261" cy="845139"/>
          </a:xfrm>
          <a:prstGeom prst="rect">
            <a:avLst/>
          </a:prstGeom>
        </p:spPr>
        <p:txBody>
          <a:bodyPr>
            <a:noAutofit/>
          </a:bodyPr>
          <a:lstStyle>
            <a:lvl1pPr marL="0" indent="0" algn="l">
              <a:spcBef>
                <a:spcPts val="0"/>
              </a:spcBef>
              <a:buNone/>
              <a:defRPr sz="36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6" name="Freeform 5">
            <a:extLst>
              <a:ext uri="{FF2B5EF4-FFF2-40B4-BE49-F238E27FC236}">
                <a16:creationId xmlns:a16="http://schemas.microsoft.com/office/drawing/2014/main" id="{193954E5-3078-93E1-AF20-06046AD16DD8}"/>
              </a:ext>
            </a:extLst>
          </p:cNvPr>
          <p:cNvSpPr/>
          <p:nvPr userDrawn="1"/>
        </p:nvSpPr>
        <p:spPr>
          <a:xfrm rot="16200000">
            <a:off x="-269498" y="1351335"/>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915F9E"/>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27286858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hoto Slide 6">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3BE49C4-98CB-9C45-BD57-28C8BFB0F07D}"/>
              </a:ext>
            </a:extLst>
          </p:cNvPr>
          <p:cNvSpPr/>
          <p:nvPr userDrawn="1"/>
        </p:nvSpPr>
        <p:spPr>
          <a:xfrm>
            <a:off x="0" y="1"/>
            <a:ext cx="12192000" cy="4366938"/>
          </a:xfrm>
          <a:prstGeom prst="rect">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69" dirty="0">
              <a:latin typeface="Montserrat" panose="00000500000000000000" pitchFamily="50" charset="0"/>
            </a:endParaRPr>
          </a:p>
        </p:txBody>
      </p:sp>
      <p:sp>
        <p:nvSpPr>
          <p:cNvPr id="22" name="Text Placeholder 32">
            <a:extLst>
              <a:ext uri="{FF2B5EF4-FFF2-40B4-BE49-F238E27FC236}">
                <a16:creationId xmlns:a16="http://schemas.microsoft.com/office/drawing/2014/main" id="{EFAA2AC1-2BB2-C547-AF06-7C9874DC88F2}"/>
              </a:ext>
            </a:extLst>
          </p:cNvPr>
          <p:cNvSpPr>
            <a:spLocks noGrp="1"/>
          </p:cNvSpPr>
          <p:nvPr>
            <p:ph type="body" sz="quarter" idx="30" hasCustomPrompt="1"/>
          </p:nvPr>
        </p:nvSpPr>
        <p:spPr>
          <a:xfrm>
            <a:off x="946246" y="5087695"/>
            <a:ext cx="4403214" cy="1346830"/>
          </a:xfrm>
          <a:prstGeom prst="rect">
            <a:avLst/>
          </a:prstGeom>
        </p:spPr>
        <p:txBody>
          <a:bodyPr>
            <a:noAutofit/>
          </a:bodyPr>
          <a:lstStyle>
            <a:lvl1pPr marL="0" indent="0" algn="l">
              <a:spcBef>
                <a:spcPts val="0"/>
              </a:spcBef>
              <a:buNone/>
              <a:defRPr sz="3600" b="1" i="0" spc="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4" name="Text Placeholder 32">
            <a:extLst>
              <a:ext uri="{FF2B5EF4-FFF2-40B4-BE49-F238E27FC236}">
                <a16:creationId xmlns:a16="http://schemas.microsoft.com/office/drawing/2014/main" id="{5D0ABF6D-9B7F-9841-95F1-1A05A28A9CF5}"/>
              </a:ext>
            </a:extLst>
          </p:cNvPr>
          <p:cNvSpPr>
            <a:spLocks noGrp="1"/>
          </p:cNvSpPr>
          <p:nvPr>
            <p:ph type="body" sz="quarter" idx="48" hasCustomPrompt="1"/>
          </p:nvPr>
        </p:nvSpPr>
        <p:spPr>
          <a:xfrm>
            <a:off x="5779610" y="5087694"/>
            <a:ext cx="5726769" cy="1346831"/>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0" name="Picture Placeholder 9">
            <a:extLst>
              <a:ext uri="{FF2B5EF4-FFF2-40B4-BE49-F238E27FC236}">
                <a16:creationId xmlns:a16="http://schemas.microsoft.com/office/drawing/2014/main" id="{6ED7D2CD-F4CF-0B7D-F8C9-E6B398C7EB02}"/>
              </a:ext>
            </a:extLst>
          </p:cNvPr>
          <p:cNvSpPr>
            <a:spLocks noGrp="1"/>
          </p:cNvSpPr>
          <p:nvPr>
            <p:ph type="pic" sz="quarter" idx="23"/>
          </p:nvPr>
        </p:nvSpPr>
        <p:spPr>
          <a:xfrm>
            <a:off x="438150" y="423475"/>
            <a:ext cx="3752850" cy="3481775"/>
          </a:xfrm>
          <a:custGeom>
            <a:avLst/>
            <a:gdLst>
              <a:gd name="connsiteX0" fmla="*/ 0 w 3752850"/>
              <a:gd name="connsiteY0" fmla="*/ 0 h 3481775"/>
              <a:gd name="connsiteX1" fmla="*/ 3752850 w 3752850"/>
              <a:gd name="connsiteY1" fmla="*/ 0 h 3481775"/>
              <a:gd name="connsiteX2" fmla="*/ 3752850 w 3752850"/>
              <a:gd name="connsiteY2" fmla="*/ 3481775 h 3481775"/>
              <a:gd name="connsiteX3" fmla="*/ 0 w 3752850"/>
              <a:gd name="connsiteY3" fmla="*/ 3481775 h 3481775"/>
              <a:gd name="connsiteX4" fmla="*/ 0 w 3752850"/>
              <a:gd name="connsiteY4" fmla="*/ 1827860 h 3481775"/>
              <a:gd name="connsiteX5" fmla="*/ 192352 w 3752850"/>
              <a:gd name="connsiteY5" fmla="*/ 1827860 h 3481775"/>
              <a:gd name="connsiteX6" fmla="*/ 192352 w 3752850"/>
              <a:gd name="connsiteY6" fmla="*/ 387859 h 3481775"/>
              <a:gd name="connsiteX7" fmla="*/ 0 w 3752850"/>
              <a:gd name="connsiteY7" fmla="*/ 387859 h 348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2850" h="3481775">
                <a:moveTo>
                  <a:pt x="0" y="0"/>
                </a:moveTo>
                <a:lnTo>
                  <a:pt x="3752850" y="0"/>
                </a:lnTo>
                <a:lnTo>
                  <a:pt x="3752850" y="3481775"/>
                </a:lnTo>
                <a:lnTo>
                  <a:pt x="0" y="3481775"/>
                </a:lnTo>
                <a:lnTo>
                  <a:pt x="0" y="1827860"/>
                </a:lnTo>
                <a:lnTo>
                  <a:pt x="192352" y="1827860"/>
                </a:lnTo>
                <a:lnTo>
                  <a:pt x="192352" y="387859"/>
                </a:lnTo>
                <a:lnTo>
                  <a:pt x="0" y="387859"/>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4" name="Picture Placeholder 2">
            <a:extLst>
              <a:ext uri="{FF2B5EF4-FFF2-40B4-BE49-F238E27FC236}">
                <a16:creationId xmlns:a16="http://schemas.microsoft.com/office/drawing/2014/main" id="{C864CD90-85EA-4B60-7659-37893CBE48A5}"/>
              </a:ext>
            </a:extLst>
          </p:cNvPr>
          <p:cNvSpPr>
            <a:spLocks noGrp="1"/>
          </p:cNvSpPr>
          <p:nvPr>
            <p:ph type="pic" sz="quarter" idx="49"/>
          </p:nvPr>
        </p:nvSpPr>
        <p:spPr>
          <a:xfrm>
            <a:off x="4686300" y="423476"/>
            <a:ext cx="2819400" cy="1519624"/>
          </a:xfrm>
          <a:prstGeom prst="rect">
            <a:avLst/>
          </a:prstGeom>
          <a:solidFill>
            <a:schemeClr val="bg1">
              <a:lumMod val="85000"/>
            </a:schemeClr>
          </a:solidFill>
        </p:spPr>
        <p:txBody>
          <a:bodyPr/>
          <a:lstStyle>
            <a:lvl1pPr marL="0" indent="0" algn="ctr">
              <a:buNone/>
              <a:defRPr>
                <a:solidFill>
                  <a:schemeClr val="bg1">
                    <a:lumMod val="85000"/>
                  </a:schemeClr>
                </a:solidFill>
              </a:defRPr>
            </a:lvl1pPr>
          </a:lstStyle>
          <a:p>
            <a:endParaRPr lang="en-US" dirty="0"/>
          </a:p>
        </p:txBody>
      </p:sp>
      <p:sp>
        <p:nvSpPr>
          <p:cNvPr id="8" name="Picture Placeholder 2">
            <a:extLst>
              <a:ext uri="{FF2B5EF4-FFF2-40B4-BE49-F238E27FC236}">
                <a16:creationId xmlns:a16="http://schemas.microsoft.com/office/drawing/2014/main" id="{6342DCF9-EAE7-7B71-7388-9E6EC9E874C2}"/>
              </a:ext>
            </a:extLst>
          </p:cNvPr>
          <p:cNvSpPr>
            <a:spLocks noGrp="1"/>
          </p:cNvSpPr>
          <p:nvPr>
            <p:ph type="pic" sz="quarter" idx="50"/>
          </p:nvPr>
        </p:nvSpPr>
        <p:spPr>
          <a:xfrm>
            <a:off x="4686300" y="2404676"/>
            <a:ext cx="2819400" cy="1519624"/>
          </a:xfrm>
          <a:prstGeom prst="rect">
            <a:avLst/>
          </a:prstGeom>
          <a:solidFill>
            <a:schemeClr val="bg1">
              <a:lumMod val="85000"/>
            </a:schemeClr>
          </a:solidFill>
        </p:spPr>
        <p:txBody>
          <a:bodyPr/>
          <a:lstStyle>
            <a:lvl1pPr marL="0" indent="0" algn="ctr">
              <a:buNone/>
              <a:defRPr>
                <a:solidFill>
                  <a:schemeClr val="bg1">
                    <a:lumMod val="85000"/>
                  </a:schemeClr>
                </a:solidFill>
              </a:defRPr>
            </a:lvl1pPr>
          </a:lstStyle>
          <a:p>
            <a:endParaRPr lang="en-US" dirty="0"/>
          </a:p>
        </p:txBody>
      </p:sp>
      <p:sp>
        <p:nvSpPr>
          <p:cNvPr id="9" name="Picture Placeholder 2">
            <a:extLst>
              <a:ext uri="{FF2B5EF4-FFF2-40B4-BE49-F238E27FC236}">
                <a16:creationId xmlns:a16="http://schemas.microsoft.com/office/drawing/2014/main" id="{D8FFF4D2-0329-8581-B1B1-5CC41D1E644C}"/>
              </a:ext>
            </a:extLst>
          </p:cNvPr>
          <p:cNvSpPr>
            <a:spLocks noGrp="1"/>
          </p:cNvSpPr>
          <p:nvPr>
            <p:ph type="pic" sz="quarter" idx="51"/>
          </p:nvPr>
        </p:nvSpPr>
        <p:spPr>
          <a:xfrm>
            <a:off x="7962900" y="442525"/>
            <a:ext cx="3752850" cy="3481775"/>
          </a:xfrm>
          <a:prstGeom prst="rect">
            <a:avLst/>
          </a:prstGeom>
          <a:solidFill>
            <a:schemeClr val="bg1">
              <a:lumMod val="85000"/>
            </a:schemeClr>
          </a:solidFill>
        </p:spPr>
        <p:txBody>
          <a:bodyPr/>
          <a:lstStyle>
            <a:lvl1pPr marL="0" indent="0" algn="ctr">
              <a:buNone/>
              <a:defRPr>
                <a:solidFill>
                  <a:schemeClr val="bg1">
                    <a:lumMod val="85000"/>
                  </a:schemeClr>
                </a:solidFill>
              </a:defRPr>
            </a:lvl1pPr>
          </a:lstStyle>
          <a:p>
            <a:endParaRPr lang="en-US" dirty="0"/>
          </a:p>
        </p:txBody>
      </p:sp>
      <p:sp>
        <p:nvSpPr>
          <p:cNvPr id="11" name="Freeform 10">
            <a:extLst>
              <a:ext uri="{FF2B5EF4-FFF2-40B4-BE49-F238E27FC236}">
                <a16:creationId xmlns:a16="http://schemas.microsoft.com/office/drawing/2014/main" id="{1A376BB1-A694-40C2-1A91-E3C35C061AA1}"/>
              </a:ext>
            </a:extLst>
          </p:cNvPr>
          <p:cNvSpPr/>
          <p:nvPr userDrawn="1"/>
        </p:nvSpPr>
        <p:spPr>
          <a:xfrm rot="16200000">
            <a:off x="-269498" y="1351335"/>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2180976426"/>
      </p:ext>
    </p:extLst>
  </p:cSld>
  <p:clrMapOvr>
    <a:masterClrMapping/>
  </p:clrMapOvr>
  <p:extLst>
    <p:ext uri="{DCECCB84-F9BA-43D5-87BE-67443E8EF086}">
      <p15:sldGuideLst xmlns:p15="http://schemas.microsoft.com/office/powerpoint/2012/main">
        <p15:guide id="1" orient="horz" pos="4124"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 x photo/text slide">
    <p:spTree>
      <p:nvGrpSpPr>
        <p:cNvPr id="1" name=""/>
        <p:cNvGrpSpPr/>
        <p:nvPr/>
      </p:nvGrpSpPr>
      <p:grpSpPr>
        <a:xfrm>
          <a:off x="0" y="0"/>
          <a:ext cx="0" cy="0"/>
          <a:chOff x="0" y="0"/>
          <a:chExt cx="0" cy="0"/>
        </a:xfrm>
      </p:grpSpPr>
      <p:sp>
        <p:nvSpPr>
          <p:cNvPr id="38" name="Text Placeholder 32">
            <a:extLst>
              <a:ext uri="{FF2B5EF4-FFF2-40B4-BE49-F238E27FC236}">
                <a16:creationId xmlns:a16="http://schemas.microsoft.com/office/drawing/2014/main" id="{7D2CEAEF-DB4C-9245-AB85-9E2643AF765B}"/>
              </a:ext>
            </a:extLst>
          </p:cNvPr>
          <p:cNvSpPr>
            <a:spLocks noGrp="1"/>
          </p:cNvSpPr>
          <p:nvPr>
            <p:ph type="body" sz="quarter" idx="49" hasCustomPrompt="1"/>
          </p:nvPr>
        </p:nvSpPr>
        <p:spPr>
          <a:xfrm>
            <a:off x="4346104" y="387792"/>
            <a:ext cx="7160276" cy="73006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US" dirty="0"/>
              <a:t>Title</a:t>
            </a:r>
          </a:p>
        </p:txBody>
      </p:sp>
      <p:sp>
        <p:nvSpPr>
          <p:cNvPr id="39" name="Text Placeholder 32">
            <a:extLst>
              <a:ext uri="{FF2B5EF4-FFF2-40B4-BE49-F238E27FC236}">
                <a16:creationId xmlns:a16="http://schemas.microsoft.com/office/drawing/2014/main" id="{043C13A9-DCE4-E54F-B82D-25FDA2086A05}"/>
              </a:ext>
            </a:extLst>
          </p:cNvPr>
          <p:cNvSpPr>
            <a:spLocks noGrp="1"/>
          </p:cNvSpPr>
          <p:nvPr>
            <p:ph type="body" sz="quarter" idx="50" hasCustomPrompt="1"/>
          </p:nvPr>
        </p:nvSpPr>
        <p:spPr>
          <a:xfrm>
            <a:off x="4358285" y="1091007"/>
            <a:ext cx="7160273" cy="945874"/>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55" name="Text Placeholder 32">
            <a:extLst>
              <a:ext uri="{FF2B5EF4-FFF2-40B4-BE49-F238E27FC236}">
                <a16:creationId xmlns:a16="http://schemas.microsoft.com/office/drawing/2014/main" id="{9F711D42-C3C7-F94F-A6A2-DBA59D2E1B09}"/>
              </a:ext>
            </a:extLst>
          </p:cNvPr>
          <p:cNvSpPr>
            <a:spLocks noGrp="1"/>
          </p:cNvSpPr>
          <p:nvPr>
            <p:ph type="body" sz="quarter" idx="51" hasCustomPrompt="1"/>
          </p:nvPr>
        </p:nvSpPr>
        <p:spPr>
          <a:xfrm>
            <a:off x="4346104" y="2462666"/>
            <a:ext cx="7160276" cy="73006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US" dirty="0"/>
              <a:t>Title</a:t>
            </a:r>
          </a:p>
        </p:txBody>
      </p:sp>
      <p:sp>
        <p:nvSpPr>
          <p:cNvPr id="56" name="Text Placeholder 32">
            <a:extLst>
              <a:ext uri="{FF2B5EF4-FFF2-40B4-BE49-F238E27FC236}">
                <a16:creationId xmlns:a16="http://schemas.microsoft.com/office/drawing/2014/main" id="{0DA45F84-5354-9B4C-B97F-2229C57C159A}"/>
              </a:ext>
            </a:extLst>
          </p:cNvPr>
          <p:cNvSpPr>
            <a:spLocks noGrp="1"/>
          </p:cNvSpPr>
          <p:nvPr>
            <p:ph type="body" sz="quarter" idx="52" hasCustomPrompt="1"/>
          </p:nvPr>
        </p:nvSpPr>
        <p:spPr>
          <a:xfrm>
            <a:off x="4358285" y="3165882"/>
            <a:ext cx="7160273" cy="945874"/>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59" name="Text Placeholder 32">
            <a:extLst>
              <a:ext uri="{FF2B5EF4-FFF2-40B4-BE49-F238E27FC236}">
                <a16:creationId xmlns:a16="http://schemas.microsoft.com/office/drawing/2014/main" id="{2E9877C6-E249-4F4E-8097-E7C44AB5FE09}"/>
              </a:ext>
            </a:extLst>
          </p:cNvPr>
          <p:cNvSpPr>
            <a:spLocks noGrp="1"/>
          </p:cNvSpPr>
          <p:nvPr>
            <p:ph type="body" sz="quarter" idx="54" hasCustomPrompt="1"/>
          </p:nvPr>
        </p:nvSpPr>
        <p:spPr>
          <a:xfrm>
            <a:off x="4358285" y="4537541"/>
            <a:ext cx="7160276" cy="73006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US" dirty="0"/>
              <a:t>Title</a:t>
            </a:r>
          </a:p>
        </p:txBody>
      </p:sp>
      <p:sp>
        <p:nvSpPr>
          <p:cNvPr id="60" name="Text Placeholder 32">
            <a:extLst>
              <a:ext uri="{FF2B5EF4-FFF2-40B4-BE49-F238E27FC236}">
                <a16:creationId xmlns:a16="http://schemas.microsoft.com/office/drawing/2014/main" id="{05D67838-D162-BA4F-965A-715CEE8EB1A7}"/>
              </a:ext>
            </a:extLst>
          </p:cNvPr>
          <p:cNvSpPr>
            <a:spLocks noGrp="1"/>
          </p:cNvSpPr>
          <p:nvPr>
            <p:ph type="body" sz="quarter" idx="55" hasCustomPrompt="1"/>
          </p:nvPr>
        </p:nvSpPr>
        <p:spPr>
          <a:xfrm>
            <a:off x="4370466" y="5240757"/>
            <a:ext cx="7160273" cy="945874"/>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2" name="Picture Placeholder 5">
            <a:extLst>
              <a:ext uri="{FF2B5EF4-FFF2-40B4-BE49-F238E27FC236}">
                <a16:creationId xmlns:a16="http://schemas.microsoft.com/office/drawing/2014/main" id="{C04E34B5-BCFA-58FF-7D0D-743A9547EA36}"/>
              </a:ext>
            </a:extLst>
          </p:cNvPr>
          <p:cNvSpPr>
            <a:spLocks noGrp="1"/>
          </p:cNvSpPr>
          <p:nvPr>
            <p:ph type="pic" sz="quarter" idx="57"/>
          </p:nvPr>
        </p:nvSpPr>
        <p:spPr>
          <a:xfrm>
            <a:off x="501328" y="413959"/>
            <a:ext cx="2529327" cy="1727134"/>
          </a:xfrm>
          <a:custGeom>
            <a:avLst/>
            <a:gdLst>
              <a:gd name="connsiteX0" fmla="*/ 0 w 2529327"/>
              <a:gd name="connsiteY0" fmla="*/ 0 h 1727134"/>
              <a:gd name="connsiteX1" fmla="*/ 2529327 w 2529327"/>
              <a:gd name="connsiteY1" fmla="*/ 0 h 1727134"/>
              <a:gd name="connsiteX2" fmla="*/ 2529327 w 2529327"/>
              <a:gd name="connsiteY2" fmla="*/ 1727134 h 1727134"/>
              <a:gd name="connsiteX3" fmla="*/ 1478231 w 2529327"/>
              <a:gd name="connsiteY3" fmla="*/ 1727134 h 1727134"/>
              <a:gd name="connsiteX4" fmla="*/ 1478231 w 2529327"/>
              <a:gd name="connsiteY4" fmla="*/ 1579190 h 1727134"/>
              <a:gd name="connsiteX5" fmla="*/ 162478 w 2529327"/>
              <a:gd name="connsiteY5" fmla="*/ 1579190 h 1727134"/>
              <a:gd name="connsiteX6" fmla="*/ 162479 w 2529327"/>
              <a:gd name="connsiteY6" fmla="*/ 260605 h 1727134"/>
              <a:gd name="connsiteX7" fmla="*/ 0 w 2529327"/>
              <a:gd name="connsiteY7" fmla="*/ 260605 h 17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9327" h="1727134">
                <a:moveTo>
                  <a:pt x="0" y="0"/>
                </a:moveTo>
                <a:lnTo>
                  <a:pt x="2529327" y="0"/>
                </a:lnTo>
                <a:lnTo>
                  <a:pt x="2529327" y="1727134"/>
                </a:lnTo>
                <a:lnTo>
                  <a:pt x="1478231" y="1727134"/>
                </a:lnTo>
                <a:lnTo>
                  <a:pt x="1478231" y="1579190"/>
                </a:lnTo>
                <a:lnTo>
                  <a:pt x="162478" y="1579190"/>
                </a:lnTo>
                <a:lnTo>
                  <a:pt x="162479" y="260605"/>
                </a:lnTo>
                <a:lnTo>
                  <a:pt x="0" y="260605"/>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3" name="Freeform 2">
            <a:extLst>
              <a:ext uri="{FF2B5EF4-FFF2-40B4-BE49-F238E27FC236}">
                <a16:creationId xmlns:a16="http://schemas.microsoft.com/office/drawing/2014/main" id="{159C768E-EFD4-C7DE-F472-51DC6C3C191F}"/>
              </a:ext>
            </a:extLst>
          </p:cNvPr>
          <p:cNvSpPr/>
          <p:nvPr userDrawn="1"/>
        </p:nvSpPr>
        <p:spPr>
          <a:xfrm rot="10800000">
            <a:off x="359045" y="674564"/>
            <a:ext cx="1620514" cy="1623346"/>
          </a:xfrm>
          <a:custGeom>
            <a:avLst/>
            <a:gdLst>
              <a:gd name="connsiteX0" fmla="*/ 1620513 w 1620514"/>
              <a:gd name="connsiteY0" fmla="*/ 1623346 h 1623346"/>
              <a:gd name="connsiteX1" fmla="*/ 1315752 w 1620514"/>
              <a:gd name="connsiteY1" fmla="*/ 1623346 h 1623346"/>
              <a:gd name="connsiteX2" fmla="*/ 1315753 w 1620514"/>
              <a:gd name="connsiteY2" fmla="*/ 304761 h 1623346"/>
              <a:gd name="connsiteX3" fmla="*/ 0 w 1620514"/>
              <a:gd name="connsiteY3" fmla="*/ 304761 h 1623346"/>
              <a:gd name="connsiteX4" fmla="*/ 0 w 1620514"/>
              <a:gd name="connsiteY4" fmla="*/ 0 h 1623346"/>
              <a:gd name="connsiteX5" fmla="*/ 1620514 w 1620514"/>
              <a:gd name="connsiteY5" fmla="*/ 0 h 1623346"/>
              <a:gd name="connsiteX6" fmla="*/ 1620514 w 1620514"/>
              <a:gd name="connsiteY6" fmla="*/ 304761 h 1623346"/>
              <a:gd name="connsiteX7" fmla="*/ 1620513 w 1620514"/>
              <a:gd name="connsiteY7" fmla="*/ 304761 h 162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514" h="1623346">
                <a:moveTo>
                  <a:pt x="1620513" y="1623346"/>
                </a:moveTo>
                <a:lnTo>
                  <a:pt x="1315752" y="1623346"/>
                </a:lnTo>
                <a:lnTo>
                  <a:pt x="1315753" y="304761"/>
                </a:lnTo>
                <a:lnTo>
                  <a:pt x="0" y="304761"/>
                </a:lnTo>
                <a:lnTo>
                  <a:pt x="0" y="0"/>
                </a:lnTo>
                <a:lnTo>
                  <a:pt x="1620514" y="0"/>
                </a:lnTo>
                <a:lnTo>
                  <a:pt x="1620514" y="304761"/>
                </a:lnTo>
                <a:lnTo>
                  <a:pt x="1620513" y="304761"/>
                </a:lnTo>
                <a:close/>
              </a:path>
            </a:pathLst>
          </a:custGeom>
          <a:solidFill>
            <a:srgbClr val="915F9E"/>
          </a:solidFill>
          <a:ln w="30808" cap="flat">
            <a:noFill/>
            <a:prstDash val="solid"/>
            <a:miter/>
          </a:ln>
        </p:spPr>
        <p:txBody>
          <a:bodyPr wrap="square" rtlCol="0" anchor="ctr">
            <a:noAutofit/>
          </a:bodyPr>
          <a:lstStyle/>
          <a:p>
            <a:endParaRPr lang="en-US"/>
          </a:p>
        </p:txBody>
      </p:sp>
      <p:sp>
        <p:nvSpPr>
          <p:cNvPr id="4" name="Picture Placeholder 5">
            <a:extLst>
              <a:ext uri="{FF2B5EF4-FFF2-40B4-BE49-F238E27FC236}">
                <a16:creationId xmlns:a16="http://schemas.microsoft.com/office/drawing/2014/main" id="{968258F9-EEFC-31A8-2144-64C7C993A173}"/>
              </a:ext>
            </a:extLst>
          </p:cNvPr>
          <p:cNvSpPr>
            <a:spLocks noGrp="1"/>
          </p:cNvSpPr>
          <p:nvPr>
            <p:ph type="pic" sz="quarter" idx="58"/>
          </p:nvPr>
        </p:nvSpPr>
        <p:spPr>
          <a:xfrm>
            <a:off x="482278" y="2539396"/>
            <a:ext cx="2529327" cy="1727134"/>
          </a:xfrm>
          <a:custGeom>
            <a:avLst/>
            <a:gdLst>
              <a:gd name="connsiteX0" fmla="*/ 0 w 2529327"/>
              <a:gd name="connsiteY0" fmla="*/ 0 h 1727134"/>
              <a:gd name="connsiteX1" fmla="*/ 2529327 w 2529327"/>
              <a:gd name="connsiteY1" fmla="*/ 0 h 1727134"/>
              <a:gd name="connsiteX2" fmla="*/ 2529327 w 2529327"/>
              <a:gd name="connsiteY2" fmla="*/ 1727134 h 1727134"/>
              <a:gd name="connsiteX3" fmla="*/ 1478231 w 2529327"/>
              <a:gd name="connsiteY3" fmla="*/ 1727134 h 1727134"/>
              <a:gd name="connsiteX4" fmla="*/ 1478231 w 2529327"/>
              <a:gd name="connsiteY4" fmla="*/ 1579190 h 1727134"/>
              <a:gd name="connsiteX5" fmla="*/ 162478 w 2529327"/>
              <a:gd name="connsiteY5" fmla="*/ 1579190 h 1727134"/>
              <a:gd name="connsiteX6" fmla="*/ 162479 w 2529327"/>
              <a:gd name="connsiteY6" fmla="*/ 260605 h 1727134"/>
              <a:gd name="connsiteX7" fmla="*/ 0 w 2529327"/>
              <a:gd name="connsiteY7" fmla="*/ 260605 h 17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9327" h="1727134">
                <a:moveTo>
                  <a:pt x="0" y="0"/>
                </a:moveTo>
                <a:lnTo>
                  <a:pt x="2529327" y="0"/>
                </a:lnTo>
                <a:lnTo>
                  <a:pt x="2529327" y="1727134"/>
                </a:lnTo>
                <a:lnTo>
                  <a:pt x="1478231" y="1727134"/>
                </a:lnTo>
                <a:lnTo>
                  <a:pt x="1478231" y="1579190"/>
                </a:lnTo>
                <a:lnTo>
                  <a:pt x="162478" y="1579190"/>
                </a:lnTo>
                <a:lnTo>
                  <a:pt x="162479" y="260605"/>
                </a:lnTo>
                <a:lnTo>
                  <a:pt x="0" y="260605"/>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5" name="Freeform 4">
            <a:extLst>
              <a:ext uri="{FF2B5EF4-FFF2-40B4-BE49-F238E27FC236}">
                <a16:creationId xmlns:a16="http://schemas.microsoft.com/office/drawing/2014/main" id="{F05B2B38-45DC-B613-677A-3F53DCFB4267}"/>
              </a:ext>
            </a:extLst>
          </p:cNvPr>
          <p:cNvSpPr/>
          <p:nvPr userDrawn="1"/>
        </p:nvSpPr>
        <p:spPr>
          <a:xfrm rot="10800000">
            <a:off x="339995" y="2800001"/>
            <a:ext cx="1620514" cy="1623346"/>
          </a:xfrm>
          <a:custGeom>
            <a:avLst/>
            <a:gdLst>
              <a:gd name="connsiteX0" fmla="*/ 1620513 w 1620514"/>
              <a:gd name="connsiteY0" fmla="*/ 1623346 h 1623346"/>
              <a:gd name="connsiteX1" fmla="*/ 1315752 w 1620514"/>
              <a:gd name="connsiteY1" fmla="*/ 1623346 h 1623346"/>
              <a:gd name="connsiteX2" fmla="*/ 1315753 w 1620514"/>
              <a:gd name="connsiteY2" fmla="*/ 304761 h 1623346"/>
              <a:gd name="connsiteX3" fmla="*/ 0 w 1620514"/>
              <a:gd name="connsiteY3" fmla="*/ 304761 h 1623346"/>
              <a:gd name="connsiteX4" fmla="*/ 0 w 1620514"/>
              <a:gd name="connsiteY4" fmla="*/ 0 h 1623346"/>
              <a:gd name="connsiteX5" fmla="*/ 1620514 w 1620514"/>
              <a:gd name="connsiteY5" fmla="*/ 0 h 1623346"/>
              <a:gd name="connsiteX6" fmla="*/ 1620514 w 1620514"/>
              <a:gd name="connsiteY6" fmla="*/ 304761 h 1623346"/>
              <a:gd name="connsiteX7" fmla="*/ 1620513 w 1620514"/>
              <a:gd name="connsiteY7" fmla="*/ 304761 h 162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514" h="1623346">
                <a:moveTo>
                  <a:pt x="1620513" y="1623346"/>
                </a:moveTo>
                <a:lnTo>
                  <a:pt x="1315752" y="1623346"/>
                </a:lnTo>
                <a:lnTo>
                  <a:pt x="1315753" y="304761"/>
                </a:lnTo>
                <a:lnTo>
                  <a:pt x="0" y="304761"/>
                </a:lnTo>
                <a:lnTo>
                  <a:pt x="0" y="0"/>
                </a:lnTo>
                <a:lnTo>
                  <a:pt x="1620514" y="0"/>
                </a:lnTo>
                <a:lnTo>
                  <a:pt x="1620514" y="304761"/>
                </a:lnTo>
                <a:lnTo>
                  <a:pt x="1620513" y="304761"/>
                </a:lnTo>
                <a:close/>
              </a:path>
            </a:pathLst>
          </a:custGeom>
          <a:solidFill>
            <a:srgbClr val="915F9E"/>
          </a:solidFill>
          <a:ln w="30808" cap="flat">
            <a:noFill/>
            <a:prstDash val="solid"/>
            <a:miter/>
          </a:ln>
        </p:spPr>
        <p:txBody>
          <a:bodyPr wrap="square" rtlCol="0" anchor="ctr">
            <a:noAutofit/>
          </a:bodyPr>
          <a:lstStyle/>
          <a:p>
            <a:endParaRPr lang="en-US"/>
          </a:p>
        </p:txBody>
      </p:sp>
      <p:sp>
        <p:nvSpPr>
          <p:cNvPr id="6" name="Picture Placeholder 5">
            <a:extLst>
              <a:ext uri="{FF2B5EF4-FFF2-40B4-BE49-F238E27FC236}">
                <a16:creationId xmlns:a16="http://schemas.microsoft.com/office/drawing/2014/main" id="{D93A83E5-8834-01D7-8BD6-8D8683D1A189}"/>
              </a:ext>
            </a:extLst>
          </p:cNvPr>
          <p:cNvSpPr>
            <a:spLocks noGrp="1"/>
          </p:cNvSpPr>
          <p:nvPr>
            <p:ph type="pic" sz="quarter" idx="59"/>
          </p:nvPr>
        </p:nvSpPr>
        <p:spPr>
          <a:xfrm>
            <a:off x="463228" y="4672996"/>
            <a:ext cx="2529327" cy="1727134"/>
          </a:xfrm>
          <a:custGeom>
            <a:avLst/>
            <a:gdLst>
              <a:gd name="connsiteX0" fmla="*/ 0 w 2529327"/>
              <a:gd name="connsiteY0" fmla="*/ 0 h 1727134"/>
              <a:gd name="connsiteX1" fmla="*/ 2529327 w 2529327"/>
              <a:gd name="connsiteY1" fmla="*/ 0 h 1727134"/>
              <a:gd name="connsiteX2" fmla="*/ 2529327 w 2529327"/>
              <a:gd name="connsiteY2" fmla="*/ 1727134 h 1727134"/>
              <a:gd name="connsiteX3" fmla="*/ 1478231 w 2529327"/>
              <a:gd name="connsiteY3" fmla="*/ 1727134 h 1727134"/>
              <a:gd name="connsiteX4" fmla="*/ 1478231 w 2529327"/>
              <a:gd name="connsiteY4" fmla="*/ 1579190 h 1727134"/>
              <a:gd name="connsiteX5" fmla="*/ 162478 w 2529327"/>
              <a:gd name="connsiteY5" fmla="*/ 1579190 h 1727134"/>
              <a:gd name="connsiteX6" fmla="*/ 162479 w 2529327"/>
              <a:gd name="connsiteY6" fmla="*/ 260605 h 1727134"/>
              <a:gd name="connsiteX7" fmla="*/ 0 w 2529327"/>
              <a:gd name="connsiteY7" fmla="*/ 260605 h 17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9327" h="1727134">
                <a:moveTo>
                  <a:pt x="0" y="0"/>
                </a:moveTo>
                <a:lnTo>
                  <a:pt x="2529327" y="0"/>
                </a:lnTo>
                <a:lnTo>
                  <a:pt x="2529327" y="1727134"/>
                </a:lnTo>
                <a:lnTo>
                  <a:pt x="1478231" y="1727134"/>
                </a:lnTo>
                <a:lnTo>
                  <a:pt x="1478231" y="1579190"/>
                </a:lnTo>
                <a:lnTo>
                  <a:pt x="162478" y="1579190"/>
                </a:lnTo>
                <a:lnTo>
                  <a:pt x="162479" y="260605"/>
                </a:lnTo>
                <a:lnTo>
                  <a:pt x="0" y="260605"/>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7" name="Freeform 6">
            <a:extLst>
              <a:ext uri="{FF2B5EF4-FFF2-40B4-BE49-F238E27FC236}">
                <a16:creationId xmlns:a16="http://schemas.microsoft.com/office/drawing/2014/main" id="{6CCA9EB3-D5BA-EB27-3022-6B6A04892FBF}"/>
              </a:ext>
            </a:extLst>
          </p:cNvPr>
          <p:cNvSpPr/>
          <p:nvPr userDrawn="1"/>
        </p:nvSpPr>
        <p:spPr>
          <a:xfrm rot="10800000">
            <a:off x="320945" y="4933601"/>
            <a:ext cx="1620514" cy="1623346"/>
          </a:xfrm>
          <a:custGeom>
            <a:avLst/>
            <a:gdLst>
              <a:gd name="connsiteX0" fmla="*/ 1620513 w 1620514"/>
              <a:gd name="connsiteY0" fmla="*/ 1623346 h 1623346"/>
              <a:gd name="connsiteX1" fmla="*/ 1315752 w 1620514"/>
              <a:gd name="connsiteY1" fmla="*/ 1623346 h 1623346"/>
              <a:gd name="connsiteX2" fmla="*/ 1315753 w 1620514"/>
              <a:gd name="connsiteY2" fmla="*/ 304761 h 1623346"/>
              <a:gd name="connsiteX3" fmla="*/ 0 w 1620514"/>
              <a:gd name="connsiteY3" fmla="*/ 304761 h 1623346"/>
              <a:gd name="connsiteX4" fmla="*/ 0 w 1620514"/>
              <a:gd name="connsiteY4" fmla="*/ 0 h 1623346"/>
              <a:gd name="connsiteX5" fmla="*/ 1620514 w 1620514"/>
              <a:gd name="connsiteY5" fmla="*/ 0 h 1623346"/>
              <a:gd name="connsiteX6" fmla="*/ 1620514 w 1620514"/>
              <a:gd name="connsiteY6" fmla="*/ 304761 h 1623346"/>
              <a:gd name="connsiteX7" fmla="*/ 1620513 w 1620514"/>
              <a:gd name="connsiteY7" fmla="*/ 304761 h 162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514" h="1623346">
                <a:moveTo>
                  <a:pt x="1620513" y="1623346"/>
                </a:moveTo>
                <a:lnTo>
                  <a:pt x="1315752" y="1623346"/>
                </a:lnTo>
                <a:lnTo>
                  <a:pt x="1315753" y="304761"/>
                </a:lnTo>
                <a:lnTo>
                  <a:pt x="0" y="304761"/>
                </a:lnTo>
                <a:lnTo>
                  <a:pt x="0" y="0"/>
                </a:lnTo>
                <a:lnTo>
                  <a:pt x="1620514" y="0"/>
                </a:lnTo>
                <a:lnTo>
                  <a:pt x="1620514" y="304761"/>
                </a:lnTo>
                <a:lnTo>
                  <a:pt x="1620513" y="304761"/>
                </a:lnTo>
                <a:close/>
              </a:path>
            </a:pathLst>
          </a:custGeom>
          <a:solidFill>
            <a:srgbClr val="915F9E"/>
          </a:solidFill>
          <a:ln w="30808"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571670456"/>
      </p:ext>
    </p:extLst>
  </p:cSld>
  <p:clrMapOvr>
    <a:masterClrMapping/>
  </p:clrMapOvr>
  <p:extLst>
    <p:ext uri="{DCECCB84-F9BA-43D5-87BE-67443E8EF086}">
      <p15:sldGuideLst xmlns:p15="http://schemas.microsoft.com/office/powerpoint/2012/main">
        <p15:guide id="1" orient="horz" pos="4124"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hone slide">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05AB41CE-F6BA-8449-B846-3526857402BA}"/>
              </a:ext>
            </a:extLst>
          </p:cNvPr>
          <p:cNvSpPr/>
          <p:nvPr userDrawn="1"/>
        </p:nvSpPr>
        <p:spPr>
          <a:xfrm>
            <a:off x="1" y="1723900"/>
            <a:ext cx="12191998" cy="4053499"/>
          </a:xfrm>
          <a:prstGeom prst="rect">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69"/>
          </a:p>
        </p:txBody>
      </p:sp>
      <p:sp>
        <p:nvSpPr>
          <p:cNvPr id="22" name="Text Placeholder 32">
            <a:extLst>
              <a:ext uri="{FF2B5EF4-FFF2-40B4-BE49-F238E27FC236}">
                <a16:creationId xmlns:a16="http://schemas.microsoft.com/office/drawing/2014/main" id="{1CFA480F-7E74-BF47-8D97-68745F852A4D}"/>
              </a:ext>
            </a:extLst>
          </p:cNvPr>
          <p:cNvSpPr>
            <a:spLocks noGrp="1"/>
          </p:cNvSpPr>
          <p:nvPr>
            <p:ph type="body" sz="quarter" idx="30" hasCustomPrompt="1"/>
          </p:nvPr>
        </p:nvSpPr>
        <p:spPr>
          <a:xfrm>
            <a:off x="773875" y="612133"/>
            <a:ext cx="10644249" cy="80878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4" name="Text Placeholder 32">
            <a:extLst>
              <a:ext uri="{FF2B5EF4-FFF2-40B4-BE49-F238E27FC236}">
                <a16:creationId xmlns:a16="http://schemas.microsoft.com/office/drawing/2014/main" id="{34A7C2CE-8B7D-0642-9F33-2728633924AF}"/>
              </a:ext>
            </a:extLst>
          </p:cNvPr>
          <p:cNvSpPr>
            <a:spLocks noGrp="1"/>
          </p:cNvSpPr>
          <p:nvPr>
            <p:ph type="body" sz="quarter" idx="48" hasCustomPrompt="1"/>
          </p:nvPr>
        </p:nvSpPr>
        <p:spPr>
          <a:xfrm>
            <a:off x="6349485" y="2527915"/>
            <a:ext cx="5068640" cy="2538354"/>
          </a:xfrm>
          <a:prstGeom prst="rect">
            <a:avLst/>
          </a:prstGeom>
        </p:spPr>
        <p:txBody>
          <a:bodyPr numCol="1" spcCol="288000" anchor="t">
            <a:noAutofit/>
          </a:bodyPr>
          <a:lstStyle>
            <a:lvl1pPr marL="0" indent="0" algn="l">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5" name="Freeform 14">
            <a:extLst>
              <a:ext uri="{FF2B5EF4-FFF2-40B4-BE49-F238E27FC236}">
                <a16:creationId xmlns:a16="http://schemas.microsoft.com/office/drawing/2014/main" id="{CE08122F-E767-A948-900A-223BD6B9F4BF}"/>
              </a:ext>
            </a:extLst>
          </p:cNvPr>
          <p:cNvSpPr/>
          <p:nvPr userDrawn="1"/>
        </p:nvSpPr>
        <p:spPr>
          <a:xfrm>
            <a:off x="9978124" y="1553310"/>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2" name="Picture 1">
            <a:extLst>
              <a:ext uri="{FF2B5EF4-FFF2-40B4-BE49-F238E27FC236}">
                <a16:creationId xmlns:a16="http://schemas.microsoft.com/office/drawing/2014/main" id="{88F8D9F2-AA18-6F42-01C5-D31E2B03707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20571"/>
          <a:stretch/>
        </p:blipFill>
        <p:spPr>
          <a:xfrm rot="5400000">
            <a:off x="1059222" y="1659698"/>
            <a:ext cx="3693498" cy="5831867"/>
          </a:xfrm>
          <a:custGeom>
            <a:avLst/>
            <a:gdLst>
              <a:gd name="connsiteX0" fmla="*/ 0 w 3456000"/>
              <a:gd name="connsiteY0" fmla="*/ 0 h 4136571"/>
              <a:gd name="connsiteX1" fmla="*/ 3456000 w 3456000"/>
              <a:gd name="connsiteY1" fmla="*/ 0 h 4136571"/>
              <a:gd name="connsiteX2" fmla="*/ 3456000 w 3456000"/>
              <a:gd name="connsiteY2" fmla="*/ 4136571 h 4136571"/>
              <a:gd name="connsiteX3" fmla="*/ 0 w 3456000"/>
              <a:gd name="connsiteY3" fmla="*/ 4136571 h 4136571"/>
            </a:gdLst>
            <a:ahLst/>
            <a:cxnLst>
              <a:cxn ang="0">
                <a:pos x="connsiteX0" y="connsiteY0"/>
              </a:cxn>
              <a:cxn ang="0">
                <a:pos x="connsiteX1" y="connsiteY1"/>
              </a:cxn>
              <a:cxn ang="0">
                <a:pos x="connsiteX2" y="connsiteY2"/>
              </a:cxn>
              <a:cxn ang="0">
                <a:pos x="connsiteX3" y="connsiteY3"/>
              </a:cxn>
            </a:cxnLst>
            <a:rect l="l" t="t" r="r" b="b"/>
            <a:pathLst>
              <a:path w="3456000" h="4136571">
                <a:moveTo>
                  <a:pt x="0" y="0"/>
                </a:moveTo>
                <a:lnTo>
                  <a:pt x="3456000" y="0"/>
                </a:lnTo>
                <a:lnTo>
                  <a:pt x="3456000" y="4136571"/>
                </a:lnTo>
                <a:lnTo>
                  <a:pt x="0" y="4136571"/>
                </a:lnTo>
                <a:close/>
              </a:path>
            </a:pathLst>
          </a:custGeom>
        </p:spPr>
      </p:pic>
      <p:sp>
        <p:nvSpPr>
          <p:cNvPr id="3" name="Picture Placeholder 4">
            <a:extLst>
              <a:ext uri="{FF2B5EF4-FFF2-40B4-BE49-F238E27FC236}">
                <a16:creationId xmlns:a16="http://schemas.microsoft.com/office/drawing/2014/main" id="{6C840FF1-83FF-76F2-2EF4-7E0A3D12C4F4}"/>
              </a:ext>
            </a:extLst>
          </p:cNvPr>
          <p:cNvSpPr>
            <a:spLocks noGrp="1"/>
          </p:cNvSpPr>
          <p:nvPr>
            <p:ph type="pic" sz="quarter" idx="10"/>
          </p:nvPr>
        </p:nvSpPr>
        <p:spPr>
          <a:xfrm>
            <a:off x="-9961" y="3153842"/>
            <a:ext cx="4642477" cy="2880154"/>
          </a:xfrm>
          <a:prstGeom prst="rect">
            <a:avLst/>
          </a:prstGeom>
          <a:solidFill>
            <a:schemeClr val="bg1">
              <a:lumMod val="85000"/>
            </a:schemeClr>
          </a:solidFill>
          <a:ln>
            <a:noFill/>
          </a:ln>
        </p:spPr>
        <p:txBody>
          <a:bodyPr/>
          <a:lstStyle/>
          <a:p>
            <a:endParaRPr lang="en-US" dirty="0"/>
          </a:p>
        </p:txBody>
      </p:sp>
    </p:spTree>
    <p:extLst>
      <p:ext uri="{BB962C8B-B14F-4D97-AF65-F5344CB8AC3E}">
        <p14:creationId xmlns:p14="http://schemas.microsoft.com/office/powerpoint/2010/main" val="31915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 Slide - 1 column">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ONE COLUMN</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197831171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Slide 1">
    <p:spTree>
      <p:nvGrpSpPr>
        <p:cNvPr id="1" name=""/>
        <p:cNvGrpSpPr/>
        <p:nvPr/>
      </p:nvGrpSpPr>
      <p:grpSpPr>
        <a:xfrm>
          <a:off x="0" y="0"/>
          <a:ext cx="0" cy="0"/>
          <a:chOff x="0" y="0"/>
          <a:chExt cx="0" cy="0"/>
        </a:xfrm>
      </p:grpSpPr>
      <p:sp>
        <p:nvSpPr>
          <p:cNvPr id="85" name="Freeform 84">
            <a:extLst>
              <a:ext uri="{FF2B5EF4-FFF2-40B4-BE49-F238E27FC236}">
                <a16:creationId xmlns:a16="http://schemas.microsoft.com/office/drawing/2014/main" id="{AA9B7715-6268-FDD6-91C0-C5F1888A3C57}"/>
              </a:ext>
            </a:extLst>
          </p:cNvPr>
          <p:cNvSpPr/>
          <p:nvPr userDrawn="1"/>
        </p:nvSpPr>
        <p:spPr>
          <a:xfrm>
            <a:off x="0" y="2693726"/>
            <a:ext cx="12192000" cy="3193489"/>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a:p>
        </p:txBody>
      </p:sp>
      <p:sp>
        <p:nvSpPr>
          <p:cNvPr id="86" name="Text Placeholder 32">
            <a:extLst>
              <a:ext uri="{FF2B5EF4-FFF2-40B4-BE49-F238E27FC236}">
                <a16:creationId xmlns:a16="http://schemas.microsoft.com/office/drawing/2014/main" id="{B44AD947-E962-8DEC-BC3E-A9D0C61C47A0}"/>
              </a:ext>
            </a:extLst>
          </p:cNvPr>
          <p:cNvSpPr>
            <a:spLocks noGrp="1"/>
          </p:cNvSpPr>
          <p:nvPr>
            <p:ph type="body" sz="quarter" idx="16" hasCustomPrompt="1"/>
          </p:nvPr>
        </p:nvSpPr>
        <p:spPr>
          <a:xfrm>
            <a:off x="575887" y="3922846"/>
            <a:ext cx="3354126" cy="1008397"/>
          </a:xfrm>
          <a:prstGeom prst="rect">
            <a:avLst/>
          </a:prstGeom>
        </p:spPr>
        <p:txBody>
          <a:bodyPr anchor="t">
            <a:noAutofit/>
          </a:bodyPr>
          <a:lstStyle>
            <a:lvl1pPr marL="0" indent="0" algn="l">
              <a:lnSpc>
                <a:spcPts val="3954"/>
              </a:lnSpc>
              <a:spcBef>
                <a:spcPts val="0"/>
              </a:spcBef>
              <a:buNone/>
              <a:defRPr sz="40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Ingrow</a:t>
            </a:r>
            <a:endParaRPr lang="en-US" dirty="0"/>
          </a:p>
        </p:txBody>
      </p:sp>
      <p:sp>
        <p:nvSpPr>
          <p:cNvPr id="87" name="Text Placeholder 32">
            <a:extLst>
              <a:ext uri="{FF2B5EF4-FFF2-40B4-BE49-F238E27FC236}">
                <a16:creationId xmlns:a16="http://schemas.microsoft.com/office/drawing/2014/main" id="{AAC208EE-B489-916C-108F-2537D258C8D9}"/>
              </a:ext>
            </a:extLst>
          </p:cNvPr>
          <p:cNvSpPr>
            <a:spLocks noGrp="1"/>
          </p:cNvSpPr>
          <p:nvPr>
            <p:ph type="body" sz="quarter" idx="19" hasCustomPrompt="1"/>
          </p:nvPr>
        </p:nvSpPr>
        <p:spPr>
          <a:xfrm>
            <a:off x="575887" y="3232383"/>
            <a:ext cx="3311988" cy="533188"/>
          </a:xfrm>
          <a:prstGeom prst="rect">
            <a:avLst/>
          </a:prstGeom>
        </p:spPr>
        <p:txBody>
          <a:bodyPr anchor="t">
            <a:noAutofit/>
          </a:bodyPr>
          <a:lstStyle>
            <a:lvl1pPr marL="0" indent="0" algn="l">
              <a:lnSpc>
                <a:spcPct val="100000"/>
              </a:lnSpc>
              <a:spcBef>
                <a:spcPts val="0"/>
              </a:spcBef>
              <a:buNone/>
              <a:defRPr sz="32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guide to </a:t>
            </a:r>
          </a:p>
        </p:txBody>
      </p:sp>
      <p:grpSp>
        <p:nvGrpSpPr>
          <p:cNvPr id="88" name="Group 87">
            <a:extLst>
              <a:ext uri="{FF2B5EF4-FFF2-40B4-BE49-F238E27FC236}">
                <a16:creationId xmlns:a16="http://schemas.microsoft.com/office/drawing/2014/main" id="{5966AC04-ABF7-3D79-A025-406AD47D7C7A}"/>
              </a:ext>
            </a:extLst>
          </p:cNvPr>
          <p:cNvGrpSpPr/>
          <p:nvPr userDrawn="1"/>
        </p:nvGrpSpPr>
        <p:grpSpPr>
          <a:xfrm>
            <a:off x="9720269" y="6076495"/>
            <a:ext cx="2471731" cy="613729"/>
            <a:chOff x="0" y="0"/>
            <a:chExt cx="2301694" cy="571500"/>
          </a:xfrm>
        </p:grpSpPr>
        <p:sp>
          <p:nvSpPr>
            <p:cNvPr id="89" name="Rectangle 88">
              <a:extLst>
                <a:ext uri="{FF2B5EF4-FFF2-40B4-BE49-F238E27FC236}">
                  <a16:creationId xmlns:a16="http://schemas.microsoft.com/office/drawing/2014/main" id="{0F2C1EEC-5999-06D3-B0AF-1C937227D7CC}"/>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90" name="Picture 89">
              <a:extLst>
                <a:ext uri="{FF2B5EF4-FFF2-40B4-BE49-F238E27FC236}">
                  <a16:creationId xmlns:a16="http://schemas.microsoft.com/office/drawing/2014/main" id="{68886DE2-822F-37B7-BC90-F8DFB6EFB06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r="44449"/>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sp>
        <p:nvSpPr>
          <p:cNvPr id="273" name="Picture Placeholder 272">
            <a:extLst>
              <a:ext uri="{FF2B5EF4-FFF2-40B4-BE49-F238E27FC236}">
                <a16:creationId xmlns:a16="http://schemas.microsoft.com/office/drawing/2014/main" id="{2B28F943-9786-4327-6248-0421E0EAB530}"/>
              </a:ext>
            </a:extLst>
          </p:cNvPr>
          <p:cNvSpPr>
            <a:spLocks noGrp="1"/>
          </p:cNvSpPr>
          <p:nvPr>
            <p:ph type="pic" sz="quarter" idx="44" hasCustomPrompt="1"/>
          </p:nvPr>
        </p:nvSpPr>
        <p:spPr>
          <a:xfrm>
            <a:off x="5835282" y="435952"/>
            <a:ext cx="5982506" cy="4551482"/>
          </a:xfrm>
          <a:custGeom>
            <a:avLst/>
            <a:gdLst>
              <a:gd name="connsiteX0" fmla="*/ 0 w 5982506"/>
              <a:gd name="connsiteY0" fmla="*/ 0 h 4551482"/>
              <a:gd name="connsiteX1" fmla="*/ 5982506 w 5982506"/>
              <a:gd name="connsiteY1" fmla="*/ 0 h 4551482"/>
              <a:gd name="connsiteX2" fmla="*/ 5982506 w 5982506"/>
              <a:gd name="connsiteY2" fmla="*/ 4551482 h 4551482"/>
              <a:gd name="connsiteX3" fmla="*/ 0 w 5982506"/>
              <a:gd name="connsiteY3" fmla="*/ 4551482 h 4551482"/>
              <a:gd name="connsiteX4" fmla="*/ 0 w 5982506"/>
              <a:gd name="connsiteY4" fmla="*/ 4242146 h 4551482"/>
              <a:gd name="connsiteX5" fmla="*/ 147355 w 5982506"/>
              <a:gd name="connsiteY5" fmla="*/ 4242146 h 4551482"/>
              <a:gd name="connsiteX6" fmla="*/ 147355 w 5982506"/>
              <a:gd name="connsiteY6" fmla="*/ 2802145 h 4551482"/>
              <a:gd name="connsiteX7" fmla="*/ 0 w 5982506"/>
              <a:gd name="connsiteY7" fmla="*/ 2802145 h 455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2506" h="4551482">
                <a:moveTo>
                  <a:pt x="0" y="0"/>
                </a:moveTo>
                <a:lnTo>
                  <a:pt x="5982506" y="0"/>
                </a:lnTo>
                <a:lnTo>
                  <a:pt x="5982506" y="4551482"/>
                </a:lnTo>
                <a:lnTo>
                  <a:pt x="0" y="4551482"/>
                </a:lnTo>
                <a:lnTo>
                  <a:pt x="0" y="4242146"/>
                </a:lnTo>
                <a:lnTo>
                  <a:pt x="147355" y="4242146"/>
                </a:lnTo>
                <a:lnTo>
                  <a:pt x="147355" y="2802145"/>
                </a:lnTo>
                <a:lnTo>
                  <a:pt x="0" y="2802145"/>
                </a:lnTo>
                <a:close/>
              </a:path>
            </a:pathLst>
          </a:custGeom>
          <a:solidFill>
            <a:schemeClr val="bg1">
              <a:lumMod val="95000"/>
            </a:schemeClr>
          </a:solidFill>
        </p:spPr>
        <p:txBody>
          <a:bodyPr wrap="square">
            <a:noAutofit/>
          </a:bodyPr>
          <a:lstStyle>
            <a:lvl1pPr>
              <a:defRPr>
                <a:solidFill>
                  <a:schemeClr val="bg1">
                    <a:lumMod val="95000"/>
                  </a:schemeClr>
                </a:solidFill>
                <a:latin typeface="Calibri" panose="020F0502020204030204" pitchFamily="34" charset="0"/>
                <a:cs typeface="Calibri" panose="020F0502020204030204" pitchFamily="34" charset="0"/>
              </a:defRPr>
            </a:lvl1pPr>
          </a:lstStyle>
          <a:p>
            <a:r>
              <a:rPr lang="en-US" dirty="0"/>
              <a:t>g</a:t>
            </a:r>
          </a:p>
        </p:txBody>
      </p:sp>
      <p:sp>
        <p:nvSpPr>
          <p:cNvPr id="270" name="Text Placeholder 32">
            <a:extLst>
              <a:ext uri="{FF2B5EF4-FFF2-40B4-BE49-F238E27FC236}">
                <a16:creationId xmlns:a16="http://schemas.microsoft.com/office/drawing/2014/main" id="{64CC0190-4955-504C-7436-08AD8558AFE8}"/>
              </a:ext>
            </a:extLst>
          </p:cNvPr>
          <p:cNvSpPr>
            <a:spLocks noGrp="1"/>
          </p:cNvSpPr>
          <p:nvPr>
            <p:ph type="body" sz="quarter" idx="20" hasCustomPrompt="1"/>
          </p:nvPr>
        </p:nvSpPr>
        <p:spPr>
          <a:xfrm>
            <a:off x="575887" y="6100771"/>
            <a:ext cx="3752276" cy="622069"/>
          </a:xfrm>
          <a:prstGeom prst="rect">
            <a:avLst/>
          </a:prstGeom>
        </p:spPr>
        <p:txBody>
          <a:bodyPr anchor="t">
            <a:noAutofit/>
          </a:bodyPr>
          <a:lstStyle>
            <a:lvl1pPr marL="0" indent="0" algn="l">
              <a:lnSpc>
                <a:spcPct val="100000"/>
              </a:lnSpc>
              <a:spcBef>
                <a:spcPts val="0"/>
              </a:spcBef>
              <a:buNone/>
              <a:defRPr sz="2400" b="0"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274" name="Freeform 273">
            <a:extLst>
              <a:ext uri="{FF2B5EF4-FFF2-40B4-BE49-F238E27FC236}">
                <a16:creationId xmlns:a16="http://schemas.microsoft.com/office/drawing/2014/main" id="{B0E0F667-C112-09AB-4F5B-95A4E5DA4A9D}"/>
              </a:ext>
            </a:extLst>
          </p:cNvPr>
          <p:cNvSpPr/>
          <p:nvPr userDrawn="1"/>
        </p:nvSpPr>
        <p:spPr>
          <a:xfrm rot="16200000">
            <a:off x="5082637" y="3778098"/>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7" cap="flat">
            <a:noFill/>
            <a:prstDash val="solid"/>
            <a:miter/>
          </a:ln>
        </p:spPr>
        <p:txBody>
          <a:bodyPr rtlCol="0" anchor="ctr"/>
          <a:lstStyle/>
          <a:p>
            <a:endParaRPr lang="en-US" sz="2069"/>
          </a:p>
        </p:txBody>
      </p:sp>
      <p:pic>
        <p:nvPicPr>
          <p:cNvPr id="2" name="Picture 1">
            <a:extLst>
              <a:ext uri="{FF2B5EF4-FFF2-40B4-BE49-F238E27FC236}">
                <a16:creationId xmlns:a16="http://schemas.microsoft.com/office/drawing/2014/main" id="{B4046F93-9CF9-F6CD-4A70-E8CA0AB8678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16554" y="489291"/>
            <a:ext cx="4751124" cy="1787120"/>
          </a:xfrm>
          <a:prstGeom prst="rect">
            <a:avLst/>
          </a:prstGeom>
        </p:spPr>
      </p:pic>
    </p:spTree>
    <p:extLst>
      <p:ext uri="{BB962C8B-B14F-4D97-AF65-F5344CB8AC3E}">
        <p14:creationId xmlns:p14="http://schemas.microsoft.com/office/powerpoint/2010/main" val="3755541045"/>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Text Slide - 1 column">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ONE COLUMN</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3" name="Bildplatzhalter 2">
            <a:extLst>
              <a:ext uri="{FF2B5EF4-FFF2-40B4-BE49-F238E27FC236}">
                <a16:creationId xmlns:a16="http://schemas.microsoft.com/office/drawing/2014/main" id="{C5F11832-90F6-E8F9-0F32-13B1127BCDA2}"/>
              </a:ext>
            </a:extLst>
          </p:cNvPr>
          <p:cNvSpPr>
            <a:spLocks noGrp="1"/>
          </p:cNvSpPr>
          <p:nvPr>
            <p:ph type="pic" sz="quarter" idx="49"/>
          </p:nvPr>
        </p:nvSpPr>
        <p:spPr>
          <a:xfrm>
            <a:off x="6964680" y="1865313"/>
            <a:ext cx="4373245" cy="4438650"/>
          </a:xfrm>
          <a:prstGeom prst="rect">
            <a:avLst/>
          </a:prstGeom>
        </p:spPr>
        <p:txBody>
          <a:bodyPr/>
          <a:lstStyle/>
          <a:p>
            <a:endParaRPr lang="de-DE"/>
          </a:p>
        </p:txBody>
      </p:sp>
    </p:spTree>
    <p:extLst>
      <p:ext uri="{BB962C8B-B14F-4D97-AF65-F5344CB8AC3E}">
        <p14:creationId xmlns:p14="http://schemas.microsoft.com/office/powerpoint/2010/main" val="164300085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xt Slide - 2 columns">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TWO COLUMNS</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2"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67328621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xt Slide - 3 columns">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THREE COLUMNS</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7ABB57"/>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3"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66772558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Cover Slide 3">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192001" cy="3754392"/>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grpSp>
        <p:nvGrpSpPr>
          <p:cNvPr id="12" name="Group 11">
            <a:extLst>
              <a:ext uri="{FF2B5EF4-FFF2-40B4-BE49-F238E27FC236}">
                <a16:creationId xmlns:a16="http://schemas.microsoft.com/office/drawing/2014/main" id="{05398525-D007-B046-86E8-5EF3BD68C53F}"/>
              </a:ext>
            </a:extLst>
          </p:cNvPr>
          <p:cNvGrpSpPr/>
          <p:nvPr userDrawn="1"/>
        </p:nvGrpSpPr>
        <p:grpSpPr>
          <a:xfrm>
            <a:off x="9055787" y="6109401"/>
            <a:ext cx="2735993" cy="679345"/>
            <a:chOff x="0" y="0"/>
            <a:chExt cx="2301694" cy="571500"/>
          </a:xfrm>
        </p:grpSpPr>
        <p:sp>
          <p:nvSpPr>
            <p:cNvPr id="13" name="Rectangle 12">
              <a:extLst>
                <a:ext uri="{FF2B5EF4-FFF2-40B4-BE49-F238E27FC236}">
                  <a16:creationId xmlns:a16="http://schemas.microsoft.com/office/drawing/2014/main" id="{A3FCE430-8697-AD45-9630-7F3B0A0F05BB}"/>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4" name="Picture 13">
              <a:extLst>
                <a:ext uri="{FF2B5EF4-FFF2-40B4-BE49-F238E27FC236}">
                  <a16:creationId xmlns:a16="http://schemas.microsoft.com/office/drawing/2014/main" id="{D62B06D4-BE0E-3F41-801B-DF6CD0A7F7BB}"/>
                </a:ext>
              </a:extLst>
            </p:cNvPr>
            <p:cNvPicPr>
              <a:picLocks noChangeAspect="1"/>
            </p:cNvPicPr>
            <p:nvPr/>
          </p:nvPicPr>
          <p:blipFill>
            <a:blip r:embed="rId2" cstate="email">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6" name="Freeform 5">
            <a:extLst>
              <a:ext uri="{FF2B5EF4-FFF2-40B4-BE49-F238E27FC236}">
                <a16:creationId xmlns:a16="http://schemas.microsoft.com/office/drawing/2014/main" id="{1ED14966-966B-F26B-79E8-E772E64BF986}"/>
              </a:ext>
            </a:extLst>
          </p:cNvPr>
          <p:cNvSpPr/>
          <p:nvPr userDrawn="1"/>
        </p:nvSpPr>
        <p:spPr>
          <a:xfrm rot="10800000">
            <a:off x="9055787" y="2035573"/>
            <a:ext cx="2484569" cy="36086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9055787" y="1982716"/>
            <a:ext cx="2484569" cy="360860"/>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3" name="Text Placeholder 32">
            <a:extLst>
              <a:ext uri="{FF2B5EF4-FFF2-40B4-BE49-F238E27FC236}">
                <a16:creationId xmlns:a16="http://schemas.microsoft.com/office/drawing/2014/main" id="{0A8E6325-8E84-8F27-06CB-55E91F83CDA5}"/>
              </a:ext>
            </a:extLst>
          </p:cNvPr>
          <p:cNvSpPr>
            <a:spLocks noGrp="1"/>
          </p:cNvSpPr>
          <p:nvPr>
            <p:ph type="body" sz="quarter" idx="30" hasCustomPrompt="1"/>
          </p:nvPr>
        </p:nvSpPr>
        <p:spPr>
          <a:xfrm>
            <a:off x="526494" y="4929906"/>
            <a:ext cx="6500273" cy="743603"/>
          </a:xfrm>
          <a:prstGeom prst="rect">
            <a:avLst/>
          </a:prstGeom>
        </p:spPr>
        <p:txBody>
          <a:bodyPr>
            <a:noAutofit/>
          </a:bodyPr>
          <a:lstStyle>
            <a:lvl1pPr marL="0" indent="0" algn="l">
              <a:buNone/>
              <a:defRPr sz="29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Follow our Journey</a:t>
            </a:r>
            <a:endParaRPr lang="en-US" dirty="0"/>
          </a:p>
        </p:txBody>
      </p:sp>
      <p:cxnSp>
        <p:nvCxnSpPr>
          <p:cNvPr id="15" name="Straight Connector 14">
            <a:extLst>
              <a:ext uri="{FF2B5EF4-FFF2-40B4-BE49-F238E27FC236}">
                <a16:creationId xmlns:a16="http://schemas.microsoft.com/office/drawing/2014/main" id="{DE9937A7-62FD-536C-8DC0-E46D9E5415C7}"/>
              </a:ext>
            </a:extLst>
          </p:cNvPr>
          <p:cNvCxnSpPr>
            <a:cxnSpLocks/>
          </p:cNvCxnSpPr>
          <p:nvPr userDrawn="1"/>
        </p:nvCxnSpPr>
        <p:spPr>
          <a:xfrm>
            <a:off x="228494" y="4864889"/>
            <a:ext cx="1196350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7822204"/>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End Slide">
    <p:spTree>
      <p:nvGrpSpPr>
        <p:cNvPr id="1" name=""/>
        <p:cNvGrpSpPr/>
        <p:nvPr/>
      </p:nvGrpSpPr>
      <p:grpSpPr>
        <a:xfrm>
          <a:off x="0" y="0"/>
          <a:ext cx="0" cy="0"/>
          <a:chOff x="0" y="0"/>
          <a:chExt cx="0" cy="0"/>
        </a:xfrm>
      </p:grpSpPr>
      <p:sp>
        <p:nvSpPr>
          <p:cNvPr id="85" name="Freeform 84">
            <a:extLst>
              <a:ext uri="{FF2B5EF4-FFF2-40B4-BE49-F238E27FC236}">
                <a16:creationId xmlns:a16="http://schemas.microsoft.com/office/drawing/2014/main" id="{AA9B7715-6268-FDD6-91C0-C5F1888A3C57}"/>
              </a:ext>
            </a:extLst>
          </p:cNvPr>
          <p:cNvSpPr/>
          <p:nvPr userDrawn="1"/>
        </p:nvSpPr>
        <p:spPr>
          <a:xfrm>
            <a:off x="0" y="2708030"/>
            <a:ext cx="12192000" cy="3179185"/>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a:p>
        </p:txBody>
      </p:sp>
      <p:sp>
        <p:nvSpPr>
          <p:cNvPr id="86" name="Text Placeholder 32">
            <a:extLst>
              <a:ext uri="{FF2B5EF4-FFF2-40B4-BE49-F238E27FC236}">
                <a16:creationId xmlns:a16="http://schemas.microsoft.com/office/drawing/2014/main" id="{B44AD947-E962-8DEC-BC3E-A9D0C61C47A0}"/>
              </a:ext>
            </a:extLst>
          </p:cNvPr>
          <p:cNvSpPr>
            <a:spLocks noGrp="1"/>
          </p:cNvSpPr>
          <p:nvPr>
            <p:ph type="body" sz="quarter" idx="16" hasCustomPrompt="1"/>
          </p:nvPr>
        </p:nvSpPr>
        <p:spPr>
          <a:xfrm>
            <a:off x="575887" y="3922846"/>
            <a:ext cx="3354126" cy="1008397"/>
          </a:xfrm>
          <a:prstGeom prst="rect">
            <a:avLst/>
          </a:prstGeom>
        </p:spPr>
        <p:txBody>
          <a:bodyPr anchor="t">
            <a:noAutofit/>
          </a:bodyPr>
          <a:lstStyle>
            <a:lvl1pPr marL="0" indent="0" algn="l">
              <a:lnSpc>
                <a:spcPts val="3954"/>
              </a:lnSpc>
              <a:spcBef>
                <a:spcPts val="0"/>
              </a:spcBef>
              <a:buNone/>
              <a:defRPr sz="40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Follow our Journey</a:t>
            </a:r>
            <a:endParaRPr lang="en-US" dirty="0"/>
          </a:p>
        </p:txBody>
      </p:sp>
      <p:grpSp>
        <p:nvGrpSpPr>
          <p:cNvPr id="88" name="Group 87">
            <a:extLst>
              <a:ext uri="{FF2B5EF4-FFF2-40B4-BE49-F238E27FC236}">
                <a16:creationId xmlns:a16="http://schemas.microsoft.com/office/drawing/2014/main" id="{5966AC04-ABF7-3D79-A025-406AD47D7C7A}"/>
              </a:ext>
            </a:extLst>
          </p:cNvPr>
          <p:cNvGrpSpPr/>
          <p:nvPr userDrawn="1"/>
        </p:nvGrpSpPr>
        <p:grpSpPr>
          <a:xfrm>
            <a:off x="162193" y="6091871"/>
            <a:ext cx="2471731" cy="613729"/>
            <a:chOff x="0" y="0"/>
            <a:chExt cx="2301694" cy="571500"/>
          </a:xfrm>
        </p:grpSpPr>
        <p:sp>
          <p:nvSpPr>
            <p:cNvPr id="89" name="Rectangle 88">
              <a:extLst>
                <a:ext uri="{FF2B5EF4-FFF2-40B4-BE49-F238E27FC236}">
                  <a16:creationId xmlns:a16="http://schemas.microsoft.com/office/drawing/2014/main" id="{0F2C1EEC-5999-06D3-B0AF-1C937227D7CC}"/>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90" name="Picture 89">
              <a:extLst>
                <a:ext uri="{FF2B5EF4-FFF2-40B4-BE49-F238E27FC236}">
                  <a16:creationId xmlns:a16="http://schemas.microsoft.com/office/drawing/2014/main" id="{68886DE2-822F-37B7-BC90-F8DFB6EFB061}"/>
                </a:ext>
              </a:extLst>
            </p:cNvPr>
            <p:cNvPicPr>
              <a:picLocks noChangeAspect="1"/>
            </p:cNvPicPr>
            <p:nvPr/>
          </p:nvPicPr>
          <p:blipFill>
            <a:blip r:embed="rId2" cstate="email">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sp>
        <p:nvSpPr>
          <p:cNvPr id="233" name="Freeform 232">
            <a:extLst>
              <a:ext uri="{FF2B5EF4-FFF2-40B4-BE49-F238E27FC236}">
                <a16:creationId xmlns:a16="http://schemas.microsoft.com/office/drawing/2014/main" id="{E50A4E34-F72B-AD52-09D9-DE276E1EB653}"/>
              </a:ext>
            </a:extLst>
          </p:cNvPr>
          <p:cNvSpPr/>
          <p:nvPr userDrawn="1"/>
        </p:nvSpPr>
        <p:spPr>
          <a:xfrm>
            <a:off x="8065511" y="5423818"/>
            <a:ext cx="4126489" cy="756631"/>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7ABB57"/>
          </a:solidFill>
          <a:ln w="30808" cap="flat">
            <a:noFill/>
            <a:prstDash val="solid"/>
            <a:miter/>
          </a:ln>
        </p:spPr>
        <p:txBody>
          <a:bodyPr rtlCol="0" anchor="ctr"/>
          <a:lstStyle/>
          <a:p>
            <a:endParaRPr lang="en-US" sz="2069"/>
          </a:p>
        </p:txBody>
      </p:sp>
      <p:sp>
        <p:nvSpPr>
          <p:cNvPr id="270" name="Text Placeholder 32">
            <a:extLst>
              <a:ext uri="{FF2B5EF4-FFF2-40B4-BE49-F238E27FC236}">
                <a16:creationId xmlns:a16="http://schemas.microsoft.com/office/drawing/2014/main" id="{64CC0190-4955-504C-7436-08AD8558AFE8}"/>
              </a:ext>
            </a:extLst>
          </p:cNvPr>
          <p:cNvSpPr>
            <a:spLocks noGrp="1"/>
          </p:cNvSpPr>
          <p:nvPr>
            <p:ph type="body" sz="quarter" idx="20" hasCustomPrompt="1"/>
          </p:nvPr>
        </p:nvSpPr>
        <p:spPr>
          <a:xfrm>
            <a:off x="8322590" y="5556486"/>
            <a:ext cx="3467551" cy="622069"/>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274" name="Freeform 273">
            <a:extLst>
              <a:ext uri="{FF2B5EF4-FFF2-40B4-BE49-F238E27FC236}">
                <a16:creationId xmlns:a16="http://schemas.microsoft.com/office/drawing/2014/main" id="{B0E0F667-C112-09AB-4F5B-95A4E5DA4A9D}"/>
              </a:ext>
            </a:extLst>
          </p:cNvPr>
          <p:cNvSpPr/>
          <p:nvPr userDrawn="1"/>
        </p:nvSpPr>
        <p:spPr>
          <a:xfrm>
            <a:off x="584503" y="2494870"/>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7" cap="flat">
            <a:noFill/>
            <a:prstDash val="solid"/>
            <a:miter/>
          </a:ln>
        </p:spPr>
        <p:txBody>
          <a:bodyPr rtlCol="0" anchor="ctr"/>
          <a:lstStyle/>
          <a:p>
            <a:endParaRPr lang="en-US" sz="2069"/>
          </a:p>
        </p:txBody>
      </p:sp>
      <p:pic>
        <p:nvPicPr>
          <p:cNvPr id="2" name="Picture 1">
            <a:extLst>
              <a:ext uri="{FF2B5EF4-FFF2-40B4-BE49-F238E27FC236}">
                <a16:creationId xmlns:a16="http://schemas.microsoft.com/office/drawing/2014/main" id="{A5F3005E-B828-0BEF-8373-84EE3AD9003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7482372" y="536592"/>
            <a:ext cx="4545776" cy="1709879"/>
          </a:xfrm>
          <a:prstGeom prst="rect">
            <a:avLst/>
          </a:prstGeom>
        </p:spPr>
      </p:pic>
    </p:spTree>
    <p:extLst>
      <p:ext uri="{BB962C8B-B14F-4D97-AF65-F5344CB8AC3E}">
        <p14:creationId xmlns:p14="http://schemas.microsoft.com/office/powerpoint/2010/main" val="2813297319"/>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7_Overview/Content Slide">
    <p:spTree>
      <p:nvGrpSpPr>
        <p:cNvPr id="1" name=""/>
        <p:cNvGrpSpPr/>
        <p:nvPr/>
      </p:nvGrpSpPr>
      <p:grpSpPr>
        <a:xfrm>
          <a:off x="0" y="0"/>
          <a:ext cx="0" cy="0"/>
          <a:chOff x="0" y="0"/>
          <a:chExt cx="0" cy="0"/>
        </a:xfrm>
      </p:grpSpPr>
      <p:sp>
        <p:nvSpPr>
          <p:cNvPr id="33" name="Oval 32">
            <a:extLst>
              <a:ext uri="{FF2B5EF4-FFF2-40B4-BE49-F238E27FC236}">
                <a16:creationId xmlns:a16="http://schemas.microsoft.com/office/drawing/2014/main" id="{60359091-EF1E-5347-86A8-664FF906AFA2}"/>
              </a:ext>
            </a:extLst>
          </p:cNvPr>
          <p:cNvSpPr/>
          <p:nvPr userDrawn="1"/>
        </p:nvSpPr>
        <p:spPr>
          <a:xfrm>
            <a:off x="6642832" y="2066740"/>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25">
            <a:extLst>
              <a:ext uri="{FF2B5EF4-FFF2-40B4-BE49-F238E27FC236}">
                <a16:creationId xmlns:a16="http://schemas.microsoft.com/office/drawing/2014/main" id="{29FF15AB-A467-5248-AA8B-EA7E9FC37BED}"/>
              </a:ext>
            </a:extLst>
          </p:cNvPr>
          <p:cNvSpPr>
            <a:spLocks noGrp="1"/>
          </p:cNvSpPr>
          <p:nvPr>
            <p:ph type="body" sz="quarter" idx="19" hasCustomPrompt="1"/>
          </p:nvPr>
        </p:nvSpPr>
        <p:spPr>
          <a:xfrm>
            <a:off x="6781160" y="2123935"/>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1</a:t>
            </a:r>
          </a:p>
        </p:txBody>
      </p:sp>
      <p:cxnSp>
        <p:nvCxnSpPr>
          <p:cNvPr id="35" name="Straight Connector 34">
            <a:extLst>
              <a:ext uri="{FF2B5EF4-FFF2-40B4-BE49-F238E27FC236}">
                <a16:creationId xmlns:a16="http://schemas.microsoft.com/office/drawing/2014/main" id="{63453B8E-02A0-D945-99F3-A46F3D8AA698}"/>
              </a:ext>
            </a:extLst>
          </p:cNvPr>
          <p:cNvCxnSpPr>
            <a:cxnSpLocks/>
          </p:cNvCxnSpPr>
          <p:nvPr userDrawn="1"/>
        </p:nvCxnSpPr>
        <p:spPr>
          <a:xfrm>
            <a:off x="6051115" y="2456711"/>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36" name="Text Placeholder 25">
            <a:extLst>
              <a:ext uri="{FF2B5EF4-FFF2-40B4-BE49-F238E27FC236}">
                <a16:creationId xmlns:a16="http://schemas.microsoft.com/office/drawing/2014/main" id="{F2455212-2D5D-E648-802A-B9EB354595FE}"/>
              </a:ext>
            </a:extLst>
          </p:cNvPr>
          <p:cNvSpPr>
            <a:spLocks noGrp="1"/>
          </p:cNvSpPr>
          <p:nvPr>
            <p:ph type="body" sz="quarter" idx="20" hasCustomPrompt="1"/>
          </p:nvPr>
        </p:nvSpPr>
        <p:spPr>
          <a:xfrm>
            <a:off x="7511069" y="2066740"/>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37" name="Oval 36">
            <a:extLst>
              <a:ext uri="{FF2B5EF4-FFF2-40B4-BE49-F238E27FC236}">
                <a16:creationId xmlns:a16="http://schemas.microsoft.com/office/drawing/2014/main" id="{8DF1992D-B7D5-8E4B-BDA5-761CB37D3675}"/>
              </a:ext>
            </a:extLst>
          </p:cNvPr>
          <p:cNvSpPr/>
          <p:nvPr userDrawn="1"/>
        </p:nvSpPr>
        <p:spPr>
          <a:xfrm>
            <a:off x="6642832" y="3126504"/>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Placeholder 25">
            <a:extLst>
              <a:ext uri="{FF2B5EF4-FFF2-40B4-BE49-F238E27FC236}">
                <a16:creationId xmlns:a16="http://schemas.microsoft.com/office/drawing/2014/main" id="{D5D057F3-7821-E04C-AEF9-9BAF88BFC81A}"/>
              </a:ext>
            </a:extLst>
          </p:cNvPr>
          <p:cNvSpPr>
            <a:spLocks noGrp="1"/>
          </p:cNvSpPr>
          <p:nvPr>
            <p:ph type="body" sz="quarter" idx="21" hasCustomPrompt="1"/>
          </p:nvPr>
        </p:nvSpPr>
        <p:spPr>
          <a:xfrm>
            <a:off x="6781160" y="3183699"/>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2</a:t>
            </a:r>
          </a:p>
        </p:txBody>
      </p:sp>
      <p:cxnSp>
        <p:nvCxnSpPr>
          <p:cNvPr id="39" name="Straight Connector 38">
            <a:extLst>
              <a:ext uri="{FF2B5EF4-FFF2-40B4-BE49-F238E27FC236}">
                <a16:creationId xmlns:a16="http://schemas.microsoft.com/office/drawing/2014/main" id="{201686CB-AFC3-2E42-8385-6797A30142D9}"/>
              </a:ext>
            </a:extLst>
          </p:cNvPr>
          <p:cNvCxnSpPr>
            <a:cxnSpLocks/>
          </p:cNvCxnSpPr>
          <p:nvPr userDrawn="1"/>
        </p:nvCxnSpPr>
        <p:spPr>
          <a:xfrm>
            <a:off x="6051115" y="3516475"/>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40" name="Text Placeholder 25">
            <a:extLst>
              <a:ext uri="{FF2B5EF4-FFF2-40B4-BE49-F238E27FC236}">
                <a16:creationId xmlns:a16="http://schemas.microsoft.com/office/drawing/2014/main" id="{3EBAF954-82F2-CC42-82E9-A19064755653}"/>
              </a:ext>
            </a:extLst>
          </p:cNvPr>
          <p:cNvSpPr>
            <a:spLocks noGrp="1"/>
          </p:cNvSpPr>
          <p:nvPr>
            <p:ph type="body" sz="quarter" idx="22" hasCustomPrompt="1"/>
          </p:nvPr>
        </p:nvSpPr>
        <p:spPr>
          <a:xfrm>
            <a:off x="7511069" y="3126504"/>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41" name="Oval 40">
            <a:extLst>
              <a:ext uri="{FF2B5EF4-FFF2-40B4-BE49-F238E27FC236}">
                <a16:creationId xmlns:a16="http://schemas.microsoft.com/office/drawing/2014/main" id="{7212A528-3E55-3E4C-A29B-933FD36CD4AA}"/>
              </a:ext>
            </a:extLst>
          </p:cNvPr>
          <p:cNvSpPr/>
          <p:nvPr userDrawn="1"/>
        </p:nvSpPr>
        <p:spPr>
          <a:xfrm>
            <a:off x="6628977" y="4184690"/>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Placeholder 25">
            <a:extLst>
              <a:ext uri="{FF2B5EF4-FFF2-40B4-BE49-F238E27FC236}">
                <a16:creationId xmlns:a16="http://schemas.microsoft.com/office/drawing/2014/main" id="{5C41E408-2BE8-184D-BAE4-AEB73C241B6C}"/>
              </a:ext>
            </a:extLst>
          </p:cNvPr>
          <p:cNvSpPr>
            <a:spLocks noGrp="1"/>
          </p:cNvSpPr>
          <p:nvPr>
            <p:ph type="body" sz="quarter" idx="23" hasCustomPrompt="1"/>
          </p:nvPr>
        </p:nvSpPr>
        <p:spPr>
          <a:xfrm>
            <a:off x="6767305" y="4241885"/>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3</a:t>
            </a:r>
          </a:p>
        </p:txBody>
      </p:sp>
      <p:cxnSp>
        <p:nvCxnSpPr>
          <p:cNvPr id="43" name="Straight Connector 42">
            <a:extLst>
              <a:ext uri="{FF2B5EF4-FFF2-40B4-BE49-F238E27FC236}">
                <a16:creationId xmlns:a16="http://schemas.microsoft.com/office/drawing/2014/main" id="{EB1EA6CF-9EE0-6148-AA67-CE0598A3805A}"/>
              </a:ext>
            </a:extLst>
          </p:cNvPr>
          <p:cNvCxnSpPr>
            <a:cxnSpLocks/>
          </p:cNvCxnSpPr>
          <p:nvPr userDrawn="1"/>
        </p:nvCxnSpPr>
        <p:spPr>
          <a:xfrm>
            <a:off x="6037260" y="4574661"/>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44" name="Text Placeholder 25">
            <a:extLst>
              <a:ext uri="{FF2B5EF4-FFF2-40B4-BE49-F238E27FC236}">
                <a16:creationId xmlns:a16="http://schemas.microsoft.com/office/drawing/2014/main" id="{5A47AF7F-E736-2640-98D0-99CBD669AFBF}"/>
              </a:ext>
            </a:extLst>
          </p:cNvPr>
          <p:cNvSpPr>
            <a:spLocks noGrp="1"/>
          </p:cNvSpPr>
          <p:nvPr>
            <p:ph type="body" sz="quarter" idx="24" hasCustomPrompt="1"/>
          </p:nvPr>
        </p:nvSpPr>
        <p:spPr>
          <a:xfrm>
            <a:off x="7497214" y="4184690"/>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45" name="Oval 44">
            <a:extLst>
              <a:ext uri="{FF2B5EF4-FFF2-40B4-BE49-F238E27FC236}">
                <a16:creationId xmlns:a16="http://schemas.microsoft.com/office/drawing/2014/main" id="{3CA01ECA-9BBA-EE4B-8E28-5EE6A1A3E11D}"/>
              </a:ext>
            </a:extLst>
          </p:cNvPr>
          <p:cNvSpPr/>
          <p:nvPr userDrawn="1"/>
        </p:nvSpPr>
        <p:spPr>
          <a:xfrm>
            <a:off x="6642832" y="5261992"/>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Placeholder 25">
            <a:extLst>
              <a:ext uri="{FF2B5EF4-FFF2-40B4-BE49-F238E27FC236}">
                <a16:creationId xmlns:a16="http://schemas.microsoft.com/office/drawing/2014/main" id="{981C64DC-4A52-6744-8327-31289AFCBA9B}"/>
              </a:ext>
            </a:extLst>
          </p:cNvPr>
          <p:cNvSpPr>
            <a:spLocks noGrp="1"/>
          </p:cNvSpPr>
          <p:nvPr>
            <p:ph type="body" sz="quarter" idx="25" hasCustomPrompt="1"/>
          </p:nvPr>
        </p:nvSpPr>
        <p:spPr>
          <a:xfrm>
            <a:off x="6781160" y="5319187"/>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4</a:t>
            </a:r>
          </a:p>
        </p:txBody>
      </p:sp>
      <p:cxnSp>
        <p:nvCxnSpPr>
          <p:cNvPr id="47" name="Straight Connector 46">
            <a:extLst>
              <a:ext uri="{FF2B5EF4-FFF2-40B4-BE49-F238E27FC236}">
                <a16:creationId xmlns:a16="http://schemas.microsoft.com/office/drawing/2014/main" id="{32514181-21FC-3442-AF04-713C37001620}"/>
              </a:ext>
            </a:extLst>
          </p:cNvPr>
          <p:cNvCxnSpPr>
            <a:cxnSpLocks/>
          </p:cNvCxnSpPr>
          <p:nvPr userDrawn="1"/>
        </p:nvCxnSpPr>
        <p:spPr>
          <a:xfrm>
            <a:off x="6051115" y="5651963"/>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48" name="Text Placeholder 25">
            <a:extLst>
              <a:ext uri="{FF2B5EF4-FFF2-40B4-BE49-F238E27FC236}">
                <a16:creationId xmlns:a16="http://schemas.microsoft.com/office/drawing/2014/main" id="{41215D43-08A5-AA4E-8D46-F8BEBABD637B}"/>
              </a:ext>
            </a:extLst>
          </p:cNvPr>
          <p:cNvSpPr>
            <a:spLocks noGrp="1"/>
          </p:cNvSpPr>
          <p:nvPr>
            <p:ph type="body" sz="quarter" idx="26" hasCustomPrompt="1"/>
          </p:nvPr>
        </p:nvSpPr>
        <p:spPr>
          <a:xfrm>
            <a:off x="7511069" y="5261992"/>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11" name="Rectangle 10">
            <a:extLst>
              <a:ext uri="{FF2B5EF4-FFF2-40B4-BE49-F238E27FC236}">
                <a16:creationId xmlns:a16="http://schemas.microsoft.com/office/drawing/2014/main" id="{F8DF3840-EDCD-4B47-B492-D9F24116159A}"/>
              </a:ext>
            </a:extLst>
          </p:cNvPr>
          <p:cNvSpPr/>
          <p:nvPr userDrawn="1"/>
        </p:nvSpPr>
        <p:spPr>
          <a:xfrm flipV="1">
            <a:off x="1286010" y="15064"/>
            <a:ext cx="4809990" cy="6892757"/>
          </a:xfrm>
          <a:prstGeom prst="rect">
            <a:avLst/>
          </a:prstGeom>
          <a:solidFill>
            <a:srgbClr val="915F9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6" name="Text Placeholder 17">
            <a:extLst>
              <a:ext uri="{FF2B5EF4-FFF2-40B4-BE49-F238E27FC236}">
                <a16:creationId xmlns:a16="http://schemas.microsoft.com/office/drawing/2014/main" id="{8EC99E19-5C6F-0E42-9D44-703CC975D6EF}"/>
              </a:ext>
            </a:extLst>
          </p:cNvPr>
          <p:cNvSpPr>
            <a:spLocks noGrp="1"/>
          </p:cNvSpPr>
          <p:nvPr>
            <p:ph type="body" sz="quarter" idx="18" hasCustomPrompt="1"/>
          </p:nvPr>
        </p:nvSpPr>
        <p:spPr>
          <a:xfrm>
            <a:off x="1575582" y="1899687"/>
            <a:ext cx="4180325" cy="4546458"/>
          </a:xfrm>
        </p:spPr>
        <p:txBody>
          <a:bodyPr/>
          <a:lstStyle>
            <a:lvl1pPr>
              <a:buNone/>
              <a:defRPr sz="2400" b="0" i="0" spc="0">
                <a:solidFill>
                  <a:schemeClr val="bg1"/>
                </a:solidFill>
                <a:latin typeface="Calibri" panose="020F0502020204030204" pitchFamily="34" charset="0"/>
                <a:cs typeface="Calibri" panose="020F0502020204030204" pitchFamily="34" charset="0"/>
              </a:defRPr>
            </a:lvl1pPr>
            <a:lvl2pPr>
              <a:buNone/>
              <a:defRPr sz="2000" b="0" i="0" spc="300">
                <a:solidFill>
                  <a:schemeClr val="bg1"/>
                </a:solidFill>
                <a:latin typeface="Montserrat Light" pitchFamily="2" charset="77"/>
              </a:defRPr>
            </a:lvl2pPr>
            <a:lvl3pPr>
              <a:buNone/>
              <a:defRPr sz="2000" b="0" i="0" spc="300">
                <a:solidFill>
                  <a:schemeClr val="bg1"/>
                </a:solidFill>
                <a:latin typeface="Montserrat Light" pitchFamily="2" charset="77"/>
              </a:defRPr>
            </a:lvl3pPr>
            <a:lvl4pPr>
              <a:buNone/>
              <a:defRPr sz="2000" b="0" i="0" spc="300">
                <a:solidFill>
                  <a:schemeClr val="bg1"/>
                </a:solidFill>
                <a:latin typeface="Montserrat Light" pitchFamily="2" charset="77"/>
              </a:defRPr>
            </a:lvl4pPr>
            <a:lvl5pPr>
              <a:buNone/>
              <a:defRPr sz="2000" b="0" i="0" spc="300">
                <a:solidFill>
                  <a:schemeClr val="bg1"/>
                </a:solidFill>
                <a:latin typeface="Montserrat Light" pitchFamily="2" charset="77"/>
              </a:defRPr>
            </a:lvl5pPr>
          </a:lstStyle>
          <a:p>
            <a:pPr lvl="0"/>
            <a:r>
              <a:rPr lang="en-GB" dirty="0"/>
              <a:t>Click to type…</a:t>
            </a:r>
            <a:endParaRPr lang="en-US" dirty="0"/>
          </a:p>
        </p:txBody>
      </p:sp>
      <p:sp>
        <p:nvSpPr>
          <p:cNvPr id="17" name="Text Placeholder 23">
            <a:extLst>
              <a:ext uri="{FF2B5EF4-FFF2-40B4-BE49-F238E27FC236}">
                <a16:creationId xmlns:a16="http://schemas.microsoft.com/office/drawing/2014/main" id="{5BC66613-CDA2-A74A-9395-2463EF11F2BF}"/>
              </a:ext>
            </a:extLst>
          </p:cNvPr>
          <p:cNvSpPr>
            <a:spLocks noGrp="1"/>
          </p:cNvSpPr>
          <p:nvPr>
            <p:ph type="body" sz="quarter" idx="16" hasCustomPrompt="1"/>
          </p:nvPr>
        </p:nvSpPr>
        <p:spPr>
          <a:xfrm>
            <a:off x="1548092" y="628636"/>
            <a:ext cx="4250272" cy="603631"/>
          </a:xfrm>
        </p:spPr>
        <p:txBody>
          <a:bodyPr>
            <a:normAutofit/>
          </a:bodyPr>
          <a:lstStyle>
            <a:lvl1pPr marL="0" indent="0" algn="l">
              <a:buNone/>
              <a:defRPr sz="3600" b="0" i="0">
                <a:solidFill>
                  <a:schemeClr val="bg1"/>
                </a:solidFill>
                <a:latin typeface="Calibri" panose="020F0502020204030204" pitchFamily="34" charset="0"/>
                <a:cs typeface="Calibri" panose="020F0502020204030204" pitchFamily="34" charset="0"/>
              </a:defRPr>
            </a:lvl1pPr>
          </a:lstStyle>
          <a:p>
            <a:pPr lvl="0"/>
            <a:r>
              <a:rPr lang="en-US" dirty="0"/>
              <a:t>Overview Slide</a:t>
            </a:r>
          </a:p>
        </p:txBody>
      </p:sp>
    </p:spTree>
    <p:extLst>
      <p:ext uri="{BB962C8B-B14F-4D97-AF65-F5344CB8AC3E}">
        <p14:creationId xmlns:p14="http://schemas.microsoft.com/office/powerpoint/2010/main" val="38853927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 Slide 2">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214365" cy="3138121"/>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53" name="Picture Placeholder 52">
            <a:extLst>
              <a:ext uri="{FF2B5EF4-FFF2-40B4-BE49-F238E27FC236}">
                <a16:creationId xmlns:a16="http://schemas.microsoft.com/office/drawing/2014/main" id="{FA3EDB46-CD35-B86E-152C-5F64E01608A9}"/>
              </a:ext>
            </a:extLst>
          </p:cNvPr>
          <p:cNvSpPr>
            <a:spLocks noGrp="1"/>
          </p:cNvSpPr>
          <p:nvPr>
            <p:ph type="pic" sz="quarter" idx="22"/>
          </p:nvPr>
        </p:nvSpPr>
        <p:spPr>
          <a:xfrm>
            <a:off x="6290665" y="0"/>
            <a:ext cx="4961115" cy="6879449"/>
          </a:xfrm>
          <a:custGeom>
            <a:avLst/>
            <a:gdLst>
              <a:gd name="connsiteX0" fmla="*/ 0 w 4961115"/>
              <a:gd name="connsiteY0" fmla="*/ 0 h 6879449"/>
              <a:gd name="connsiteX1" fmla="*/ 4961115 w 4961115"/>
              <a:gd name="connsiteY1" fmla="*/ 0 h 6879449"/>
              <a:gd name="connsiteX2" fmla="*/ 4961115 w 4961115"/>
              <a:gd name="connsiteY2" fmla="*/ 2607767 h 6879449"/>
              <a:gd name="connsiteX3" fmla="*/ 4781114 w 4961115"/>
              <a:gd name="connsiteY3" fmla="*/ 2607767 h 6879449"/>
              <a:gd name="connsiteX4" fmla="*/ 4781114 w 4961115"/>
              <a:gd name="connsiteY4" fmla="*/ 4047768 h 6879449"/>
              <a:gd name="connsiteX5" fmla="*/ 4961115 w 4961115"/>
              <a:gd name="connsiteY5" fmla="*/ 4047768 h 6879449"/>
              <a:gd name="connsiteX6" fmla="*/ 4961115 w 4961115"/>
              <a:gd name="connsiteY6" fmla="*/ 6879449 h 6879449"/>
              <a:gd name="connsiteX7" fmla="*/ 0 w 4961115"/>
              <a:gd name="connsiteY7" fmla="*/ 6879449 h 687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1115" h="6879449">
                <a:moveTo>
                  <a:pt x="0" y="0"/>
                </a:moveTo>
                <a:lnTo>
                  <a:pt x="4961115" y="0"/>
                </a:lnTo>
                <a:lnTo>
                  <a:pt x="4961115" y="2607767"/>
                </a:lnTo>
                <a:lnTo>
                  <a:pt x="4781114" y="2607767"/>
                </a:lnTo>
                <a:lnTo>
                  <a:pt x="4781114" y="4047768"/>
                </a:lnTo>
                <a:lnTo>
                  <a:pt x="4961115" y="4047768"/>
                </a:lnTo>
                <a:lnTo>
                  <a:pt x="4961115" y="6879449"/>
                </a:lnTo>
                <a:lnTo>
                  <a:pt x="0" y="6879449"/>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sp>
        <p:nvSpPr>
          <p:cNvPr id="56" name="Text Placeholder 32">
            <a:extLst>
              <a:ext uri="{FF2B5EF4-FFF2-40B4-BE49-F238E27FC236}">
                <a16:creationId xmlns:a16="http://schemas.microsoft.com/office/drawing/2014/main" id="{6D83AD87-72FE-A04E-9CF3-9AC1F7C64953}"/>
              </a:ext>
            </a:extLst>
          </p:cNvPr>
          <p:cNvSpPr>
            <a:spLocks noGrp="1"/>
          </p:cNvSpPr>
          <p:nvPr>
            <p:ph type="body" sz="quarter" idx="16" hasCustomPrompt="1"/>
          </p:nvPr>
        </p:nvSpPr>
        <p:spPr>
          <a:xfrm>
            <a:off x="507596" y="2897367"/>
            <a:ext cx="4470975" cy="1008397"/>
          </a:xfrm>
          <a:prstGeom prst="rect">
            <a:avLst/>
          </a:prstGeom>
        </p:spPr>
        <p:txBody>
          <a:bodyPr anchor="t">
            <a:noAutofit/>
          </a:bodyPr>
          <a:lstStyle>
            <a:lvl1pPr marL="0" indent="0" algn="l">
              <a:lnSpc>
                <a:spcPts val="3954"/>
              </a:lnSpc>
              <a:spcBef>
                <a:spcPts val="0"/>
              </a:spcBef>
              <a:buNone/>
              <a:defRPr sz="40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GUIDE TO INGROW</a:t>
            </a:r>
            <a:endParaRPr lang="en-US" dirty="0"/>
          </a:p>
        </p:txBody>
      </p:sp>
      <p:sp>
        <p:nvSpPr>
          <p:cNvPr id="57" name="Text Placeholder 32">
            <a:extLst>
              <a:ext uri="{FF2B5EF4-FFF2-40B4-BE49-F238E27FC236}">
                <a16:creationId xmlns:a16="http://schemas.microsoft.com/office/drawing/2014/main" id="{99F453F3-BF15-D044-B597-F7EBF76DC07D}"/>
              </a:ext>
            </a:extLst>
          </p:cNvPr>
          <p:cNvSpPr>
            <a:spLocks noGrp="1"/>
          </p:cNvSpPr>
          <p:nvPr>
            <p:ph type="body" sz="quarter" idx="19" hasCustomPrompt="1"/>
          </p:nvPr>
        </p:nvSpPr>
        <p:spPr>
          <a:xfrm>
            <a:off x="507596" y="4325159"/>
            <a:ext cx="4979410" cy="855894"/>
          </a:xfrm>
          <a:prstGeom prst="rect">
            <a:avLst/>
          </a:prstGeom>
        </p:spPr>
        <p:txBody>
          <a:bodyPr anchor="t">
            <a:noAutofit/>
          </a:bodyPr>
          <a:lstStyle>
            <a:lvl1pPr marL="0" indent="0" algn="l">
              <a:lnSpc>
                <a:spcPct val="100000"/>
              </a:lnSpc>
              <a:spcBef>
                <a:spcPts val="0"/>
              </a:spcBef>
              <a:buNone/>
              <a:defRPr sz="22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promoting inclusive entrepreneurship</a:t>
            </a:r>
          </a:p>
        </p:txBody>
      </p:sp>
      <p:grpSp>
        <p:nvGrpSpPr>
          <p:cNvPr id="12" name="Group 11">
            <a:extLst>
              <a:ext uri="{FF2B5EF4-FFF2-40B4-BE49-F238E27FC236}">
                <a16:creationId xmlns:a16="http://schemas.microsoft.com/office/drawing/2014/main" id="{05398525-D007-B046-86E8-5EF3BD68C53F}"/>
              </a:ext>
            </a:extLst>
          </p:cNvPr>
          <p:cNvGrpSpPr/>
          <p:nvPr userDrawn="1"/>
        </p:nvGrpSpPr>
        <p:grpSpPr>
          <a:xfrm>
            <a:off x="261308" y="5859937"/>
            <a:ext cx="2735993" cy="679345"/>
            <a:chOff x="0" y="0"/>
            <a:chExt cx="2301694" cy="571500"/>
          </a:xfrm>
        </p:grpSpPr>
        <p:sp>
          <p:nvSpPr>
            <p:cNvPr id="13" name="Rectangle 12">
              <a:extLst>
                <a:ext uri="{FF2B5EF4-FFF2-40B4-BE49-F238E27FC236}">
                  <a16:creationId xmlns:a16="http://schemas.microsoft.com/office/drawing/2014/main" id="{A3FCE430-8697-AD45-9630-7F3B0A0F05BB}"/>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4" name="Picture 13">
              <a:extLst>
                <a:ext uri="{FF2B5EF4-FFF2-40B4-BE49-F238E27FC236}">
                  <a16:creationId xmlns:a16="http://schemas.microsoft.com/office/drawing/2014/main" id="{D62B06D4-BE0E-3F41-801B-DF6CD0A7F7BB}"/>
                </a:ext>
              </a:extLst>
            </p:cNvPr>
            <p:cNvPicPr>
              <a:picLocks noChangeAspect="1"/>
            </p:cNvPicPr>
            <p:nvPr/>
          </p:nvPicPr>
          <p:blipFill>
            <a:blip r:embed="rId2" cstate="email">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sp>
        <p:nvSpPr>
          <p:cNvPr id="58" name="Freeform 57">
            <a:extLst>
              <a:ext uri="{FF2B5EF4-FFF2-40B4-BE49-F238E27FC236}">
                <a16:creationId xmlns:a16="http://schemas.microsoft.com/office/drawing/2014/main" id="{6298F67B-E667-C4F2-DDED-BD740C92FACD}"/>
              </a:ext>
            </a:extLst>
          </p:cNvPr>
          <p:cNvSpPr/>
          <p:nvPr userDrawn="1"/>
        </p:nvSpPr>
        <p:spPr>
          <a:xfrm rot="16200000">
            <a:off x="10531780" y="3147768"/>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2997301" y="5911583"/>
            <a:ext cx="3098699" cy="622069"/>
          </a:xfrm>
          <a:prstGeom prst="rect">
            <a:avLst/>
          </a:prstGeom>
        </p:spPr>
        <p:txBody>
          <a:bodyPr anchor="t">
            <a:noAutofit/>
          </a:bodyPr>
          <a:lstStyle>
            <a:lvl1pPr marL="0" indent="0" algn="ctr">
              <a:lnSpc>
                <a:spcPct val="100000"/>
              </a:lnSpc>
              <a:spcBef>
                <a:spcPts val="0"/>
              </a:spcBef>
              <a:buNone/>
              <a:defRPr sz="2400" b="0"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Tree>
    <p:extLst>
      <p:ext uri="{BB962C8B-B14F-4D97-AF65-F5344CB8AC3E}">
        <p14:creationId xmlns:p14="http://schemas.microsoft.com/office/powerpoint/2010/main" val="3819293862"/>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over Slide 3">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192001" cy="3754392"/>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grpSp>
        <p:nvGrpSpPr>
          <p:cNvPr id="12" name="Group 11">
            <a:extLst>
              <a:ext uri="{FF2B5EF4-FFF2-40B4-BE49-F238E27FC236}">
                <a16:creationId xmlns:a16="http://schemas.microsoft.com/office/drawing/2014/main" id="{05398525-D007-B046-86E8-5EF3BD68C53F}"/>
              </a:ext>
            </a:extLst>
          </p:cNvPr>
          <p:cNvGrpSpPr/>
          <p:nvPr userDrawn="1"/>
        </p:nvGrpSpPr>
        <p:grpSpPr>
          <a:xfrm>
            <a:off x="9055787" y="6109401"/>
            <a:ext cx="2735993" cy="679345"/>
            <a:chOff x="0" y="0"/>
            <a:chExt cx="2301694" cy="571500"/>
          </a:xfrm>
        </p:grpSpPr>
        <p:sp>
          <p:nvSpPr>
            <p:cNvPr id="13" name="Rectangle 12">
              <a:extLst>
                <a:ext uri="{FF2B5EF4-FFF2-40B4-BE49-F238E27FC236}">
                  <a16:creationId xmlns:a16="http://schemas.microsoft.com/office/drawing/2014/main" id="{A3FCE430-8697-AD45-9630-7F3B0A0F05BB}"/>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4" name="Picture 13">
              <a:extLst>
                <a:ext uri="{FF2B5EF4-FFF2-40B4-BE49-F238E27FC236}">
                  <a16:creationId xmlns:a16="http://schemas.microsoft.com/office/drawing/2014/main" id="{D62B06D4-BE0E-3F41-801B-DF6CD0A7F7BB}"/>
                </a:ext>
              </a:extLst>
            </p:cNvPr>
            <p:cNvPicPr>
              <a:picLocks noChangeAspect="1"/>
            </p:cNvPicPr>
            <p:nvPr/>
          </p:nvPicPr>
          <p:blipFill>
            <a:blip r:embed="rId2" cstate="email">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5" name="Picture Placeholder 4">
            <a:extLst>
              <a:ext uri="{FF2B5EF4-FFF2-40B4-BE49-F238E27FC236}">
                <a16:creationId xmlns:a16="http://schemas.microsoft.com/office/drawing/2014/main" id="{D6001A50-EF28-1D4C-1436-676A5F0A366E}"/>
              </a:ext>
            </a:extLst>
          </p:cNvPr>
          <p:cNvSpPr>
            <a:spLocks noGrp="1"/>
          </p:cNvSpPr>
          <p:nvPr>
            <p:ph type="pic" sz="quarter" idx="21"/>
          </p:nvPr>
        </p:nvSpPr>
        <p:spPr>
          <a:xfrm>
            <a:off x="6400800" y="1162051"/>
            <a:ext cx="5791200" cy="4044950"/>
          </a:xfrm>
          <a:custGeom>
            <a:avLst/>
            <a:gdLst>
              <a:gd name="connsiteX0" fmla="*/ 0 w 5791200"/>
              <a:gd name="connsiteY0" fmla="*/ 0 h 4403725"/>
              <a:gd name="connsiteX1" fmla="*/ 2654984 w 5791200"/>
              <a:gd name="connsiteY1" fmla="*/ 0 h 4403725"/>
              <a:gd name="connsiteX2" fmla="*/ 2654984 w 5791200"/>
              <a:gd name="connsiteY2" fmla="*/ 180001 h 4403725"/>
              <a:gd name="connsiteX3" fmla="*/ 5139555 w 5791200"/>
              <a:gd name="connsiteY3" fmla="*/ 180001 h 4403725"/>
              <a:gd name="connsiteX4" fmla="*/ 5139555 w 5791200"/>
              <a:gd name="connsiteY4" fmla="*/ 0 h 4403725"/>
              <a:gd name="connsiteX5" fmla="*/ 5791200 w 5791200"/>
              <a:gd name="connsiteY5" fmla="*/ 0 h 4403725"/>
              <a:gd name="connsiteX6" fmla="*/ 5791200 w 5791200"/>
              <a:gd name="connsiteY6" fmla="*/ 4403725 h 4403725"/>
              <a:gd name="connsiteX7" fmla="*/ 0 w 5791200"/>
              <a:gd name="connsiteY7" fmla="*/ 4403725 h 440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1200" h="4403725">
                <a:moveTo>
                  <a:pt x="0" y="0"/>
                </a:moveTo>
                <a:lnTo>
                  <a:pt x="2654984" y="0"/>
                </a:lnTo>
                <a:lnTo>
                  <a:pt x="2654984" y="180001"/>
                </a:lnTo>
                <a:lnTo>
                  <a:pt x="5139555" y="180001"/>
                </a:lnTo>
                <a:lnTo>
                  <a:pt x="5139555" y="0"/>
                </a:lnTo>
                <a:lnTo>
                  <a:pt x="5791200" y="0"/>
                </a:lnTo>
                <a:lnTo>
                  <a:pt x="5791200" y="4403725"/>
                </a:lnTo>
                <a:lnTo>
                  <a:pt x="0" y="4403725"/>
                </a:lnTo>
                <a:close/>
              </a:path>
            </a:pathLst>
          </a:custGeom>
        </p:spPr>
        <p:txBody>
          <a:bodyPr wrap="square">
            <a:noAutofit/>
          </a:bodyPr>
          <a:lstStyle>
            <a:lvl1pPr>
              <a:defRPr sz="2400"/>
            </a:lvl1pPr>
          </a:lstStyle>
          <a:p>
            <a:endParaRPr lang="en-GB"/>
          </a:p>
        </p:txBody>
      </p:sp>
      <p:sp>
        <p:nvSpPr>
          <p:cNvPr id="6" name="Freeform 5">
            <a:extLst>
              <a:ext uri="{FF2B5EF4-FFF2-40B4-BE49-F238E27FC236}">
                <a16:creationId xmlns:a16="http://schemas.microsoft.com/office/drawing/2014/main" id="{1ED14966-966B-F26B-79E8-E772E64BF986}"/>
              </a:ext>
            </a:extLst>
          </p:cNvPr>
          <p:cNvSpPr/>
          <p:nvPr userDrawn="1"/>
        </p:nvSpPr>
        <p:spPr>
          <a:xfrm rot="10800000">
            <a:off x="9055787" y="965056"/>
            <a:ext cx="2484569" cy="36086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9055787" y="912199"/>
            <a:ext cx="2484569" cy="360860"/>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7" name="Freeform 6">
            <a:extLst>
              <a:ext uri="{FF2B5EF4-FFF2-40B4-BE49-F238E27FC236}">
                <a16:creationId xmlns:a16="http://schemas.microsoft.com/office/drawing/2014/main" id="{6FDD7F26-59C4-4D00-461D-E951CA145AD6}"/>
              </a:ext>
            </a:extLst>
          </p:cNvPr>
          <p:cNvSpPr/>
          <p:nvPr userDrawn="1"/>
        </p:nvSpPr>
        <p:spPr>
          <a:xfrm>
            <a:off x="0" y="3403948"/>
            <a:ext cx="7298951" cy="2140224"/>
          </a:xfrm>
          <a:custGeom>
            <a:avLst/>
            <a:gdLst>
              <a:gd name="connsiteX0" fmla="*/ 0 w 4910833"/>
              <a:gd name="connsiteY0" fmla="*/ 0 h 3860294"/>
              <a:gd name="connsiteX1" fmla="*/ 4910833 w 4910833"/>
              <a:gd name="connsiteY1" fmla="*/ 0 h 3860294"/>
              <a:gd name="connsiteX2" fmla="*/ 4910833 w 4910833"/>
              <a:gd name="connsiteY2" fmla="*/ 3860296 h 3860294"/>
              <a:gd name="connsiteX3" fmla="*/ 0 w 4910833"/>
              <a:gd name="connsiteY3" fmla="*/ 3860296 h 3860294"/>
            </a:gdLst>
            <a:ahLst/>
            <a:cxnLst>
              <a:cxn ang="0">
                <a:pos x="connsiteX0" y="connsiteY0"/>
              </a:cxn>
              <a:cxn ang="0">
                <a:pos x="connsiteX1" y="connsiteY1"/>
              </a:cxn>
              <a:cxn ang="0">
                <a:pos x="connsiteX2" y="connsiteY2"/>
              </a:cxn>
              <a:cxn ang="0">
                <a:pos x="connsiteX3" y="connsiteY3"/>
              </a:cxn>
            </a:cxnLst>
            <a:rect l="l" t="t" r="r" b="b"/>
            <a:pathLst>
              <a:path w="4910833" h="3860294">
                <a:moveTo>
                  <a:pt x="0" y="0"/>
                </a:moveTo>
                <a:lnTo>
                  <a:pt x="4910833" y="0"/>
                </a:lnTo>
                <a:lnTo>
                  <a:pt x="4910833" y="3860296"/>
                </a:lnTo>
                <a:lnTo>
                  <a:pt x="0" y="3860296"/>
                </a:lnTo>
                <a:close/>
              </a:path>
            </a:pathLst>
          </a:custGeom>
          <a:solidFill>
            <a:srgbClr val="E97924"/>
          </a:solidFill>
          <a:ln w="30808" cap="flat">
            <a:noFill/>
            <a:prstDash val="solid"/>
            <a:miter/>
          </a:ln>
        </p:spPr>
        <p:txBody>
          <a:bodyPr rtlCol="0" anchor="ctr"/>
          <a:lstStyle/>
          <a:p>
            <a:endParaRPr lang="en-US"/>
          </a:p>
        </p:txBody>
      </p:sp>
      <p:sp>
        <p:nvSpPr>
          <p:cNvPr id="8" name="Text Placeholder 32">
            <a:extLst>
              <a:ext uri="{FF2B5EF4-FFF2-40B4-BE49-F238E27FC236}">
                <a16:creationId xmlns:a16="http://schemas.microsoft.com/office/drawing/2014/main" id="{466622C5-BC7B-D36A-56F4-DF0EA1386F22}"/>
              </a:ext>
            </a:extLst>
          </p:cNvPr>
          <p:cNvSpPr>
            <a:spLocks noGrp="1"/>
          </p:cNvSpPr>
          <p:nvPr>
            <p:ph type="body" sz="quarter" idx="22" hasCustomPrompt="1"/>
          </p:nvPr>
        </p:nvSpPr>
        <p:spPr>
          <a:xfrm>
            <a:off x="228494" y="3662884"/>
            <a:ext cx="5867506" cy="1112797"/>
          </a:xfrm>
          <a:prstGeom prst="rect">
            <a:avLst/>
          </a:prstGeom>
        </p:spPr>
        <p:txBody>
          <a:bodyPr anchor="t">
            <a:noAutofit/>
          </a:bodyPr>
          <a:lstStyle>
            <a:lvl1pPr marL="0" indent="0" algn="l">
              <a:lnSpc>
                <a:spcPts val="3940"/>
              </a:lnSpc>
              <a:spcBef>
                <a:spcPts val="0"/>
              </a:spcBef>
              <a:buNone/>
              <a:defRPr sz="42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GUIDE TO </a:t>
            </a:r>
          </a:p>
          <a:p>
            <a:pPr lvl="0"/>
            <a:r>
              <a:rPr lang="en-GB" dirty="0"/>
              <a:t>INGROW</a:t>
            </a:r>
            <a:endParaRPr lang="en-US" dirty="0"/>
          </a:p>
        </p:txBody>
      </p:sp>
      <p:sp>
        <p:nvSpPr>
          <p:cNvPr id="9" name="Text Placeholder 32">
            <a:extLst>
              <a:ext uri="{FF2B5EF4-FFF2-40B4-BE49-F238E27FC236}">
                <a16:creationId xmlns:a16="http://schemas.microsoft.com/office/drawing/2014/main" id="{FAC0A59A-C249-A883-12AC-DB255F51E973}"/>
              </a:ext>
            </a:extLst>
          </p:cNvPr>
          <p:cNvSpPr>
            <a:spLocks noGrp="1"/>
          </p:cNvSpPr>
          <p:nvPr>
            <p:ph type="body" sz="quarter" idx="23" hasCustomPrompt="1"/>
          </p:nvPr>
        </p:nvSpPr>
        <p:spPr>
          <a:xfrm>
            <a:off x="228494" y="4843075"/>
            <a:ext cx="5867506" cy="701098"/>
          </a:xfrm>
          <a:prstGeom prst="rect">
            <a:avLst/>
          </a:prstGeom>
        </p:spPr>
        <p:txBody>
          <a:bodyPr anchor="t">
            <a:noAutofit/>
          </a:bodyPr>
          <a:lstStyle>
            <a:lvl1pPr marL="0" indent="0" algn="l">
              <a:lnSpc>
                <a:spcPct val="100000"/>
              </a:lnSpc>
              <a:spcBef>
                <a:spcPts val="0"/>
              </a:spcBef>
              <a:buNone/>
              <a:defRPr sz="18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Promoting inclusive entrepreneurship</a:t>
            </a:r>
          </a:p>
        </p:txBody>
      </p:sp>
      <p:cxnSp>
        <p:nvCxnSpPr>
          <p:cNvPr id="10" name="Straight Connector 9">
            <a:extLst>
              <a:ext uri="{FF2B5EF4-FFF2-40B4-BE49-F238E27FC236}">
                <a16:creationId xmlns:a16="http://schemas.microsoft.com/office/drawing/2014/main" id="{B21F7D2A-207D-BB86-9179-B84733693B7E}"/>
              </a:ext>
            </a:extLst>
          </p:cNvPr>
          <p:cNvCxnSpPr>
            <a:cxnSpLocks/>
          </p:cNvCxnSpPr>
          <p:nvPr userDrawn="1"/>
        </p:nvCxnSpPr>
        <p:spPr>
          <a:xfrm>
            <a:off x="228494" y="4775681"/>
            <a:ext cx="1196350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151818"/>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51C2F8C0-A5CA-C542-B154-C949A59DEFE7}"/>
              </a:ext>
            </a:extLst>
          </p:cNvPr>
          <p:cNvGrpSpPr/>
          <p:nvPr userDrawn="1"/>
        </p:nvGrpSpPr>
        <p:grpSpPr>
          <a:xfrm>
            <a:off x="6059177" y="6024076"/>
            <a:ext cx="2735993" cy="679345"/>
            <a:chOff x="0" y="0"/>
            <a:chExt cx="2301694" cy="571500"/>
          </a:xfrm>
        </p:grpSpPr>
        <p:sp>
          <p:nvSpPr>
            <p:cNvPr id="33" name="Rectangle 32">
              <a:extLst>
                <a:ext uri="{FF2B5EF4-FFF2-40B4-BE49-F238E27FC236}">
                  <a16:creationId xmlns:a16="http://schemas.microsoft.com/office/drawing/2014/main" id="{65C3F60E-1A9C-7548-9AF3-F3DC2492698F}"/>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34" name="Picture 33">
              <a:extLst>
                <a:ext uri="{FF2B5EF4-FFF2-40B4-BE49-F238E27FC236}">
                  <a16:creationId xmlns:a16="http://schemas.microsoft.com/office/drawing/2014/main" id="{50E12723-56AA-9A42-BFE6-5A8D843584E6}"/>
                </a:ext>
              </a:extLst>
            </p:cNvPr>
            <p:cNvPicPr>
              <a:picLocks noChangeAspect="1"/>
            </p:cNvPicPr>
            <p:nvPr/>
          </p:nvPicPr>
          <p:blipFill>
            <a:blip r:embed="rId2" cstate="email">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sp>
        <p:nvSpPr>
          <p:cNvPr id="143" name="Text Placeholder 32">
            <a:extLst>
              <a:ext uri="{FF2B5EF4-FFF2-40B4-BE49-F238E27FC236}">
                <a16:creationId xmlns:a16="http://schemas.microsoft.com/office/drawing/2014/main" id="{E246BE9B-0F08-0141-BFBB-5CD2D858EA02}"/>
              </a:ext>
            </a:extLst>
          </p:cNvPr>
          <p:cNvSpPr>
            <a:spLocks noGrp="1"/>
          </p:cNvSpPr>
          <p:nvPr>
            <p:ph type="body" sz="quarter" idx="11" hasCustomPrompt="1"/>
          </p:nvPr>
        </p:nvSpPr>
        <p:spPr>
          <a:xfrm>
            <a:off x="2679029" y="1772264"/>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01</a:t>
            </a:r>
            <a:endParaRPr lang="en-US" dirty="0"/>
          </a:p>
        </p:txBody>
      </p:sp>
      <p:sp>
        <p:nvSpPr>
          <p:cNvPr id="144" name="Text Placeholder 32">
            <a:extLst>
              <a:ext uri="{FF2B5EF4-FFF2-40B4-BE49-F238E27FC236}">
                <a16:creationId xmlns:a16="http://schemas.microsoft.com/office/drawing/2014/main" id="{C9C54D80-1128-5642-AF19-023C1AFBB107}"/>
              </a:ext>
            </a:extLst>
          </p:cNvPr>
          <p:cNvSpPr>
            <a:spLocks noGrp="1"/>
          </p:cNvSpPr>
          <p:nvPr>
            <p:ph type="body" sz="quarter" idx="49" hasCustomPrompt="1"/>
          </p:nvPr>
        </p:nvSpPr>
        <p:spPr>
          <a:xfrm>
            <a:off x="3812737" y="1772264"/>
            <a:ext cx="5715653" cy="801987"/>
          </a:xfrm>
          <a:prstGeom prst="rect">
            <a:avLst/>
          </a:prstGeom>
        </p:spPr>
        <p:txBody>
          <a:bodyPr anchor="ctr">
            <a:noAutofit/>
          </a:bodyPr>
          <a:lstStyle>
            <a:lvl1pPr marL="0" indent="0" algn="l">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Introduction</a:t>
            </a:r>
            <a:endParaRPr lang="en-US" dirty="0"/>
          </a:p>
        </p:txBody>
      </p:sp>
      <p:sp>
        <p:nvSpPr>
          <p:cNvPr id="145" name="Text Placeholder 32">
            <a:extLst>
              <a:ext uri="{FF2B5EF4-FFF2-40B4-BE49-F238E27FC236}">
                <a16:creationId xmlns:a16="http://schemas.microsoft.com/office/drawing/2014/main" id="{67A3DCF8-C8C1-A54D-B2A9-2AEDD386F887}"/>
              </a:ext>
            </a:extLst>
          </p:cNvPr>
          <p:cNvSpPr>
            <a:spLocks noGrp="1"/>
          </p:cNvSpPr>
          <p:nvPr>
            <p:ph type="body" sz="quarter" idx="13" hasCustomPrompt="1"/>
          </p:nvPr>
        </p:nvSpPr>
        <p:spPr>
          <a:xfrm>
            <a:off x="2679029" y="2532237"/>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02</a:t>
            </a:r>
            <a:endParaRPr lang="en-US" dirty="0"/>
          </a:p>
        </p:txBody>
      </p:sp>
      <p:sp>
        <p:nvSpPr>
          <p:cNvPr id="146" name="Text Placeholder 32">
            <a:extLst>
              <a:ext uri="{FF2B5EF4-FFF2-40B4-BE49-F238E27FC236}">
                <a16:creationId xmlns:a16="http://schemas.microsoft.com/office/drawing/2014/main" id="{9FDD29A6-533C-7341-8E91-02079E2FE43E}"/>
              </a:ext>
            </a:extLst>
          </p:cNvPr>
          <p:cNvSpPr>
            <a:spLocks noGrp="1"/>
          </p:cNvSpPr>
          <p:nvPr>
            <p:ph type="body" sz="quarter" idx="14" hasCustomPrompt="1"/>
          </p:nvPr>
        </p:nvSpPr>
        <p:spPr>
          <a:xfrm>
            <a:off x="3812737" y="2532237"/>
            <a:ext cx="5715653" cy="803828"/>
          </a:xfrm>
          <a:prstGeom prst="rect">
            <a:avLst/>
          </a:prstGeom>
        </p:spPr>
        <p:txBody>
          <a:bodyPr anchor="ctr">
            <a:noAutofit/>
          </a:bodyPr>
          <a:lstStyle>
            <a:lvl1pPr marL="0" marR="0" indent="0" algn="l" defTabSz="3343281" rtl="0" eaLnBrk="1" fontAlgn="auto" latinLnBrk="0" hangingPunct="1">
              <a:lnSpc>
                <a:spcPct val="100000"/>
              </a:lnSpc>
              <a:spcBef>
                <a:spcPts val="0"/>
              </a:spcBef>
              <a:spcAft>
                <a:spcPts val="0"/>
              </a:spcAft>
              <a:buClrTx/>
              <a:buSzTx/>
              <a:buFont typeface="Arial" panose="020B0604020202020204" pitchFamily="34" charset="0"/>
              <a:buNone/>
              <a:tabLst/>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marL="0" marR="0" lvl="0" indent="0" algn="l" defTabSz="3343281" rtl="0" eaLnBrk="1" fontAlgn="auto" latinLnBrk="0" hangingPunct="1">
              <a:lnSpc>
                <a:spcPct val="100000"/>
              </a:lnSpc>
              <a:spcBef>
                <a:spcPts val="3657"/>
              </a:spcBef>
              <a:spcAft>
                <a:spcPts val="0"/>
              </a:spcAft>
              <a:buClrTx/>
              <a:buSzTx/>
              <a:buFont typeface="Arial" panose="020B0604020202020204" pitchFamily="34" charset="0"/>
              <a:buNone/>
              <a:tabLst/>
              <a:defRPr/>
            </a:pPr>
            <a:r>
              <a:rPr lang="en-GB" dirty="0"/>
              <a:t>About us</a:t>
            </a:r>
            <a:endParaRPr lang="en-US" dirty="0"/>
          </a:p>
        </p:txBody>
      </p:sp>
      <p:sp>
        <p:nvSpPr>
          <p:cNvPr id="147" name="Text Placeholder 32">
            <a:extLst>
              <a:ext uri="{FF2B5EF4-FFF2-40B4-BE49-F238E27FC236}">
                <a16:creationId xmlns:a16="http://schemas.microsoft.com/office/drawing/2014/main" id="{57CE5420-826A-4046-981E-1B3B3695529C}"/>
              </a:ext>
            </a:extLst>
          </p:cNvPr>
          <p:cNvSpPr>
            <a:spLocks noGrp="1"/>
          </p:cNvSpPr>
          <p:nvPr>
            <p:ph type="body" sz="quarter" idx="15" hasCustomPrompt="1"/>
          </p:nvPr>
        </p:nvSpPr>
        <p:spPr>
          <a:xfrm>
            <a:off x="2679029" y="3304689"/>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03</a:t>
            </a:r>
            <a:endParaRPr lang="en-US" dirty="0"/>
          </a:p>
        </p:txBody>
      </p:sp>
      <p:sp>
        <p:nvSpPr>
          <p:cNvPr id="148" name="Text Placeholder 32">
            <a:extLst>
              <a:ext uri="{FF2B5EF4-FFF2-40B4-BE49-F238E27FC236}">
                <a16:creationId xmlns:a16="http://schemas.microsoft.com/office/drawing/2014/main" id="{3F6D97E9-C4D5-AC44-89B9-EABADCA7224E}"/>
              </a:ext>
            </a:extLst>
          </p:cNvPr>
          <p:cNvSpPr>
            <a:spLocks noGrp="1"/>
          </p:cNvSpPr>
          <p:nvPr>
            <p:ph type="body" sz="quarter" idx="19" hasCustomPrompt="1"/>
          </p:nvPr>
        </p:nvSpPr>
        <p:spPr>
          <a:xfrm>
            <a:off x="3812737" y="3304689"/>
            <a:ext cx="5715653" cy="801987"/>
          </a:xfrm>
          <a:prstGeom prst="rect">
            <a:avLst/>
          </a:prstGeom>
        </p:spPr>
        <p:txBody>
          <a:bodyPr anchor="ctr">
            <a:noAutofit/>
          </a:bodyPr>
          <a:lstStyle>
            <a:lvl1pPr marL="0" indent="0" algn="l">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The Project</a:t>
            </a:r>
            <a:endParaRPr lang="en-US" dirty="0"/>
          </a:p>
        </p:txBody>
      </p:sp>
      <p:sp>
        <p:nvSpPr>
          <p:cNvPr id="152" name="Text Placeholder 32">
            <a:extLst>
              <a:ext uri="{FF2B5EF4-FFF2-40B4-BE49-F238E27FC236}">
                <a16:creationId xmlns:a16="http://schemas.microsoft.com/office/drawing/2014/main" id="{1EDA7C9E-6821-614B-B581-5907A46DAE4B}"/>
              </a:ext>
            </a:extLst>
          </p:cNvPr>
          <p:cNvSpPr>
            <a:spLocks noGrp="1"/>
          </p:cNvSpPr>
          <p:nvPr>
            <p:ph type="body" sz="quarter" idx="17" hasCustomPrompt="1"/>
          </p:nvPr>
        </p:nvSpPr>
        <p:spPr>
          <a:xfrm>
            <a:off x="2694576" y="4220184"/>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04</a:t>
            </a:r>
            <a:endParaRPr lang="en-US" dirty="0"/>
          </a:p>
        </p:txBody>
      </p:sp>
      <p:sp>
        <p:nvSpPr>
          <p:cNvPr id="156" name="Text Placeholder 32">
            <a:extLst>
              <a:ext uri="{FF2B5EF4-FFF2-40B4-BE49-F238E27FC236}">
                <a16:creationId xmlns:a16="http://schemas.microsoft.com/office/drawing/2014/main" id="{3EECCB46-72D7-5740-9CED-11684DF47D53}"/>
              </a:ext>
            </a:extLst>
          </p:cNvPr>
          <p:cNvSpPr>
            <a:spLocks noGrp="1"/>
          </p:cNvSpPr>
          <p:nvPr>
            <p:ph type="body" sz="quarter" idx="20" hasCustomPrompt="1"/>
          </p:nvPr>
        </p:nvSpPr>
        <p:spPr>
          <a:xfrm>
            <a:off x="3828284" y="4220184"/>
            <a:ext cx="5715653" cy="801987"/>
          </a:xfrm>
          <a:prstGeom prst="rect">
            <a:avLst/>
          </a:prstGeom>
        </p:spPr>
        <p:txBody>
          <a:bodyPr anchor="ctr">
            <a:noAutofit/>
          </a:bodyPr>
          <a:lstStyle>
            <a:lvl1pPr marL="0" indent="0" algn="l">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Gallery</a:t>
            </a:r>
            <a:endParaRPr lang="en-US" dirty="0"/>
          </a:p>
        </p:txBody>
      </p:sp>
      <p:sp>
        <p:nvSpPr>
          <p:cNvPr id="31" name="Rectangle 5">
            <a:extLst>
              <a:ext uri="{FF2B5EF4-FFF2-40B4-BE49-F238E27FC236}">
                <a16:creationId xmlns:a16="http://schemas.microsoft.com/office/drawing/2014/main" id="{6A0AD0FB-DB78-8B4A-B00E-1C744896C494}"/>
              </a:ext>
            </a:extLst>
          </p:cNvPr>
          <p:cNvSpPr/>
          <p:nvPr userDrawn="1"/>
        </p:nvSpPr>
        <p:spPr bwMode="auto">
          <a:xfrm rot="5400000">
            <a:off x="-3140113" y="3141171"/>
            <a:ext cx="6856941" cy="576720"/>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58" name="Text Placeholder 32">
            <a:extLst>
              <a:ext uri="{FF2B5EF4-FFF2-40B4-BE49-F238E27FC236}">
                <a16:creationId xmlns:a16="http://schemas.microsoft.com/office/drawing/2014/main" id="{A7E9440F-DDEC-434B-9346-8F02B164E9B2}"/>
              </a:ext>
            </a:extLst>
          </p:cNvPr>
          <p:cNvSpPr>
            <a:spLocks noGrp="1"/>
          </p:cNvSpPr>
          <p:nvPr>
            <p:ph type="body" sz="quarter" idx="61" hasCustomPrompt="1"/>
          </p:nvPr>
        </p:nvSpPr>
        <p:spPr>
          <a:xfrm>
            <a:off x="2694576" y="991145"/>
            <a:ext cx="3692066" cy="532331"/>
          </a:xfrm>
          <a:prstGeom prst="rect">
            <a:avLst/>
          </a:prstGeom>
        </p:spPr>
        <p:txBody>
          <a:bodyPr anchor="ctr">
            <a:noAutofit/>
          </a:bodyPr>
          <a:lstStyle>
            <a:lvl1pPr marL="0" indent="0" algn="l">
              <a:lnSpc>
                <a:spcPts val="3590"/>
              </a:lnSpc>
              <a:spcBef>
                <a:spcPts val="0"/>
              </a:spcBef>
              <a:buNone/>
              <a:defRPr sz="3600" b="1" i="0" spc="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TABLE OF CONTENTS</a:t>
            </a:r>
            <a:endParaRPr lang="en-US" dirty="0"/>
          </a:p>
        </p:txBody>
      </p:sp>
      <p:sp>
        <p:nvSpPr>
          <p:cNvPr id="57" name="Rectangle 56">
            <a:extLst>
              <a:ext uri="{FF2B5EF4-FFF2-40B4-BE49-F238E27FC236}">
                <a16:creationId xmlns:a16="http://schemas.microsoft.com/office/drawing/2014/main" id="{683CB224-BC37-A449-A879-B518A8300CF6}"/>
              </a:ext>
            </a:extLst>
          </p:cNvPr>
          <p:cNvSpPr/>
          <p:nvPr userDrawn="1"/>
        </p:nvSpPr>
        <p:spPr>
          <a:xfrm>
            <a:off x="2392426" y="2532237"/>
            <a:ext cx="7663872" cy="36943"/>
          </a:xfrm>
          <a:prstGeom prst="rect">
            <a:avLst/>
          </a:prstGeom>
          <a:solidFill>
            <a:srgbClr val="7AB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8" dirty="0">
              <a:latin typeface="Calibri" panose="020F0502020204030204" pitchFamily="34" charset="0"/>
              <a:cs typeface="Calibri" panose="020F0502020204030204" pitchFamily="34" charset="0"/>
            </a:endParaRPr>
          </a:p>
        </p:txBody>
      </p:sp>
      <p:sp>
        <p:nvSpPr>
          <p:cNvPr id="69" name="Rectangle 68">
            <a:extLst>
              <a:ext uri="{FF2B5EF4-FFF2-40B4-BE49-F238E27FC236}">
                <a16:creationId xmlns:a16="http://schemas.microsoft.com/office/drawing/2014/main" id="{5E0C682E-9999-0944-9853-BF0C05DDBEFD}"/>
              </a:ext>
            </a:extLst>
          </p:cNvPr>
          <p:cNvSpPr/>
          <p:nvPr userDrawn="1"/>
        </p:nvSpPr>
        <p:spPr>
          <a:xfrm>
            <a:off x="2392426" y="3389522"/>
            <a:ext cx="7663872" cy="36943"/>
          </a:xfrm>
          <a:prstGeom prst="rect">
            <a:avLst/>
          </a:prstGeom>
          <a:solidFill>
            <a:srgbClr val="7AB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8" dirty="0">
              <a:latin typeface="Calibri" panose="020F0502020204030204" pitchFamily="34" charset="0"/>
              <a:cs typeface="Calibri" panose="020F0502020204030204" pitchFamily="34" charset="0"/>
            </a:endParaRPr>
          </a:p>
        </p:txBody>
      </p:sp>
      <p:sp>
        <p:nvSpPr>
          <p:cNvPr id="70" name="Rectangle 69">
            <a:extLst>
              <a:ext uri="{FF2B5EF4-FFF2-40B4-BE49-F238E27FC236}">
                <a16:creationId xmlns:a16="http://schemas.microsoft.com/office/drawing/2014/main" id="{CFBE4FB1-974E-C042-9FE7-2EC8CB8A2A56}"/>
              </a:ext>
            </a:extLst>
          </p:cNvPr>
          <p:cNvSpPr/>
          <p:nvPr userDrawn="1"/>
        </p:nvSpPr>
        <p:spPr>
          <a:xfrm>
            <a:off x="2392426" y="4487437"/>
            <a:ext cx="7663872" cy="36943"/>
          </a:xfrm>
          <a:prstGeom prst="rect">
            <a:avLst/>
          </a:prstGeom>
          <a:solidFill>
            <a:srgbClr val="7AB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8" dirty="0">
              <a:latin typeface="Calibri" panose="020F0502020204030204" pitchFamily="34" charset="0"/>
              <a:cs typeface="Calibri" panose="020F0502020204030204" pitchFamily="34" charset="0"/>
            </a:endParaRPr>
          </a:p>
        </p:txBody>
      </p:sp>
      <p:sp>
        <p:nvSpPr>
          <p:cNvPr id="2" name="Rectangle 285">
            <a:extLst>
              <a:ext uri="{FF2B5EF4-FFF2-40B4-BE49-F238E27FC236}">
                <a16:creationId xmlns:a16="http://schemas.microsoft.com/office/drawing/2014/main" id="{9A37A63A-5E0F-3856-AF0C-017D25288177}"/>
              </a:ext>
            </a:extLst>
          </p:cNvPr>
          <p:cNvSpPr/>
          <p:nvPr userDrawn="1"/>
        </p:nvSpPr>
        <p:spPr>
          <a:xfrm>
            <a:off x="754063" y="6113879"/>
            <a:ext cx="5407040" cy="538802"/>
          </a:xfrm>
          <a:prstGeom prst="rect">
            <a:avLst/>
          </a:prstGeom>
        </p:spPr>
        <p:txBody>
          <a:bodyPr wrap="square">
            <a:spAutoFit/>
          </a:bodyPr>
          <a:lstStyle/>
          <a:p>
            <a:pPr marL="0" marR="0" indent="0" algn="just" defTabSz="293378" rtl="0" eaLnBrk="1" fontAlgn="auto" latinLnBrk="0" hangingPunct="0">
              <a:lnSpc>
                <a:spcPct val="100000"/>
              </a:lnSpc>
              <a:spcBef>
                <a:spcPts val="0"/>
              </a:spcBef>
              <a:spcAft>
                <a:spcPts val="0"/>
              </a:spcAft>
              <a:buClrTx/>
              <a:buSzTx/>
              <a:buFontTx/>
              <a:buNone/>
              <a:tabLst/>
              <a:defRPr/>
            </a:pPr>
            <a:r>
              <a:rPr lang="en-GB" sz="967" dirty="0">
                <a:solidFill>
                  <a:srgbClr val="000000"/>
                </a:solidFill>
                <a:latin typeface="Calibri" panose="020F0502020204030204" pitchFamily="34" charset="0"/>
                <a:ea typeface="Open Sans" panose="020B0606030504020204" pitchFamily="34" charset="0"/>
                <a:cs typeface="Calibri" panose="020F0502020204030204" pitchFamily="34" charset="0"/>
              </a:rPr>
              <a:t>Funded by the European Union. Views and opinions expressed are however those of the author(s) only and do not necessarily reflect those of the European Union or the European Education and Culture Executive Agency (EACEA). Neither the European Union nor EACEA can be held responsible for them.</a:t>
            </a:r>
            <a:endParaRPr lang="en-US" sz="967" dirty="0">
              <a:solidFill>
                <a:srgbClr val="000000"/>
              </a:solidFill>
              <a:latin typeface="Calibri" panose="020F0502020204030204" pitchFamily="34" charset="0"/>
              <a:ea typeface="Open Sans" panose="020B0606030504020204" pitchFamily="34" charset="0"/>
              <a:cs typeface="Calibri" panose="020F0502020204030204" pitchFamily="34" charset="0"/>
            </a:endParaRPr>
          </a:p>
        </p:txBody>
      </p:sp>
    </p:spTree>
    <p:extLst>
      <p:ext uri="{BB962C8B-B14F-4D97-AF65-F5344CB8AC3E}">
        <p14:creationId xmlns:p14="http://schemas.microsoft.com/office/powerpoint/2010/main" val="2047572136"/>
      </p:ext>
    </p:extLst>
  </p:cSld>
  <p:clrMapOvr>
    <a:masterClrMapping/>
  </p:clrMapOvr>
  <p:extLst>
    <p:ext uri="{DCECCB84-F9BA-43D5-87BE-67443E8EF086}">
      <p15:sldGuideLst xmlns:p15="http://schemas.microsoft.com/office/powerpoint/2012/main">
        <p15:guide id="1" pos="475"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Welcome/Intro Slide">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EDA844F8-FCB0-C045-A083-951082B6589C}"/>
              </a:ext>
            </a:extLst>
          </p:cNvPr>
          <p:cNvSpPr>
            <a:spLocks noGrp="1"/>
          </p:cNvSpPr>
          <p:nvPr>
            <p:ph type="pic" sz="quarter" idx="21"/>
          </p:nvPr>
        </p:nvSpPr>
        <p:spPr>
          <a:xfrm>
            <a:off x="884606" y="0"/>
            <a:ext cx="4993772" cy="6858000"/>
          </a:xfrm>
          <a:custGeom>
            <a:avLst/>
            <a:gdLst>
              <a:gd name="connsiteX0" fmla="*/ 0 w 4993772"/>
              <a:gd name="connsiteY0" fmla="*/ 0 h 6858000"/>
              <a:gd name="connsiteX1" fmla="*/ 4993772 w 4993772"/>
              <a:gd name="connsiteY1" fmla="*/ 0 h 6858000"/>
              <a:gd name="connsiteX2" fmla="*/ 4993772 w 4993772"/>
              <a:gd name="connsiteY2" fmla="*/ 6858000 h 6858000"/>
              <a:gd name="connsiteX3" fmla="*/ 0 w 4993772"/>
              <a:gd name="connsiteY3" fmla="*/ 6858000 h 6858000"/>
              <a:gd name="connsiteX4" fmla="*/ 0 w 4993772"/>
              <a:gd name="connsiteY4" fmla="*/ 6301946 h 6858000"/>
              <a:gd name="connsiteX5" fmla="*/ 180000 w 4993772"/>
              <a:gd name="connsiteY5" fmla="*/ 6301946 h 6858000"/>
              <a:gd name="connsiteX6" fmla="*/ 180000 w 4993772"/>
              <a:gd name="connsiteY6" fmla="*/ 4861945 h 6858000"/>
              <a:gd name="connsiteX7" fmla="*/ 0 w 4993772"/>
              <a:gd name="connsiteY7" fmla="*/ 48619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3772" h="6858000">
                <a:moveTo>
                  <a:pt x="0" y="0"/>
                </a:moveTo>
                <a:lnTo>
                  <a:pt x="4993772" y="0"/>
                </a:lnTo>
                <a:lnTo>
                  <a:pt x="4993772" y="6858000"/>
                </a:lnTo>
                <a:lnTo>
                  <a:pt x="0" y="6858000"/>
                </a:lnTo>
                <a:lnTo>
                  <a:pt x="0" y="6301946"/>
                </a:lnTo>
                <a:lnTo>
                  <a:pt x="180000" y="6301946"/>
                </a:lnTo>
                <a:lnTo>
                  <a:pt x="180000" y="4861945"/>
                </a:lnTo>
                <a:lnTo>
                  <a:pt x="0" y="4861945"/>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33" name="Text Placeholder 32">
            <a:extLst>
              <a:ext uri="{FF2B5EF4-FFF2-40B4-BE49-F238E27FC236}">
                <a16:creationId xmlns:a16="http://schemas.microsoft.com/office/drawing/2014/main" id="{CAF944C7-C217-DB48-AC66-EC08BD9F2E64}"/>
              </a:ext>
            </a:extLst>
          </p:cNvPr>
          <p:cNvSpPr>
            <a:spLocks noGrp="1"/>
          </p:cNvSpPr>
          <p:nvPr>
            <p:ph type="body" sz="quarter" idx="30" hasCustomPrompt="1"/>
          </p:nvPr>
        </p:nvSpPr>
        <p:spPr>
          <a:xfrm>
            <a:off x="4890795" y="738798"/>
            <a:ext cx="6776598" cy="842867"/>
          </a:xfrm>
          <a:prstGeom prst="rect">
            <a:avLst/>
          </a:prstGeom>
          <a:solidFill>
            <a:srgbClr val="7ABB57"/>
          </a:solidFill>
        </p:spPr>
        <p:txBody>
          <a:bodyPr anchor="ctr">
            <a:noAutofit/>
          </a:bodyPr>
          <a:lstStyle>
            <a:lvl1pPr marL="0" indent="0" algn="l">
              <a:spcBef>
                <a:spcPts val="0"/>
              </a:spcBef>
              <a:buNone/>
              <a:defRPr sz="3600" b="1" i="0" spc="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 YOUR HEADING</a:t>
            </a:r>
            <a:endParaRPr lang="en-US" dirty="0"/>
          </a:p>
        </p:txBody>
      </p:sp>
      <p:sp>
        <p:nvSpPr>
          <p:cNvPr id="19" name="Freeform 18">
            <a:extLst>
              <a:ext uri="{FF2B5EF4-FFF2-40B4-BE49-F238E27FC236}">
                <a16:creationId xmlns:a16="http://schemas.microsoft.com/office/drawing/2014/main" id="{7D1B8551-0063-BE4F-89AA-952EFED3A2B1}"/>
              </a:ext>
            </a:extLst>
          </p:cNvPr>
          <p:cNvSpPr/>
          <p:nvPr userDrawn="1"/>
        </p:nvSpPr>
        <p:spPr>
          <a:xfrm rot="16200000">
            <a:off x="164606" y="5401946"/>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915F9E"/>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A7F4A9F1-A931-C9E4-5E1B-B71B2F47C09C}"/>
              </a:ext>
            </a:extLst>
          </p:cNvPr>
          <p:cNvSpPr>
            <a:spLocks noGrp="1"/>
          </p:cNvSpPr>
          <p:nvPr>
            <p:ph type="body" sz="quarter" idx="47" hasCustomPrompt="1"/>
          </p:nvPr>
        </p:nvSpPr>
        <p:spPr>
          <a:xfrm>
            <a:off x="6605899" y="2121549"/>
            <a:ext cx="4765750" cy="743603"/>
          </a:xfrm>
          <a:prstGeom prst="rect">
            <a:avLst/>
          </a:prstGeom>
        </p:spPr>
        <p:txBody>
          <a:bodyPr>
            <a:noAutofit/>
          </a:bodyPr>
          <a:lstStyle>
            <a:lvl1pPr marL="0" indent="0" algn="l">
              <a:spcBef>
                <a:spcPts val="0"/>
              </a:spcBef>
              <a:buNone/>
              <a:defRPr sz="18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3" name="Text Placeholder 32">
            <a:extLst>
              <a:ext uri="{FF2B5EF4-FFF2-40B4-BE49-F238E27FC236}">
                <a16:creationId xmlns:a16="http://schemas.microsoft.com/office/drawing/2014/main" id="{D819DA0D-0718-CE90-4A42-EAF4FB110856}"/>
              </a:ext>
            </a:extLst>
          </p:cNvPr>
          <p:cNvSpPr>
            <a:spLocks noGrp="1"/>
          </p:cNvSpPr>
          <p:nvPr>
            <p:ph type="body" sz="quarter" idx="48" hasCustomPrompt="1"/>
          </p:nvPr>
        </p:nvSpPr>
        <p:spPr>
          <a:xfrm>
            <a:off x="6613451" y="2639940"/>
            <a:ext cx="4765748" cy="1145251"/>
          </a:xfrm>
          <a:prstGeom prst="rect">
            <a:avLst/>
          </a:prstGeom>
        </p:spPr>
        <p:txBody>
          <a:bodyPr numCol="1" spcCol="288000" anchor="t">
            <a:noAutofit/>
          </a:bodyPr>
          <a:lstStyle>
            <a:lvl1pPr marL="0" indent="0" algn="l">
              <a:lnSpc>
                <a:spcPct val="100000"/>
              </a:lnSpc>
              <a:spcBef>
                <a:spcPts val="0"/>
              </a:spcBef>
              <a:buNone/>
              <a:defRPr sz="11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6" name="Text Placeholder 32">
            <a:extLst>
              <a:ext uri="{FF2B5EF4-FFF2-40B4-BE49-F238E27FC236}">
                <a16:creationId xmlns:a16="http://schemas.microsoft.com/office/drawing/2014/main" id="{5AE18AD4-34E2-0D50-BF4E-D7EEE35353D9}"/>
              </a:ext>
            </a:extLst>
          </p:cNvPr>
          <p:cNvSpPr>
            <a:spLocks noGrp="1"/>
          </p:cNvSpPr>
          <p:nvPr>
            <p:ph type="body" sz="quarter" idx="49" hasCustomPrompt="1"/>
          </p:nvPr>
        </p:nvSpPr>
        <p:spPr>
          <a:xfrm>
            <a:off x="6605899" y="4163000"/>
            <a:ext cx="4765750" cy="743603"/>
          </a:xfrm>
          <a:prstGeom prst="rect">
            <a:avLst/>
          </a:prstGeom>
        </p:spPr>
        <p:txBody>
          <a:bodyPr>
            <a:noAutofit/>
          </a:bodyPr>
          <a:lstStyle>
            <a:lvl1pPr marL="0" indent="0" algn="l">
              <a:spcBef>
                <a:spcPts val="0"/>
              </a:spcBef>
              <a:buNone/>
              <a:defRPr sz="18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7" name="Text Placeholder 32">
            <a:extLst>
              <a:ext uri="{FF2B5EF4-FFF2-40B4-BE49-F238E27FC236}">
                <a16:creationId xmlns:a16="http://schemas.microsoft.com/office/drawing/2014/main" id="{0E2A5DF0-45AF-D758-7CF7-A8940AF4664A}"/>
              </a:ext>
            </a:extLst>
          </p:cNvPr>
          <p:cNvSpPr>
            <a:spLocks noGrp="1"/>
          </p:cNvSpPr>
          <p:nvPr>
            <p:ph type="body" sz="quarter" idx="50" hasCustomPrompt="1"/>
          </p:nvPr>
        </p:nvSpPr>
        <p:spPr>
          <a:xfrm>
            <a:off x="6613451" y="4681391"/>
            <a:ext cx="4765748" cy="1145251"/>
          </a:xfrm>
          <a:prstGeom prst="rect">
            <a:avLst/>
          </a:prstGeom>
        </p:spPr>
        <p:txBody>
          <a:bodyPr numCol="1" spcCol="288000" anchor="t">
            <a:noAutofit/>
          </a:bodyPr>
          <a:lstStyle>
            <a:lvl1pPr marL="0" indent="0" algn="l">
              <a:lnSpc>
                <a:spcPct val="100000"/>
              </a:lnSpc>
              <a:spcBef>
                <a:spcPts val="0"/>
              </a:spcBef>
              <a:buNone/>
              <a:defRPr sz="11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884995921"/>
      </p:ext>
    </p:extLst>
  </p:cSld>
  <p:clrMapOvr>
    <a:masterClrMapping/>
  </p:clrMapOvr>
  <p:extLst>
    <p:ext uri="{DCECCB84-F9BA-43D5-87BE-67443E8EF086}">
      <p15:sldGuideLst xmlns:p15="http://schemas.microsoft.com/office/powerpoint/2012/main">
        <p15:guide id="1" pos="475" userDrawn="1">
          <p15:clr>
            <a:srgbClr val="FBAE40"/>
          </p15:clr>
        </p15:guide>
        <p15:guide id="2" pos="7168"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ivider 01 - lime">
    <p:spTree>
      <p:nvGrpSpPr>
        <p:cNvPr id="1" name=""/>
        <p:cNvGrpSpPr/>
        <p:nvPr/>
      </p:nvGrpSpPr>
      <p:grpSpPr>
        <a:xfrm>
          <a:off x="0" y="0"/>
          <a:ext cx="0" cy="0"/>
          <a:chOff x="0" y="0"/>
          <a:chExt cx="0" cy="0"/>
        </a:xfrm>
      </p:grpSpPr>
      <p:sp>
        <p:nvSpPr>
          <p:cNvPr id="60" name="Freeform 59">
            <a:extLst>
              <a:ext uri="{FF2B5EF4-FFF2-40B4-BE49-F238E27FC236}">
                <a16:creationId xmlns:a16="http://schemas.microsoft.com/office/drawing/2014/main" id="{10FB2653-1E3F-C94C-B63C-A26D6B55BBDF}"/>
              </a:ext>
            </a:extLst>
          </p:cNvPr>
          <p:cNvSpPr/>
          <p:nvPr userDrawn="1"/>
        </p:nvSpPr>
        <p:spPr>
          <a:xfrm>
            <a:off x="-42147" y="3046269"/>
            <a:ext cx="12192000" cy="381173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chemeClr val="bg1"/>
          </a:solidFill>
          <a:ln w="30808" cap="flat">
            <a:noFill/>
            <a:prstDash val="solid"/>
            <a:miter/>
          </a:ln>
        </p:spPr>
        <p:txBody>
          <a:bodyPr rtlCol="0" anchor="ctr"/>
          <a:lstStyle/>
          <a:p>
            <a:endParaRPr lang="en-US" sz="2069"/>
          </a:p>
        </p:txBody>
      </p:sp>
      <p:sp>
        <p:nvSpPr>
          <p:cNvPr id="3" name="Freeform 2">
            <a:extLst>
              <a:ext uri="{FF2B5EF4-FFF2-40B4-BE49-F238E27FC236}">
                <a16:creationId xmlns:a16="http://schemas.microsoft.com/office/drawing/2014/main" id="{19260DE6-26E0-F749-A3D0-10A46E29D4EB}"/>
              </a:ext>
            </a:extLst>
          </p:cNvPr>
          <p:cNvSpPr/>
          <p:nvPr/>
        </p:nvSpPr>
        <p:spPr>
          <a:xfrm>
            <a:off x="-14049" y="2880243"/>
            <a:ext cx="12192000" cy="298304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rgbClr val="915F9E"/>
          </a:solidFill>
          <a:ln w="30808" cap="flat">
            <a:noFill/>
            <a:prstDash val="solid"/>
            <a:miter/>
          </a:ln>
        </p:spPr>
        <p:txBody>
          <a:bodyPr rtlCol="0" anchor="ctr"/>
          <a:lstStyle/>
          <a:p>
            <a:endParaRPr lang="en-US" sz="2069" dirty="0"/>
          </a:p>
        </p:txBody>
      </p:sp>
      <p:sp>
        <p:nvSpPr>
          <p:cNvPr id="57" name="Text Placeholder 3">
            <a:extLst>
              <a:ext uri="{FF2B5EF4-FFF2-40B4-BE49-F238E27FC236}">
                <a16:creationId xmlns:a16="http://schemas.microsoft.com/office/drawing/2014/main" id="{72EE2CF0-D590-9D49-88CE-03DDDC527CE3}"/>
              </a:ext>
            </a:extLst>
          </p:cNvPr>
          <p:cNvSpPr>
            <a:spLocks noGrp="1"/>
          </p:cNvSpPr>
          <p:nvPr>
            <p:ph type="body" sz="quarter" idx="14" hasCustomPrompt="1"/>
          </p:nvPr>
        </p:nvSpPr>
        <p:spPr>
          <a:xfrm>
            <a:off x="1845059" y="994716"/>
            <a:ext cx="4279038" cy="757034"/>
          </a:xfrm>
          <a:prstGeom prst="rect">
            <a:avLst/>
          </a:prstGeom>
          <a:effectLst>
            <a:glow rad="127000">
              <a:srgbClr val="414141"/>
            </a:glow>
          </a:effectLst>
        </p:spPr>
        <p:txBody>
          <a:bodyPr>
            <a:noAutofit/>
          </a:bodyPr>
          <a:lstStyle>
            <a:lvl1pPr marL="0" indent="0" algn="r">
              <a:buNone/>
              <a:defRPr sz="11613" b="1">
                <a:solidFill>
                  <a:srgbClr val="7ABB57"/>
                </a:solidFill>
                <a:latin typeface="Calibri" panose="020F0502020204030204" pitchFamily="34" charset="0"/>
                <a:cs typeface="Calibri" panose="020F0502020204030204" pitchFamily="34" charset="0"/>
              </a:defRPr>
            </a:lvl1pPr>
          </a:lstStyle>
          <a:p>
            <a:pPr lvl="0"/>
            <a:r>
              <a:rPr lang="en-GB" dirty="0"/>
              <a:t>01</a:t>
            </a:r>
            <a:endParaRPr lang="en-US" dirty="0"/>
          </a:p>
        </p:txBody>
      </p:sp>
      <p:sp>
        <p:nvSpPr>
          <p:cNvPr id="58" name="Text Placeholder 3">
            <a:extLst>
              <a:ext uri="{FF2B5EF4-FFF2-40B4-BE49-F238E27FC236}">
                <a16:creationId xmlns:a16="http://schemas.microsoft.com/office/drawing/2014/main" id="{A73F0237-82F2-9643-A36E-7341C5BFDE0B}"/>
              </a:ext>
            </a:extLst>
          </p:cNvPr>
          <p:cNvSpPr>
            <a:spLocks noGrp="1"/>
          </p:cNvSpPr>
          <p:nvPr>
            <p:ph type="body" sz="quarter" idx="17" hasCustomPrompt="1"/>
          </p:nvPr>
        </p:nvSpPr>
        <p:spPr>
          <a:xfrm>
            <a:off x="1845056" y="703007"/>
            <a:ext cx="4250944" cy="882717"/>
          </a:xfrm>
          <a:prstGeom prst="rect">
            <a:avLst/>
          </a:prstGeom>
          <a:effectLst>
            <a:glow rad="127000">
              <a:srgbClr val="414141"/>
            </a:glow>
          </a:effectLst>
        </p:spPr>
        <p:txBody>
          <a:bodyPr>
            <a:noAutofit/>
          </a:bodyPr>
          <a:lstStyle>
            <a:lvl1pPr marL="0" indent="0" algn="r">
              <a:spcBef>
                <a:spcPts val="0"/>
              </a:spcBef>
              <a:buNone/>
              <a:defRPr sz="4800" b="1">
                <a:solidFill>
                  <a:srgbClr val="915F9E"/>
                </a:solidFill>
                <a:latin typeface="Calibri" panose="020F0502020204030204" pitchFamily="34" charset="0"/>
                <a:cs typeface="Calibri" panose="020F0502020204030204" pitchFamily="34" charset="0"/>
              </a:defRPr>
            </a:lvl1pPr>
          </a:lstStyle>
          <a:p>
            <a:pPr lvl="0"/>
            <a:r>
              <a:rPr lang="en-GB" dirty="0"/>
              <a:t>SECTION</a:t>
            </a:r>
            <a:endParaRPr lang="en-US" dirty="0"/>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703143" y="4110228"/>
            <a:ext cx="5616603" cy="972741"/>
          </a:xfrm>
          <a:prstGeom prst="rect">
            <a:avLst/>
          </a:prstGeom>
          <a:effectLst>
            <a:glow rad="127000">
              <a:srgbClr val="414141"/>
            </a:glow>
          </a:effectLst>
        </p:spPr>
        <p:txBody>
          <a:bodyPr>
            <a:noAutofit/>
          </a:bodyPr>
          <a:lstStyle>
            <a:lvl1pPr marL="0" indent="0" algn="r">
              <a:spcBef>
                <a:spcPts val="0"/>
              </a:spcBef>
              <a:buNone/>
              <a:defRPr sz="3600" b="0">
                <a:solidFill>
                  <a:schemeClr val="bg1"/>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13" name="Picture Placeholder 12">
            <a:extLst>
              <a:ext uri="{FF2B5EF4-FFF2-40B4-BE49-F238E27FC236}">
                <a16:creationId xmlns:a16="http://schemas.microsoft.com/office/drawing/2014/main" id="{B9B52FC5-EF20-2E4F-B459-ED992D478EE1}"/>
              </a:ext>
            </a:extLst>
          </p:cNvPr>
          <p:cNvSpPr>
            <a:spLocks noGrp="1"/>
          </p:cNvSpPr>
          <p:nvPr>
            <p:ph type="pic" sz="quarter" idx="21"/>
          </p:nvPr>
        </p:nvSpPr>
        <p:spPr>
          <a:xfrm>
            <a:off x="6841657" y="0"/>
            <a:ext cx="5364392" cy="6325815"/>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4" name="Freeform 13">
            <a:extLst>
              <a:ext uri="{FF2B5EF4-FFF2-40B4-BE49-F238E27FC236}">
                <a16:creationId xmlns:a16="http://schemas.microsoft.com/office/drawing/2014/main" id="{93A0930E-474C-8143-9EC1-2A82555CFDB6}"/>
              </a:ext>
            </a:extLst>
          </p:cNvPr>
          <p:cNvSpPr/>
          <p:nvPr userDrawn="1"/>
        </p:nvSpPr>
        <p:spPr>
          <a:xfrm rot="16200000">
            <a:off x="6121657" y="4227663"/>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309403300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Divider 02 - orange">
    <p:spTree>
      <p:nvGrpSpPr>
        <p:cNvPr id="1" name=""/>
        <p:cNvGrpSpPr/>
        <p:nvPr/>
      </p:nvGrpSpPr>
      <p:grpSpPr>
        <a:xfrm>
          <a:off x="0" y="0"/>
          <a:ext cx="0" cy="0"/>
          <a:chOff x="0" y="0"/>
          <a:chExt cx="0" cy="0"/>
        </a:xfrm>
      </p:grpSpPr>
      <p:sp>
        <p:nvSpPr>
          <p:cNvPr id="60" name="Freeform 59">
            <a:extLst>
              <a:ext uri="{FF2B5EF4-FFF2-40B4-BE49-F238E27FC236}">
                <a16:creationId xmlns:a16="http://schemas.microsoft.com/office/drawing/2014/main" id="{10FB2653-1E3F-C94C-B63C-A26D6B55BBDF}"/>
              </a:ext>
            </a:extLst>
          </p:cNvPr>
          <p:cNvSpPr/>
          <p:nvPr userDrawn="1"/>
        </p:nvSpPr>
        <p:spPr>
          <a:xfrm>
            <a:off x="-42147" y="3046269"/>
            <a:ext cx="12192000" cy="381173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chemeClr val="bg1"/>
          </a:solidFill>
          <a:ln w="30808" cap="flat">
            <a:noFill/>
            <a:prstDash val="solid"/>
            <a:miter/>
          </a:ln>
        </p:spPr>
        <p:txBody>
          <a:bodyPr rtlCol="0" anchor="ctr"/>
          <a:lstStyle/>
          <a:p>
            <a:endParaRPr lang="en-US" sz="2069"/>
          </a:p>
        </p:txBody>
      </p:sp>
      <p:sp>
        <p:nvSpPr>
          <p:cNvPr id="3" name="Freeform 2">
            <a:extLst>
              <a:ext uri="{FF2B5EF4-FFF2-40B4-BE49-F238E27FC236}">
                <a16:creationId xmlns:a16="http://schemas.microsoft.com/office/drawing/2014/main" id="{19260DE6-26E0-F749-A3D0-10A46E29D4EB}"/>
              </a:ext>
            </a:extLst>
          </p:cNvPr>
          <p:cNvSpPr/>
          <p:nvPr/>
        </p:nvSpPr>
        <p:spPr>
          <a:xfrm>
            <a:off x="-14049" y="2880243"/>
            <a:ext cx="12192000" cy="298304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rgbClr val="915F9E"/>
          </a:solidFill>
          <a:ln w="30808" cap="flat">
            <a:noFill/>
            <a:prstDash val="solid"/>
            <a:miter/>
          </a:ln>
        </p:spPr>
        <p:txBody>
          <a:bodyPr rtlCol="0" anchor="ctr"/>
          <a:lstStyle/>
          <a:p>
            <a:endParaRPr lang="en-US" sz="2069" dirty="0"/>
          </a:p>
        </p:txBody>
      </p:sp>
      <p:sp>
        <p:nvSpPr>
          <p:cNvPr id="57" name="Text Placeholder 3">
            <a:extLst>
              <a:ext uri="{FF2B5EF4-FFF2-40B4-BE49-F238E27FC236}">
                <a16:creationId xmlns:a16="http://schemas.microsoft.com/office/drawing/2014/main" id="{72EE2CF0-D590-9D49-88CE-03DDDC527CE3}"/>
              </a:ext>
            </a:extLst>
          </p:cNvPr>
          <p:cNvSpPr>
            <a:spLocks noGrp="1"/>
          </p:cNvSpPr>
          <p:nvPr>
            <p:ph type="body" sz="quarter" idx="14" hasCustomPrompt="1"/>
          </p:nvPr>
        </p:nvSpPr>
        <p:spPr>
          <a:xfrm>
            <a:off x="1845059" y="994716"/>
            <a:ext cx="4279038" cy="757034"/>
          </a:xfrm>
          <a:prstGeom prst="rect">
            <a:avLst/>
          </a:prstGeom>
          <a:effectLst>
            <a:glow rad="127000">
              <a:srgbClr val="414141"/>
            </a:glow>
          </a:effectLst>
        </p:spPr>
        <p:txBody>
          <a:bodyPr>
            <a:noAutofit/>
          </a:bodyPr>
          <a:lstStyle>
            <a:lvl1pPr marL="0" indent="0" algn="r">
              <a:buNone/>
              <a:defRPr sz="11613" b="1">
                <a:solidFill>
                  <a:srgbClr val="E97924"/>
                </a:solidFill>
                <a:latin typeface="Calibri" panose="020F0502020204030204" pitchFamily="34" charset="0"/>
                <a:cs typeface="Calibri" panose="020F0502020204030204" pitchFamily="34" charset="0"/>
              </a:defRPr>
            </a:lvl1pPr>
          </a:lstStyle>
          <a:p>
            <a:pPr lvl="0"/>
            <a:r>
              <a:rPr lang="en-GB" dirty="0"/>
              <a:t>02</a:t>
            </a:r>
            <a:endParaRPr lang="en-US" dirty="0"/>
          </a:p>
        </p:txBody>
      </p:sp>
      <p:sp>
        <p:nvSpPr>
          <p:cNvPr id="58" name="Text Placeholder 3">
            <a:extLst>
              <a:ext uri="{FF2B5EF4-FFF2-40B4-BE49-F238E27FC236}">
                <a16:creationId xmlns:a16="http://schemas.microsoft.com/office/drawing/2014/main" id="{A73F0237-82F2-9643-A36E-7341C5BFDE0B}"/>
              </a:ext>
            </a:extLst>
          </p:cNvPr>
          <p:cNvSpPr>
            <a:spLocks noGrp="1"/>
          </p:cNvSpPr>
          <p:nvPr>
            <p:ph type="body" sz="quarter" idx="17" hasCustomPrompt="1"/>
          </p:nvPr>
        </p:nvSpPr>
        <p:spPr>
          <a:xfrm>
            <a:off x="1845056" y="703007"/>
            <a:ext cx="4250944" cy="882717"/>
          </a:xfrm>
          <a:prstGeom prst="rect">
            <a:avLst/>
          </a:prstGeom>
          <a:effectLst>
            <a:glow rad="127000">
              <a:srgbClr val="414141"/>
            </a:glow>
          </a:effectLst>
        </p:spPr>
        <p:txBody>
          <a:bodyPr>
            <a:noAutofit/>
          </a:bodyPr>
          <a:lstStyle>
            <a:lvl1pPr marL="0" indent="0" algn="r">
              <a:spcBef>
                <a:spcPts val="0"/>
              </a:spcBef>
              <a:buNone/>
              <a:defRPr sz="4800" b="1">
                <a:solidFill>
                  <a:srgbClr val="915F9E"/>
                </a:solidFill>
                <a:latin typeface="Calibri" panose="020F0502020204030204" pitchFamily="34" charset="0"/>
                <a:cs typeface="Calibri" panose="020F0502020204030204" pitchFamily="34" charset="0"/>
              </a:defRPr>
            </a:lvl1pPr>
          </a:lstStyle>
          <a:p>
            <a:pPr lvl="0"/>
            <a:r>
              <a:rPr lang="en-GB" dirty="0"/>
              <a:t>SECTION</a:t>
            </a:r>
            <a:endParaRPr lang="en-US" dirty="0"/>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703143" y="4110228"/>
            <a:ext cx="5616603" cy="972741"/>
          </a:xfrm>
          <a:prstGeom prst="rect">
            <a:avLst/>
          </a:prstGeom>
          <a:effectLst>
            <a:glow rad="127000">
              <a:srgbClr val="414141"/>
            </a:glow>
          </a:effectLst>
        </p:spPr>
        <p:txBody>
          <a:bodyPr>
            <a:noAutofit/>
          </a:bodyPr>
          <a:lstStyle>
            <a:lvl1pPr marL="0" indent="0" algn="r">
              <a:spcBef>
                <a:spcPts val="0"/>
              </a:spcBef>
              <a:buNone/>
              <a:defRPr sz="3600" b="0">
                <a:solidFill>
                  <a:schemeClr val="bg1"/>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13" name="Picture Placeholder 12">
            <a:extLst>
              <a:ext uri="{FF2B5EF4-FFF2-40B4-BE49-F238E27FC236}">
                <a16:creationId xmlns:a16="http://schemas.microsoft.com/office/drawing/2014/main" id="{B9B52FC5-EF20-2E4F-B459-ED992D478EE1}"/>
              </a:ext>
            </a:extLst>
          </p:cNvPr>
          <p:cNvSpPr>
            <a:spLocks noGrp="1"/>
          </p:cNvSpPr>
          <p:nvPr>
            <p:ph type="pic" sz="quarter" idx="21"/>
          </p:nvPr>
        </p:nvSpPr>
        <p:spPr>
          <a:xfrm>
            <a:off x="6841657" y="0"/>
            <a:ext cx="5364392" cy="6325815"/>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4" name="Freeform 13">
            <a:extLst>
              <a:ext uri="{FF2B5EF4-FFF2-40B4-BE49-F238E27FC236}">
                <a16:creationId xmlns:a16="http://schemas.microsoft.com/office/drawing/2014/main" id="{93A0930E-474C-8143-9EC1-2A82555CFDB6}"/>
              </a:ext>
            </a:extLst>
          </p:cNvPr>
          <p:cNvSpPr/>
          <p:nvPr userDrawn="1"/>
        </p:nvSpPr>
        <p:spPr>
          <a:xfrm rot="16200000">
            <a:off x="6121657" y="4227663"/>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E97924"/>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107319415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ivider 03 - navy">
    <p:spTree>
      <p:nvGrpSpPr>
        <p:cNvPr id="1" name=""/>
        <p:cNvGrpSpPr/>
        <p:nvPr/>
      </p:nvGrpSpPr>
      <p:grpSpPr>
        <a:xfrm>
          <a:off x="0" y="0"/>
          <a:ext cx="0" cy="0"/>
          <a:chOff x="0" y="0"/>
          <a:chExt cx="0" cy="0"/>
        </a:xfrm>
      </p:grpSpPr>
      <p:sp>
        <p:nvSpPr>
          <p:cNvPr id="60" name="Freeform 59">
            <a:extLst>
              <a:ext uri="{FF2B5EF4-FFF2-40B4-BE49-F238E27FC236}">
                <a16:creationId xmlns:a16="http://schemas.microsoft.com/office/drawing/2014/main" id="{10FB2653-1E3F-C94C-B63C-A26D6B55BBDF}"/>
              </a:ext>
            </a:extLst>
          </p:cNvPr>
          <p:cNvSpPr/>
          <p:nvPr userDrawn="1"/>
        </p:nvSpPr>
        <p:spPr>
          <a:xfrm>
            <a:off x="-42147" y="3046269"/>
            <a:ext cx="12192000" cy="381173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chemeClr val="bg1"/>
          </a:solidFill>
          <a:ln w="30808" cap="flat">
            <a:noFill/>
            <a:prstDash val="solid"/>
            <a:miter/>
          </a:ln>
        </p:spPr>
        <p:txBody>
          <a:bodyPr rtlCol="0" anchor="ctr"/>
          <a:lstStyle/>
          <a:p>
            <a:endParaRPr lang="en-US" sz="2069"/>
          </a:p>
        </p:txBody>
      </p:sp>
      <p:sp>
        <p:nvSpPr>
          <p:cNvPr id="3" name="Freeform 2">
            <a:extLst>
              <a:ext uri="{FF2B5EF4-FFF2-40B4-BE49-F238E27FC236}">
                <a16:creationId xmlns:a16="http://schemas.microsoft.com/office/drawing/2014/main" id="{19260DE6-26E0-F749-A3D0-10A46E29D4EB}"/>
              </a:ext>
            </a:extLst>
          </p:cNvPr>
          <p:cNvSpPr/>
          <p:nvPr/>
        </p:nvSpPr>
        <p:spPr>
          <a:xfrm>
            <a:off x="-14049" y="2880243"/>
            <a:ext cx="12192000" cy="298304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rgbClr val="915F9E"/>
          </a:solidFill>
          <a:ln w="30808" cap="flat">
            <a:noFill/>
            <a:prstDash val="solid"/>
            <a:miter/>
          </a:ln>
        </p:spPr>
        <p:txBody>
          <a:bodyPr rtlCol="0" anchor="ctr"/>
          <a:lstStyle/>
          <a:p>
            <a:endParaRPr lang="en-US" sz="2069" dirty="0"/>
          </a:p>
        </p:txBody>
      </p:sp>
      <p:sp>
        <p:nvSpPr>
          <p:cNvPr id="57" name="Text Placeholder 3">
            <a:extLst>
              <a:ext uri="{FF2B5EF4-FFF2-40B4-BE49-F238E27FC236}">
                <a16:creationId xmlns:a16="http://schemas.microsoft.com/office/drawing/2014/main" id="{72EE2CF0-D590-9D49-88CE-03DDDC527CE3}"/>
              </a:ext>
            </a:extLst>
          </p:cNvPr>
          <p:cNvSpPr>
            <a:spLocks noGrp="1"/>
          </p:cNvSpPr>
          <p:nvPr>
            <p:ph type="body" sz="quarter" idx="14" hasCustomPrompt="1"/>
          </p:nvPr>
        </p:nvSpPr>
        <p:spPr>
          <a:xfrm>
            <a:off x="1845059" y="994716"/>
            <a:ext cx="4279038" cy="757034"/>
          </a:xfrm>
          <a:prstGeom prst="rect">
            <a:avLst/>
          </a:prstGeom>
          <a:effectLst>
            <a:glow rad="127000">
              <a:srgbClr val="414141"/>
            </a:glow>
          </a:effectLst>
        </p:spPr>
        <p:txBody>
          <a:bodyPr>
            <a:noAutofit/>
          </a:bodyPr>
          <a:lstStyle>
            <a:lvl1pPr marL="0" indent="0" algn="r">
              <a:buNone/>
              <a:defRPr sz="11613" b="1">
                <a:solidFill>
                  <a:srgbClr val="0C2D45"/>
                </a:solidFill>
                <a:latin typeface="Calibri" panose="020F0502020204030204" pitchFamily="34" charset="0"/>
                <a:cs typeface="Calibri" panose="020F0502020204030204" pitchFamily="34" charset="0"/>
              </a:defRPr>
            </a:lvl1pPr>
          </a:lstStyle>
          <a:p>
            <a:pPr lvl="0"/>
            <a:r>
              <a:rPr lang="en-GB" dirty="0"/>
              <a:t>03</a:t>
            </a:r>
            <a:endParaRPr lang="en-US" dirty="0"/>
          </a:p>
        </p:txBody>
      </p:sp>
      <p:sp>
        <p:nvSpPr>
          <p:cNvPr id="58" name="Text Placeholder 3">
            <a:extLst>
              <a:ext uri="{FF2B5EF4-FFF2-40B4-BE49-F238E27FC236}">
                <a16:creationId xmlns:a16="http://schemas.microsoft.com/office/drawing/2014/main" id="{A73F0237-82F2-9643-A36E-7341C5BFDE0B}"/>
              </a:ext>
            </a:extLst>
          </p:cNvPr>
          <p:cNvSpPr>
            <a:spLocks noGrp="1"/>
          </p:cNvSpPr>
          <p:nvPr>
            <p:ph type="body" sz="quarter" idx="17" hasCustomPrompt="1"/>
          </p:nvPr>
        </p:nvSpPr>
        <p:spPr>
          <a:xfrm>
            <a:off x="1845056" y="703007"/>
            <a:ext cx="4250944" cy="882717"/>
          </a:xfrm>
          <a:prstGeom prst="rect">
            <a:avLst/>
          </a:prstGeom>
          <a:effectLst>
            <a:glow rad="127000">
              <a:srgbClr val="414141"/>
            </a:glow>
          </a:effectLst>
        </p:spPr>
        <p:txBody>
          <a:bodyPr>
            <a:noAutofit/>
          </a:bodyPr>
          <a:lstStyle>
            <a:lvl1pPr marL="0" indent="0" algn="r">
              <a:buNone/>
              <a:defRPr sz="4800" b="1">
                <a:solidFill>
                  <a:srgbClr val="915F9E"/>
                </a:solidFill>
                <a:latin typeface="Calibri" panose="020F0502020204030204" pitchFamily="34" charset="0"/>
                <a:cs typeface="Calibri" panose="020F0502020204030204" pitchFamily="34" charset="0"/>
              </a:defRPr>
            </a:lvl1pPr>
          </a:lstStyle>
          <a:p>
            <a:pPr lvl="0"/>
            <a:r>
              <a:rPr lang="en-GB" dirty="0"/>
              <a:t>SECTION</a:t>
            </a:r>
            <a:endParaRPr lang="en-US" dirty="0"/>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703143" y="4110228"/>
            <a:ext cx="5616603" cy="972741"/>
          </a:xfrm>
          <a:prstGeom prst="rect">
            <a:avLst/>
          </a:prstGeom>
          <a:effectLst>
            <a:glow rad="127000">
              <a:srgbClr val="414141"/>
            </a:glow>
          </a:effectLst>
        </p:spPr>
        <p:txBody>
          <a:bodyPr>
            <a:noAutofit/>
          </a:bodyPr>
          <a:lstStyle>
            <a:lvl1pPr marL="0" indent="0" algn="r">
              <a:buNone/>
              <a:defRPr sz="3600" b="0">
                <a:solidFill>
                  <a:schemeClr val="bg1"/>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13" name="Picture Placeholder 12">
            <a:extLst>
              <a:ext uri="{FF2B5EF4-FFF2-40B4-BE49-F238E27FC236}">
                <a16:creationId xmlns:a16="http://schemas.microsoft.com/office/drawing/2014/main" id="{B9B52FC5-EF20-2E4F-B459-ED992D478EE1}"/>
              </a:ext>
            </a:extLst>
          </p:cNvPr>
          <p:cNvSpPr>
            <a:spLocks noGrp="1"/>
          </p:cNvSpPr>
          <p:nvPr>
            <p:ph type="pic" sz="quarter" idx="21"/>
          </p:nvPr>
        </p:nvSpPr>
        <p:spPr>
          <a:xfrm>
            <a:off x="6841657" y="0"/>
            <a:ext cx="5364392" cy="6325815"/>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4" name="Freeform 13">
            <a:extLst>
              <a:ext uri="{FF2B5EF4-FFF2-40B4-BE49-F238E27FC236}">
                <a16:creationId xmlns:a16="http://schemas.microsoft.com/office/drawing/2014/main" id="{93A0930E-474C-8143-9EC1-2A82555CFDB6}"/>
              </a:ext>
            </a:extLst>
          </p:cNvPr>
          <p:cNvSpPr/>
          <p:nvPr userDrawn="1"/>
        </p:nvSpPr>
        <p:spPr>
          <a:xfrm rot="16200000">
            <a:off x="6121657" y="4227663"/>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0C2D45"/>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235317587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B1AE1FF-1F45-E24F-816F-7F9439E481F4}"/>
              </a:ext>
            </a:extLst>
          </p:cNvPr>
          <p:cNvSpPr/>
          <p:nvPr userDrawn="1"/>
        </p:nvSpPr>
        <p:spPr>
          <a:xfrm>
            <a:off x="8613047" y="6501415"/>
            <a:ext cx="3063787" cy="200055"/>
          </a:xfrm>
          <a:prstGeom prst="rect">
            <a:avLst/>
          </a:prstGeom>
        </p:spPr>
        <p:txBody>
          <a:bodyPr wrap="square">
            <a:spAutoFit/>
          </a:bodyPr>
          <a:lstStyle/>
          <a:p>
            <a:pPr lvl="0" algn="r"/>
            <a:r>
              <a:rPr lang="en-GB" sz="700" spc="300" dirty="0">
                <a:solidFill>
                  <a:srgbClr val="0C2D45"/>
                </a:solidFill>
                <a:latin typeface="Calibri" panose="020F0502020204030204" pitchFamily="34" charset="0"/>
                <a:cs typeface="Calibri" panose="020F0502020204030204" pitchFamily="34" charset="0"/>
              </a:rPr>
              <a:t>promoting inclusive entrepreneurship</a:t>
            </a:r>
          </a:p>
        </p:txBody>
      </p:sp>
      <p:cxnSp>
        <p:nvCxnSpPr>
          <p:cNvPr id="8" name="Straight Connector 7">
            <a:extLst>
              <a:ext uri="{FF2B5EF4-FFF2-40B4-BE49-F238E27FC236}">
                <a16:creationId xmlns:a16="http://schemas.microsoft.com/office/drawing/2014/main" id="{179A7BE3-ADB3-6045-9800-D5B95B46CD87}"/>
              </a:ext>
            </a:extLst>
          </p:cNvPr>
          <p:cNvCxnSpPr>
            <a:cxnSpLocks/>
          </p:cNvCxnSpPr>
          <p:nvPr userDrawn="1"/>
        </p:nvCxnSpPr>
        <p:spPr>
          <a:xfrm flipV="1">
            <a:off x="11727493" y="6419863"/>
            <a:ext cx="0" cy="281607"/>
          </a:xfrm>
          <a:prstGeom prst="line">
            <a:avLst/>
          </a:prstGeom>
          <a:noFill/>
          <a:ln w="9525" cap="flat">
            <a:solidFill>
              <a:srgbClr val="915F9E"/>
            </a:solidFill>
            <a:prstDash val="solid"/>
            <a:miter lim="400000"/>
          </a:ln>
          <a:effectLst/>
          <a:sp3d/>
        </p:spPr>
        <p:style>
          <a:lnRef idx="0">
            <a:scrgbClr r="0" g="0" b="0"/>
          </a:lnRef>
          <a:fillRef idx="0">
            <a:scrgbClr r="0" g="0" b="0"/>
          </a:fillRef>
          <a:effectRef idx="0">
            <a:scrgbClr r="0" g="0" b="0"/>
          </a:effectRef>
          <a:fontRef idx="none"/>
        </p:style>
      </p:cxnSp>
      <p:sp>
        <p:nvSpPr>
          <p:cNvPr id="2" name="Slide Number Placeholder 5">
            <a:extLst>
              <a:ext uri="{FF2B5EF4-FFF2-40B4-BE49-F238E27FC236}">
                <a16:creationId xmlns:a16="http://schemas.microsoft.com/office/drawing/2014/main" id="{E9B200D2-9458-FAC0-653B-03FB2C61CB42}"/>
              </a:ext>
            </a:extLst>
          </p:cNvPr>
          <p:cNvSpPr>
            <a:spLocks noGrp="1"/>
          </p:cNvSpPr>
          <p:nvPr>
            <p:ph type="sldNum" sz="quarter" idx="4"/>
          </p:nvPr>
        </p:nvSpPr>
        <p:spPr>
          <a:xfrm>
            <a:off x="11727493" y="6466406"/>
            <a:ext cx="450298" cy="266594"/>
          </a:xfrm>
          <a:prstGeom prst="rect">
            <a:avLst/>
          </a:prstGeom>
        </p:spPr>
        <p:txBody>
          <a:bodyPr vert="horz" lIns="91440" tIns="45720" rIns="91440" bIns="45720" rtlCol="0" anchor="ctr"/>
          <a:lstStyle>
            <a:lvl1pPr algn="ctr">
              <a:defRPr sz="800" b="0" i="0">
                <a:solidFill>
                  <a:srgbClr val="0C2D45"/>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430657063"/>
      </p:ext>
    </p:extLst>
  </p:cSld>
  <p:clrMap bg1="lt1" tx1="dk1" bg2="lt2" tx2="dk2" accent1="accent1" accent2="accent2" accent3="accent3" accent4="accent4" accent5="accent5" accent6="accent6" hlink="hlink" folHlink="folHlink"/>
  <p:sldLayoutIdLst>
    <p:sldLayoutId id="2147483747" r:id="rId1"/>
    <p:sldLayoutId id="2147483694" r:id="rId2"/>
    <p:sldLayoutId id="2147483736" r:id="rId3"/>
    <p:sldLayoutId id="2147483739" r:id="rId4"/>
    <p:sldLayoutId id="2147483683" r:id="rId5"/>
    <p:sldLayoutId id="2147483697" r:id="rId6"/>
    <p:sldLayoutId id="2147483703" r:id="rId7"/>
    <p:sldLayoutId id="2147483738" r:id="rId8"/>
    <p:sldLayoutId id="2147483740" r:id="rId9"/>
    <p:sldLayoutId id="2147483700" r:id="rId10"/>
    <p:sldLayoutId id="2147483723" r:id="rId11"/>
    <p:sldLayoutId id="2147483744" r:id="rId12"/>
    <p:sldLayoutId id="2147483698" r:id="rId13"/>
    <p:sldLayoutId id="2147483695" r:id="rId14"/>
    <p:sldLayoutId id="2147483702" r:id="rId15"/>
    <p:sldLayoutId id="2147483735" r:id="rId16"/>
    <p:sldLayoutId id="2147483734" r:id="rId17"/>
    <p:sldLayoutId id="2147483708" r:id="rId18"/>
    <p:sldLayoutId id="2147483733" r:id="rId19"/>
    <p:sldLayoutId id="2147483746" r:id="rId20"/>
    <p:sldLayoutId id="2147483741" r:id="rId21"/>
    <p:sldLayoutId id="2147483742" r:id="rId22"/>
    <p:sldLayoutId id="2147483743" r:id="rId23"/>
    <p:sldLayoutId id="2147483737" r:id="rId24"/>
    <p:sldLayoutId id="2147483745" r:id="rId25"/>
  </p:sldLayoutIdLst>
  <p:hf hdr="0"/>
  <p:txStyles>
    <p:titleStyle>
      <a:lvl1pPr algn="l" defTabSz="3343281" rtl="0" eaLnBrk="1" latinLnBrk="0" hangingPunct="1">
        <a:lnSpc>
          <a:spcPct val="90000"/>
        </a:lnSpc>
        <a:spcBef>
          <a:spcPct val="0"/>
        </a:spcBef>
        <a:buNone/>
        <a:defRPr sz="3870" kern="1200">
          <a:solidFill>
            <a:srgbClr val="011E3B"/>
          </a:solidFill>
          <a:latin typeface="Calibri" panose="020F0502020204030204" pitchFamily="34" charset="0"/>
          <a:ea typeface="+mj-ea"/>
          <a:cs typeface="Calibri" panose="020F0502020204030204" pitchFamily="34" charset="0"/>
        </a:defRPr>
      </a:lvl1pPr>
    </p:titleStyle>
    <p:body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p:bodyStyle>
    <p:otherStyle>
      <a:defPPr>
        <a:defRPr lang="en-US"/>
      </a:defPPr>
      <a:lvl1pPr marL="0" algn="l" defTabSz="3343281" rtl="0" eaLnBrk="1" latinLnBrk="0" hangingPunct="1">
        <a:defRPr sz="6580" kern="1200">
          <a:solidFill>
            <a:schemeClr val="tx1"/>
          </a:solidFill>
          <a:latin typeface="+mn-lt"/>
          <a:ea typeface="+mn-ea"/>
          <a:cs typeface="+mn-cs"/>
        </a:defRPr>
      </a:lvl1pPr>
      <a:lvl2pPr marL="1671639" algn="l" defTabSz="3343281" rtl="0" eaLnBrk="1" latinLnBrk="0" hangingPunct="1">
        <a:defRPr sz="6580" kern="1200">
          <a:solidFill>
            <a:schemeClr val="tx1"/>
          </a:solidFill>
          <a:latin typeface="+mn-lt"/>
          <a:ea typeface="+mn-ea"/>
          <a:cs typeface="+mn-cs"/>
        </a:defRPr>
      </a:lvl2pPr>
      <a:lvl3pPr marL="3343281" algn="l" defTabSz="3343281" rtl="0" eaLnBrk="1" latinLnBrk="0" hangingPunct="1">
        <a:defRPr sz="6580" kern="1200">
          <a:solidFill>
            <a:schemeClr val="tx1"/>
          </a:solidFill>
          <a:latin typeface="+mn-lt"/>
          <a:ea typeface="+mn-ea"/>
          <a:cs typeface="+mn-cs"/>
        </a:defRPr>
      </a:lvl3pPr>
      <a:lvl4pPr marL="5014923" algn="l" defTabSz="3343281" rtl="0" eaLnBrk="1" latinLnBrk="0" hangingPunct="1">
        <a:defRPr sz="6580" kern="1200">
          <a:solidFill>
            <a:schemeClr val="tx1"/>
          </a:solidFill>
          <a:latin typeface="+mn-lt"/>
          <a:ea typeface="+mn-ea"/>
          <a:cs typeface="+mn-cs"/>
        </a:defRPr>
      </a:lvl4pPr>
      <a:lvl5pPr marL="6686564" algn="l" defTabSz="3343281" rtl="0" eaLnBrk="1" latinLnBrk="0" hangingPunct="1">
        <a:defRPr sz="6580" kern="1200">
          <a:solidFill>
            <a:schemeClr val="tx1"/>
          </a:solidFill>
          <a:latin typeface="+mn-lt"/>
          <a:ea typeface="+mn-ea"/>
          <a:cs typeface="+mn-cs"/>
        </a:defRPr>
      </a:lvl5pPr>
      <a:lvl6pPr marL="8358202" algn="l" defTabSz="3343281" rtl="0" eaLnBrk="1" latinLnBrk="0" hangingPunct="1">
        <a:defRPr sz="6580" kern="1200">
          <a:solidFill>
            <a:schemeClr val="tx1"/>
          </a:solidFill>
          <a:latin typeface="+mn-lt"/>
          <a:ea typeface="+mn-ea"/>
          <a:cs typeface="+mn-cs"/>
        </a:defRPr>
      </a:lvl6pPr>
      <a:lvl7pPr marL="10029841" algn="l" defTabSz="3343281" rtl="0" eaLnBrk="1" latinLnBrk="0" hangingPunct="1">
        <a:defRPr sz="6580" kern="1200">
          <a:solidFill>
            <a:schemeClr val="tx1"/>
          </a:solidFill>
          <a:latin typeface="+mn-lt"/>
          <a:ea typeface="+mn-ea"/>
          <a:cs typeface="+mn-cs"/>
        </a:defRPr>
      </a:lvl7pPr>
      <a:lvl8pPr marL="11701485" algn="l" defTabSz="3343281" rtl="0" eaLnBrk="1" latinLnBrk="0" hangingPunct="1">
        <a:defRPr sz="6580" kern="1200">
          <a:solidFill>
            <a:schemeClr val="tx1"/>
          </a:solidFill>
          <a:latin typeface="+mn-lt"/>
          <a:ea typeface="+mn-ea"/>
          <a:cs typeface="+mn-cs"/>
        </a:defRPr>
      </a:lvl8pPr>
      <a:lvl9pPr marL="13373124" algn="l" defTabSz="3343281" rtl="0" eaLnBrk="1" latinLnBrk="0" hangingPunct="1">
        <a:defRPr sz="65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Layout" Target="../slideLayouts/slideLayout3.xml"/><Relationship Id="rId4" Type="http://schemas.openxmlformats.org/officeDocument/2006/relationships/image" Target="../media/image9.jpeg"/></Relationships>
</file>

<file path=ppt/slides/_rels/slide1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20.png"/><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xml"/><Relationship Id="rId1" Type="http://schemas.openxmlformats.org/officeDocument/2006/relationships/slideLayout" Target="../slideLayouts/slideLayout19.xml"/><Relationship Id="rId5" Type="http://schemas.openxmlformats.org/officeDocument/2006/relationships/hyperlink" Target="https://www.canva.com/templates/s/budget/" TargetMode="External"/><Relationship Id="rId4" Type="http://schemas.openxmlformats.org/officeDocument/2006/relationships/hyperlink" Target="https://bit.ly/462jPvq"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19.xml"/><Relationship Id="rId5" Type="http://schemas.openxmlformats.org/officeDocument/2006/relationships/image" Target="../media/image26.jpeg"/><Relationship Id="rId4" Type="http://schemas.openxmlformats.org/officeDocument/2006/relationships/image" Target="../media/image25.svg"/></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19.xml"/><Relationship Id="rId5" Type="http://schemas.openxmlformats.org/officeDocument/2006/relationships/image" Target="../media/image26.jpeg"/><Relationship Id="rId4" Type="http://schemas.openxmlformats.org/officeDocument/2006/relationships/image" Target="../media/image25.svg"/></Relationships>
</file>

<file path=ppt/slides/_rels/slide1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8.svg"/><Relationship Id="rId7" Type="http://schemas.openxmlformats.org/officeDocument/2006/relationships/image" Target="../media/image32.svg"/><Relationship Id="rId2" Type="http://schemas.openxmlformats.org/officeDocument/2006/relationships/image" Target="../media/image27.png"/><Relationship Id="rId1" Type="http://schemas.openxmlformats.org/officeDocument/2006/relationships/slideLayout" Target="../slideLayouts/slideLayout25.xml"/><Relationship Id="rId6" Type="http://schemas.openxmlformats.org/officeDocument/2006/relationships/image" Target="../media/image29.png"/><Relationship Id="rId5" Type="http://schemas.openxmlformats.org/officeDocument/2006/relationships/image" Target="../media/image30.svg"/><Relationship Id="rId4" Type="http://schemas.openxmlformats.org/officeDocument/2006/relationships/image" Target="../media/image28.png"/><Relationship Id="rId9" Type="http://schemas.openxmlformats.org/officeDocument/2006/relationships/image" Target="../media/image34.sv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36.svg"/><Relationship Id="rId7" Type="http://schemas.openxmlformats.org/officeDocument/2006/relationships/image" Target="../media/image40.svg"/><Relationship Id="rId2" Type="http://schemas.openxmlformats.org/officeDocument/2006/relationships/image" Target="../media/image31.png"/><Relationship Id="rId1" Type="http://schemas.openxmlformats.org/officeDocument/2006/relationships/slideLayout" Target="../slideLayouts/slideLayout19.xml"/><Relationship Id="rId6" Type="http://schemas.openxmlformats.org/officeDocument/2006/relationships/image" Target="../media/image33.png"/><Relationship Id="rId5" Type="http://schemas.openxmlformats.org/officeDocument/2006/relationships/image" Target="../media/image38.svg"/><Relationship Id="rId4" Type="http://schemas.openxmlformats.org/officeDocument/2006/relationships/image" Target="../media/image32.png"/></Relationships>
</file>

<file path=ppt/slides/_rels/slide2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hyperlink" Target="https://www.youtube.com/watch?v=elfq9K57Hq0" TargetMode="Externa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slideLayout" Target="../slideLayouts/slideLayout19.xml"/><Relationship Id="rId1" Type="http://schemas.openxmlformats.org/officeDocument/2006/relationships/video" Target="https://www.youtube.com/embed/KbqVf8ePmTI?feature=oembed" TargetMode="External"/><Relationship Id="rId5" Type="http://schemas.openxmlformats.org/officeDocument/2006/relationships/image" Target="../media/image44.svg"/><Relationship Id="rId4" Type="http://schemas.openxmlformats.org/officeDocument/2006/relationships/image" Target="../media/image36.png"/></Relationships>
</file>

<file path=ppt/slides/_rels/slide2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hyperlink" Target="https://gruenderplattform-de.translate.goog/unternehmen-gruenden/einkommensteuer?_x_tr_sl=de&amp;_x_tr_tl=en&amp;_x_tr_hl=de&amp;_x_tr_pto=wapp" TargetMode="External"/><Relationship Id="rId1" Type="http://schemas.openxmlformats.org/officeDocument/2006/relationships/slideLayout" Target="../slideLayouts/slideLayout17.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hyperlink" Target="https://gruenderplattform-de.translate.goog/unternehmen-gruenden/umsatzsteuer?_x_tr_sl=de&amp;_x_tr_tl=en&amp;_x_tr_hl=de&amp;_x_tr_pto=wapp"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3" Type="http://schemas.openxmlformats.org/officeDocument/2006/relationships/hyperlink" Target="https://integreat-app.de/" TargetMode="External"/><Relationship Id="rId2" Type="http://schemas.openxmlformats.org/officeDocument/2006/relationships/image" Target="../media/image40.png"/><Relationship Id="rId1" Type="http://schemas.openxmlformats.org/officeDocument/2006/relationships/slideLayout" Target="../slideLayouts/slideLayout17.xml"/><Relationship Id="rId6" Type="http://schemas.openxmlformats.org/officeDocument/2006/relationships/image" Target="../media/image42.png"/><Relationship Id="rId5" Type="http://schemas.openxmlformats.org/officeDocument/2006/relationships/hyperlink" Target="https://www-kiz-de.translate.goog/?_x_tr_sl=de&amp;_x_tr_tl=en&amp;_x_tr_hl=de&amp;_x_tr_pto=wapp" TargetMode="External"/><Relationship Id="rId4" Type="http://schemas.openxmlformats.org/officeDocument/2006/relationships/image" Target="../media/image41.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2" Type="http://schemas.openxmlformats.org/officeDocument/2006/relationships/hyperlink" Target="https://verksamt.se/en/taxes-contributions/limited-companies" TargetMode="External"/><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6.xml"/><Relationship Id="rId4" Type="http://schemas.microsoft.com/office/2007/relationships/hdphoto" Target="../media/hdphoto3.wdp"/></Relationships>
</file>

<file path=ppt/slides/_rels/slide40.xml.rels><?xml version="1.0" encoding="UTF-8" standalone="yes"?>
<Relationships xmlns="http://schemas.openxmlformats.org/package/2006/relationships"><Relationship Id="rId3" Type="http://schemas.openxmlformats.org/officeDocument/2006/relationships/hyperlink" Target="https://www.nyforetagarcentrum.com/" TargetMode="External"/><Relationship Id="rId2" Type="http://schemas.openxmlformats.org/officeDocument/2006/relationships/hyperlink" Target="http://www.verksamt.se/" TargetMode="External"/><Relationship Id="rId1" Type="http://schemas.openxmlformats.org/officeDocument/2006/relationships/slideLayout" Target="../slideLayouts/slideLayout19.xml"/><Relationship Id="rId5" Type="http://schemas.openxmlformats.org/officeDocument/2006/relationships/hyperlink" Target="https://coompanion.se/" TargetMode="External"/><Relationship Id="rId4" Type="http://schemas.openxmlformats.org/officeDocument/2006/relationships/hyperlink" Target="https://www.almi.se/"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7.xml"/><Relationship Id="rId1" Type="http://schemas.openxmlformats.org/officeDocument/2006/relationships/slideLayout" Target="../slideLayouts/slideLayout19.xml"/><Relationship Id="rId4" Type="http://schemas.openxmlformats.org/officeDocument/2006/relationships/image" Target="../media/image44.png"/></Relationships>
</file>

<file path=ppt/slides/_rels/slide42.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8.png"/><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45.png"/><Relationship Id="rId1" Type="http://schemas.openxmlformats.org/officeDocument/2006/relationships/slideLayout" Target="../slideLayouts/slideLayout19.xml"/><Relationship Id="rId5" Type="http://schemas.openxmlformats.org/officeDocument/2006/relationships/image" Target="../media/image55.svg"/><Relationship Id="rId4" Type="http://schemas.openxmlformats.org/officeDocument/2006/relationships/image" Target="../media/image46.png"/></Relationships>
</file>

<file path=ppt/slides/_rels/slide44.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47.png"/><Relationship Id="rId1" Type="http://schemas.openxmlformats.org/officeDocument/2006/relationships/slideLayout" Target="../slideLayouts/slideLayout19.xml"/></Relationships>
</file>

<file path=ppt/slides/_rels/slide4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jpeg"/><Relationship Id="rId1" Type="http://schemas.openxmlformats.org/officeDocument/2006/relationships/slideLayout" Target="../slideLayouts/slideLayout20.xml"/><Relationship Id="rId4" Type="http://schemas.openxmlformats.org/officeDocument/2006/relationships/image" Target="../media/image60.sv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19.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63.svg"/></Relationships>
</file>

<file path=ppt/slides/_rels/slide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9.xml"/></Relationships>
</file>

<file path=ppt/slides/_rels/slide52.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5.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9.xml"/></Relationships>
</file>

<file path=ppt/slides/_rels/slide56.xml.rels><?xml version="1.0" encoding="UTF-8" standalone="yes"?>
<Relationships xmlns="http://schemas.openxmlformats.org/package/2006/relationships"><Relationship Id="rId3" Type="http://schemas.openxmlformats.org/officeDocument/2006/relationships/image" Target="../media/image70.svg"/><Relationship Id="rId2" Type="http://schemas.openxmlformats.org/officeDocument/2006/relationships/image" Target="../media/image58.png"/><Relationship Id="rId1" Type="http://schemas.openxmlformats.org/officeDocument/2006/relationships/slideLayout" Target="../slideLayouts/slideLayout21.xml"/><Relationship Id="rId5" Type="http://schemas.openxmlformats.org/officeDocument/2006/relationships/image" Target="../media/image72.svg"/><Relationship Id="rId4" Type="http://schemas.openxmlformats.org/officeDocument/2006/relationships/image" Target="../media/image59.png"/></Relationships>
</file>

<file path=ppt/slides/_rels/slide57.xml.rels><?xml version="1.0" encoding="UTF-8" standalone="yes"?>
<Relationships xmlns="http://schemas.openxmlformats.org/package/2006/relationships"><Relationship Id="rId3" Type="http://schemas.openxmlformats.org/officeDocument/2006/relationships/image" Target="../media/image74.svg"/><Relationship Id="rId2" Type="http://schemas.openxmlformats.org/officeDocument/2006/relationships/image" Target="../media/image60.png"/><Relationship Id="rId1" Type="http://schemas.openxmlformats.org/officeDocument/2006/relationships/slideLayout" Target="../slideLayouts/slideLayout19.xml"/><Relationship Id="rId5" Type="http://schemas.openxmlformats.org/officeDocument/2006/relationships/image" Target="../media/image76.svg"/><Relationship Id="rId4" Type="http://schemas.openxmlformats.org/officeDocument/2006/relationships/image" Target="../media/image61.png"/></Relationships>
</file>

<file path=ppt/slides/_rels/slide58.xml.rels><?xml version="1.0" encoding="UTF-8" standalone="yes"?>
<Relationships xmlns="http://schemas.openxmlformats.org/package/2006/relationships"><Relationship Id="rId3" Type="http://schemas.openxmlformats.org/officeDocument/2006/relationships/image" Target="../media/image78.svg"/><Relationship Id="rId7" Type="http://schemas.openxmlformats.org/officeDocument/2006/relationships/image" Target="../media/image82.svg"/><Relationship Id="rId2" Type="http://schemas.openxmlformats.org/officeDocument/2006/relationships/image" Target="../media/image62.png"/><Relationship Id="rId1" Type="http://schemas.openxmlformats.org/officeDocument/2006/relationships/slideLayout" Target="../slideLayouts/slideLayout19.xml"/><Relationship Id="rId6" Type="http://schemas.openxmlformats.org/officeDocument/2006/relationships/image" Target="../media/image64.png"/><Relationship Id="rId5" Type="http://schemas.openxmlformats.org/officeDocument/2006/relationships/image" Target="../media/image80.svg"/><Relationship Id="rId4" Type="http://schemas.openxmlformats.org/officeDocument/2006/relationships/image" Target="../media/image63.png"/></Relationships>
</file>

<file path=ppt/slides/_rels/slide59.xml.rels><?xml version="1.0" encoding="UTF-8" standalone="yes"?>
<Relationships xmlns="http://schemas.openxmlformats.org/package/2006/relationships"><Relationship Id="rId3" Type="http://schemas.openxmlformats.org/officeDocument/2006/relationships/image" Target="../media/image84.svg"/><Relationship Id="rId2" Type="http://schemas.openxmlformats.org/officeDocument/2006/relationships/image" Target="../media/image65.png"/><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9.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62.xml.rels><?xml version="1.0" encoding="UTF-8" standalone="yes"?>
<Relationships xmlns="http://schemas.openxmlformats.org/package/2006/relationships"><Relationship Id="rId3" Type="http://schemas.openxmlformats.org/officeDocument/2006/relationships/hyperlink" Target="https://www.youtube.com/watch?v=hefAHWvrFDQ&amp;t=6s" TargetMode="External"/><Relationship Id="rId2" Type="http://schemas.openxmlformats.org/officeDocument/2006/relationships/notesSlide" Target="../notesSlides/notesSlide11.xml"/><Relationship Id="rId1" Type="http://schemas.openxmlformats.org/officeDocument/2006/relationships/slideLayout" Target="../slideLayouts/slideLayout18.xml"/><Relationship Id="rId4" Type="http://schemas.openxmlformats.org/officeDocument/2006/relationships/image" Target="../media/image66.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6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6.xml"/><Relationship Id="rId1" Type="http://schemas.openxmlformats.org/officeDocument/2006/relationships/slideLayout" Target="../slideLayouts/slideLayout19.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3" Type="http://schemas.openxmlformats.org/officeDocument/2006/relationships/image" Target="../media/image84.svg"/><Relationship Id="rId2" Type="http://schemas.openxmlformats.org/officeDocument/2006/relationships/image" Target="../media/image65.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7.png"/><Relationship Id="rId2" Type="http://schemas.openxmlformats.org/officeDocument/2006/relationships/hyperlink" Target="https://www.youtube.com/watch?v=4XZIv4__sQA" TargetMode="External"/><Relationship Id="rId1" Type="http://schemas.openxmlformats.org/officeDocument/2006/relationships/slideLayout" Target="../slideLayouts/slideLayout17.xml"/><Relationship Id="rId6" Type="http://schemas.openxmlformats.org/officeDocument/2006/relationships/hyperlink" Target="https://open.spotify.com/show/6o8lC0CcRlIclZsbkEOaRL" TargetMode="External"/><Relationship Id="rId5" Type="http://schemas.openxmlformats.org/officeDocument/2006/relationships/image" Target="../media/image16.png"/><Relationship Id="rId4" Type="http://schemas.openxmlformats.org/officeDocument/2006/relationships/hyperlink" Target="https://www.youtube.com/watch?v=4j2emMn7UaI" TargetMode="External"/></Relationships>
</file>

<file path=ppt/slides/_rels/slide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8.pn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D0A5FC7D-E563-93E1-B1DA-173782589D7D}"/>
              </a:ext>
            </a:extLst>
          </p:cNvPr>
          <p:cNvPicPr>
            <a:picLocks noGrp="1" noChangeAspect="1"/>
          </p:cNvPicPr>
          <p:nvPr>
            <p:ph type="pic" sz="quarter" idx="22"/>
          </p:nvPr>
        </p:nvPicPr>
        <p:blipFill rotWithShape="1">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25964" r="25964"/>
          <a:stretch/>
        </p:blipFill>
        <p:spPr/>
      </p:pic>
      <p:sp>
        <p:nvSpPr>
          <p:cNvPr id="3" name="Text Placeholder 2">
            <a:extLst>
              <a:ext uri="{FF2B5EF4-FFF2-40B4-BE49-F238E27FC236}">
                <a16:creationId xmlns:a16="http://schemas.microsoft.com/office/drawing/2014/main" id="{A88D3D91-A9D8-0923-48EA-8223B07E1584}"/>
              </a:ext>
            </a:extLst>
          </p:cNvPr>
          <p:cNvSpPr>
            <a:spLocks noGrp="1"/>
          </p:cNvSpPr>
          <p:nvPr>
            <p:ph type="body" sz="quarter" idx="16"/>
          </p:nvPr>
        </p:nvSpPr>
        <p:spPr/>
        <p:txBody>
          <a:bodyPr/>
          <a:lstStyle/>
          <a:p>
            <a:r>
              <a:rPr lang="en-GB" b="1" dirty="0"/>
              <a:t>MODUL 03</a:t>
            </a:r>
          </a:p>
          <a:p>
            <a:endParaRPr lang="en-GB" dirty="0"/>
          </a:p>
        </p:txBody>
      </p:sp>
      <p:sp>
        <p:nvSpPr>
          <p:cNvPr id="4" name="Text Placeholder 3">
            <a:extLst>
              <a:ext uri="{FF2B5EF4-FFF2-40B4-BE49-F238E27FC236}">
                <a16:creationId xmlns:a16="http://schemas.microsoft.com/office/drawing/2014/main" id="{CC41F2A3-6B1E-6087-532D-352C9DC35AD2}"/>
              </a:ext>
            </a:extLst>
          </p:cNvPr>
          <p:cNvSpPr>
            <a:spLocks noGrp="1"/>
          </p:cNvSpPr>
          <p:nvPr>
            <p:ph type="body" sz="quarter" idx="19"/>
          </p:nvPr>
        </p:nvSpPr>
        <p:spPr/>
        <p:txBody>
          <a:bodyPr/>
          <a:lstStyle/>
          <a:p>
            <a:r>
              <a:rPr lang="en-GB" dirty="0" err="1"/>
              <a:t>Att</a:t>
            </a:r>
            <a:r>
              <a:rPr lang="en-GB" dirty="0"/>
              <a:t> </a:t>
            </a:r>
            <a:r>
              <a:rPr lang="en-GB" dirty="0" err="1"/>
              <a:t>tackla</a:t>
            </a:r>
            <a:r>
              <a:rPr lang="en-GB" dirty="0"/>
              <a:t> </a:t>
            </a:r>
            <a:r>
              <a:rPr lang="en-GB" dirty="0" err="1"/>
              <a:t>ekonomiska</a:t>
            </a:r>
            <a:r>
              <a:rPr lang="en-GB" dirty="0"/>
              <a:t> </a:t>
            </a:r>
            <a:r>
              <a:rPr lang="en-GB" dirty="0" err="1"/>
              <a:t>utmaningar</a:t>
            </a:r>
            <a:endParaRPr lang="en-GB" dirty="0"/>
          </a:p>
        </p:txBody>
      </p:sp>
      <p:sp>
        <p:nvSpPr>
          <p:cNvPr id="5" name="Text Placeholder 4">
            <a:extLst>
              <a:ext uri="{FF2B5EF4-FFF2-40B4-BE49-F238E27FC236}">
                <a16:creationId xmlns:a16="http://schemas.microsoft.com/office/drawing/2014/main" id="{F8F767C9-3348-EF09-7292-E0838209464A}"/>
              </a:ext>
            </a:extLst>
          </p:cNvPr>
          <p:cNvSpPr>
            <a:spLocks noGrp="1"/>
          </p:cNvSpPr>
          <p:nvPr>
            <p:ph type="body" sz="quarter" idx="20"/>
          </p:nvPr>
        </p:nvSpPr>
        <p:spPr/>
        <p:txBody>
          <a:bodyPr/>
          <a:lstStyle/>
          <a:p>
            <a:r>
              <a:rPr lang="en-GB" dirty="0">
                <a:solidFill>
                  <a:srgbClr val="0C2D45"/>
                </a:solidFill>
              </a:rPr>
              <a:t>www.</a:t>
            </a:r>
            <a:r>
              <a:rPr lang="en-GB" b="1" dirty="0"/>
              <a:t>ingrow</a:t>
            </a:r>
            <a:r>
              <a:rPr lang="en-GB" dirty="0">
                <a:solidFill>
                  <a:srgbClr val="0C2D45"/>
                </a:solidFill>
              </a:rPr>
              <a:t>.eu</a:t>
            </a:r>
          </a:p>
        </p:txBody>
      </p:sp>
      <p:sp>
        <p:nvSpPr>
          <p:cNvPr id="19" name="Freeform 18">
            <a:extLst>
              <a:ext uri="{FF2B5EF4-FFF2-40B4-BE49-F238E27FC236}">
                <a16:creationId xmlns:a16="http://schemas.microsoft.com/office/drawing/2014/main" id="{56C8BAD8-B44C-AEA2-824E-0C0A8D2836C3}"/>
              </a:ext>
            </a:extLst>
          </p:cNvPr>
          <p:cNvSpPr/>
          <p:nvPr userDrawn="1"/>
        </p:nvSpPr>
        <p:spPr>
          <a:xfrm>
            <a:off x="9695019" y="6505507"/>
            <a:ext cx="867119" cy="373943"/>
          </a:xfrm>
          <a:custGeom>
            <a:avLst/>
            <a:gdLst>
              <a:gd name="connsiteX0" fmla="*/ 37477 w 867119"/>
              <a:gd name="connsiteY0" fmla="*/ 55168 h 373943"/>
              <a:gd name="connsiteX1" fmla="*/ 114151 w 867119"/>
              <a:gd name="connsiteY1" fmla="*/ 313075 h 373943"/>
              <a:gd name="connsiteX2" fmla="*/ 141154 w 867119"/>
              <a:gd name="connsiteY2" fmla="*/ 373943 h 373943"/>
              <a:gd name="connsiteX3" fmla="*/ 0 w 867119"/>
              <a:gd name="connsiteY3" fmla="*/ 373943 h 373943"/>
              <a:gd name="connsiteX4" fmla="*/ 5706 w 867119"/>
              <a:gd name="connsiteY4" fmla="*/ 311274 h 373943"/>
              <a:gd name="connsiteX5" fmla="*/ 37477 w 867119"/>
              <a:gd name="connsiteY5" fmla="*/ 55168 h 373943"/>
              <a:gd name="connsiteX6" fmla="*/ 579231 w 867119"/>
              <a:gd name="connsiteY6" fmla="*/ 90 h 373943"/>
              <a:gd name="connsiteX7" fmla="*/ 700196 w 867119"/>
              <a:gd name="connsiteY7" fmla="*/ 25039 h 373943"/>
              <a:gd name="connsiteX8" fmla="*/ 866254 w 867119"/>
              <a:gd name="connsiteY8" fmla="*/ 336858 h 373943"/>
              <a:gd name="connsiteX9" fmla="*/ 856984 w 867119"/>
              <a:gd name="connsiteY9" fmla="*/ 373943 h 373943"/>
              <a:gd name="connsiteX10" fmla="*/ 246194 w 867119"/>
              <a:gd name="connsiteY10" fmla="*/ 373943 h 373943"/>
              <a:gd name="connsiteX11" fmla="*/ 249943 w 867119"/>
              <a:gd name="connsiteY11" fmla="*/ 309743 h 373943"/>
              <a:gd name="connsiteX12" fmla="*/ 278467 w 867119"/>
              <a:gd name="connsiteY12" fmla="*/ 217854 h 373943"/>
              <a:gd name="connsiteX13" fmla="*/ 579231 w 867119"/>
              <a:gd name="connsiteY13" fmla="*/ 90 h 37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7119" h="373943">
                <a:moveTo>
                  <a:pt x="37477" y="55168"/>
                </a:moveTo>
                <a:cubicBezTo>
                  <a:pt x="60069" y="154589"/>
                  <a:pt x="85204" y="240451"/>
                  <a:pt x="114151" y="313075"/>
                </a:cubicBezTo>
                <a:lnTo>
                  <a:pt x="141154" y="373943"/>
                </a:lnTo>
                <a:lnTo>
                  <a:pt x="0" y="373943"/>
                </a:lnTo>
                <a:lnTo>
                  <a:pt x="5706" y="311274"/>
                </a:lnTo>
                <a:cubicBezTo>
                  <a:pt x="21380" y="151764"/>
                  <a:pt x="37477" y="55168"/>
                  <a:pt x="37477" y="55168"/>
                </a:cubicBezTo>
                <a:close/>
                <a:moveTo>
                  <a:pt x="579231" y="90"/>
                </a:moveTo>
                <a:cubicBezTo>
                  <a:pt x="619992" y="-946"/>
                  <a:pt x="661036" y="6962"/>
                  <a:pt x="700196" y="25039"/>
                </a:cubicBezTo>
                <a:cubicBezTo>
                  <a:pt x="813160" y="74749"/>
                  <a:pt x="875290" y="202414"/>
                  <a:pt x="866254" y="336858"/>
                </a:cubicBezTo>
                <a:lnTo>
                  <a:pt x="856984" y="373943"/>
                </a:lnTo>
                <a:lnTo>
                  <a:pt x="246194" y="373943"/>
                </a:lnTo>
                <a:lnTo>
                  <a:pt x="249943" y="309743"/>
                </a:lnTo>
                <a:cubicBezTo>
                  <a:pt x="255497" y="278862"/>
                  <a:pt x="264911" y="247982"/>
                  <a:pt x="278467" y="217854"/>
                </a:cubicBezTo>
                <a:cubicBezTo>
                  <a:pt x="337208" y="86802"/>
                  <a:pt x="456949" y="3198"/>
                  <a:pt x="579231" y="90"/>
                </a:cubicBezTo>
                <a:close/>
              </a:path>
            </a:pathLst>
          </a:custGeom>
          <a:solidFill>
            <a:schemeClr val="bg1">
              <a:alpha val="58996"/>
            </a:schemeClr>
          </a:solidFill>
          <a:ln w="19616" cap="flat">
            <a:noFill/>
            <a:prstDash val="solid"/>
            <a:miter/>
          </a:ln>
        </p:spPr>
        <p:txBody>
          <a:bodyPr wrap="square" rtlCol="0" anchor="ctr">
            <a:noAutofit/>
          </a:bodyPr>
          <a:lstStyle/>
          <a:p>
            <a:endParaRPr lang="en-US" dirty="0"/>
          </a:p>
        </p:txBody>
      </p:sp>
      <p:grpSp>
        <p:nvGrpSpPr>
          <p:cNvPr id="22" name="Group 21">
            <a:extLst>
              <a:ext uri="{FF2B5EF4-FFF2-40B4-BE49-F238E27FC236}">
                <a16:creationId xmlns:a16="http://schemas.microsoft.com/office/drawing/2014/main" id="{F63A9DDA-16A1-13A1-18AF-BC96D8C03E64}"/>
              </a:ext>
            </a:extLst>
          </p:cNvPr>
          <p:cNvGrpSpPr/>
          <p:nvPr/>
        </p:nvGrpSpPr>
        <p:grpSpPr>
          <a:xfrm>
            <a:off x="8771222" y="4059936"/>
            <a:ext cx="2487927" cy="2819513"/>
            <a:chOff x="8771222" y="4059936"/>
            <a:chExt cx="2487927" cy="2819513"/>
          </a:xfrm>
        </p:grpSpPr>
        <p:sp>
          <p:nvSpPr>
            <p:cNvPr id="21" name="Freeform 20">
              <a:extLst>
                <a:ext uri="{FF2B5EF4-FFF2-40B4-BE49-F238E27FC236}">
                  <a16:creationId xmlns:a16="http://schemas.microsoft.com/office/drawing/2014/main" id="{8B729C69-4FD5-AF8C-ED14-8757055B8C02}"/>
                </a:ext>
              </a:extLst>
            </p:cNvPr>
            <p:cNvSpPr/>
            <p:nvPr userDrawn="1"/>
          </p:nvSpPr>
          <p:spPr>
            <a:xfrm>
              <a:off x="8771222" y="4258761"/>
              <a:ext cx="744514" cy="2620688"/>
            </a:xfrm>
            <a:custGeom>
              <a:avLst/>
              <a:gdLst>
                <a:gd name="connsiteX0" fmla="*/ 334702 w 744514"/>
                <a:gd name="connsiteY0" fmla="*/ 181 h 2620688"/>
                <a:gd name="connsiteX1" fmla="*/ 732334 w 744514"/>
                <a:gd name="connsiteY1" fmla="*/ 446067 h 2620688"/>
                <a:gd name="connsiteX2" fmla="*/ 732334 w 744514"/>
                <a:gd name="connsiteY2" fmla="*/ 897978 h 2620688"/>
                <a:gd name="connsiteX3" fmla="*/ 611839 w 744514"/>
                <a:gd name="connsiteY3" fmla="*/ 2084993 h 2620688"/>
                <a:gd name="connsiteX4" fmla="*/ 609769 w 744514"/>
                <a:gd name="connsiteY4" fmla="*/ 2439367 h 2620688"/>
                <a:gd name="connsiteX5" fmla="*/ 618395 w 744514"/>
                <a:gd name="connsiteY5" fmla="*/ 2620688 h 2620688"/>
                <a:gd name="connsiteX6" fmla="*/ 15436 w 744514"/>
                <a:gd name="connsiteY6" fmla="*/ 2620688 h 2620688"/>
                <a:gd name="connsiteX7" fmla="*/ 3342 w 744514"/>
                <a:gd name="connsiteY7" fmla="*/ 2506778 h 2620688"/>
                <a:gd name="connsiteX8" fmla="*/ 57565 w 744514"/>
                <a:gd name="connsiteY8" fmla="*/ 1928332 h 2620688"/>
                <a:gd name="connsiteX9" fmla="*/ 250358 w 744514"/>
                <a:gd name="connsiteY9" fmla="*/ 1126944 h 2620688"/>
                <a:gd name="connsiteX10" fmla="*/ 220232 w 744514"/>
                <a:gd name="connsiteY10" fmla="*/ 301456 h 2620688"/>
                <a:gd name="connsiteX11" fmla="*/ 334702 w 744514"/>
                <a:gd name="connsiteY11" fmla="*/ 181 h 262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514" h="2620688">
                  <a:moveTo>
                    <a:pt x="334702" y="181"/>
                  </a:moveTo>
                  <a:cubicBezTo>
                    <a:pt x="581716" y="12232"/>
                    <a:pt x="696186" y="223126"/>
                    <a:pt x="732334" y="446067"/>
                  </a:cubicBezTo>
                  <a:cubicBezTo>
                    <a:pt x="756435" y="596703"/>
                    <a:pt x="738359" y="747339"/>
                    <a:pt x="732334" y="897978"/>
                  </a:cubicBezTo>
                  <a:cubicBezTo>
                    <a:pt x="726309" y="964258"/>
                    <a:pt x="629915" y="1494500"/>
                    <a:pt x="611839" y="2084993"/>
                  </a:cubicBezTo>
                  <a:cubicBezTo>
                    <a:pt x="607321" y="2196465"/>
                    <a:pt x="606192" y="2315091"/>
                    <a:pt x="609769" y="2439367"/>
                  </a:cubicBezTo>
                  <a:lnTo>
                    <a:pt x="618395" y="2620688"/>
                  </a:lnTo>
                  <a:lnTo>
                    <a:pt x="15436" y="2620688"/>
                  </a:lnTo>
                  <a:lnTo>
                    <a:pt x="3342" y="2506778"/>
                  </a:lnTo>
                  <a:cubicBezTo>
                    <a:pt x="-8708" y="2312456"/>
                    <a:pt x="12379" y="2115122"/>
                    <a:pt x="57565" y="1928332"/>
                  </a:cubicBezTo>
                  <a:cubicBezTo>
                    <a:pt x="123839" y="1663211"/>
                    <a:pt x="220232" y="1398090"/>
                    <a:pt x="250358" y="1126944"/>
                  </a:cubicBezTo>
                  <a:cubicBezTo>
                    <a:pt x="280481" y="855798"/>
                    <a:pt x="268431" y="572602"/>
                    <a:pt x="220232" y="301456"/>
                  </a:cubicBezTo>
                  <a:cubicBezTo>
                    <a:pt x="196135" y="138767"/>
                    <a:pt x="111788" y="-5844"/>
                    <a:pt x="334702" y="181"/>
                  </a:cubicBezTo>
                  <a:close/>
                </a:path>
              </a:pathLst>
            </a:custGeom>
            <a:solidFill>
              <a:schemeClr val="bg1">
                <a:alpha val="58996"/>
              </a:schemeClr>
            </a:solidFill>
            <a:ln w="19616" cap="flat">
              <a:noFill/>
              <a:prstDash val="solid"/>
              <a:miter/>
            </a:ln>
          </p:spPr>
          <p:txBody>
            <a:bodyPr wrap="square" rtlCol="0" anchor="ctr">
              <a:noAutofit/>
            </a:bodyPr>
            <a:lstStyle/>
            <a:p>
              <a:endParaRPr lang="en-US" dirty="0"/>
            </a:p>
          </p:txBody>
        </p:sp>
        <p:sp>
          <p:nvSpPr>
            <p:cNvPr id="17" name="Freeform 16">
              <a:extLst>
                <a:ext uri="{FF2B5EF4-FFF2-40B4-BE49-F238E27FC236}">
                  <a16:creationId xmlns:a16="http://schemas.microsoft.com/office/drawing/2014/main" id="{6B40280A-31CA-A467-8ADA-881C55DDB1DA}"/>
                </a:ext>
              </a:extLst>
            </p:cNvPr>
            <p:cNvSpPr/>
            <p:nvPr userDrawn="1"/>
          </p:nvSpPr>
          <p:spPr>
            <a:xfrm>
              <a:off x="9569827" y="4059936"/>
              <a:ext cx="1689322" cy="2439484"/>
            </a:xfrm>
            <a:custGeom>
              <a:avLst/>
              <a:gdLst>
                <a:gd name="connsiteX0" fmla="*/ 1475512 w 1689322"/>
                <a:gd name="connsiteY0" fmla="*/ 0 h 2439484"/>
                <a:gd name="connsiteX1" fmla="*/ 1689322 w 1689322"/>
                <a:gd name="connsiteY1" fmla="*/ 0 h 2439484"/>
                <a:gd name="connsiteX2" fmla="*/ 1689322 w 1689322"/>
                <a:gd name="connsiteY2" fmla="*/ 715171 h 2439484"/>
                <a:gd name="connsiteX3" fmla="*/ 1688429 w 1689322"/>
                <a:gd name="connsiteY3" fmla="*/ 716446 h 2439484"/>
                <a:gd name="connsiteX4" fmla="*/ 1319416 w 1689322"/>
                <a:gd name="connsiteY4" fmla="*/ 1301669 h 2439484"/>
                <a:gd name="connsiteX5" fmla="*/ 1307365 w 1689322"/>
                <a:gd name="connsiteY5" fmla="*/ 1440254 h 2439484"/>
                <a:gd name="connsiteX6" fmla="*/ 1500156 w 1689322"/>
                <a:gd name="connsiteY6" fmla="*/ 1392050 h 2439484"/>
                <a:gd name="connsiteX7" fmla="*/ 1689322 w 1689322"/>
                <a:gd name="connsiteY7" fmla="*/ 1169615 h 2439484"/>
                <a:gd name="connsiteX8" fmla="*/ 1689322 w 1689322"/>
                <a:gd name="connsiteY8" fmla="*/ 2428696 h 2439484"/>
                <a:gd name="connsiteX9" fmla="*/ 1620181 w 1689322"/>
                <a:gd name="connsiteY9" fmla="*/ 2436056 h 2439484"/>
                <a:gd name="connsiteX10" fmla="*/ 831412 w 1689322"/>
                <a:gd name="connsiteY10" fmla="*/ 2319972 h 2439484"/>
                <a:gd name="connsiteX11" fmla="*/ 1247117 w 1689322"/>
                <a:gd name="connsiteY11" fmla="*/ 1988571 h 2439484"/>
                <a:gd name="connsiteX12" fmla="*/ 1018178 w 1689322"/>
                <a:gd name="connsiteY12" fmla="*/ 1386024 h 2439484"/>
                <a:gd name="connsiteX13" fmla="*/ 451856 w 1689322"/>
                <a:gd name="connsiteY13" fmla="*/ 1699350 h 2439484"/>
                <a:gd name="connsiteX14" fmla="*/ 469928 w 1689322"/>
                <a:gd name="connsiteY14" fmla="*/ 2109081 h 2439484"/>
                <a:gd name="connsiteX15" fmla="*/ 0 w 1689322"/>
                <a:gd name="connsiteY15" fmla="*/ 1440254 h 2439484"/>
                <a:gd name="connsiteX16" fmla="*/ 337386 w 1689322"/>
                <a:gd name="connsiteY16" fmla="*/ 1518585 h 2439484"/>
                <a:gd name="connsiteX17" fmla="*/ 939856 w 1689322"/>
                <a:gd name="connsiteY17" fmla="*/ 897962 h 2439484"/>
                <a:gd name="connsiteX18" fmla="*/ 1421083 w 1689322"/>
                <a:gd name="connsiteY18" fmla="*/ 66730 h 243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89322" h="2439484">
                  <a:moveTo>
                    <a:pt x="1475512" y="0"/>
                  </a:moveTo>
                  <a:lnTo>
                    <a:pt x="1689322" y="0"/>
                  </a:lnTo>
                  <a:lnTo>
                    <a:pt x="1689322" y="715171"/>
                  </a:lnTo>
                  <a:lnTo>
                    <a:pt x="1688429" y="716446"/>
                  </a:lnTo>
                  <a:cubicBezTo>
                    <a:pt x="1554379" y="905495"/>
                    <a:pt x="1418823" y="1093791"/>
                    <a:pt x="1319416" y="1301669"/>
                  </a:cubicBezTo>
                  <a:cubicBezTo>
                    <a:pt x="1295315" y="1337820"/>
                    <a:pt x="1277239" y="1404100"/>
                    <a:pt x="1307365" y="1440254"/>
                  </a:cubicBezTo>
                  <a:cubicBezTo>
                    <a:pt x="1361589" y="1512560"/>
                    <a:pt x="1457983" y="1440254"/>
                    <a:pt x="1500156" y="1392050"/>
                  </a:cubicBezTo>
                  <a:lnTo>
                    <a:pt x="1689322" y="1169615"/>
                  </a:lnTo>
                  <a:lnTo>
                    <a:pt x="1689322" y="2428696"/>
                  </a:lnTo>
                  <a:lnTo>
                    <a:pt x="1620181" y="2436056"/>
                  </a:lnTo>
                  <a:cubicBezTo>
                    <a:pt x="1369119" y="2449896"/>
                    <a:pt x="1093488" y="2423911"/>
                    <a:pt x="831412" y="2319972"/>
                  </a:cubicBezTo>
                  <a:cubicBezTo>
                    <a:pt x="1006127" y="2313947"/>
                    <a:pt x="1174821" y="2181387"/>
                    <a:pt x="1247117" y="1988571"/>
                  </a:cubicBezTo>
                  <a:cubicBezTo>
                    <a:pt x="1343514" y="1735501"/>
                    <a:pt x="1235069" y="1464355"/>
                    <a:pt x="1018178" y="1386024"/>
                  </a:cubicBezTo>
                  <a:cubicBezTo>
                    <a:pt x="795264" y="1307694"/>
                    <a:pt x="542224" y="1446279"/>
                    <a:pt x="451856" y="1699350"/>
                  </a:cubicBezTo>
                  <a:cubicBezTo>
                    <a:pt x="397632" y="1843960"/>
                    <a:pt x="409682" y="1994596"/>
                    <a:pt x="469928" y="2109081"/>
                  </a:cubicBezTo>
                  <a:cubicBezTo>
                    <a:pt x="283163" y="1952417"/>
                    <a:pt x="120495" y="1741526"/>
                    <a:pt x="0" y="1440254"/>
                  </a:cubicBezTo>
                  <a:cubicBezTo>
                    <a:pt x="54224" y="1530635"/>
                    <a:pt x="222914" y="1554739"/>
                    <a:pt x="337386" y="1518585"/>
                  </a:cubicBezTo>
                  <a:cubicBezTo>
                    <a:pt x="632596" y="1422179"/>
                    <a:pt x="795264" y="1151033"/>
                    <a:pt x="939856" y="897962"/>
                  </a:cubicBezTo>
                  <a:cubicBezTo>
                    <a:pt x="1093488" y="626815"/>
                    <a:pt x="1230174" y="321776"/>
                    <a:pt x="1421083" y="66730"/>
                  </a:cubicBezTo>
                  <a:close/>
                </a:path>
              </a:pathLst>
            </a:custGeom>
            <a:solidFill>
              <a:schemeClr val="bg1">
                <a:alpha val="58996"/>
              </a:schemeClr>
            </a:solidFill>
            <a:ln w="19616" cap="flat">
              <a:noFill/>
              <a:prstDash val="solid"/>
              <a:miter/>
            </a:ln>
          </p:spPr>
          <p:txBody>
            <a:bodyPr wrap="square" rtlCol="0" anchor="ctr">
              <a:noAutofit/>
            </a:bodyPr>
            <a:lstStyle/>
            <a:p>
              <a:endParaRPr lang="en-US" dirty="0"/>
            </a:p>
          </p:txBody>
        </p:sp>
      </p:grpSp>
      <p:pic>
        <p:nvPicPr>
          <p:cNvPr id="2" name="Slika 9" descr="Slika, ki vsebuje besede krogla za biljard, športOpis je samodejno ustvarjen">
            <a:extLst>
              <a:ext uri="{FF2B5EF4-FFF2-40B4-BE49-F238E27FC236}">
                <a16:creationId xmlns:a16="http://schemas.microsoft.com/office/drawing/2014/main" id="{6AD16BD8-F811-E1DE-059F-569F8BED9CE5}"/>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24972" y="6427739"/>
            <a:ext cx="1020589" cy="367854"/>
          </a:xfrm>
          <a:prstGeom prst="rect">
            <a:avLst/>
          </a:prstGeom>
          <a:noFill/>
          <a:ln>
            <a:noFill/>
          </a:ln>
        </p:spPr>
      </p:pic>
      <p:sp>
        <p:nvSpPr>
          <p:cNvPr id="6" name="PoljeZBesedilom 14">
            <a:extLst>
              <a:ext uri="{FF2B5EF4-FFF2-40B4-BE49-F238E27FC236}">
                <a16:creationId xmlns:a16="http://schemas.microsoft.com/office/drawing/2014/main" id="{76F8ACA7-F93E-27AB-C399-004E07F7DB5D}"/>
              </a:ext>
            </a:extLst>
          </p:cNvPr>
          <p:cNvSpPr txBox="1"/>
          <p:nvPr/>
        </p:nvSpPr>
        <p:spPr>
          <a:xfrm>
            <a:off x="7308895" y="6495283"/>
            <a:ext cx="2874056" cy="265457"/>
          </a:xfrm>
          <a:prstGeom prst="rect">
            <a:avLst/>
          </a:prstGeom>
          <a:noFill/>
        </p:spPr>
        <p:txBody>
          <a:bodyPr wrap="square">
            <a:spAutoFit/>
          </a:bodyPr>
          <a:lstStyle/>
          <a:p>
            <a:pPr>
              <a:lnSpc>
                <a:spcPct val="107000"/>
              </a:lnSpc>
              <a:spcAft>
                <a:spcPts val="800"/>
              </a:spcAft>
            </a:pPr>
            <a:r>
              <a:rPr lang="en-US" sz="1100" kern="100" dirty="0">
                <a:effectLst/>
                <a:latin typeface="Calibri" panose="020F0502020204030204" pitchFamily="34" charset="0"/>
                <a:ea typeface="Calibri" panose="020F0502020204030204" pitchFamily="34" charset="0"/>
                <a:cs typeface="Arial" panose="020B0604020202020204" pitchFamily="34" charset="0"/>
              </a:rPr>
              <a:t>This resource is licensed under CCBY 4.0</a:t>
            </a:r>
            <a:endParaRPr lang="sl-SI" sz="1100" kern="100" dirty="0">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731955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platzhalter 6" descr="Ein Bild, das Kleidung, Person, Im Haus, Menschliches Gesicht enthält.&#10;&#10;Automatisch generierte Beschreibung">
            <a:extLst>
              <a:ext uri="{FF2B5EF4-FFF2-40B4-BE49-F238E27FC236}">
                <a16:creationId xmlns:a16="http://schemas.microsoft.com/office/drawing/2014/main" id="{BFECD12E-5CFA-8BC4-5E55-623282F71327}"/>
              </a:ext>
            </a:extLst>
          </p:cNvPr>
          <p:cNvPicPr>
            <a:picLocks noGrp="1" noChangeAspect="1"/>
          </p:cNvPicPr>
          <p:nvPr>
            <p:ph type="pic" sz="quarter" idx="21"/>
          </p:nvPr>
        </p:nvPicPr>
        <p:blipFill rotWithShape="1">
          <a:blip r:embed="rId2" cstate="email">
            <a:extLst>
              <a:ext uri="{28A0092B-C50C-407E-A947-70E740481C1C}">
                <a14:useLocalDpi xmlns:a14="http://schemas.microsoft.com/office/drawing/2010/main"/>
              </a:ext>
            </a:extLst>
          </a:blip>
          <a:srcRect l="29761" r="29761"/>
          <a:stretch/>
        </p:blipFill>
        <p:spPr>
          <a:noFill/>
        </p:spPr>
      </p:pic>
      <p:sp>
        <p:nvSpPr>
          <p:cNvPr id="2" name="Text Placeholder 1">
            <a:extLst>
              <a:ext uri="{FF2B5EF4-FFF2-40B4-BE49-F238E27FC236}">
                <a16:creationId xmlns:a16="http://schemas.microsoft.com/office/drawing/2014/main" id="{33CF91F1-1250-EE22-777B-D6A0657EF30E}"/>
              </a:ext>
            </a:extLst>
          </p:cNvPr>
          <p:cNvSpPr>
            <a:spLocks noGrp="1"/>
          </p:cNvSpPr>
          <p:nvPr>
            <p:ph type="body" sz="quarter" idx="30"/>
          </p:nvPr>
        </p:nvSpPr>
        <p:spPr>
          <a:xfrm>
            <a:off x="4983838" y="573018"/>
            <a:ext cx="6577261" cy="845139"/>
          </a:xfrm>
        </p:spPr>
        <p:txBody>
          <a:bodyPr>
            <a:normAutofit/>
          </a:bodyPr>
          <a:lstStyle/>
          <a:p>
            <a:pPr>
              <a:spcAft>
                <a:spcPts val="600"/>
              </a:spcAft>
            </a:pPr>
            <a:r>
              <a:rPr lang="en-GB" dirty="0"/>
              <a:t>HANTERA PERSONLIG EKONOMI</a:t>
            </a:r>
          </a:p>
        </p:txBody>
      </p:sp>
      <p:sp>
        <p:nvSpPr>
          <p:cNvPr id="3" name="Text Placeholder 2">
            <a:extLst>
              <a:ext uri="{FF2B5EF4-FFF2-40B4-BE49-F238E27FC236}">
                <a16:creationId xmlns:a16="http://schemas.microsoft.com/office/drawing/2014/main" id="{DD96D070-92FB-19C0-0ED6-6AB76FDE85DF}"/>
              </a:ext>
            </a:extLst>
          </p:cNvPr>
          <p:cNvSpPr>
            <a:spLocks noGrp="1"/>
          </p:cNvSpPr>
          <p:nvPr>
            <p:ph type="body" sz="quarter" idx="48"/>
          </p:nvPr>
        </p:nvSpPr>
        <p:spPr>
          <a:xfrm>
            <a:off x="5000017" y="1294456"/>
            <a:ext cx="6561082" cy="2570261"/>
          </a:xfrm>
        </p:spPr>
        <p:txBody>
          <a:bodyPr numCol="1" spcCol="288000" anchor="t">
            <a:normAutofit lnSpcReduction="10000"/>
          </a:bodyPr>
          <a:lstStyle/>
          <a:p>
            <a:pPr>
              <a:lnSpc>
                <a:spcPct val="90000"/>
              </a:lnSpc>
              <a:spcAft>
                <a:spcPts val="600"/>
              </a:spcAft>
            </a:pPr>
            <a:r>
              <a:rPr lang="sv-SE" sz="2000" dirty="0"/>
              <a:t>Känner du någon gång att dina ekonomiska ansträngningar inte ger de resultat du vill ha? Det är en vanlig utmaning, men du är inte ensam. Oron för privatekonomi kan ibland kännas överväldigande och kan hindra framsteg och kreativitet. Det är viktigt att skapa en stark grund för att skaffa de färdigheter som behövs för att övervinna dessa utmaningar. Även om ekonomiska faktorer kan verka skrämmande, utan tydliga finansiella mål, kan framsteg kännas svårfångade. Att sätta upp finansiella mål är nyckeln till att göra riktiga framsteg med dina pengar.</a:t>
            </a:r>
            <a:endParaRPr lang="en-US" sz="2000" dirty="0"/>
          </a:p>
        </p:txBody>
      </p:sp>
      <p:sp>
        <p:nvSpPr>
          <p:cNvPr id="14" name="Text Placeholder 4">
            <a:extLst>
              <a:ext uri="{FF2B5EF4-FFF2-40B4-BE49-F238E27FC236}">
                <a16:creationId xmlns:a16="http://schemas.microsoft.com/office/drawing/2014/main" id="{24616813-25A7-863C-1B9A-EF513F002971}"/>
              </a:ext>
            </a:extLst>
          </p:cNvPr>
          <p:cNvSpPr>
            <a:spLocks noGrp="1"/>
          </p:cNvSpPr>
          <p:nvPr>
            <p:ph type="body" sz="quarter" idx="59"/>
          </p:nvPr>
        </p:nvSpPr>
        <p:spPr>
          <a:xfrm>
            <a:off x="4332623" y="4563536"/>
            <a:ext cx="3700448" cy="1632228"/>
          </a:xfrm>
        </p:spPr>
        <p:txBody>
          <a:bodyPr/>
          <a:lstStyle/>
          <a:p>
            <a:pPr>
              <a:lnSpc>
                <a:spcPct val="100000"/>
              </a:lnSpc>
            </a:pPr>
            <a:r>
              <a:rPr lang="sv-SE" sz="3000" dirty="0"/>
              <a:t>DRÖM STORT– börja smått.Men framför allt: STARTA!</a:t>
            </a:r>
            <a:endParaRPr lang="en-US" sz="3000" dirty="0"/>
          </a:p>
        </p:txBody>
      </p:sp>
      <p:sp>
        <p:nvSpPr>
          <p:cNvPr id="11" name="Textplatzhalter 10">
            <a:extLst>
              <a:ext uri="{FF2B5EF4-FFF2-40B4-BE49-F238E27FC236}">
                <a16:creationId xmlns:a16="http://schemas.microsoft.com/office/drawing/2014/main" id="{D626E468-561D-6717-FBA3-0266A245E3A2}"/>
              </a:ext>
            </a:extLst>
          </p:cNvPr>
          <p:cNvSpPr>
            <a:spLocks noGrp="1"/>
          </p:cNvSpPr>
          <p:nvPr>
            <p:ph type="body" sz="quarter" idx="60"/>
          </p:nvPr>
        </p:nvSpPr>
        <p:spPr/>
        <p:txBody>
          <a:bodyPr/>
          <a:lstStyle/>
          <a:p>
            <a:endParaRPr lang="de-DE"/>
          </a:p>
        </p:txBody>
      </p:sp>
      <p:sp>
        <p:nvSpPr>
          <p:cNvPr id="12" name="Textplatzhalter 11">
            <a:extLst>
              <a:ext uri="{FF2B5EF4-FFF2-40B4-BE49-F238E27FC236}">
                <a16:creationId xmlns:a16="http://schemas.microsoft.com/office/drawing/2014/main" id="{D9A0611A-61B8-B810-881F-6D397FC336CD}"/>
              </a:ext>
            </a:extLst>
          </p:cNvPr>
          <p:cNvSpPr>
            <a:spLocks noGrp="1"/>
          </p:cNvSpPr>
          <p:nvPr>
            <p:ph type="body" sz="quarter" idx="61"/>
          </p:nvPr>
        </p:nvSpPr>
        <p:spPr>
          <a:xfrm>
            <a:off x="4303748" y="5827251"/>
            <a:ext cx="3700448" cy="638015"/>
          </a:xfrm>
        </p:spPr>
        <p:txBody>
          <a:bodyPr/>
          <a:lstStyle/>
          <a:p>
            <a:r>
              <a:rPr lang="de-DE" dirty="0"/>
              <a:t>- Okänd</a:t>
            </a:r>
          </a:p>
        </p:txBody>
      </p:sp>
      <p:sp>
        <p:nvSpPr>
          <p:cNvPr id="13" name="Textfeld 12">
            <a:extLst>
              <a:ext uri="{FF2B5EF4-FFF2-40B4-BE49-F238E27FC236}">
                <a16:creationId xmlns:a16="http://schemas.microsoft.com/office/drawing/2014/main" id="{749B2C58-5E34-626A-6C14-E2581CDA87B3}"/>
              </a:ext>
            </a:extLst>
          </p:cNvPr>
          <p:cNvSpPr txBox="1"/>
          <p:nvPr/>
        </p:nvSpPr>
        <p:spPr>
          <a:xfrm>
            <a:off x="8402855" y="4444999"/>
            <a:ext cx="3513532" cy="1311128"/>
          </a:xfrm>
          <a:prstGeom prst="rect">
            <a:avLst/>
          </a:prstGeom>
          <a:noFill/>
        </p:spPr>
        <p:txBody>
          <a:bodyPr wrap="square" rtlCol="0">
            <a:spAutoFit/>
          </a:bodyPr>
          <a:lstStyle/>
          <a:p>
            <a:pPr defTabSz="3343281">
              <a:lnSpc>
                <a:spcPct val="90000"/>
              </a:lnSpc>
              <a:spcAft>
                <a:spcPts val="600"/>
              </a:spcAft>
            </a:pPr>
            <a:r>
              <a:rPr lang="sv-SE" sz="2200" dirty="0">
                <a:solidFill>
                  <a:srgbClr val="E97924"/>
                </a:solidFill>
                <a:latin typeface="Calibri" panose="020F0502020204030204" pitchFamily="34" charset="0"/>
                <a:ea typeface="Open Sans" panose="020B0606030504020204" pitchFamily="34" charset="0"/>
                <a:cs typeface="Calibri" panose="020F0502020204030204" pitchFamily="34" charset="0"/>
              </a:rPr>
              <a:t>Oroa dig inte, vi är här för att hjälpa dig att identifiera och uppnå dina ekonomiska mål steg för steg. Du har det här!</a:t>
            </a:r>
            <a:endParaRPr lang="en-US" sz="2200" dirty="0">
              <a:solidFill>
                <a:srgbClr val="E97924"/>
              </a:solidFill>
              <a:latin typeface="Calibri" panose="020F0502020204030204" pitchFamily="34" charset="0"/>
              <a:ea typeface="Open Sans" panose="020B0606030504020204" pitchFamily="34" charset="0"/>
              <a:cs typeface="Calibri" panose="020F0502020204030204" pitchFamily="34" charset="0"/>
            </a:endParaRPr>
          </a:p>
        </p:txBody>
      </p:sp>
    </p:spTree>
    <p:extLst>
      <p:ext uri="{BB962C8B-B14F-4D97-AF65-F5344CB8AC3E}">
        <p14:creationId xmlns:p14="http://schemas.microsoft.com/office/powerpoint/2010/main" val="16709021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3CF91F1-1250-EE22-777B-D6A0657EF30E}"/>
              </a:ext>
            </a:extLst>
          </p:cNvPr>
          <p:cNvSpPr>
            <a:spLocks noGrp="1"/>
          </p:cNvSpPr>
          <p:nvPr>
            <p:ph type="body" sz="quarter" idx="30"/>
          </p:nvPr>
        </p:nvSpPr>
        <p:spPr/>
        <p:txBody>
          <a:bodyPr/>
          <a:lstStyle/>
          <a:p>
            <a:r>
              <a:rPr lang="sv-SE" sz="3200" dirty="0"/>
              <a:t>HUR MAN SÄTTAR FINANSIELLA MÅL</a:t>
            </a:r>
            <a:endParaRPr lang="en-GB" sz="3200" dirty="0"/>
          </a:p>
        </p:txBody>
      </p:sp>
      <p:sp>
        <p:nvSpPr>
          <p:cNvPr id="3" name="Text Placeholder 2">
            <a:extLst>
              <a:ext uri="{FF2B5EF4-FFF2-40B4-BE49-F238E27FC236}">
                <a16:creationId xmlns:a16="http://schemas.microsoft.com/office/drawing/2014/main" id="{DD96D070-92FB-19C0-0ED6-6AB76FDE85DF}"/>
              </a:ext>
            </a:extLst>
          </p:cNvPr>
          <p:cNvSpPr>
            <a:spLocks noGrp="1"/>
          </p:cNvSpPr>
          <p:nvPr>
            <p:ph type="body" sz="quarter" idx="48"/>
          </p:nvPr>
        </p:nvSpPr>
        <p:spPr>
          <a:xfrm>
            <a:off x="854282" y="1480457"/>
            <a:ext cx="10483429" cy="4823673"/>
          </a:xfrm>
        </p:spPr>
        <p:txBody>
          <a:bodyPr/>
          <a:lstStyle/>
          <a:p>
            <a:r>
              <a:rPr lang="en-US" b="1" i="0" dirty="0">
                <a:solidFill>
                  <a:srgbClr val="7ABB57"/>
                </a:solidFill>
                <a:effectLst/>
              </a:rPr>
              <a:t>Vad </a:t>
            </a:r>
            <a:r>
              <a:rPr lang="en-US" b="1" i="0" dirty="0" err="1">
                <a:solidFill>
                  <a:srgbClr val="7ABB57"/>
                </a:solidFill>
                <a:effectLst/>
              </a:rPr>
              <a:t>är</a:t>
            </a:r>
            <a:r>
              <a:rPr lang="en-US" b="1" i="0" dirty="0">
                <a:solidFill>
                  <a:srgbClr val="7ABB57"/>
                </a:solidFill>
                <a:effectLst/>
              </a:rPr>
              <a:t> </a:t>
            </a:r>
            <a:r>
              <a:rPr lang="en-US" b="1" i="0" dirty="0" err="1">
                <a:solidFill>
                  <a:srgbClr val="7ABB57"/>
                </a:solidFill>
                <a:effectLst/>
              </a:rPr>
              <a:t>finansiella</a:t>
            </a:r>
            <a:r>
              <a:rPr lang="en-US" b="1" i="0" dirty="0">
                <a:solidFill>
                  <a:srgbClr val="7ABB57"/>
                </a:solidFill>
                <a:effectLst/>
              </a:rPr>
              <a:t> </a:t>
            </a:r>
            <a:r>
              <a:rPr lang="en-US" b="1" i="0" dirty="0" err="1">
                <a:solidFill>
                  <a:srgbClr val="7ABB57"/>
                </a:solidFill>
                <a:effectLst/>
              </a:rPr>
              <a:t>mål</a:t>
            </a:r>
            <a:r>
              <a:rPr lang="en-US" b="1" i="0" dirty="0">
                <a:solidFill>
                  <a:srgbClr val="7ABB57"/>
                </a:solidFill>
                <a:effectLst/>
              </a:rPr>
              <a:t>?</a:t>
            </a:r>
          </a:p>
          <a:p>
            <a:endParaRPr lang="en-US" sz="2000" b="0" i="0" dirty="0">
              <a:solidFill>
                <a:srgbClr val="374151"/>
              </a:solidFill>
              <a:effectLst/>
            </a:endParaRPr>
          </a:p>
          <a:p>
            <a:r>
              <a:rPr lang="sv-SE" sz="2000" b="0" i="0" dirty="0">
                <a:solidFill>
                  <a:srgbClr val="374151"/>
                </a:solidFill>
                <a:effectLst/>
              </a:rPr>
              <a:t>Finansiella mål är dina planer för dina pengar, oavsett om det är kortsiktigt (som att spara 1 000 euro) eller långsiktigt (som att köpa ett hus eller förbereda sig för pensionering).Genom att sätta specifika ekonomiska mål förbinder du dig att uppnå det du önskar i livet genom genomtänkt pengahantering.</a:t>
            </a:r>
          </a:p>
          <a:p>
            <a:endParaRPr lang="en-US" sz="2000" b="0" i="0" dirty="0">
              <a:solidFill>
                <a:srgbClr val="374151"/>
              </a:solidFill>
              <a:effectLst/>
            </a:endParaRPr>
          </a:p>
          <a:p>
            <a:r>
              <a:rPr lang="sv-SE" b="1" i="0" dirty="0">
                <a:solidFill>
                  <a:srgbClr val="7ABB57"/>
                </a:solidFill>
                <a:effectLst/>
              </a:rPr>
              <a:t>Steg för att sätta finansiella mål</a:t>
            </a:r>
            <a:r>
              <a:rPr lang="en-US" b="1" i="0" dirty="0">
                <a:solidFill>
                  <a:srgbClr val="7ABB57"/>
                </a:solidFill>
                <a:effectLst/>
              </a:rPr>
              <a:t>:</a:t>
            </a:r>
          </a:p>
          <a:p>
            <a:endParaRPr lang="en-US" sz="2000" b="0" i="0" dirty="0">
              <a:solidFill>
                <a:srgbClr val="374151"/>
              </a:solidFill>
              <a:effectLst/>
            </a:endParaRPr>
          </a:p>
          <a:p>
            <a:pPr marL="342900" indent="-342900">
              <a:buClr>
                <a:srgbClr val="7ABB57"/>
              </a:buClr>
              <a:buFont typeface="Arial" panose="020B0604020202020204" pitchFamily="34" charset="0"/>
              <a:buChar char="•"/>
            </a:pPr>
            <a:r>
              <a:rPr lang="sv-SE" sz="2000" b="0" i="0" dirty="0">
                <a:solidFill>
                  <a:srgbClr val="374151"/>
                </a:solidFill>
                <a:effectLst/>
              </a:rPr>
              <a:t>Gör dina mål specifika och tydliga.</a:t>
            </a:r>
          </a:p>
          <a:p>
            <a:pPr marL="342900" indent="-342900">
              <a:buClr>
                <a:srgbClr val="7ABB57"/>
              </a:buClr>
              <a:buFont typeface="Arial" panose="020B0604020202020204" pitchFamily="34" charset="0"/>
              <a:buChar char="•"/>
            </a:pPr>
            <a:r>
              <a:rPr lang="sv-SE" sz="2000" b="0" i="0" dirty="0">
                <a:solidFill>
                  <a:srgbClr val="374151"/>
                </a:solidFill>
                <a:effectLst/>
              </a:rPr>
              <a:t>Se till att de är mätbara, med specifika mängder eller mål.</a:t>
            </a:r>
            <a:endParaRPr lang="en-US" sz="2000" b="0" i="0" dirty="0">
              <a:solidFill>
                <a:srgbClr val="374151"/>
              </a:solidFill>
              <a:effectLst/>
            </a:endParaRPr>
          </a:p>
          <a:p>
            <a:pPr marL="342900" indent="-342900">
              <a:buClr>
                <a:srgbClr val="7ABB57"/>
              </a:buClr>
              <a:buFont typeface="Arial" panose="020B0604020202020204" pitchFamily="34" charset="0"/>
              <a:buChar char="•"/>
            </a:pPr>
            <a:r>
              <a:rPr lang="sv-SE" sz="2000" b="0" i="0" dirty="0">
                <a:solidFill>
                  <a:srgbClr val="374151"/>
                </a:solidFill>
                <a:effectLst/>
              </a:rPr>
              <a:t>Sätt en realistisk men utmanande deadline för att hålla dig på rätt spår.</a:t>
            </a:r>
            <a:endParaRPr lang="en-US" sz="2000" b="0" i="0" dirty="0">
              <a:solidFill>
                <a:srgbClr val="374151"/>
              </a:solidFill>
              <a:effectLst/>
            </a:endParaRPr>
          </a:p>
          <a:p>
            <a:pPr marL="342900" indent="-342900">
              <a:buClr>
                <a:srgbClr val="7ABB57"/>
              </a:buClr>
              <a:buFont typeface="Arial" panose="020B0604020202020204" pitchFamily="34" charset="0"/>
              <a:buChar char="•"/>
            </a:pPr>
            <a:r>
              <a:rPr lang="sv-SE" sz="2000" b="0" i="0" dirty="0">
                <a:solidFill>
                  <a:srgbClr val="374151"/>
                </a:solidFill>
                <a:effectLst/>
              </a:rPr>
              <a:t>Se till att målen du sätter överensstämmer med dina personliga</a:t>
            </a:r>
            <a:r>
              <a:rPr lang="zh-TW" altLang="en-US" sz="2000" b="0" i="0" dirty="0">
                <a:solidFill>
                  <a:srgbClr val="374151"/>
                </a:solidFill>
                <a:effectLst/>
              </a:rPr>
              <a:t> </a:t>
            </a:r>
            <a:r>
              <a:rPr lang="en-US" altLang="zh-TW" sz="2000" b="0" i="0" dirty="0" err="1">
                <a:solidFill>
                  <a:srgbClr val="374151"/>
                </a:solidFill>
                <a:effectLst/>
              </a:rPr>
              <a:t>värderingar</a:t>
            </a:r>
            <a:r>
              <a:rPr lang="en-US" altLang="zh-TW" sz="2000" b="0" i="0" dirty="0">
                <a:solidFill>
                  <a:srgbClr val="374151"/>
                </a:solidFill>
                <a:effectLst/>
              </a:rPr>
              <a:t> </a:t>
            </a:r>
            <a:r>
              <a:rPr lang="en-US" altLang="zh-TW" sz="2000" b="0" i="0" dirty="0" err="1">
                <a:solidFill>
                  <a:srgbClr val="374151"/>
                </a:solidFill>
                <a:effectLst/>
              </a:rPr>
              <a:t>och</a:t>
            </a:r>
            <a:r>
              <a:rPr lang="en-US" altLang="zh-TW" sz="2000" b="0" i="0" dirty="0">
                <a:solidFill>
                  <a:srgbClr val="374151"/>
                </a:solidFill>
                <a:effectLst/>
              </a:rPr>
              <a:t> </a:t>
            </a:r>
            <a:r>
              <a:rPr lang="en-US" altLang="zh-TW" sz="2000" b="0" i="0" dirty="0" err="1">
                <a:solidFill>
                  <a:srgbClr val="374151"/>
                </a:solidFill>
                <a:effectLst/>
              </a:rPr>
              <a:t>ambitioner</a:t>
            </a:r>
            <a:r>
              <a:rPr lang="en-US" altLang="zh-TW" sz="2000" b="0" i="0" dirty="0">
                <a:solidFill>
                  <a:srgbClr val="374151"/>
                </a:solidFill>
                <a:effectLst/>
              </a:rPr>
              <a:t>.</a:t>
            </a:r>
            <a:endParaRPr lang="en-US" sz="2000" b="0" i="0" dirty="0">
              <a:solidFill>
                <a:srgbClr val="374151"/>
              </a:solidFill>
              <a:effectLst/>
            </a:endParaRPr>
          </a:p>
          <a:p>
            <a:pPr marL="342900" indent="-342900">
              <a:buClr>
                <a:srgbClr val="7ABB57"/>
              </a:buClr>
              <a:buFont typeface="Arial" panose="020B0604020202020204" pitchFamily="34" charset="0"/>
              <a:buChar char="•"/>
            </a:pPr>
            <a:r>
              <a:rPr lang="sv-SE" sz="2000" b="0" i="0" dirty="0">
                <a:solidFill>
                  <a:srgbClr val="374151"/>
                </a:solidFill>
                <a:effectLst/>
              </a:rPr>
              <a:t>Skriv ner dem! Detta ökar sannolikheten för framgång.</a:t>
            </a:r>
            <a:endParaRPr lang="en-GB" sz="2000" dirty="0"/>
          </a:p>
        </p:txBody>
      </p:sp>
      <p:sp>
        <p:nvSpPr>
          <p:cNvPr id="4" name="Slide Number Placeholder 2">
            <a:extLst>
              <a:ext uri="{FF2B5EF4-FFF2-40B4-BE49-F238E27FC236}">
                <a16:creationId xmlns:a16="http://schemas.microsoft.com/office/drawing/2014/main" id="{49B49AD6-2E7C-70BF-4F5C-57EAB519F314}"/>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11</a:t>
            </a:fld>
            <a:endParaRPr lang="en-US" sz="800" dirty="0">
              <a:latin typeface="Calibri" panose="020F0502020204030204" pitchFamily="34" charset="0"/>
              <a:cs typeface="Calibri" panose="020F0502020204030204" pitchFamily="34" charset="0"/>
            </a:endParaRPr>
          </a:p>
        </p:txBody>
      </p:sp>
      <p:pic>
        <p:nvPicPr>
          <p:cNvPr id="6" name="Grafik 5" descr="Volltreffer mit einfarbiger Füllung">
            <a:extLst>
              <a:ext uri="{FF2B5EF4-FFF2-40B4-BE49-F238E27FC236}">
                <a16:creationId xmlns:a16="http://schemas.microsoft.com/office/drawing/2014/main" id="{518C346C-4EA3-5242-885B-94EC678F575C}"/>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8797159" y="3429000"/>
            <a:ext cx="2175641" cy="2175641"/>
          </a:xfrm>
          <a:prstGeom prst="rect">
            <a:avLst/>
          </a:prstGeom>
        </p:spPr>
      </p:pic>
    </p:spTree>
    <p:extLst>
      <p:ext uri="{BB962C8B-B14F-4D97-AF65-F5344CB8AC3E}">
        <p14:creationId xmlns:p14="http://schemas.microsoft.com/office/powerpoint/2010/main" val="38340907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627296"/>
            <a:ext cx="10483431" cy="804265"/>
          </a:xfrm>
        </p:spPr>
        <p:txBody>
          <a:bodyPr/>
          <a:lstStyle/>
          <a:p>
            <a:r>
              <a:rPr lang="sv-SE" sz="3200" dirty="0"/>
              <a:t>KONTANTSPÅRNING - VETA VAR DINA PENGAR GÅR</a:t>
            </a:r>
            <a:endParaRPr lang="en-US" sz="3200" dirty="0"/>
          </a:p>
        </p:txBody>
      </p:sp>
      <p:sp>
        <p:nvSpPr>
          <p:cNvPr id="3" name="Text Placeholder 2">
            <a:extLst>
              <a:ext uri="{FF2B5EF4-FFF2-40B4-BE49-F238E27FC236}">
                <a16:creationId xmlns:a16="http://schemas.microsoft.com/office/drawing/2014/main" id="{35AC186C-5DE3-6542-A610-70101C6B0F93}"/>
              </a:ext>
            </a:extLst>
          </p:cNvPr>
          <p:cNvSpPr>
            <a:spLocks noGrp="1"/>
          </p:cNvSpPr>
          <p:nvPr>
            <p:ph type="body" sz="quarter" idx="48"/>
          </p:nvPr>
        </p:nvSpPr>
        <p:spPr>
          <a:xfrm>
            <a:off x="854283" y="1326581"/>
            <a:ext cx="6586057" cy="4439577"/>
          </a:xfrm>
        </p:spPr>
        <p:txBody>
          <a:bodyPr/>
          <a:lstStyle/>
          <a:p>
            <a:r>
              <a:rPr lang="sv-SE" sz="1900" dirty="0"/>
              <a:t>Nu när du har satt upp dina ekonomiska mål tittar vi på sätt att nå dem. Ett bra sätt att få en överblick över din budget är en budgetbok.</a:t>
            </a:r>
            <a:endParaRPr lang="en-US" sz="1900" dirty="0"/>
          </a:p>
          <a:p>
            <a:r>
              <a:rPr lang="en-US" sz="1100" dirty="0"/>
              <a:t>        </a:t>
            </a:r>
          </a:p>
          <a:p>
            <a:r>
              <a:rPr lang="en-US" sz="1900" b="1" dirty="0">
                <a:solidFill>
                  <a:srgbClr val="E97924"/>
                </a:solidFill>
              </a:rPr>
              <a:t>VAD ÄR EN BUDGETBOK?</a:t>
            </a:r>
          </a:p>
          <a:p>
            <a:r>
              <a:rPr lang="sv-SE" sz="1900" dirty="0"/>
              <a:t>Det är en detaljerad lista över alla månatliga utgifter och inkomster</a:t>
            </a:r>
            <a:endParaRPr lang="en-US" sz="1900" dirty="0"/>
          </a:p>
          <a:p>
            <a:r>
              <a:rPr lang="en-US" sz="1050" dirty="0"/>
              <a:t>        </a:t>
            </a:r>
          </a:p>
          <a:p>
            <a:r>
              <a:rPr lang="sv-SE" sz="1900" b="1" dirty="0">
                <a:solidFill>
                  <a:srgbClr val="E97924"/>
                </a:solidFill>
              </a:rPr>
              <a:t>HUR HANTAR JAG EN BUDGETBOK?</a:t>
            </a:r>
            <a:endParaRPr lang="en-US" sz="1900" b="1" dirty="0">
              <a:solidFill>
                <a:srgbClr val="E97924"/>
              </a:solidFill>
            </a:endParaRPr>
          </a:p>
          <a:p>
            <a:pPr marL="457200" indent="-457200">
              <a:buAutoNum type="arabicPeriod"/>
            </a:pPr>
            <a:r>
              <a:rPr lang="en-US" sz="1900" dirty="0"/>
              <a:t>Ange </a:t>
            </a:r>
            <a:r>
              <a:rPr lang="en-US" sz="1900" dirty="0" err="1"/>
              <a:t>alla</a:t>
            </a:r>
            <a:r>
              <a:rPr lang="en-US" sz="1900" dirty="0"/>
              <a:t> </a:t>
            </a:r>
            <a:r>
              <a:rPr lang="en-US" sz="1900" dirty="0" err="1"/>
              <a:t>vanliga</a:t>
            </a:r>
            <a:r>
              <a:rPr lang="en-US" sz="1900" dirty="0"/>
              <a:t> </a:t>
            </a:r>
            <a:r>
              <a:rPr lang="en-US" sz="1900" dirty="0" err="1"/>
              <a:t>inkomster</a:t>
            </a:r>
            <a:endParaRPr lang="en-US" sz="1900" dirty="0"/>
          </a:p>
          <a:p>
            <a:pPr marL="457200" indent="-457200">
              <a:buAutoNum type="arabicPeriod"/>
            </a:pPr>
            <a:r>
              <a:rPr lang="sv-SE" sz="1900" dirty="0"/>
              <a:t>Ange alla fasta utgifter (hyra, försäkring etc.)</a:t>
            </a:r>
            <a:endParaRPr lang="en-US" sz="1900" dirty="0"/>
          </a:p>
          <a:p>
            <a:pPr marL="457200" indent="-457200">
              <a:buAutoNum type="arabicPeriod"/>
            </a:pPr>
            <a:r>
              <a:rPr lang="sv-SE" sz="1900" dirty="0"/>
              <a:t>Ange alla rörliga utgifter (mat &amp; dryck, kläder etc.)</a:t>
            </a:r>
            <a:endParaRPr lang="en-US" sz="1900" dirty="0"/>
          </a:p>
          <a:p>
            <a:r>
              <a:rPr lang="sv-SE" sz="1900" dirty="0"/>
              <a:t>Det finns olika varianter: kalkylprogram (t.ex. Excel), appar (t.ex. Money Manager) eller den klassiska versionen med penna och papper</a:t>
            </a:r>
            <a:endParaRPr lang="en-US" sz="1900" dirty="0"/>
          </a:p>
          <a:p>
            <a:r>
              <a:rPr lang="en-US" sz="1050" dirty="0"/>
              <a:t>   </a:t>
            </a:r>
            <a:endParaRPr lang="en-US" sz="1000" dirty="0"/>
          </a:p>
          <a:p>
            <a:r>
              <a:rPr lang="sv-SE" sz="1900" b="1" dirty="0">
                <a:solidFill>
                  <a:srgbClr val="E97924"/>
                </a:solidFill>
              </a:rPr>
              <a:t>VARFÖR SKA JAG HA EN BUDGETBOK?</a:t>
            </a:r>
            <a:endParaRPr lang="en-US" sz="1900" b="1" dirty="0">
              <a:solidFill>
                <a:srgbClr val="E97924"/>
              </a:solidFill>
            </a:endParaRPr>
          </a:p>
          <a:p>
            <a:pPr marL="342900" indent="-342900">
              <a:buClr>
                <a:srgbClr val="915F9E"/>
              </a:buClr>
              <a:buFont typeface="Arial" panose="020B0604020202020204" pitchFamily="34" charset="0"/>
              <a:buChar char="•"/>
            </a:pPr>
            <a:r>
              <a:rPr lang="sv-SE" sz="1900" dirty="0"/>
              <a:t>Den ger en översikt över privatekonomin</a:t>
            </a:r>
            <a:endParaRPr lang="en-US" sz="1900" dirty="0"/>
          </a:p>
          <a:p>
            <a:pPr marL="342900" indent="-342900">
              <a:buClr>
                <a:srgbClr val="915F9E"/>
              </a:buClr>
              <a:buFont typeface="Arial" panose="020B0604020202020204" pitchFamily="34" charset="0"/>
              <a:buChar char="•"/>
            </a:pPr>
            <a:r>
              <a:rPr lang="sv-SE" sz="1900" dirty="0"/>
              <a:t>Verksamheten du vill starta bör planeras på ett sådant sätt att du kan försörja dig på det!</a:t>
            </a:r>
            <a:endParaRPr lang="en-US" sz="19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12</a:t>
            </a:fld>
            <a:endParaRPr lang="en-US" sz="800" dirty="0">
              <a:latin typeface="Calibri" panose="020F0502020204030204" pitchFamily="34" charset="0"/>
              <a:cs typeface="Calibri" panose="020F0502020204030204" pitchFamily="34" charset="0"/>
            </a:endParaRPr>
          </a:p>
        </p:txBody>
      </p:sp>
      <p:pic>
        <p:nvPicPr>
          <p:cNvPr id="16" name="Picture Placeholder 12">
            <a:extLst>
              <a:ext uri="{FF2B5EF4-FFF2-40B4-BE49-F238E27FC236}">
                <a16:creationId xmlns:a16="http://schemas.microsoft.com/office/drawing/2014/main" id="{9E94F338-85D0-A64A-C727-D45F9ACFB76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187" t="1601" r="28021" b="41043"/>
          <a:stretch/>
        </p:blipFill>
        <p:spPr>
          <a:xfrm>
            <a:off x="7837429" y="1573652"/>
            <a:ext cx="3897371" cy="4595870"/>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p:spPr>
      </p:pic>
      <p:sp>
        <p:nvSpPr>
          <p:cNvPr id="17" name="Freeform 13">
            <a:extLst>
              <a:ext uri="{FF2B5EF4-FFF2-40B4-BE49-F238E27FC236}">
                <a16:creationId xmlns:a16="http://schemas.microsoft.com/office/drawing/2014/main" id="{5466378A-2404-E24C-AEAD-1CEAB7510B8E}"/>
              </a:ext>
            </a:extLst>
          </p:cNvPr>
          <p:cNvSpPr/>
          <p:nvPr/>
        </p:nvSpPr>
        <p:spPr>
          <a:xfrm rot="16200000">
            <a:off x="7369787" y="4704775"/>
            <a:ext cx="1098941" cy="163657"/>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E97924"/>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35786716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466713" y="489502"/>
            <a:ext cx="11250924" cy="804265"/>
          </a:xfrm>
        </p:spPr>
        <p:txBody>
          <a:bodyPr/>
          <a:lstStyle/>
          <a:p>
            <a:r>
              <a:rPr lang="sv-SE" sz="3200" dirty="0"/>
              <a:t>KONTANTSPÅRNING MED EN BUDGETBOK – LÅT OSS PROVA DET!</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13</a:t>
            </a:fld>
            <a:endParaRPr lang="en-US" sz="800" dirty="0">
              <a:latin typeface="Calibri" panose="020F0502020204030204" pitchFamily="34" charset="0"/>
              <a:cs typeface="Calibri" panose="020F0502020204030204" pitchFamily="34" charset="0"/>
            </a:endParaRPr>
          </a:p>
        </p:txBody>
      </p:sp>
      <p:pic>
        <p:nvPicPr>
          <p:cNvPr id="20" name="Grafik 19">
            <a:extLst>
              <a:ext uri="{FF2B5EF4-FFF2-40B4-BE49-F238E27FC236}">
                <a16:creationId xmlns:a16="http://schemas.microsoft.com/office/drawing/2014/main" id="{C960272B-32A1-831B-53AB-E4C6BA556B7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6616287" y="3877677"/>
            <a:ext cx="4908081" cy="2485880"/>
          </a:xfrm>
          <a:prstGeom prst="rect">
            <a:avLst/>
          </a:prstGeom>
        </p:spPr>
      </p:pic>
      <p:sp>
        <p:nvSpPr>
          <p:cNvPr id="30" name="Textfeld 29">
            <a:extLst>
              <a:ext uri="{FF2B5EF4-FFF2-40B4-BE49-F238E27FC236}">
                <a16:creationId xmlns:a16="http://schemas.microsoft.com/office/drawing/2014/main" id="{524B9482-3EFE-3B65-BCAF-B9D22BE99DB2}"/>
              </a:ext>
            </a:extLst>
          </p:cNvPr>
          <p:cNvSpPr txBox="1"/>
          <p:nvPr/>
        </p:nvSpPr>
        <p:spPr>
          <a:xfrm>
            <a:off x="770304" y="1663492"/>
            <a:ext cx="5325696" cy="5062924"/>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Låt oss först fokusera på din fasta månadsinkomst. Detta inkluderar de pengar du får regelbundet, som din lön, barnbidrag eller arbetslöshetsersättning. Dina kontoutdrag kan vara till hjälp för att få denna information. Observera att några speciella presenter du får på din födelsedag eller extra lön för semester inte kommer att inkluderas i denna konversation. Vi kommer att märka denna inkomst som "Inkomst" Du kan använda kolumnerna "Datum" och "Kategori" för att hjälpa dig att hålla ordning och hålla reda på allt, men de blir viktiga först i nästa steg.</a:t>
            </a:r>
          </a:p>
          <a:p>
            <a:pPr marL="285750"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Nu, låt oss räkna ut dina vanliga räkningar. Det här är utgifterna som dyker upp varje månad och som inte enkelt kan ändras, som hyra, energiräkningar, telefon och medlemsavgifter. För saker som årliga räkningar som försäkring eller bilskatt, låt oss fördela kostnaden över tolv månader. Lägg detta belopp under "Utgifter" och spara det som en regndag fond.</a:t>
            </a:r>
            <a:endParaRPr lang="en-US" sz="17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700" dirty="0">
              <a:latin typeface="Calibri" panose="020F0502020204030204" pitchFamily="34" charset="0"/>
              <a:cs typeface="Calibri" panose="020F0502020204030204" pitchFamily="34" charset="0"/>
            </a:endParaRPr>
          </a:p>
        </p:txBody>
      </p:sp>
      <p:sp>
        <p:nvSpPr>
          <p:cNvPr id="31" name="Text Placeholder 1">
            <a:extLst>
              <a:ext uri="{FF2B5EF4-FFF2-40B4-BE49-F238E27FC236}">
                <a16:creationId xmlns:a16="http://schemas.microsoft.com/office/drawing/2014/main" id="{42B45735-2297-1359-7C2C-AAF7013F6892}"/>
              </a:ext>
            </a:extLst>
          </p:cNvPr>
          <p:cNvSpPr txBox="1">
            <a:spLocks/>
          </p:cNvSpPr>
          <p:nvPr/>
        </p:nvSpPr>
        <p:spPr>
          <a:xfrm>
            <a:off x="854284" y="1155972"/>
            <a:ext cx="2691349" cy="551177"/>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2800" dirty="0">
                <a:solidFill>
                  <a:srgbClr val="7ABB57"/>
                </a:solidFill>
              </a:rPr>
              <a:t>FAST BUDGET</a:t>
            </a:r>
          </a:p>
        </p:txBody>
      </p:sp>
      <p:sp>
        <p:nvSpPr>
          <p:cNvPr id="3" name="Textfeld 2">
            <a:extLst>
              <a:ext uri="{FF2B5EF4-FFF2-40B4-BE49-F238E27FC236}">
                <a16:creationId xmlns:a16="http://schemas.microsoft.com/office/drawing/2014/main" id="{45E4B928-E288-4CBA-A670-889055DDC925}"/>
              </a:ext>
            </a:extLst>
          </p:cNvPr>
          <p:cNvSpPr txBox="1"/>
          <p:nvPr/>
        </p:nvSpPr>
        <p:spPr>
          <a:xfrm>
            <a:off x="6333423" y="1431560"/>
            <a:ext cx="5190945" cy="2185214"/>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Sist men inte minst, låt oss lägga ihop alla dina vanliga inkomster och utgifter. För att ta reda på din fasta månadsbudget, subtrahera helt enkelt de totala kostnaderna från din totala inkomst. Det är pengarna du har för dagliga utgifter eller "levnadskostnader".</a:t>
            </a:r>
            <a:r>
              <a:rPr lang="en-US" sz="1700" dirty="0">
                <a:latin typeface="Calibri" panose="020F0502020204030204" pitchFamily="34" charset="0"/>
                <a:cs typeface="Calibri" panose="020F0502020204030204" pitchFamily="34" charset="0"/>
              </a:rPr>
              <a:t> </a:t>
            </a:r>
          </a:p>
          <a:p>
            <a:pPr marL="285750"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Snabbtips: Dela detta belopp med fyra för att veta hur mycket du kan spendera varje vecka för att hålla dig på rätt spår och undvika överutgifter.</a:t>
            </a:r>
            <a:endParaRPr lang="en-US" sz="17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3512674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45436" y="466163"/>
            <a:ext cx="11147977" cy="804265"/>
          </a:xfrm>
        </p:spPr>
        <p:txBody>
          <a:bodyPr/>
          <a:lstStyle/>
          <a:p>
            <a:r>
              <a:rPr lang="sv-SE" altLang="zh-TW" sz="3200" dirty="0"/>
              <a:t>KONTANTSPÅRNING MED EN BUDGETBOK – LÅT OSS PROVA DET!</a:t>
            </a:r>
            <a:endParaRPr lang="en-US" altLang="zh-TW"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14</a:t>
            </a:fld>
            <a:endParaRPr lang="en-US" sz="800" dirty="0">
              <a:latin typeface="Calibri" panose="020F0502020204030204" pitchFamily="34" charset="0"/>
              <a:cs typeface="Calibri" panose="020F0502020204030204" pitchFamily="34" charset="0"/>
            </a:endParaRPr>
          </a:p>
        </p:txBody>
      </p:sp>
      <p:pic>
        <p:nvPicPr>
          <p:cNvPr id="20" name="Grafik 19">
            <a:extLst>
              <a:ext uri="{FF2B5EF4-FFF2-40B4-BE49-F238E27FC236}">
                <a16:creationId xmlns:a16="http://schemas.microsoft.com/office/drawing/2014/main" id="{C960272B-32A1-831B-53AB-E4C6BA556B7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6210891" y="2668468"/>
            <a:ext cx="4983290" cy="3053369"/>
          </a:xfrm>
          <a:prstGeom prst="rect">
            <a:avLst/>
          </a:prstGeom>
        </p:spPr>
      </p:pic>
      <p:sp>
        <p:nvSpPr>
          <p:cNvPr id="30" name="Textfeld 29">
            <a:extLst>
              <a:ext uri="{FF2B5EF4-FFF2-40B4-BE49-F238E27FC236}">
                <a16:creationId xmlns:a16="http://schemas.microsoft.com/office/drawing/2014/main" id="{524B9482-3EFE-3B65-BCAF-B9D22BE99DB2}"/>
              </a:ext>
            </a:extLst>
          </p:cNvPr>
          <p:cNvSpPr txBox="1"/>
          <p:nvPr/>
        </p:nvSpPr>
        <p:spPr>
          <a:xfrm>
            <a:off x="770304" y="1721243"/>
            <a:ext cx="4576137" cy="4278094"/>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Låt oss nu ta itu med alla utgifter som kan ändras från månad till månad. Ta en stund att skriva ner dessa rörliga utgifter så noggrant du kan. För att göra saker tydligare, använd kolumnen "Kategorier" för att gruppera utgifter i kategorier som "Mat och dryck" eller "Kläder".</a:t>
            </a:r>
            <a:r>
              <a:rPr lang="en-US" sz="1700" dirty="0">
                <a:latin typeface="Calibri" panose="020F0502020204030204" pitchFamily="34" charset="0"/>
                <a:cs typeface="Calibri" panose="020F0502020204030204" pitchFamily="34" charset="0"/>
              </a:rPr>
              <a:t> </a:t>
            </a:r>
          </a:p>
          <a:p>
            <a:pPr marL="285750"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Ett användbart tips: Ha alla dina kvitton till hands och glöm inte mindre inköp. Skriv ner eventuella småbelopp du spenderar utan att få ett kvitto på din mobilanteckningsapp eller på ett papper.</a:t>
            </a:r>
            <a:r>
              <a:rPr lang="en-US" sz="1700" dirty="0">
                <a:latin typeface="Calibri" panose="020F0502020204030204" pitchFamily="34" charset="0"/>
                <a:cs typeface="Calibri" panose="020F0502020204030204" pitchFamily="34" charset="0"/>
              </a:rPr>
              <a:t> </a:t>
            </a:r>
          </a:p>
          <a:p>
            <a:pPr marL="285750"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Kom ihåg att om du gör kortbetalningar som kommer att tas från ditt konto senare, se till att inkludera dem i din budgetplanerare. På så sätt kommer allt att stämma till slut.</a:t>
            </a:r>
            <a:r>
              <a:rPr lang="en-US" sz="1700" dirty="0">
                <a:latin typeface="Calibri" panose="020F0502020204030204" pitchFamily="34" charset="0"/>
                <a:cs typeface="Calibri" panose="020F0502020204030204" pitchFamily="34" charset="0"/>
              </a:rPr>
              <a:t> </a:t>
            </a:r>
          </a:p>
        </p:txBody>
      </p:sp>
      <p:sp>
        <p:nvSpPr>
          <p:cNvPr id="31" name="Text Placeholder 1">
            <a:extLst>
              <a:ext uri="{FF2B5EF4-FFF2-40B4-BE49-F238E27FC236}">
                <a16:creationId xmlns:a16="http://schemas.microsoft.com/office/drawing/2014/main" id="{42B45735-2297-1359-7C2C-AAF7013F6892}"/>
              </a:ext>
            </a:extLst>
          </p:cNvPr>
          <p:cNvSpPr txBox="1">
            <a:spLocks/>
          </p:cNvSpPr>
          <p:nvPr/>
        </p:nvSpPr>
        <p:spPr>
          <a:xfrm>
            <a:off x="854284" y="1042806"/>
            <a:ext cx="3663215" cy="551177"/>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2800" dirty="0">
                <a:solidFill>
                  <a:srgbClr val="E97924"/>
                </a:solidFill>
              </a:rPr>
              <a:t>RÖRLIGA KOSTNADER</a:t>
            </a:r>
          </a:p>
        </p:txBody>
      </p:sp>
      <p:sp>
        <p:nvSpPr>
          <p:cNvPr id="5" name="Textfeld 4">
            <a:extLst>
              <a:ext uri="{FF2B5EF4-FFF2-40B4-BE49-F238E27FC236}">
                <a16:creationId xmlns:a16="http://schemas.microsoft.com/office/drawing/2014/main" id="{4FE2DC08-DFEA-A8DA-8450-5A13B1A26CF2}"/>
              </a:ext>
            </a:extLst>
          </p:cNvPr>
          <p:cNvSpPr txBox="1"/>
          <p:nvPr/>
        </p:nvSpPr>
        <p:spPr>
          <a:xfrm>
            <a:off x="5346441" y="5961026"/>
            <a:ext cx="6388359" cy="684611"/>
          </a:xfrm>
          <a:prstGeom prst="rect">
            <a:avLst/>
          </a:prstGeom>
          <a:noFill/>
        </p:spPr>
        <p:txBody>
          <a:bodyPr wrap="square">
            <a:spAutoFit/>
          </a:bodyPr>
          <a:lstStyle/>
          <a:p>
            <a:pPr algn="r"/>
            <a:r>
              <a:rPr lang="sv-SE" dirty="0">
                <a:latin typeface="Calibri" panose="020F0502020204030204" pitchFamily="34" charset="0"/>
                <a:cs typeface="Calibri" panose="020F0502020204030204" pitchFamily="34" charset="0"/>
              </a:rPr>
              <a:t>Vill du prova det? Här kan du ladda ner gratis mallar:</a:t>
            </a:r>
            <a:r>
              <a:rPr lang="de-DE" dirty="0">
                <a:latin typeface="Calibri" panose="020F0502020204030204" pitchFamily="34" charset="0"/>
                <a:cs typeface="Calibri" panose="020F0502020204030204" pitchFamily="34" charset="0"/>
              </a:rPr>
              <a:t>  </a:t>
            </a:r>
            <a:r>
              <a:rPr lang="de-DE" dirty="0">
                <a:latin typeface="Calibri" panose="020F0502020204030204" pitchFamily="34" charset="0"/>
                <a:cs typeface="Calibri" panose="020F0502020204030204" pitchFamily="34" charset="0"/>
                <a:hlinkClick r:id="rId4"/>
              </a:rPr>
              <a:t>https://bit.ly/462jPvq</a:t>
            </a:r>
            <a:endParaRPr lang="de-DE" dirty="0">
              <a:latin typeface="Calibri" panose="020F0502020204030204" pitchFamily="34" charset="0"/>
              <a:cs typeface="Calibri" panose="020F0502020204030204" pitchFamily="34" charset="0"/>
            </a:endParaRPr>
          </a:p>
          <a:p>
            <a:pPr algn="r"/>
            <a:r>
              <a:rPr lang="de-DE" dirty="0">
                <a:latin typeface="Calibri" panose="020F0502020204030204" pitchFamily="34" charset="0"/>
                <a:cs typeface="Calibri" panose="020F0502020204030204" pitchFamily="34" charset="0"/>
                <a:hlinkClick r:id="rId5"/>
              </a:rPr>
              <a:t>https://www.canva.com/templates/s/budget/</a:t>
            </a:r>
            <a:endParaRPr lang="de-DE" dirty="0">
              <a:latin typeface="Calibri" panose="020F0502020204030204" pitchFamily="34" charset="0"/>
              <a:cs typeface="Calibri" panose="020F0502020204030204" pitchFamily="34" charset="0"/>
            </a:endParaRPr>
          </a:p>
          <a:p>
            <a:endParaRPr lang="de-DE" dirty="0"/>
          </a:p>
        </p:txBody>
      </p:sp>
      <p:sp>
        <p:nvSpPr>
          <p:cNvPr id="3" name="Textfeld 2">
            <a:extLst>
              <a:ext uri="{FF2B5EF4-FFF2-40B4-BE49-F238E27FC236}">
                <a16:creationId xmlns:a16="http://schemas.microsoft.com/office/drawing/2014/main" id="{85037241-B27A-452D-A9CE-2592CDEEEFE5}"/>
              </a:ext>
            </a:extLst>
          </p:cNvPr>
          <p:cNvSpPr txBox="1"/>
          <p:nvPr/>
        </p:nvSpPr>
        <p:spPr>
          <a:xfrm>
            <a:off x="6182016" y="1694044"/>
            <a:ext cx="4983290" cy="1138773"/>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Spara en ruta för kvitton och anteckningar, och en gång i veckan, avsätt lite tid för att registrera dem i din budgetplanerare.</a:t>
            </a:r>
            <a:endParaRPr lang="de-DE" sz="1700"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endParaRPr lang="de-DE" sz="1700" dirty="0"/>
          </a:p>
        </p:txBody>
      </p:sp>
    </p:spTree>
    <p:extLst>
      <p:ext uri="{BB962C8B-B14F-4D97-AF65-F5344CB8AC3E}">
        <p14:creationId xmlns:p14="http://schemas.microsoft.com/office/powerpoint/2010/main" val="424628489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27279" y="502314"/>
            <a:ext cx="11081360" cy="804265"/>
          </a:xfrm>
        </p:spPr>
        <p:txBody>
          <a:bodyPr/>
          <a:lstStyle/>
          <a:p>
            <a:r>
              <a:rPr lang="sv-SE" altLang="zh-TW" sz="3200" dirty="0"/>
              <a:t>KONTANTSPÅRNING MED EN BUDGETBOK – LÅT OSS PROVA DET!</a:t>
            </a:r>
            <a:endParaRPr lang="en-US" altLang="zh-TW"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15</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854285" y="1641341"/>
            <a:ext cx="10567407" cy="3847207"/>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Låt oss lägga ihop alla dessa rörliga utgifter och subtrahera den summan från din tillgängliga budget. Här är ett exempel:</a:t>
            </a:r>
            <a:endParaRPr lang="en-US" sz="900" b="1" dirty="0">
              <a:solidFill>
                <a:srgbClr val="E97924"/>
              </a:solidFill>
              <a:latin typeface="Calibri" panose="020F0502020204030204" pitchFamily="34" charset="0"/>
              <a:cs typeface="Calibri" panose="020F0502020204030204" pitchFamily="34" charset="0"/>
            </a:endParaRPr>
          </a:p>
          <a:p>
            <a:pPr marL="611642" lvl="1" indent="-285750">
              <a:buClr>
                <a:srgbClr val="7ABB57"/>
              </a:buClr>
              <a:buFont typeface="Arial" panose="020B0604020202020204" pitchFamily="34" charset="0"/>
              <a:buChar char="•"/>
            </a:pPr>
            <a:r>
              <a:rPr lang="sv-SE" sz="1800" dirty="0">
                <a:latin typeface="Calibri" panose="020F0502020204030204" pitchFamily="34" charset="0"/>
                <a:cs typeface="Calibri" panose="020F0502020204030204" pitchFamily="34" charset="0"/>
              </a:rPr>
              <a:t>Du har 1875 € som din tillgängliga budget.</a:t>
            </a:r>
            <a:endParaRPr lang="en-US" sz="1800" dirty="0">
              <a:latin typeface="Calibri" panose="020F0502020204030204" pitchFamily="34" charset="0"/>
              <a:cs typeface="Calibri" panose="020F0502020204030204" pitchFamily="34" charset="0"/>
            </a:endParaRPr>
          </a:p>
          <a:p>
            <a:pPr marL="611642" lvl="1" indent="-285750">
              <a:buClr>
                <a:srgbClr val="7ABB57"/>
              </a:buClr>
              <a:buFont typeface="Arial" panose="020B0604020202020204" pitchFamily="34" charset="0"/>
              <a:buChar char="•"/>
            </a:pPr>
            <a:r>
              <a:rPr lang="sv-SE" sz="1800" dirty="0">
                <a:latin typeface="Calibri" panose="020F0502020204030204" pitchFamily="34" charset="0"/>
                <a:cs typeface="Calibri" panose="020F0502020204030204" pitchFamily="34" charset="0"/>
              </a:rPr>
              <a:t>Dina rörliga kostnader uppgår till €1720.</a:t>
            </a:r>
            <a:endParaRPr lang="en-US" sz="1800" dirty="0">
              <a:latin typeface="Calibri" panose="020F0502020204030204" pitchFamily="34" charset="0"/>
              <a:cs typeface="Calibri" panose="020F0502020204030204" pitchFamily="34" charset="0"/>
            </a:endParaRPr>
          </a:p>
          <a:p>
            <a:pPr marL="611642" lvl="1" indent="-285750">
              <a:buClr>
                <a:srgbClr val="915F9E"/>
              </a:buClr>
              <a:buFont typeface="Arial" panose="020B0604020202020204" pitchFamily="34" charset="0"/>
              <a:buChar char="•"/>
            </a:pPr>
            <a:r>
              <a:rPr lang="sv-SE" sz="1800" dirty="0">
                <a:latin typeface="Calibri" panose="020F0502020204030204" pitchFamily="34" charset="0"/>
                <a:cs typeface="Calibri" panose="020F0502020204030204" pitchFamily="34" charset="0"/>
              </a:rPr>
              <a:t>Så, €1875 - €1720 = €155 kvar för besparingar.</a:t>
            </a:r>
            <a:endParaRPr lang="en-US" sz="1800" dirty="0">
              <a:latin typeface="Calibri" panose="020F0502020204030204" pitchFamily="34" charset="0"/>
              <a:cs typeface="Calibri" panose="020F0502020204030204" pitchFamily="34" charset="0"/>
            </a:endParaRPr>
          </a:p>
          <a:p>
            <a:pPr marL="611642" lvl="1" indent="-285750">
              <a:buClr>
                <a:srgbClr val="7ABB57"/>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400" dirty="0">
              <a:latin typeface="Calibri" panose="020F0502020204030204" pitchFamily="34" charset="0"/>
              <a:cs typeface="Calibri" panose="020F0502020204030204" pitchFamily="34" charset="0"/>
            </a:endParaRPr>
          </a:p>
        </p:txBody>
      </p:sp>
      <p:sp>
        <p:nvSpPr>
          <p:cNvPr id="31" name="Text Placeholder 1">
            <a:extLst>
              <a:ext uri="{FF2B5EF4-FFF2-40B4-BE49-F238E27FC236}">
                <a16:creationId xmlns:a16="http://schemas.microsoft.com/office/drawing/2014/main" id="{42B45735-2297-1359-7C2C-AAF7013F6892}"/>
              </a:ext>
            </a:extLst>
          </p:cNvPr>
          <p:cNvSpPr txBox="1">
            <a:spLocks/>
          </p:cNvSpPr>
          <p:nvPr/>
        </p:nvSpPr>
        <p:spPr>
          <a:xfrm>
            <a:off x="854285" y="1091701"/>
            <a:ext cx="4868285" cy="551177"/>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2800" dirty="0">
                <a:solidFill>
                  <a:srgbClr val="7654A2"/>
                </a:solidFill>
              </a:rPr>
              <a:t>BERÄKNING AV BESPARINGAR</a:t>
            </a:r>
          </a:p>
        </p:txBody>
      </p:sp>
      <p:sp>
        <p:nvSpPr>
          <p:cNvPr id="3" name="Textfeld 2">
            <a:extLst>
              <a:ext uri="{FF2B5EF4-FFF2-40B4-BE49-F238E27FC236}">
                <a16:creationId xmlns:a16="http://schemas.microsoft.com/office/drawing/2014/main" id="{E21C2BD3-550F-4E52-B0FC-6B828840F9A4}"/>
              </a:ext>
            </a:extLst>
          </p:cNvPr>
          <p:cNvSpPr txBox="1"/>
          <p:nvPr/>
        </p:nvSpPr>
        <p:spPr>
          <a:xfrm>
            <a:off x="2500038" y="2964950"/>
            <a:ext cx="8126253" cy="3785652"/>
          </a:xfrm>
          <a:prstGeom prst="rect">
            <a:avLst/>
          </a:prstGeom>
          <a:noFill/>
        </p:spPr>
        <p:txBody>
          <a:bodyPr wrap="square" numCol="2" rtlCol="0">
            <a:spAutoFit/>
          </a:bodyPr>
          <a:lstStyle/>
          <a:p>
            <a:pPr marL="285750" indent="-285750">
              <a:buClr>
                <a:srgbClr val="915F9E"/>
              </a:buClr>
              <a:buFont typeface="Arial" panose="020B0604020202020204" pitchFamily="34" charset="0"/>
              <a:buChar char="•"/>
            </a:pPr>
            <a:r>
              <a:rPr lang="sv-SE" sz="1600" dirty="0">
                <a:latin typeface="Calibri" panose="020F0502020204030204" pitchFamily="34" charset="0"/>
                <a:cs typeface="Calibri" panose="020F0502020204030204" pitchFamily="34" charset="0"/>
              </a:rPr>
              <a:t>Är resultatet ett positivt tal? Bra jobbat! Du kan nu överväga att lägga dessa pengar åt sidan för framtida köp och bygga upp några besparingar för dina ekonomiska mål.</a:t>
            </a:r>
            <a:r>
              <a:rPr lang="en-US" sz="1600" dirty="0">
                <a:latin typeface="Calibri" panose="020F0502020204030204" pitchFamily="34" charset="0"/>
                <a:cs typeface="Calibri" panose="020F0502020204030204" pitchFamily="34" charset="0"/>
              </a:rPr>
              <a:t> </a:t>
            </a: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r>
              <a:rPr lang="sv-SE" sz="1600" dirty="0">
                <a:latin typeface="Calibri" panose="020F0502020204030204" pitchFamily="34" charset="0"/>
                <a:cs typeface="Calibri" panose="020F0502020204030204" pitchFamily="34" charset="0"/>
              </a:rPr>
              <a:t>Är resultatet negativt? Oroa dig inte; det är en möjlighet att fundera över var du kan skära ner eller spara. Kanske märker du att en betydande summa spenderas på att äta ute. Du kan motverka detta genom att laga mer mat hemma och planera din matinköp mer effektivt. OBS: Om du upptäcker att dina vanliga månatliga räkningar är högre än din inkomst är det en bra idé att se om det finns några kontrakt eller utgifter som du kan klara dig utan eller lägre. Om det börjar kännas riktigt trångt, överväg att söka gratis skuldrådgivning förr snarare än senare.</a:t>
            </a:r>
            <a:endParaRPr lang="de-DE" sz="1600" dirty="0">
              <a:latin typeface="Calibri" panose="020F0502020204030204" pitchFamily="34" charset="0"/>
              <a:cs typeface="Calibri" panose="020F0502020204030204" pitchFamily="34" charset="0"/>
            </a:endParaRPr>
          </a:p>
        </p:txBody>
      </p:sp>
      <p:sp>
        <p:nvSpPr>
          <p:cNvPr id="7" name="Rechteck 6">
            <a:extLst>
              <a:ext uri="{FF2B5EF4-FFF2-40B4-BE49-F238E27FC236}">
                <a16:creationId xmlns:a16="http://schemas.microsoft.com/office/drawing/2014/main" id="{D5081F45-AC4D-41B1-92F1-3639B7323D6F}"/>
              </a:ext>
            </a:extLst>
          </p:cNvPr>
          <p:cNvSpPr/>
          <p:nvPr/>
        </p:nvSpPr>
        <p:spPr>
          <a:xfrm>
            <a:off x="0" y="4523874"/>
            <a:ext cx="5075854" cy="2334126"/>
          </a:xfrm>
          <a:prstGeom prst="rect">
            <a:avLst/>
          </a:prstGeom>
          <a:solidFill>
            <a:srgbClr val="915F9E"/>
          </a:solidFill>
          <a:ln>
            <a:solidFill>
              <a:srgbClr val="915F9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6" name="Grafik 5">
            <a:extLst>
              <a:ext uri="{FF2B5EF4-FFF2-40B4-BE49-F238E27FC236}">
                <a16:creationId xmlns:a16="http://schemas.microsoft.com/office/drawing/2014/main" id="{25DF7873-E9D6-4274-ADAE-4AE14EBDC2A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2901" y="4189112"/>
            <a:ext cx="3827798" cy="2551865"/>
          </a:xfrm>
          <a:prstGeom prst="rect">
            <a:avLst/>
          </a:prstGeom>
        </p:spPr>
      </p:pic>
    </p:spTree>
    <p:extLst>
      <p:ext uri="{BB962C8B-B14F-4D97-AF65-F5344CB8AC3E}">
        <p14:creationId xmlns:p14="http://schemas.microsoft.com/office/powerpoint/2010/main" val="100513994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p:txBody>
          <a:bodyPr/>
          <a:lstStyle/>
          <a:p>
            <a:r>
              <a:rPr lang="sv-SE" sz="3200" dirty="0"/>
              <a:t>EXTRA: NÅGRA TIPS OM ATT SPARA PENGAR</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16</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23512" y="1552801"/>
            <a:ext cx="11761223" cy="584775"/>
          </a:xfrm>
          <a:prstGeom prst="rect">
            <a:avLst/>
          </a:prstGeom>
          <a:noFill/>
        </p:spPr>
        <p:txBody>
          <a:bodyPr wrap="square" rtlCol="0">
            <a:spAutoFit/>
          </a:bodyPr>
          <a:lstStyle/>
          <a:p>
            <a:pPr lvl="4">
              <a:buClr>
                <a:srgbClr val="915F9E"/>
              </a:buClr>
            </a:pPr>
            <a:r>
              <a:rPr lang="sv-SE" sz="1600" b="1" dirty="0">
                <a:solidFill>
                  <a:srgbClr val="E97924"/>
                </a:solidFill>
                <a:latin typeface="Calibri" panose="020F0502020204030204" pitchFamily="34" charset="0"/>
                <a:cs typeface="Calibri" panose="020F0502020204030204" pitchFamily="34" charset="0"/>
              </a:rPr>
              <a:t>Nu när vi har tagit de första stegen för att strukturera dina inkomster och utgifter, kommer här några ytterligare tips om sparande som kan vara användbara:</a:t>
            </a:r>
            <a:endParaRPr lang="en-US" sz="1400" dirty="0">
              <a:latin typeface="Calibri" panose="020F0502020204030204" pitchFamily="34" charset="0"/>
              <a:cs typeface="Calibri" panose="020F0502020204030204" pitchFamily="34" charset="0"/>
            </a:endParaRPr>
          </a:p>
        </p:txBody>
      </p:sp>
      <p:sp>
        <p:nvSpPr>
          <p:cNvPr id="6" name="Freeform 14">
            <a:extLst>
              <a:ext uri="{FF2B5EF4-FFF2-40B4-BE49-F238E27FC236}">
                <a16:creationId xmlns:a16="http://schemas.microsoft.com/office/drawing/2014/main" id="{359880D4-7387-4B87-9BB7-88569E3801F8}"/>
              </a:ext>
            </a:extLst>
          </p:cNvPr>
          <p:cNvSpPr/>
          <p:nvPr/>
        </p:nvSpPr>
        <p:spPr>
          <a:xfrm>
            <a:off x="10155406" y="343547"/>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5" name="Grafik 4" descr="Sparschwein Silhouette">
            <a:extLst>
              <a:ext uri="{FF2B5EF4-FFF2-40B4-BE49-F238E27FC236}">
                <a16:creationId xmlns:a16="http://schemas.microsoft.com/office/drawing/2014/main" id="{DD4D5D8F-09CC-F3D5-E13F-A20D590B6350}"/>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a:off x="8374770" y="703547"/>
            <a:ext cx="914400" cy="914400"/>
          </a:xfrm>
          <a:prstGeom prst="rect">
            <a:avLst/>
          </a:prstGeom>
        </p:spPr>
      </p:pic>
      <p:pic>
        <p:nvPicPr>
          <p:cNvPr id="9" name="Grafik 8">
            <a:extLst>
              <a:ext uri="{FF2B5EF4-FFF2-40B4-BE49-F238E27FC236}">
                <a16:creationId xmlns:a16="http://schemas.microsoft.com/office/drawing/2014/main" id="{C84F72E3-4E61-4DE4-BA90-5DEFD77BA32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r="32853"/>
          <a:stretch/>
        </p:blipFill>
        <p:spPr>
          <a:xfrm>
            <a:off x="0" y="2597166"/>
            <a:ext cx="3359217" cy="3335154"/>
          </a:xfrm>
          <a:prstGeom prst="rect">
            <a:avLst/>
          </a:prstGeom>
        </p:spPr>
      </p:pic>
      <p:sp>
        <p:nvSpPr>
          <p:cNvPr id="3" name="Textfeld 2">
            <a:extLst>
              <a:ext uri="{FF2B5EF4-FFF2-40B4-BE49-F238E27FC236}">
                <a16:creationId xmlns:a16="http://schemas.microsoft.com/office/drawing/2014/main" id="{B3F2FB99-0BBD-446E-A146-530A23F100E5}"/>
              </a:ext>
            </a:extLst>
          </p:cNvPr>
          <p:cNvSpPr txBox="1"/>
          <p:nvPr/>
        </p:nvSpPr>
        <p:spPr>
          <a:xfrm>
            <a:off x="2367815" y="2256501"/>
            <a:ext cx="8969896" cy="4278094"/>
          </a:xfrm>
          <a:prstGeom prst="rect">
            <a:avLst/>
          </a:prstGeom>
          <a:noFill/>
        </p:spPr>
        <p:txBody>
          <a:bodyPr wrap="square" rtlCol="0">
            <a:spAutoFit/>
          </a:bodyPr>
          <a:lstStyle/>
          <a:p>
            <a:pPr marL="1589319" lvl="4"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Experter föreslår ofta att du lägger undan alla oväntade inkomster, som skatteåterbäring, födelsedagspresenter eller bonusar, direkt. Om du till exempel får en kampanj och din månadsinkomst går upp från 800 euro till 900 euro, rekommenderar de att avsätta de extra 100 euro per månad. Det kan du göra med ett separat konto eller ett sparkonto, som du kan fråga om i din bank.</a:t>
            </a: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Vi vet alla det: de små köpen kan öka med tiden. Att behandla dig själv eller någon du bryr dig om är helt okej då och då. Men för att undvika impulsiva utgifter för saker du vill ha men kanske inte riktigt behöver är det en bra idé att reflektera över dina köpvanor. När du har en önskan, anteckna den i din telefon eller en anteckningsbok och lägg den åt sidan. Varje gång du tänker på den önskan, sätt en bock bredvid den. När varan har tillräckligt med bockar kan det vara värt att överväga att köpa. Det är också en bra idé att göra lite research och jämföra priser.</a:t>
            </a:r>
            <a:endParaRPr lang="en-US" sz="1700" dirty="0">
              <a:latin typeface="Calibri" panose="020F0502020204030204" pitchFamily="34" charset="0"/>
              <a:cs typeface="Calibri" panose="020F0502020204030204" pitchFamily="34" charset="0"/>
            </a:endParaRPr>
          </a:p>
          <a:p>
            <a:endParaRPr lang="de-DE" sz="1700" dirty="0"/>
          </a:p>
        </p:txBody>
      </p:sp>
    </p:spTree>
    <p:extLst>
      <p:ext uri="{BB962C8B-B14F-4D97-AF65-F5344CB8AC3E}">
        <p14:creationId xmlns:p14="http://schemas.microsoft.com/office/powerpoint/2010/main" val="36345949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1251369" y="1252939"/>
            <a:ext cx="10483431" cy="804265"/>
          </a:xfrm>
        </p:spPr>
        <p:txBody>
          <a:bodyPr/>
          <a:lstStyle/>
          <a:p>
            <a:r>
              <a:rPr lang="sv-SE" sz="3200" dirty="0"/>
              <a:t>EXTRA: NÅGRA TIPS OM ATT SPARA PENGAR</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17</a:t>
            </a:fld>
            <a:endParaRPr lang="en-US" sz="800" dirty="0">
              <a:latin typeface="Calibri" panose="020F0502020204030204" pitchFamily="34" charset="0"/>
              <a:cs typeface="Calibri" panose="020F0502020204030204" pitchFamily="34" charset="0"/>
            </a:endParaRPr>
          </a:p>
        </p:txBody>
      </p:sp>
      <p:sp>
        <p:nvSpPr>
          <p:cNvPr id="6" name="Freeform 14">
            <a:extLst>
              <a:ext uri="{FF2B5EF4-FFF2-40B4-BE49-F238E27FC236}">
                <a16:creationId xmlns:a16="http://schemas.microsoft.com/office/drawing/2014/main" id="{359880D4-7387-4B87-9BB7-88569E3801F8}"/>
              </a:ext>
            </a:extLst>
          </p:cNvPr>
          <p:cNvSpPr/>
          <p:nvPr/>
        </p:nvSpPr>
        <p:spPr>
          <a:xfrm>
            <a:off x="10155406" y="343547"/>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5" name="Grafik 4" descr="Sparschwein Silhouette">
            <a:extLst>
              <a:ext uri="{FF2B5EF4-FFF2-40B4-BE49-F238E27FC236}">
                <a16:creationId xmlns:a16="http://schemas.microsoft.com/office/drawing/2014/main" id="{DD4D5D8F-09CC-F3D5-E13F-A20D590B6350}"/>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a:off x="202922" y="1142804"/>
            <a:ext cx="914400" cy="914400"/>
          </a:xfrm>
          <a:prstGeom prst="rect">
            <a:avLst/>
          </a:prstGeom>
        </p:spPr>
      </p:pic>
      <p:pic>
        <p:nvPicPr>
          <p:cNvPr id="9" name="Grafik 8">
            <a:extLst>
              <a:ext uri="{FF2B5EF4-FFF2-40B4-BE49-F238E27FC236}">
                <a16:creationId xmlns:a16="http://schemas.microsoft.com/office/drawing/2014/main" id="{C84F72E3-4E61-4DE4-BA90-5DEFD77BA32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r="32853"/>
          <a:stretch/>
        </p:blipFill>
        <p:spPr>
          <a:xfrm>
            <a:off x="8832783" y="2375784"/>
            <a:ext cx="3359217" cy="3335154"/>
          </a:xfrm>
          <a:prstGeom prst="rect">
            <a:avLst/>
          </a:prstGeom>
        </p:spPr>
      </p:pic>
      <p:sp>
        <p:nvSpPr>
          <p:cNvPr id="12" name="Textfeld 11">
            <a:extLst>
              <a:ext uri="{FF2B5EF4-FFF2-40B4-BE49-F238E27FC236}">
                <a16:creationId xmlns:a16="http://schemas.microsoft.com/office/drawing/2014/main" id="{50444037-9E33-42DB-9469-3B197602F377}"/>
              </a:ext>
            </a:extLst>
          </p:cNvPr>
          <p:cNvSpPr txBox="1"/>
          <p:nvPr/>
        </p:nvSpPr>
        <p:spPr>
          <a:xfrm>
            <a:off x="-924025" y="1994885"/>
            <a:ext cx="9477848" cy="4539704"/>
          </a:xfrm>
          <a:prstGeom prst="rect">
            <a:avLst/>
          </a:prstGeom>
          <a:noFill/>
        </p:spPr>
        <p:txBody>
          <a:bodyPr wrap="square" rtlCol="0">
            <a:spAutoFit/>
          </a:bodyPr>
          <a:lstStyle/>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Vissa banker erbjuder möjligheten att skapa flera underkonton. Tänk på dessa som digitala "sparkrukor" för specifika ändamål. Detta kan vara väldigt praktiskt om du har flera mål i åtanke eller vill bygga upp ett skyddsnät för oväntade utgifter. Du kan till exempel ha ett underkonto för att planera semester, ett annat för hälsorelaterade utgifter och ett reservkonto för nödsituationer som ett trasigt kylskåp eller tvättmaskin – du förstår. Du kan ställa in automatiska överföringar från ditt huvudkonto till varje underkonto varje månad. Genom att lägga undan 15 euro i månaden för sjukvårdskostnader till exempel, har du sparat 180 euro på ett år. Och om du avsätter 10 euro i månaden för oväntade händelser har du 600 euro på 5 år. Om att skapa underkonton inte är ett alternativ kan du alltid uppnå detsamma med fysiska spargrisar eller burkar</a:t>
            </a: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r>
              <a:rPr lang="sv-SE" sz="1700" dirty="0">
                <a:latin typeface="Calibri" panose="020F0502020204030204" pitchFamily="34" charset="0"/>
                <a:cs typeface="Calibri" panose="020F0502020204030204" pitchFamily="34" charset="0"/>
              </a:rPr>
              <a:t>Sist men inte minst: Om det finns saker du använder eller tycker om ofta är det en bra idé att titta efter rabatter och överväga att köpa lite extra för att ha till hands</a:t>
            </a:r>
            <a:endParaRPr lang="en-US" sz="1700" dirty="0">
              <a:latin typeface="Calibri" panose="020F0502020204030204" pitchFamily="34" charset="0"/>
              <a:cs typeface="Calibri" panose="020F0502020204030204" pitchFamily="34" charset="0"/>
            </a:endParaRPr>
          </a:p>
          <a:p>
            <a:endParaRPr lang="de-DE" sz="1700" dirty="0"/>
          </a:p>
        </p:txBody>
      </p:sp>
    </p:spTree>
    <p:extLst>
      <p:ext uri="{BB962C8B-B14F-4D97-AF65-F5344CB8AC3E}">
        <p14:creationId xmlns:p14="http://schemas.microsoft.com/office/powerpoint/2010/main" val="14285083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1F719C6C-E990-2B78-724D-053B88AAD1C0}"/>
              </a:ext>
            </a:extLst>
          </p:cNvPr>
          <p:cNvSpPr>
            <a:spLocks noGrp="1"/>
          </p:cNvSpPr>
          <p:nvPr>
            <p:ph type="body" sz="quarter" idx="20"/>
          </p:nvPr>
        </p:nvSpPr>
        <p:spPr>
          <a:xfrm>
            <a:off x="7511069" y="2022132"/>
            <a:ext cx="4465067" cy="822373"/>
          </a:xfrm>
        </p:spPr>
        <p:txBody>
          <a:bodyPr/>
          <a:lstStyle/>
          <a:p>
            <a:r>
              <a:rPr lang="en-US" b="1" dirty="0" err="1">
                <a:solidFill>
                  <a:srgbClr val="E97924"/>
                </a:solidFill>
              </a:rPr>
              <a:t>Kostnad</a:t>
            </a:r>
            <a:r>
              <a:rPr lang="en-US" dirty="0"/>
              <a:t> </a:t>
            </a:r>
            <a:r>
              <a:rPr lang="sv-SE" dirty="0"/>
              <a:t>är vad som krävs för att göra din produkt eller tillhandahålla din tjänst.</a:t>
            </a:r>
            <a:endParaRPr lang="en-US" dirty="0"/>
          </a:p>
        </p:txBody>
      </p:sp>
      <p:sp>
        <p:nvSpPr>
          <p:cNvPr id="8" name="Textplatzhalter 7">
            <a:extLst>
              <a:ext uri="{FF2B5EF4-FFF2-40B4-BE49-F238E27FC236}">
                <a16:creationId xmlns:a16="http://schemas.microsoft.com/office/drawing/2014/main" id="{4842D3F9-8EC7-C8C5-80D9-3D2E520A6CA1}"/>
              </a:ext>
            </a:extLst>
          </p:cNvPr>
          <p:cNvSpPr>
            <a:spLocks noGrp="1"/>
          </p:cNvSpPr>
          <p:nvPr>
            <p:ph type="body" sz="quarter" idx="22"/>
          </p:nvPr>
        </p:nvSpPr>
        <p:spPr>
          <a:xfrm>
            <a:off x="7511069" y="3151904"/>
            <a:ext cx="4465067" cy="822373"/>
          </a:xfrm>
        </p:spPr>
        <p:txBody>
          <a:bodyPr/>
          <a:lstStyle/>
          <a:p>
            <a:r>
              <a:rPr lang="en-US" b="1" dirty="0" err="1">
                <a:solidFill>
                  <a:srgbClr val="E97924"/>
                </a:solidFill>
              </a:rPr>
              <a:t>Priset</a:t>
            </a:r>
            <a:r>
              <a:rPr lang="en-US" dirty="0"/>
              <a:t> </a:t>
            </a:r>
            <a:r>
              <a:rPr lang="sv-SE" dirty="0"/>
              <a:t>är vad kunderna betalar för det.</a:t>
            </a:r>
            <a:endParaRPr lang="de-DE" dirty="0"/>
          </a:p>
        </p:txBody>
      </p:sp>
      <p:sp>
        <p:nvSpPr>
          <p:cNvPr id="10" name="Textplatzhalter 9">
            <a:extLst>
              <a:ext uri="{FF2B5EF4-FFF2-40B4-BE49-F238E27FC236}">
                <a16:creationId xmlns:a16="http://schemas.microsoft.com/office/drawing/2014/main" id="{38CAEDCB-F99E-F10C-FD48-87A4643FF583}"/>
              </a:ext>
            </a:extLst>
          </p:cNvPr>
          <p:cNvSpPr>
            <a:spLocks noGrp="1"/>
          </p:cNvSpPr>
          <p:nvPr>
            <p:ph type="body" sz="quarter" idx="24"/>
          </p:nvPr>
        </p:nvSpPr>
        <p:spPr>
          <a:xfrm>
            <a:off x="7511069" y="4257418"/>
            <a:ext cx="4465067" cy="822373"/>
          </a:xfrm>
        </p:spPr>
        <p:txBody>
          <a:bodyPr/>
          <a:lstStyle/>
          <a:p>
            <a:r>
              <a:rPr lang="en-US" b="1" i="0" dirty="0" err="1">
                <a:solidFill>
                  <a:srgbClr val="E97924"/>
                </a:solidFill>
                <a:effectLst/>
              </a:rPr>
              <a:t>Omsättning</a:t>
            </a:r>
            <a:r>
              <a:rPr lang="en-US" b="0" i="0" dirty="0">
                <a:solidFill>
                  <a:srgbClr val="374151"/>
                </a:solidFill>
                <a:effectLst/>
              </a:rPr>
              <a:t> </a:t>
            </a:r>
            <a:r>
              <a:rPr lang="sv-SE" b="0" i="0" dirty="0">
                <a:solidFill>
                  <a:srgbClr val="374151"/>
                </a:solidFill>
                <a:effectLst/>
              </a:rPr>
              <a:t>är de totala pengarna från försäljningen.</a:t>
            </a:r>
            <a:endParaRPr lang="en-US" b="0" i="0" dirty="0">
              <a:solidFill>
                <a:srgbClr val="374151"/>
              </a:solidFill>
              <a:effectLst/>
            </a:endParaRPr>
          </a:p>
        </p:txBody>
      </p:sp>
      <p:sp>
        <p:nvSpPr>
          <p:cNvPr id="12" name="Textplatzhalter 11">
            <a:extLst>
              <a:ext uri="{FF2B5EF4-FFF2-40B4-BE49-F238E27FC236}">
                <a16:creationId xmlns:a16="http://schemas.microsoft.com/office/drawing/2014/main" id="{9E65483B-916D-72ED-6A62-3DFC8EA96833}"/>
              </a:ext>
            </a:extLst>
          </p:cNvPr>
          <p:cNvSpPr>
            <a:spLocks noGrp="1"/>
          </p:cNvSpPr>
          <p:nvPr>
            <p:ph type="body" sz="quarter" idx="26"/>
          </p:nvPr>
        </p:nvSpPr>
        <p:spPr>
          <a:xfrm>
            <a:off x="7497213" y="5235436"/>
            <a:ext cx="4465067" cy="822373"/>
          </a:xfrm>
        </p:spPr>
        <p:txBody>
          <a:bodyPr/>
          <a:lstStyle/>
          <a:p>
            <a:r>
              <a:rPr lang="en-US" b="1" dirty="0" err="1">
                <a:solidFill>
                  <a:srgbClr val="E97924"/>
                </a:solidFill>
              </a:rPr>
              <a:t>Vinsten</a:t>
            </a:r>
            <a:r>
              <a:rPr lang="en-US" b="0" i="0" dirty="0">
                <a:solidFill>
                  <a:srgbClr val="374151"/>
                </a:solidFill>
                <a:effectLst/>
              </a:rPr>
              <a:t> </a:t>
            </a:r>
            <a:r>
              <a:rPr lang="sv-SE" b="0" i="0" dirty="0">
                <a:solidFill>
                  <a:srgbClr val="374151"/>
                </a:solidFill>
                <a:effectLst/>
              </a:rPr>
              <a:t>är det som blir kvar efter att ha täckt alla kostnader – och det du vanligtvis betalar skatt på!</a:t>
            </a:r>
            <a:endParaRPr lang="en-US" b="0" i="0" dirty="0">
              <a:solidFill>
                <a:srgbClr val="374151"/>
              </a:solidFill>
              <a:effectLst/>
            </a:endParaRPr>
          </a:p>
        </p:txBody>
      </p:sp>
      <p:sp>
        <p:nvSpPr>
          <p:cNvPr id="4" name="Textplatzhalter 3">
            <a:extLst>
              <a:ext uri="{FF2B5EF4-FFF2-40B4-BE49-F238E27FC236}">
                <a16:creationId xmlns:a16="http://schemas.microsoft.com/office/drawing/2014/main" id="{A5D3CBA8-08EB-37F0-97A9-384992434E50}"/>
              </a:ext>
            </a:extLst>
          </p:cNvPr>
          <p:cNvSpPr>
            <a:spLocks noGrp="1"/>
          </p:cNvSpPr>
          <p:nvPr>
            <p:ph type="body" sz="quarter" idx="18"/>
          </p:nvPr>
        </p:nvSpPr>
        <p:spPr>
          <a:xfrm>
            <a:off x="1575582" y="2661919"/>
            <a:ext cx="4180325" cy="3784225"/>
          </a:xfrm>
        </p:spPr>
        <p:txBody>
          <a:bodyPr/>
          <a:lstStyle/>
          <a:p>
            <a:pPr marL="0" indent="0"/>
            <a:r>
              <a:rPr lang="sv-SE" sz="2400" dirty="0">
                <a:solidFill>
                  <a:schemeClr val="bg1"/>
                </a:solidFill>
              </a:rPr>
              <a:t>Om du inte riktigt förstår dina utgifter kan du inte säga om ditt företag tjänar pengar eller inte. Många startar företagarens misstag omsättning för vinst. Låt oss reda ut detta med vår termcheck!</a:t>
            </a:r>
            <a:endParaRPr lang="de-DE" dirty="0"/>
          </a:p>
        </p:txBody>
      </p:sp>
      <p:sp>
        <p:nvSpPr>
          <p:cNvPr id="3" name="Textplatzhalter 2">
            <a:extLst>
              <a:ext uri="{FF2B5EF4-FFF2-40B4-BE49-F238E27FC236}">
                <a16:creationId xmlns:a16="http://schemas.microsoft.com/office/drawing/2014/main" id="{CA53A572-ED3D-7532-22AB-0A9B433F014A}"/>
              </a:ext>
            </a:extLst>
          </p:cNvPr>
          <p:cNvSpPr>
            <a:spLocks noGrp="1"/>
          </p:cNvSpPr>
          <p:nvPr>
            <p:ph type="body" sz="quarter" idx="16"/>
          </p:nvPr>
        </p:nvSpPr>
        <p:spPr>
          <a:xfrm>
            <a:off x="1548092" y="628635"/>
            <a:ext cx="4250272" cy="1495299"/>
          </a:xfrm>
        </p:spPr>
        <p:txBody>
          <a:bodyPr>
            <a:normAutofit fontScale="55000" lnSpcReduction="20000"/>
          </a:bodyPr>
          <a:lstStyle/>
          <a:p>
            <a:r>
              <a:rPr lang="sv-SE" sz="6900" b="1" dirty="0">
                <a:solidFill>
                  <a:schemeClr val="bg1"/>
                </a:solidFill>
              </a:rPr>
              <a:t>LÅT OSS TILLÄMPA DENNA KUNSKAP PÅ DITT FÖRETAG!</a:t>
            </a:r>
            <a:endParaRPr lang="de-DE" dirty="0"/>
          </a:p>
        </p:txBody>
      </p:sp>
      <p:sp>
        <p:nvSpPr>
          <p:cNvPr id="18" name="Textplatzhalter 2">
            <a:extLst>
              <a:ext uri="{FF2B5EF4-FFF2-40B4-BE49-F238E27FC236}">
                <a16:creationId xmlns:a16="http://schemas.microsoft.com/office/drawing/2014/main" id="{BCBB07B4-B88C-4CEC-28B2-2AB4701DCF6E}"/>
              </a:ext>
            </a:extLst>
          </p:cNvPr>
          <p:cNvSpPr txBox="1">
            <a:spLocks/>
          </p:cNvSpPr>
          <p:nvPr/>
        </p:nvSpPr>
        <p:spPr>
          <a:xfrm>
            <a:off x="7446771" y="628635"/>
            <a:ext cx="4031436" cy="1116007"/>
          </a:xfrm>
        </p:spPr>
        <p:txBody>
          <a:bodyPr>
            <a:normAutofit fontScale="55000" lnSpcReduction="20000"/>
          </a:bodyPr>
          <a:lstStyle>
            <a:lvl1pPr marL="0" indent="0" algn="l" defTabSz="3343281" rtl="0" eaLnBrk="1" latinLnBrk="0" hangingPunct="1">
              <a:lnSpc>
                <a:spcPct val="100000"/>
              </a:lnSpc>
              <a:spcBef>
                <a:spcPts val="3657"/>
              </a:spcBef>
              <a:buFont typeface="Arial" panose="020B0604020202020204" pitchFamily="34" charset="0"/>
              <a:buNone/>
              <a:defRPr sz="3600" b="0" i="0" kern="1200">
                <a:solidFill>
                  <a:schemeClr val="bg1"/>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6900" b="1" dirty="0">
                <a:solidFill>
                  <a:srgbClr val="7ABB57"/>
                </a:solidFill>
              </a:rPr>
              <a:t>Som du </a:t>
            </a:r>
            <a:r>
              <a:rPr lang="en-US" sz="6900" b="1" dirty="0" err="1">
                <a:solidFill>
                  <a:srgbClr val="7ABB57"/>
                </a:solidFill>
              </a:rPr>
              <a:t>kanske</a:t>
            </a:r>
            <a:r>
              <a:rPr lang="en-US" sz="6900" b="1" dirty="0">
                <a:solidFill>
                  <a:srgbClr val="7ABB57"/>
                </a:solidFill>
              </a:rPr>
              <a:t> redan vet...</a:t>
            </a:r>
            <a:endParaRPr lang="de-DE" dirty="0">
              <a:solidFill>
                <a:srgbClr val="7ABB57"/>
              </a:solidFill>
            </a:endParaRPr>
          </a:p>
        </p:txBody>
      </p:sp>
      <p:pic>
        <p:nvPicPr>
          <p:cNvPr id="20" name="Grafik 19" descr="Münzen Silhouette">
            <a:extLst>
              <a:ext uri="{FF2B5EF4-FFF2-40B4-BE49-F238E27FC236}">
                <a16:creationId xmlns:a16="http://schemas.microsoft.com/office/drawing/2014/main" id="{512C802D-93BE-9A1B-9EB5-5AE1C55C7137}"/>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6652181" y="2113048"/>
            <a:ext cx="707571" cy="707571"/>
          </a:xfrm>
          <a:prstGeom prst="rect">
            <a:avLst/>
          </a:prstGeom>
        </p:spPr>
      </p:pic>
      <p:pic>
        <p:nvPicPr>
          <p:cNvPr id="22" name="Grafik 21" descr="Marke Silhouette">
            <a:extLst>
              <a:ext uri="{FF2B5EF4-FFF2-40B4-BE49-F238E27FC236}">
                <a16:creationId xmlns:a16="http://schemas.microsoft.com/office/drawing/2014/main" id="{AA55AB3A-8340-9BEC-926B-41980237055E}"/>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6652181" y="3151904"/>
            <a:ext cx="754836" cy="754836"/>
          </a:xfrm>
          <a:prstGeom prst="rect">
            <a:avLst/>
          </a:prstGeom>
        </p:spPr>
      </p:pic>
      <p:pic>
        <p:nvPicPr>
          <p:cNvPr id="24" name="Grafik 23" descr="Schatztruhe Silhouette">
            <a:extLst>
              <a:ext uri="{FF2B5EF4-FFF2-40B4-BE49-F238E27FC236}">
                <a16:creationId xmlns:a16="http://schemas.microsoft.com/office/drawing/2014/main" id="{B41DF33E-10C2-5593-9EAD-7BC7853EDFA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xmlns="" r:embed="rId7"/>
              </a:ext>
            </a:extLst>
          </a:blip>
          <a:stretch>
            <a:fillRect/>
          </a:stretch>
        </p:blipFill>
        <p:spPr>
          <a:xfrm>
            <a:off x="6673342" y="4257417"/>
            <a:ext cx="691901" cy="691901"/>
          </a:xfrm>
          <a:prstGeom prst="rect">
            <a:avLst/>
          </a:prstGeom>
        </p:spPr>
      </p:pic>
      <p:pic>
        <p:nvPicPr>
          <p:cNvPr id="26" name="Grafik 25" descr="Bank Silhouette">
            <a:extLst>
              <a:ext uri="{FF2B5EF4-FFF2-40B4-BE49-F238E27FC236}">
                <a16:creationId xmlns:a16="http://schemas.microsoft.com/office/drawing/2014/main" id="{7B319188-292E-8897-B903-4376018D61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xmlns="" r:embed="rId9"/>
              </a:ext>
            </a:extLst>
          </a:blip>
          <a:stretch>
            <a:fillRect/>
          </a:stretch>
        </p:blipFill>
        <p:spPr>
          <a:xfrm>
            <a:off x="6691935" y="5243344"/>
            <a:ext cx="691901" cy="691901"/>
          </a:xfrm>
          <a:prstGeom prst="rect">
            <a:avLst/>
          </a:prstGeom>
        </p:spPr>
      </p:pic>
    </p:spTree>
    <p:extLst>
      <p:ext uri="{BB962C8B-B14F-4D97-AF65-F5344CB8AC3E}">
        <p14:creationId xmlns:p14="http://schemas.microsoft.com/office/powerpoint/2010/main" val="383963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platzhalter 11">
            <a:extLst>
              <a:ext uri="{FF2B5EF4-FFF2-40B4-BE49-F238E27FC236}">
                <a16:creationId xmlns:a16="http://schemas.microsoft.com/office/drawing/2014/main" id="{30373D64-E69F-6379-4381-0A3E8D5AC9D0}"/>
              </a:ext>
            </a:extLst>
          </p:cNvPr>
          <p:cNvSpPr>
            <a:spLocks noGrp="1"/>
          </p:cNvSpPr>
          <p:nvPr>
            <p:ph type="body" sz="quarter" idx="30"/>
          </p:nvPr>
        </p:nvSpPr>
        <p:spPr/>
        <p:txBody>
          <a:bodyPr/>
          <a:lstStyle/>
          <a:p>
            <a:r>
              <a:rPr lang="sv-SE" dirty="0"/>
              <a:t>LÅT OSS SE NÄRMARE PÅ KOSTNADER</a:t>
            </a:r>
            <a:endParaRPr lang="de-DE" dirty="0"/>
          </a:p>
        </p:txBody>
      </p:sp>
      <p:sp>
        <p:nvSpPr>
          <p:cNvPr id="13" name="Textplatzhalter 12">
            <a:extLst>
              <a:ext uri="{FF2B5EF4-FFF2-40B4-BE49-F238E27FC236}">
                <a16:creationId xmlns:a16="http://schemas.microsoft.com/office/drawing/2014/main" id="{6562BF2B-7398-5148-FBAD-08CDDBD7C389}"/>
              </a:ext>
            </a:extLst>
          </p:cNvPr>
          <p:cNvSpPr>
            <a:spLocks noGrp="1"/>
          </p:cNvSpPr>
          <p:nvPr>
            <p:ph type="body" sz="quarter" idx="48"/>
          </p:nvPr>
        </p:nvSpPr>
        <p:spPr>
          <a:xfrm>
            <a:off x="854282" y="1864553"/>
            <a:ext cx="10833082" cy="4677761"/>
          </a:xfrm>
        </p:spPr>
        <p:txBody>
          <a:bodyPr/>
          <a:lstStyle/>
          <a:p>
            <a:r>
              <a:rPr lang="en-US" sz="2400" dirty="0" err="1">
                <a:solidFill>
                  <a:srgbClr val="1E494F"/>
                </a:solidFill>
              </a:rPr>
              <a:t>Kostnaden</a:t>
            </a:r>
            <a:r>
              <a:rPr lang="en-US" sz="2400" dirty="0">
                <a:solidFill>
                  <a:srgbClr val="1E494F"/>
                </a:solidFill>
              </a:rPr>
              <a:t> </a:t>
            </a:r>
            <a:r>
              <a:rPr lang="en-US" sz="2400" dirty="0" err="1">
                <a:solidFill>
                  <a:srgbClr val="1E494F"/>
                </a:solidFill>
              </a:rPr>
              <a:t>är</a:t>
            </a:r>
            <a:r>
              <a:rPr lang="en-US" sz="2400" dirty="0">
                <a:solidFill>
                  <a:srgbClr val="1E494F"/>
                </a:solidFill>
              </a:rPr>
              <a:t> </a:t>
            </a:r>
            <a:r>
              <a:rPr lang="en-US" sz="2400" dirty="0" err="1">
                <a:solidFill>
                  <a:srgbClr val="1E494F"/>
                </a:solidFill>
              </a:rPr>
              <a:t>en</a:t>
            </a:r>
            <a:r>
              <a:rPr lang="en-US" sz="2400" dirty="0">
                <a:solidFill>
                  <a:srgbClr val="1E494F"/>
                </a:solidFill>
              </a:rPr>
              <a:t> </a:t>
            </a:r>
            <a:r>
              <a:rPr lang="sv-SE" sz="2400" b="1" dirty="0">
                <a:solidFill>
                  <a:srgbClr val="7654A2"/>
                </a:solidFill>
              </a:rPr>
              <a:t>monetär värdering som måste reflektera och belöna din</a:t>
            </a:r>
            <a:r>
              <a:rPr lang="en-US" sz="2400" b="1" dirty="0">
                <a:solidFill>
                  <a:srgbClr val="7654A2"/>
                </a:solidFill>
              </a:rPr>
              <a:t> </a:t>
            </a:r>
          </a:p>
          <a:p>
            <a:pPr marL="457200" indent="-457200">
              <a:spcBef>
                <a:spcPts val="300"/>
              </a:spcBef>
              <a:buClr>
                <a:srgbClr val="E97924"/>
              </a:buClr>
              <a:buFont typeface="+mj-lt"/>
              <a:buAutoNum type="arabicPeriod"/>
            </a:pPr>
            <a:r>
              <a:rPr lang="en-US" sz="2000" dirty="0" err="1">
                <a:solidFill>
                  <a:srgbClr val="1E494F"/>
                </a:solidFill>
              </a:rPr>
              <a:t>Ditt</a:t>
            </a:r>
            <a:r>
              <a:rPr lang="en-US" sz="2000" dirty="0">
                <a:solidFill>
                  <a:srgbClr val="1E494F"/>
                </a:solidFill>
              </a:rPr>
              <a:t> </a:t>
            </a:r>
            <a:r>
              <a:rPr lang="en-US" sz="2000" dirty="0" err="1">
                <a:solidFill>
                  <a:srgbClr val="1E494F"/>
                </a:solidFill>
              </a:rPr>
              <a:t>hårda</a:t>
            </a:r>
            <a:r>
              <a:rPr lang="en-US" sz="2000" dirty="0">
                <a:solidFill>
                  <a:srgbClr val="1E494F"/>
                </a:solidFill>
              </a:rPr>
              <a:t> </a:t>
            </a:r>
            <a:r>
              <a:rPr lang="en-US" sz="2000" dirty="0" err="1">
                <a:solidFill>
                  <a:srgbClr val="1E494F"/>
                </a:solidFill>
              </a:rPr>
              <a:t>arbete</a:t>
            </a:r>
            <a:endParaRPr lang="en-US" sz="2000" dirty="0">
              <a:solidFill>
                <a:srgbClr val="1E494F"/>
              </a:solidFill>
            </a:endParaRPr>
          </a:p>
          <a:p>
            <a:pPr marL="457200" indent="-457200">
              <a:spcBef>
                <a:spcPts val="300"/>
              </a:spcBef>
              <a:buClr>
                <a:srgbClr val="E97924"/>
              </a:buClr>
              <a:buFont typeface="+mj-lt"/>
              <a:buAutoNum type="arabicPeriod"/>
            </a:pPr>
            <a:r>
              <a:rPr lang="sv-SE" sz="2000" dirty="0">
                <a:solidFill>
                  <a:srgbClr val="1E494F"/>
                </a:solidFill>
              </a:rPr>
              <a:t>Materialet och resurserna du använder</a:t>
            </a:r>
            <a:endParaRPr lang="en-US" sz="2000" dirty="0">
              <a:solidFill>
                <a:srgbClr val="1E494F"/>
              </a:solidFill>
            </a:endParaRPr>
          </a:p>
          <a:p>
            <a:pPr marL="457200" indent="-457200">
              <a:spcBef>
                <a:spcPts val="300"/>
              </a:spcBef>
              <a:buClr>
                <a:srgbClr val="E97924"/>
              </a:buClr>
              <a:buFont typeface="+mj-lt"/>
              <a:buAutoNum type="arabicPeriod"/>
            </a:pPr>
            <a:r>
              <a:rPr lang="sv-SE" sz="2000" dirty="0">
                <a:solidFill>
                  <a:srgbClr val="1E494F"/>
                </a:solidFill>
              </a:rPr>
              <a:t>Tiden och verktygen du använder</a:t>
            </a:r>
            <a:endParaRPr lang="en-US" sz="2000" dirty="0">
              <a:solidFill>
                <a:srgbClr val="1E494F"/>
              </a:solidFill>
            </a:endParaRPr>
          </a:p>
          <a:p>
            <a:pPr marL="457200" indent="-457200">
              <a:spcBef>
                <a:spcPts val="300"/>
              </a:spcBef>
              <a:buClr>
                <a:srgbClr val="E97924"/>
              </a:buClr>
              <a:buFont typeface="+mj-lt"/>
              <a:buAutoNum type="arabicPeriod"/>
            </a:pPr>
            <a:r>
              <a:rPr lang="sv-SE" sz="2000" dirty="0">
                <a:solidFill>
                  <a:srgbClr val="1E494F"/>
                </a:solidFill>
              </a:rPr>
              <a:t>Eventuella risker du tar och de potentiella intäkterna du ger upp genom att inte arbeta någon annanstans.</a:t>
            </a:r>
            <a:endParaRPr lang="en-US" sz="2000" dirty="0">
              <a:solidFill>
                <a:srgbClr val="1E494F"/>
              </a:solidFill>
            </a:endParaRPr>
          </a:p>
          <a:p>
            <a:pPr marL="457200" indent="-457200">
              <a:spcBef>
                <a:spcPts val="300"/>
              </a:spcBef>
              <a:buClr>
                <a:srgbClr val="E97924"/>
              </a:buClr>
              <a:buFont typeface="+mj-lt"/>
              <a:buAutoNum type="arabicPeriod"/>
            </a:pPr>
            <a:endParaRPr lang="en-US" sz="2000" dirty="0">
              <a:solidFill>
                <a:srgbClr val="1E494F"/>
              </a:solidFill>
            </a:endParaRPr>
          </a:p>
          <a:p>
            <a:r>
              <a:rPr lang="en-US" sz="2400" b="1" dirty="0">
                <a:solidFill>
                  <a:srgbClr val="7654A2"/>
                </a:solidFill>
              </a:rPr>
              <a:t>Syftet med </a:t>
            </a:r>
            <a:r>
              <a:rPr lang="en-US" sz="2400" b="1" dirty="0" err="1">
                <a:solidFill>
                  <a:srgbClr val="7654A2"/>
                </a:solidFill>
              </a:rPr>
              <a:t>kostnadsberäkning</a:t>
            </a:r>
            <a:endParaRPr lang="en-US" sz="2400" b="1" dirty="0">
              <a:solidFill>
                <a:srgbClr val="7654A2"/>
              </a:solidFill>
            </a:endParaRPr>
          </a:p>
          <a:p>
            <a:pPr marL="342900" indent="-342900">
              <a:buClr>
                <a:srgbClr val="E97924"/>
              </a:buClr>
              <a:buFont typeface="Arial" charset="0"/>
              <a:buChar char="•"/>
            </a:pPr>
            <a:r>
              <a:rPr lang="en-US" sz="2000" dirty="0" err="1">
                <a:solidFill>
                  <a:srgbClr val="1E494F"/>
                </a:solidFill>
              </a:rPr>
              <a:t>Är</a:t>
            </a:r>
            <a:r>
              <a:rPr lang="en-US" sz="2000" dirty="0">
                <a:solidFill>
                  <a:srgbClr val="1E494F"/>
                </a:solidFill>
              </a:rPr>
              <a:t> </a:t>
            </a:r>
            <a:r>
              <a:rPr lang="en-US" sz="2000" dirty="0" err="1">
                <a:solidFill>
                  <a:srgbClr val="1E494F"/>
                </a:solidFill>
              </a:rPr>
              <a:t>att</a:t>
            </a:r>
            <a:r>
              <a:rPr lang="en-US" sz="2000" dirty="0">
                <a:solidFill>
                  <a:srgbClr val="1E494F"/>
                </a:solidFill>
              </a:rPr>
              <a:t> </a:t>
            </a:r>
            <a:r>
              <a:rPr lang="en-US" sz="2000" dirty="0" err="1">
                <a:solidFill>
                  <a:srgbClr val="1E494F"/>
                </a:solidFill>
              </a:rPr>
              <a:t>kontrollera</a:t>
            </a:r>
            <a:r>
              <a:rPr lang="en-US" sz="2000" dirty="0">
                <a:solidFill>
                  <a:srgbClr val="1E494F"/>
                </a:solidFill>
              </a:rPr>
              <a:t> </a:t>
            </a:r>
            <a:r>
              <a:rPr lang="en-US" sz="2000" dirty="0" err="1">
                <a:solidFill>
                  <a:srgbClr val="1E494F"/>
                </a:solidFill>
              </a:rPr>
              <a:t>kostnaden</a:t>
            </a:r>
            <a:endParaRPr lang="en-US" sz="2000" dirty="0">
              <a:solidFill>
                <a:srgbClr val="1E494F"/>
              </a:solidFill>
            </a:endParaRPr>
          </a:p>
          <a:p>
            <a:pPr marL="342900" indent="-342900">
              <a:buClr>
                <a:srgbClr val="E97924"/>
              </a:buClr>
              <a:buFont typeface="Arial" charset="0"/>
              <a:buChar char="•"/>
            </a:pPr>
            <a:r>
              <a:rPr lang="sv-SE" sz="2000" dirty="0">
                <a:solidFill>
                  <a:srgbClr val="1E494F"/>
                </a:solidFill>
              </a:rPr>
              <a:t>För att fixa ditt pris</a:t>
            </a:r>
            <a:endParaRPr lang="en-US" sz="2000" dirty="0">
              <a:solidFill>
                <a:srgbClr val="1E494F"/>
              </a:solidFill>
            </a:endParaRPr>
          </a:p>
          <a:p>
            <a:pPr marL="342900" indent="-342900">
              <a:buClr>
                <a:srgbClr val="E97924"/>
              </a:buClr>
              <a:buFont typeface="Arial" charset="0"/>
              <a:buChar char="•"/>
            </a:pPr>
            <a:r>
              <a:rPr lang="sv-SE" sz="2000" dirty="0">
                <a:solidFill>
                  <a:srgbClr val="1E494F"/>
                </a:solidFill>
              </a:rPr>
              <a:t>För att identifiera din mest lönsamma försäljning</a:t>
            </a:r>
            <a:endParaRPr lang="en-US" sz="2000" dirty="0">
              <a:solidFill>
                <a:srgbClr val="1E494F"/>
              </a:solidFill>
            </a:endParaRPr>
          </a:p>
          <a:p>
            <a:pPr>
              <a:buClr>
                <a:srgbClr val="E97924"/>
              </a:buClr>
            </a:pPr>
            <a:endParaRPr lang="en-US" b="1" dirty="0">
              <a:solidFill>
                <a:srgbClr val="1E494F"/>
              </a:solidFill>
            </a:endParaRPr>
          </a:p>
          <a:p>
            <a:r>
              <a:rPr lang="en-US" b="1" dirty="0">
                <a:solidFill>
                  <a:srgbClr val="7654A2"/>
                </a:solidFill>
              </a:rPr>
              <a:t>För </a:t>
            </a:r>
            <a:r>
              <a:rPr lang="en-US" b="1" dirty="0" err="1">
                <a:solidFill>
                  <a:srgbClr val="7654A2"/>
                </a:solidFill>
              </a:rPr>
              <a:t>en</a:t>
            </a:r>
            <a:r>
              <a:rPr lang="en-US" b="1" dirty="0">
                <a:solidFill>
                  <a:srgbClr val="7654A2"/>
                </a:solidFill>
              </a:rPr>
              <a:t> </a:t>
            </a:r>
            <a:r>
              <a:rPr lang="en-US" b="1" dirty="0" err="1">
                <a:solidFill>
                  <a:srgbClr val="7654A2"/>
                </a:solidFill>
              </a:rPr>
              <a:t>fysisk</a:t>
            </a:r>
            <a:r>
              <a:rPr lang="en-US" b="1" dirty="0">
                <a:solidFill>
                  <a:srgbClr val="7654A2"/>
                </a:solidFill>
              </a:rPr>
              <a:t> </a:t>
            </a:r>
            <a:r>
              <a:rPr lang="en-US" b="1" dirty="0" err="1">
                <a:solidFill>
                  <a:srgbClr val="7654A2"/>
                </a:solidFill>
              </a:rPr>
              <a:t>produkt</a:t>
            </a:r>
            <a:r>
              <a:rPr lang="en-US" b="1" dirty="0">
                <a:solidFill>
                  <a:srgbClr val="7654A2"/>
                </a:solidFill>
              </a:rPr>
              <a:t> </a:t>
            </a:r>
            <a:r>
              <a:rPr lang="en-US" b="1" dirty="0" err="1">
                <a:solidFill>
                  <a:srgbClr val="7654A2"/>
                </a:solidFill>
              </a:rPr>
              <a:t>inkluderar</a:t>
            </a:r>
            <a:r>
              <a:rPr lang="en-US" b="1" dirty="0">
                <a:solidFill>
                  <a:srgbClr val="7654A2"/>
                </a:solidFill>
              </a:rPr>
              <a:t> </a:t>
            </a:r>
            <a:r>
              <a:rPr lang="en-US" b="1" dirty="0" err="1">
                <a:solidFill>
                  <a:srgbClr val="7654A2"/>
                </a:solidFill>
              </a:rPr>
              <a:t>kostnaden</a:t>
            </a:r>
            <a:r>
              <a:rPr lang="en-US" b="1" dirty="0">
                <a:solidFill>
                  <a:srgbClr val="7654A2"/>
                </a:solidFill>
              </a:rPr>
              <a:t> </a:t>
            </a:r>
            <a:r>
              <a:rPr lang="en-US" b="1" dirty="0" err="1">
                <a:solidFill>
                  <a:srgbClr val="7654A2"/>
                </a:solidFill>
              </a:rPr>
              <a:t>tre</a:t>
            </a:r>
            <a:r>
              <a:rPr lang="en-US" b="1" dirty="0">
                <a:solidFill>
                  <a:srgbClr val="7654A2"/>
                </a:solidFill>
              </a:rPr>
              <a:t> saker:</a:t>
            </a:r>
          </a:p>
          <a:p>
            <a:pPr marL="457200" indent="-457200">
              <a:spcBef>
                <a:spcPts val="300"/>
              </a:spcBef>
              <a:buClr>
                <a:srgbClr val="E97924"/>
              </a:buClr>
              <a:buFont typeface="+mj-lt"/>
              <a:buAutoNum type="arabicPeriod"/>
            </a:pPr>
            <a:r>
              <a:rPr lang="en-US" sz="2000" dirty="0" err="1">
                <a:solidFill>
                  <a:srgbClr val="1E494F"/>
                </a:solidFill>
              </a:rPr>
              <a:t>Pengarna</a:t>
            </a:r>
            <a:r>
              <a:rPr lang="en-US" sz="2000" dirty="0">
                <a:solidFill>
                  <a:srgbClr val="1E494F"/>
                </a:solidFill>
              </a:rPr>
              <a:t> </a:t>
            </a:r>
            <a:r>
              <a:rPr lang="en-US" sz="2000" dirty="0" err="1">
                <a:solidFill>
                  <a:srgbClr val="1E494F"/>
                </a:solidFill>
              </a:rPr>
              <a:t>som</a:t>
            </a:r>
            <a:r>
              <a:rPr lang="en-US" sz="2000" dirty="0">
                <a:solidFill>
                  <a:srgbClr val="1E494F"/>
                </a:solidFill>
              </a:rPr>
              <a:t> </a:t>
            </a:r>
            <a:r>
              <a:rPr lang="en-US" sz="2000" dirty="0" err="1">
                <a:solidFill>
                  <a:srgbClr val="1E494F"/>
                </a:solidFill>
              </a:rPr>
              <a:t>spenderas</a:t>
            </a:r>
            <a:r>
              <a:rPr lang="en-US" sz="2000" dirty="0">
                <a:solidFill>
                  <a:srgbClr val="1E494F"/>
                </a:solidFill>
              </a:rPr>
              <a:t> </a:t>
            </a:r>
            <a:r>
              <a:rPr lang="en-US" sz="2000" dirty="0" err="1">
                <a:solidFill>
                  <a:srgbClr val="1E494F"/>
                </a:solidFill>
              </a:rPr>
              <a:t>på</a:t>
            </a:r>
            <a:r>
              <a:rPr lang="en-US" sz="2000" dirty="0">
                <a:solidFill>
                  <a:srgbClr val="1E494F"/>
                </a:solidFill>
              </a:rPr>
              <a:t> </a:t>
            </a:r>
            <a:r>
              <a:rPr lang="en-US" sz="2000" b="1" dirty="0">
                <a:solidFill>
                  <a:srgbClr val="E97924"/>
                </a:solidFill>
              </a:rPr>
              <a:t>material</a:t>
            </a:r>
            <a:r>
              <a:rPr lang="en-US" sz="2000" dirty="0">
                <a:solidFill>
                  <a:srgbClr val="1E494F"/>
                </a:solidFill>
              </a:rPr>
              <a:t>, </a:t>
            </a:r>
            <a:r>
              <a:rPr lang="en-US" sz="2000" dirty="0" err="1">
                <a:solidFill>
                  <a:srgbClr val="1E494F"/>
                </a:solidFill>
              </a:rPr>
              <a:t>inklusive</a:t>
            </a:r>
            <a:r>
              <a:rPr lang="en-US" sz="2000" dirty="0">
                <a:solidFill>
                  <a:srgbClr val="1E494F"/>
                </a:solidFill>
              </a:rPr>
              <a:t> </a:t>
            </a:r>
            <a:r>
              <a:rPr lang="en-US" sz="2000" dirty="0" err="1">
                <a:solidFill>
                  <a:srgbClr val="1E494F"/>
                </a:solidFill>
              </a:rPr>
              <a:t>förpackningar</a:t>
            </a:r>
            <a:r>
              <a:rPr lang="en-US" sz="2000" dirty="0">
                <a:solidFill>
                  <a:srgbClr val="1E494F"/>
                </a:solidFill>
              </a:rPr>
              <a:t>.</a:t>
            </a:r>
          </a:p>
          <a:p>
            <a:pPr marL="457200" indent="-457200">
              <a:spcBef>
                <a:spcPts val="300"/>
              </a:spcBef>
              <a:buClr>
                <a:srgbClr val="E97924"/>
              </a:buClr>
              <a:buFont typeface="+mj-lt"/>
              <a:buAutoNum type="arabicPeriod"/>
            </a:pPr>
            <a:r>
              <a:rPr lang="sv-SE" sz="2000" dirty="0">
                <a:solidFill>
                  <a:srgbClr val="1E494F"/>
                </a:solidFill>
              </a:rPr>
              <a:t>Värdet av din tid på att tillverka och sälja föremålet, så kallad</a:t>
            </a:r>
            <a:r>
              <a:rPr lang="en-US" sz="2000" dirty="0">
                <a:solidFill>
                  <a:srgbClr val="1E494F"/>
                </a:solidFill>
              </a:rPr>
              <a:t> </a:t>
            </a:r>
            <a:r>
              <a:rPr lang="en-US" sz="2000" b="1" dirty="0" err="1">
                <a:solidFill>
                  <a:srgbClr val="E97924"/>
                </a:solidFill>
              </a:rPr>
              <a:t>arbetskraft</a:t>
            </a:r>
            <a:r>
              <a:rPr lang="en-US" sz="2000" dirty="0">
                <a:solidFill>
                  <a:srgbClr val="1E494F"/>
                </a:solidFill>
              </a:rPr>
              <a:t>.</a:t>
            </a:r>
          </a:p>
          <a:p>
            <a:pPr marL="457200" indent="-457200">
              <a:spcBef>
                <a:spcPts val="300"/>
              </a:spcBef>
              <a:buClr>
                <a:srgbClr val="E97924"/>
              </a:buClr>
              <a:buFont typeface="+mj-lt"/>
              <a:buAutoNum type="arabicPeriod"/>
            </a:pPr>
            <a:r>
              <a:rPr lang="sv-SE" sz="2000" dirty="0">
                <a:solidFill>
                  <a:srgbClr val="1E494F"/>
                </a:solidFill>
              </a:rPr>
              <a:t>Andra affärskostnader som hyra, transport och marknadsföringskostnader – eller helt enkelt sagt:</a:t>
            </a:r>
            <a:r>
              <a:rPr lang="en-US" sz="2000" dirty="0">
                <a:solidFill>
                  <a:srgbClr val="1E494F"/>
                </a:solidFill>
              </a:rPr>
              <a:t> </a:t>
            </a:r>
            <a:r>
              <a:rPr lang="en-US" sz="2000" b="1" dirty="0" err="1">
                <a:solidFill>
                  <a:srgbClr val="E97924"/>
                </a:solidFill>
              </a:rPr>
              <a:t>Omkostnader</a:t>
            </a:r>
            <a:endParaRPr lang="en-US" sz="2000" b="1" dirty="0">
              <a:solidFill>
                <a:srgbClr val="E97924"/>
              </a:solidFill>
            </a:endParaRPr>
          </a:p>
          <a:p>
            <a:pPr marL="457200" indent="-457200">
              <a:spcBef>
                <a:spcPts val="300"/>
              </a:spcBef>
              <a:buClr>
                <a:srgbClr val="E97924"/>
              </a:buClr>
              <a:buFont typeface="+mj-lt"/>
              <a:buAutoNum type="arabicPeriod"/>
            </a:pPr>
            <a:endParaRPr lang="en-US" dirty="0">
              <a:solidFill>
                <a:srgbClr val="1E494F"/>
              </a:solidFill>
            </a:endParaRPr>
          </a:p>
          <a:p>
            <a:pPr>
              <a:spcBef>
                <a:spcPts val="300"/>
              </a:spcBef>
              <a:buClr>
                <a:srgbClr val="E97924"/>
              </a:buClr>
            </a:pPr>
            <a:r>
              <a:rPr lang="en-US" sz="2400" b="1" dirty="0">
                <a:solidFill>
                  <a:srgbClr val="E97924"/>
                </a:solidFill>
              </a:rPr>
              <a:t>MATERIAL</a:t>
            </a:r>
            <a:r>
              <a:rPr lang="en-US" sz="2400" b="1" dirty="0">
                <a:solidFill>
                  <a:srgbClr val="EC2179"/>
                </a:solidFill>
              </a:rPr>
              <a:t> </a:t>
            </a:r>
            <a:r>
              <a:rPr lang="en-US" sz="2400" b="1" dirty="0">
                <a:solidFill>
                  <a:srgbClr val="1EB3DD"/>
                </a:solidFill>
              </a:rPr>
              <a:t> </a:t>
            </a:r>
            <a:r>
              <a:rPr lang="en-US" sz="2400" b="1" dirty="0">
                <a:solidFill>
                  <a:srgbClr val="7ABB57"/>
                </a:solidFill>
              </a:rPr>
              <a:t>+ </a:t>
            </a:r>
            <a:r>
              <a:rPr lang="en-US" altLang="zh-TW" sz="2400" b="1" dirty="0" err="1">
                <a:solidFill>
                  <a:srgbClr val="E97924"/>
                </a:solidFill>
              </a:rPr>
              <a:t>Arbetskraft</a:t>
            </a:r>
            <a:r>
              <a:rPr lang="en-US" sz="2400" b="1" dirty="0">
                <a:solidFill>
                  <a:srgbClr val="EC2179"/>
                </a:solidFill>
              </a:rPr>
              <a:t>  </a:t>
            </a:r>
            <a:r>
              <a:rPr lang="en-US" sz="2400" b="1" dirty="0">
                <a:solidFill>
                  <a:srgbClr val="7ABB57"/>
                </a:solidFill>
              </a:rPr>
              <a:t>+</a:t>
            </a:r>
            <a:r>
              <a:rPr lang="en-US" sz="2400" b="1" dirty="0">
                <a:solidFill>
                  <a:srgbClr val="1EB3DD"/>
                </a:solidFill>
              </a:rPr>
              <a:t> </a:t>
            </a:r>
            <a:r>
              <a:rPr lang="en-US" altLang="zh-TW" sz="2400" b="1" dirty="0" err="1">
                <a:solidFill>
                  <a:srgbClr val="E97924"/>
                </a:solidFill>
              </a:rPr>
              <a:t>Omkostnader</a:t>
            </a:r>
            <a:r>
              <a:rPr lang="en-US" sz="2400" b="1" dirty="0"/>
              <a:t> </a:t>
            </a:r>
          </a:p>
          <a:p>
            <a:pPr marL="457200" indent="-457200">
              <a:spcBef>
                <a:spcPts val="300"/>
              </a:spcBef>
              <a:buClr>
                <a:srgbClr val="E97924"/>
              </a:buClr>
              <a:buFont typeface="+mj-lt"/>
              <a:buAutoNum type="arabicPeriod"/>
            </a:pPr>
            <a:endParaRPr lang="en-US" dirty="0">
              <a:solidFill>
                <a:srgbClr val="1E494F"/>
              </a:solidFill>
            </a:endParaRPr>
          </a:p>
          <a:p>
            <a:pPr marL="342900" indent="-342900">
              <a:buClr>
                <a:srgbClr val="E97924"/>
              </a:buClr>
              <a:buFont typeface="Arial" charset="0"/>
              <a:buChar char="•"/>
            </a:pPr>
            <a:endParaRPr lang="en-US" sz="2400" dirty="0">
              <a:solidFill>
                <a:srgbClr val="1E494F"/>
              </a:solidFill>
            </a:endParaRPr>
          </a:p>
        </p:txBody>
      </p:sp>
    </p:spTree>
    <p:extLst>
      <p:ext uri="{BB962C8B-B14F-4D97-AF65-F5344CB8AC3E}">
        <p14:creationId xmlns:p14="http://schemas.microsoft.com/office/powerpoint/2010/main" val="14726316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0D08E74D-8824-1D45-92D0-C558923AA8CC}"/>
              </a:ext>
            </a:extLst>
          </p:cNvPr>
          <p:cNvSpPr>
            <a:spLocks noGrp="1"/>
          </p:cNvSpPr>
          <p:nvPr>
            <p:ph type="body" sz="quarter" idx="11"/>
          </p:nvPr>
        </p:nvSpPr>
        <p:spPr/>
        <p:txBody>
          <a:bodyPr/>
          <a:lstStyle/>
          <a:p>
            <a:r>
              <a:rPr lang="en-US" sz="2800" dirty="0">
                <a:solidFill>
                  <a:srgbClr val="915F9E"/>
                </a:solidFill>
              </a:rPr>
              <a:t>01</a:t>
            </a:r>
          </a:p>
        </p:txBody>
      </p:sp>
      <p:sp>
        <p:nvSpPr>
          <p:cNvPr id="18" name="Text Placeholder 17">
            <a:extLst>
              <a:ext uri="{FF2B5EF4-FFF2-40B4-BE49-F238E27FC236}">
                <a16:creationId xmlns:a16="http://schemas.microsoft.com/office/drawing/2014/main" id="{5BD3EE41-58A4-F347-B487-F6E6A4B2A74A}"/>
              </a:ext>
            </a:extLst>
          </p:cNvPr>
          <p:cNvSpPr>
            <a:spLocks noGrp="1"/>
          </p:cNvSpPr>
          <p:nvPr>
            <p:ph type="body" sz="quarter" idx="49"/>
          </p:nvPr>
        </p:nvSpPr>
        <p:spPr/>
        <p:txBody>
          <a:bodyPr/>
          <a:lstStyle/>
          <a:p>
            <a:r>
              <a:rPr lang="en-US" sz="2500" dirty="0">
                <a:solidFill>
                  <a:srgbClr val="0C2D45"/>
                </a:solidFill>
              </a:rPr>
              <a:t>Vad </a:t>
            </a:r>
            <a:r>
              <a:rPr lang="en-US" sz="2500" dirty="0" err="1">
                <a:solidFill>
                  <a:srgbClr val="0C2D45"/>
                </a:solidFill>
              </a:rPr>
              <a:t>är</a:t>
            </a:r>
            <a:r>
              <a:rPr lang="en-US" sz="2500" dirty="0">
                <a:solidFill>
                  <a:srgbClr val="0C2D45"/>
                </a:solidFill>
              </a:rPr>
              <a:t> </a:t>
            </a:r>
            <a:r>
              <a:rPr lang="en-US" sz="2500" dirty="0" err="1">
                <a:solidFill>
                  <a:srgbClr val="0C2D45"/>
                </a:solidFill>
              </a:rPr>
              <a:t>finansiell</a:t>
            </a:r>
            <a:r>
              <a:rPr lang="en-US" sz="2500" dirty="0">
                <a:solidFill>
                  <a:srgbClr val="0C2D45"/>
                </a:solidFill>
              </a:rPr>
              <a:t> </a:t>
            </a:r>
            <a:r>
              <a:rPr lang="en-US" sz="2500" dirty="0" err="1">
                <a:solidFill>
                  <a:srgbClr val="0C2D45"/>
                </a:solidFill>
              </a:rPr>
              <a:t>kompetens</a:t>
            </a:r>
            <a:r>
              <a:rPr lang="en-US" sz="2500" dirty="0">
                <a:solidFill>
                  <a:srgbClr val="0C2D45"/>
                </a:solidFill>
              </a:rPr>
              <a:t>?</a:t>
            </a:r>
          </a:p>
        </p:txBody>
      </p:sp>
      <p:sp>
        <p:nvSpPr>
          <p:cNvPr id="10" name="Text Placeholder 9">
            <a:extLst>
              <a:ext uri="{FF2B5EF4-FFF2-40B4-BE49-F238E27FC236}">
                <a16:creationId xmlns:a16="http://schemas.microsoft.com/office/drawing/2014/main" id="{9FF91A7C-8453-734D-8C11-8B904D12FD0D}"/>
              </a:ext>
            </a:extLst>
          </p:cNvPr>
          <p:cNvSpPr>
            <a:spLocks noGrp="1"/>
          </p:cNvSpPr>
          <p:nvPr>
            <p:ph type="body" sz="quarter" idx="13"/>
          </p:nvPr>
        </p:nvSpPr>
        <p:spPr/>
        <p:txBody>
          <a:bodyPr/>
          <a:lstStyle/>
          <a:p>
            <a:r>
              <a:rPr lang="en-US" sz="2800" dirty="0">
                <a:solidFill>
                  <a:srgbClr val="915F9E"/>
                </a:solidFill>
              </a:rPr>
              <a:t>02</a:t>
            </a:r>
          </a:p>
        </p:txBody>
      </p:sp>
      <p:sp>
        <p:nvSpPr>
          <p:cNvPr id="11" name="Text Placeholder 10">
            <a:extLst>
              <a:ext uri="{FF2B5EF4-FFF2-40B4-BE49-F238E27FC236}">
                <a16:creationId xmlns:a16="http://schemas.microsoft.com/office/drawing/2014/main" id="{24ED337C-F64E-DA49-AD56-28A14BCEEFB2}"/>
              </a:ext>
            </a:extLst>
          </p:cNvPr>
          <p:cNvSpPr>
            <a:spLocks noGrp="1"/>
          </p:cNvSpPr>
          <p:nvPr>
            <p:ph type="body" sz="quarter" idx="14"/>
          </p:nvPr>
        </p:nvSpPr>
        <p:spPr/>
        <p:txBody>
          <a:bodyPr/>
          <a:lstStyle/>
          <a:p>
            <a:r>
              <a:rPr lang="en-US" sz="2500" dirty="0" err="1">
                <a:solidFill>
                  <a:srgbClr val="0C2D45"/>
                </a:solidFill>
              </a:rPr>
              <a:t>Hantera</a:t>
            </a:r>
            <a:r>
              <a:rPr lang="en-US" sz="2500" dirty="0">
                <a:solidFill>
                  <a:srgbClr val="0C2D45"/>
                </a:solidFill>
              </a:rPr>
              <a:t> </a:t>
            </a:r>
            <a:r>
              <a:rPr lang="en-US" sz="2500" dirty="0" err="1">
                <a:solidFill>
                  <a:srgbClr val="0C2D45"/>
                </a:solidFill>
              </a:rPr>
              <a:t>privatekonomi</a:t>
            </a:r>
            <a:endParaRPr lang="en-US" sz="2500" dirty="0">
              <a:solidFill>
                <a:srgbClr val="0C2D45"/>
              </a:solidFill>
            </a:endParaRPr>
          </a:p>
        </p:txBody>
      </p:sp>
      <p:sp>
        <p:nvSpPr>
          <p:cNvPr id="12" name="Text Placeholder 11">
            <a:extLst>
              <a:ext uri="{FF2B5EF4-FFF2-40B4-BE49-F238E27FC236}">
                <a16:creationId xmlns:a16="http://schemas.microsoft.com/office/drawing/2014/main" id="{BF5B6173-46F8-114D-AC3C-D521B40B69DA}"/>
              </a:ext>
            </a:extLst>
          </p:cNvPr>
          <p:cNvSpPr>
            <a:spLocks noGrp="1"/>
          </p:cNvSpPr>
          <p:nvPr>
            <p:ph type="body" sz="quarter" idx="15"/>
          </p:nvPr>
        </p:nvSpPr>
        <p:spPr>
          <a:xfrm>
            <a:off x="2679029" y="3622323"/>
            <a:ext cx="1045074" cy="801987"/>
          </a:xfrm>
        </p:spPr>
        <p:txBody>
          <a:bodyPr/>
          <a:lstStyle/>
          <a:p>
            <a:r>
              <a:rPr lang="en-US" sz="2800" dirty="0">
                <a:solidFill>
                  <a:srgbClr val="915F9E"/>
                </a:solidFill>
              </a:rPr>
              <a:t>03</a:t>
            </a:r>
          </a:p>
        </p:txBody>
      </p:sp>
      <p:sp>
        <p:nvSpPr>
          <p:cNvPr id="14" name="Text Placeholder 13">
            <a:extLst>
              <a:ext uri="{FF2B5EF4-FFF2-40B4-BE49-F238E27FC236}">
                <a16:creationId xmlns:a16="http://schemas.microsoft.com/office/drawing/2014/main" id="{67C331F7-5757-6641-9BBF-CD38714CB570}"/>
              </a:ext>
            </a:extLst>
          </p:cNvPr>
          <p:cNvSpPr>
            <a:spLocks noGrp="1"/>
          </p:cNvSpPr>
          <p:nvPr>
            <p:ph type="body" sz="quarter" idx="19"/>
          </p:nvPr>
        </p:nvSpPr>
        <p:spPr>
          <a:xfrm>
            <a:off x="3812738" y="3853331"/>
            <a:ext cx="7150438" cy="242707"/>
          </a:xfrm>
        </p:spPr>
        <p:txBody>
          <a:bodyPr/>
          <a:lstStyle/>
          <a:p>
            <a:r>
              <a:rPr lang="sv-SE" sz="2500" dirty="0">
                <a:solidFill>
                  <a:srgbClr val="0C2D45"/>
                </a:solidFill>
              </a:rPr>
              <a:t>Kunskap om lokal ekonomi, skatter, banker och regelverk</a:t>
            </a:r>
            <a:endParaRPr lang="en-US" sz="2500" dirty="0">
              <a:solidFill>
                <a:srgbClr val="0C2D45"/>
              </a:solidFill>
            </a:endParaRPr>
          </a:p>
        </p:txBody>
      </p:sp>
      <p:sp>
        <p:nvSpPr>
          <p:cNvPr id="13" name="Text Placeholder 12">
            <a:extLst>
              <a:ext uri="{FF2B5EF4-FFF2-40B4-BE49-F238E27FC236}">
                <a16:creationId xmlns:a16="http://schemas.microsoft.com/office/drawing/2014/main" id="{52310EBE-4E3C-B445-BD97-7B2640FD7918}"/>
              </a:ext>
            </a:extLst>
          </p:cNvPr>
          <p:cNvSpPr>
            <a:spLocks noGrp="1"/>
          </p:cNvSpPr>
          <p:nvPr>
            <p:ph type="body" sz="quarter" idx="17"/>
          </p:nvPr>
        </p:nvSpPr>
        <p:spPr>
          <a:xfrm>
            <a:off x="2694576" y="4489694"/>
            <a:ext cx="1045074" cy="801987"/>
          </a:xfrm>
        </p:spPr>
        <p:txBody>
          <a:bodyPr/>
          <a:lstStyle/>
          <a:p>
            <a:r>
              <a:rPr lang="en-US" sz="2800" dirty="0">
                <a:solidFill>
                  <a:srgbClr val="915F9E"/>
                </a:solidFill>
              </a:rPr>
              <a:t>04</a:t>
            </a:r>
          </a:p>
        </p:txBody>
      </p:sp>
      <p:sp>
        <p:nvSpPr>
          <p:cNvPr id="15" name="Text Placeholder 14">
            <a:extLst>
              <a:ext uri="{FF2B5EF4-FFF2-40B4-BE49-F238E27FC236}">
                <a16:creationId xmlns:a16="http://schemas.microsoft.com/office/drawing/2014/main" id="{A3B016CE-DAB6-9640-B44D-A78DE1197BA2}"/>
              </a:ext>
            </a:extLst>
          </p:cNvPr>
          <p:cNvSpPr>
            <a:spLocks noGrp="1"/>
          </p:cNvSpPr>
          <p:nvPr>
            <p:ph type="body" sz="quarter" idx="20"/>
          </p:nvPr>
        </p:nvSpPr>
        <p:spPr>
          <a:xfrm>
            <a:off x="3812737" y="4798460"/>
            <a:ext cx="7342943" cy="262279"/>
          </a:xfrm>
        </p:spPr>
        <p:txBody>
          <a:bodyPr/>
          <a:lstStyle/>
          <a:p>
            <a:r>
              <a:rPr lang="sv-SE" sz="2500" dirty="0">
                <a:solidFill>
                  <a:srgbClr val="0C2D45"/>
                </a:solidFill>
              </a:rPr>
              <a:t>Hitta finansiering och ekonomiskt konsultstöd</a:t>
            </a:r>
            <a:endParaRPr lang="en-US" sz="2500" dirty="0">
              <a:solidFill>
                <a:srgbClr val="0C2D45"/>
              </a:solidFill>
            </a:endParaRPr>
          </a:p>
        </p:txBody>
      </p:sp>
      <p:sp>
        <p:nvSpPr>
          <p:cNvPr id="23" name="Text Placeholder 22">
            <a:extLst>
              <a:ext uri="{FF2B5EF4-FFF2-40B4-BE49-F238E27FC236}">
                <a16:creationId xmlns:a16="http://schemas.microsoft.com/office/drawing/2014/main" id="{2A918B5F-90D1-504A-8107-BD0E2D1B59B1}"/>
              </a:ext>
            </a:extLst>
          </p:cNvPr>
          <p:cNvSpPr>
            <a:spLocks noGrp="1"/>
          </p:cNvSpPr>
          <p:nvPr>
            <p:ph type="body" sz="quarter" idx="61"/>
          </p:nvPr>
        </p:nvSpPr>
        <p:spPr>
          <a:xfrm>
            <a:off x="2694576" y="846766"/>
            <a:ext cx="3692066" cy="532331"/>
          </a:xfrm>
        </p:spPr>
        <p:txBody>
          <a:bodyPr/>
          <a:lstStyle/>
          <a:p>
            <a:r>
              <a:rPr lang="en-US" dirty="0">
                <a:solidFill>
                  <a:srgbClr val="915F9E"/>
                </a:solidFill>
              </a:rPr>
              <a:t>INNEHÅLLSFÖRTECKNING</a:t>
            </a:r>
          </a:p>
        </p:txBody>
      </p:sp>
      <p:sp>
        <p:nvSpPr>
          <p:cNvPr id="2" name="Slide Number Placeholder 2">
            <a:extLst>
              <a:ext uri="{FF2B5EF4-FFF2-40B4-BE49-F238E27FC236}">
                <a16:creationId xmlns:a16="http://schemas.microsoft.com/office/drawing/2014/main" id="{C72DD1BA-8BB3-FA93-2FF2-226664E56F8C}"/>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2</a:t>
            </a:fld>
            <a:endParaRPr lang="en-US" sz="8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106865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platzhalter 11">
            <a:extLst>
              <a:ext uri="{FF2B5EF4-FFF2-40B4-BE49-F238E27FC236}">
                <a16:creationId xmlns:a16="http://schemas.microsoft.com/office/drawing/2014/main" id="{30373D64-E69F-6379-4381-0A3E8D5AC9D0}"/>
              </a:ext>
            </a:extLst>
          </p:cNvPr>
          <p:cNvSpPr>
            <a:spLocks noGrp="1"/>
          </p:cNvSpPr>
          <p:nvPr>
            <p:ph type="body" sz="quarter" idx="30"/>
          </p:nvPr>
        </p:nvSpPr>
        <p:spPr/>
        <p:txBody>
          <a:bodyPr/>
          <a:lstStyle/>
          <a:p>
            <a:r>
              <a:rPr lang="sv-SE" dirty="0"/>
              <a:t>LÅT OSS SE NÄRMARE PÅ KOSTNADER</a:t>
            </a:r>
            <a:endParaRPr lang="de-DE" dirty="0"/>
          </a:p>
        </p:txBody>
      </p:sp>
      <p:sp>
        <p:nvSpPr>
          <p:cNvPr id="13" name="Textplatzhalter 12">
            <a:extLst>
              <a:ext uri="{FF2B5EF4-FFF2-40B4-BE49-F238E27FC236}">
                <a16:creationId xmlns:a16="http://schemas.microsoft.com/office/drawing/2014/main" id="{6562BF2B-7398-5148-FBAD-08CDDBD7C389}"/>
              </a:ext>
            </a:extLst>
          </p:cNvPr>
          <p:cNvSpPr>
            <a:spLocks noGrp="1"/>
          </p:cNvSpPr>
          <p:nvPr>
            <p:ph type="body" sz="quarter" idx="48"/>
          </p:nvPr>
        </p:nvSpPr>
        <p:spPr>
          <a:xfrm>
            <a:off x="991402" y="1864553"/>
            <a:ext cx="10077651" cy="4439577"/>
          </a:xfrm>
        </p:spPr>
        <p:txBody>
          <a:bodyPr/>
          <a:lstStyle/>
          <a:p>
            <a:r>
              <a:rPr lang="sv-SE" sz="2800" b="1" dirty="0">
                <a:solidFill>
                  <a:srgbClr val="7654A2"/>
                </a:solidFill>
              </a:rPr>
              <a:t>Det finns två typer av kostnader:</a:t>
            </a:r>
          </a:p>
          <a:p>
            <a:endParaRPr lang="en-US" sz="2000" b="0" i="0" dirty="0">
              <a:solidFill>
                <a:srgbClr val="374151"/>
              </a:solidFill>
              <a:effectLst/>
            </a:endParaRPr>
          </a:p>
          <a:p>
            <a:pPr algn="l"/>
            <a:r>
              <a:rPr lang="en-US" b="1" i="0" dirty="0" err="1">
                <a:solidFill>
                  <a:srgbClr val="7ABB57"/>
                </a:solidFill>
                <a:effectLst/>
              </a:rPr>
              <a:t>Fasta</a:t>
            </a:r>
            <a:r>
              <a:rPr lang="en-US" b="1" i="0" dirty="0">
                <a:solidFill>
                  <a:srgbClr val="7ABB57"/>
                </a:solidFill>
                <a:effectLst/>
              </a:rPr>
              <a:t> </a:t>
            </a:r>
            <a:r>
              <a:rPr lang="en-US" b="1" i="0" dirty="0" err="1">
                <a:solidFill>
                  <a:srgbClr val="7ABB57"/>
                </a:solidFill>
                <a:effectLst/>
              </a:rPr>
              <a:t>kostnader</a:t>
            </a:r>
            <a:r>
              <a:rPr lang="en-US" b="1" i="0" dirty="0">
                <a:solidFill>
                  <a:srgbClr val="7ABB57"/>
                </a:solidFill>
                <a:effectLst/>
              </a:rPr>
              <a:t>: </a:t>
            </a:r>
            <a:r>
              <a:rPr lang="sv-SE" sz="2000" b="0" i="0" dirty="0">
                <a:solidFill>
                  <a:srgbClr val="374151"/>
                </a:solidFill>
                <a:effectLst/>
              </a:rPr>
              <a:t>Dessa förblir desamma, oavsett hur många bakverk du bakar. Som exempel kan nämnas hyra och utrustningslån.</a:t>
            </a:r>
            <a:endParaRPr lang="en-US" sz="2000" b="0" i="0" dirty="0">
              <a:solidFill>
                <a:srgbClr val="374151"/>
              </a:solidFill>
              <a:effectLst/>
            </a:endParaRPr>
          </a:p>
          <a:p>
            <a:pPr marL="457200" indent="-457200" algn="l">
              <a:buFont typeface="+mj-lt"/>
              <a:buAutoNum type="arabicPeriod"/>
            </a:pPr>
            <a:endParaRPr lang="en-US" sz="2000" b="0" i="0" dirty="0">
              <a:solidFill>
                <a:srgbClr val="374151"/>
              </a:solidFill>
              <a:effectLst/>
            </a:endParaRPr>
          </a:p>
          <a:p>
            <a:pPr algn="l"/>
            <a:r>
              <a:rPr lang="en-US" b="1" dirty="0" err="1">
                <a:solidFill>
                  <a:srgbClr val="7ABB57"/>
                </a:solidFill>
              </a:rPr>
              <a:t>Variabla</a:t>
            </a:r>
            <a:r>
              <a:rPr lang="en-US" b="1" dirty="0">
                <a:solidFill>
                  <a:srgbClr val="7ABB57"/>
                </a:solidFill>
              </a:rPr>
              <a:t> </a:t>
            </a:r>
            <a:r>
              <a:rPr lang="en-US" b="1" dirty="0" err="1">
                <a:solidFill>
                  <a:srgbClr val="7ABB57"/>
                </a:solidFill>
              </a:rPr>
              <a:t>kostnader</a:t>
            </a:r>
            <a:r>
              <a:rPr lang="en-US" b="1" dirty="0">
                <a:solidFill>
                  <a:srgbClr val="7ABB57"/>
                </a:solidFill>
              </a:rPr>
              <a:t>: </a:t>
            </a:r>
            <a:r>
              <a:rPr lang="sv-SE" sz="2000" b="0" i="0" dirty="0">
                <a:solidFill>
                  <a:srgbClr val="374151"/>
                </a:solidFill>
                <a:effectLst/>
              </a:rPr>
              <a:t>Dessa ändras beroende på hur mycket du producerar. De är kopplade till din aktivitetsnivå. Exempel är ingredienser, förpackningar och verktyg. Så om du bakar fler bakverk, går dessa kostnader upp. Om du till exempel bakar 500 bakverk kan din rörliga kostnad vara 800 €.</a:t>
            </a:r>
            <a:endParaRPr lang="en-US" sz="2000" b="0" i="0" dirty="0">
              <a:solidFill>
                <a:srgbClr val="374151"/>
              </a:solidFill>
              <a:effectLst/>
            </a:endParaRPr>
          </a:p>
          <a:p>
            <a:pPr algn="l"/>
            <a:endParaRPr lang="en-US" sz="2000" b="0" i="0" dirty="0">
              <a:solidFill>
                <a:srgbClr val="374151"/>
              </a:solidFill>
              <a:effectLst/>
            </a:endParaRPr>
          </a:p>
          <a:p>
            <a:pPr algn="l"/>
            <a:endParaRPr lang="en-US" sz="2000" b="0" i="0" dirty="0">
              <a:solidFill>
                <a:srgbClr val="374151"/>
              </a:solidFill>
              <a:effectLst/>
            </a:endParaRPr>
          </a:p>
          <a:p>
            <a:pPr algn="l"/>
            <a:r>
              <a:rPr lang="sv-SE" sz="2000" b="0" i="0" dirty="0">
                <a:solidFill>
                  <a:srgbClr val="374151"/>
                </a:solidFill>
                <a:effectLst/>
              </a:rPr>
              <a:t>När det gäller fasta kostnader, om din hyra är €1000 per månad, förblir den densamma oavsett om du bakar 100 bakverk eller 1000 bakverk - är det vettigt, eller hur? Påminner det dig om ett ämne vi hade tidigare? Precis, det har samma tillvägagångssätt som budgetbokning! Låt oss nu gå vidare till prissättningen.</a:t>
            </a:r>
            <a:endParaRPr lang="en-US" sz="2000" b="0" i="0" dirty="0">
              <a:solidFill>
                <a:srgbClr val="374151"/>
              </a:solidFill>
              <a:effectLst/>
            </a:endParaRPr>
          </a:p>
          <a:p>
            <a:pPr marL="457200" indent="-457200">
              <a:spcBef>
                <a:spcPts val="300"/>
              </a:spcBef>
              <a:buClr>
                <a:srgbClr val="E97924"/>
              </a:buClr>
              <a:buFont typeface="+mj-lt"/>
              <a:buAutoNum type="arabicPeriod"/>
            </a:pPr>
            <a:endParaRPr lang="en-US" dirty="0">
              <a:solidFill>
                <a:srgbClr val="1E494F"/>
              </a:solidFill>
            </a:endParaRPr>
          </a:p>
          <a:p>
            <a:pPr marL="342900" indent="-342900">
              <a:buClr>
                <a:srgbClr val="E97924"/>
              </a:buClr>
              <a:buFont typeface="Arial" charset="0"/>
              <a:buChar char="•"/>
            </a:pPr>
            <a:endParaRPr lang="en-US" sz="2400" dirty="0">
              <a:solidFill>
                <a:srgbClr val="1E494F"/>
              </a:solidFill>
            </a:endParaRPr>
          </a:p>
        </p:txBody>
      </p:sp>
      <p:pic>
        <p:nvPicPr>
          <p:cNvPr id="3" name="Grafik 2" descr="Sperren Silhouette">
            <a:extLst>
              <a:ext uri="{FF2B5EF4-FFF2-40B4-BE49-F238E27FC236}">
                <a16:creationId xmlns:a16="http://schemas.microsoft.com/office/drawing/2014/main" id="{7CC4CDC0-F55C-0A8B-B6CE-9B4C6A82A177}"/>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86625" y="2481942"/>
            <a:ext cx="914400" cy="914400"/>
          </a:xfrm>
          <a:prstGeom prst="rect">
            <a:avLst/>
          </a:prstGeom>
        </p:spPr>
      </p:pic>
      <p:pic>
        <p:nvPicPr>
          <p:cNvPr id="5" name="Grafik 4" descr="Entsperren Silhouette">
            <a:extLst>
              <a:ext uri="{FF2B5EF4-FFF2-40B4-BE49-F238E27FC236}">
                <a16:creationId xmlns:a16="http://schemas.microsoft.com/office/drawing/2014/main" id="{F8EA22CB-14E7-2C0F-7BB6-8CD9F6603CA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86625" y="3643620"/>
            <a:ext cx="914400" cy="914400"/>
          </a:xfrm>
          <a:prstGeom prst="rect">
            <a:avLst/>
          </a:prstGeom>
        </p:spPr>
      </p:pic>
      <p:pic>
        <p:nvPicPr>
          <p:cNvPr id="9" name="Grafik 8" descr="Glühbirne und Zahnrad Silhouette">
            <a:extLst>
              <a:ext uri="{FF2B5EF4-FFF2-40B4-BE49-F238E27FC236}">
                <a16:creationId xmlns:a16="http://schemas.microsoft.com/office/drawing/2014/main" id="{AAE8D3F3-AAD8-240F-5FFA-A8B81393D217}"/>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xmlns="" r:embed="rId7"/>
              </a:ext>
            </a:extLst>
          </a:blip>
          <a:stretch>
            <a:fillRect/>
          </a:stretch>
        </p:blipFill>
        <p:spPr>
          <a:xfrm>
            <a:off x="86625" y="5158929"/>
            <a:ext cx="914400" cy="914400"/>
          </a:xfrm>
          <a:prstGeom prst="rect">
            <a:avLst/>
          </a:prstGeom>
        </p:spPr>
      </p:pic>
    </p:spTree>
    <p:extLst>
      <p:ext uri="{BB962C8B-B14F-4D97-AF65-F5344CB8AC3E}">
        <p14:creationId xmlns:p14="http://schemas.microsoft.com/office/powerpoint/2010/main" val="142119595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18B9CEB8-8930-3928-D111-DCBBC76EC36A}"/>
              </a:ext>
            </a:extLst>
          </p:cNvPr>
          <p:cNvSpPr>
            <a:spLocks noGrp="1"/>
          </p:cNvSpPr>
          <p:nvPr>
            <p:ph type="body" sz="quarter" idx="30"/>
          </p:nvPr>
        </p:nvSpPr>
        <p:spPr/>
        <p:txBody>
          <a:bodyPr/>
          <a:lstStyle/>
          <a:p>
            <a:r>
              <a:rPr lang="sv-SE" dirty="0"/>
              <a:t>PRISET ÄR RÄTT – 3 STRATEGIER FÖR PRISER</a:t>
            </a:r>
            <a:endParaRPr lang="de-DE" dirty="0"/>
          </a:p>
        </p:txBody>
      </p:sp>
      <p:sp>
        <p:nvSpPr>
          <p:cNvPr id="6" name="Textplatzhalter 5">
            <a:extLst>
              <a:ext uri="{FF2B5EF4-FFF2-40B4-BE49-F238E27FC236}">
                <a16:creationId xmlns:a16="http://schemas.microsoft.com/office/drawing/2014/main" id="{6B07ED40-B730-5427-A8E2-43F0BBDA75E6}"/>
              </a:ext>
            </a:extLst>
          </p:cNvPr>
          <p:cNvSpPr>
            <a:spLocks noGrp="1"/>
          </p:cNvSpPr>
          <p:nvPr>
            <p:ph type="body" sz="quarter" idx="48"/>
          </p:nvPr>
        </p:nvSpPr>
        <p:spPr/>
        <p:txBody>
          <a:bodyPr/>
          <a:lstStyle/>
          <a:p>
            <a:r>
              <a:rPr lang="sv-SE" dirty="0"/>
              <a:t>Att sätta rätt pris för din produkt eller tjänst är ett riktigt viktigt beslut. Det handlar om att hitta ett pris som inte bara fungerar för dina kunder utan som också låter ditt företag blomstra. Titta på den här videon för att lära dig mer om prissättningsstrategier!</a:t>
            </a:r>
            <a:endParaRPr lang="en-US" dirty="0"/>
          </a:p>
        </p:txBody>
      </p:sp>
      <p:pic>
        <p:nvPicPr>
          <p:cNvPr id="8" name="Bildplatzhalter 7" descr="Ein Bild, das Text, Screenshot, Person, Cartoon enthält.&#10;&#10;Automatisch generierte Beschreibung">
            <a:hlinkClick r:id="rId2"/>
            <a:extLst>
              <a:ext uri="{FF2B5EF4-FFF2-40B4-BE49-F238E27FC236}">
                <a16:creationId xmlns:a16="http://schemas.microsoft.com/office/drawing/2014/main" id="{84703216-CC6B-D841-CE75-07D6F306A128}"/>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l="6949" r="6949"/>
          <a:stretch>
            <a:fillRect/>
          </a:stretch>
        </p:blipFill>
        <p:spPr/>
      </p:pic>
    </p:spTree>
    <p:extLst>
      <p:ext uri="{BB962C8B-B14F-4D97-AF65-F5344CB8AC3E}">
        <p14:creationId xmlns:p14="http://schemas.microsoft.com/office/powerpoint/2010/main" val="489422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EF50689-86E3-5D2B-F5F5-82083292F1A3}"/>
              </a:ext>
            </a:extLst>
          </p:cNvPr>
          <p:cNvSpPr>
            <a:spLocks noGrp="1"/>
          </p:cNvSpPr>
          <p:nvPr>
            <p:ph type="body" sz="quarter" idx="30"/>
          </p:nvPr>
        </p:nvSpPr>
        <p:spPr/>
        <p:txBody>
          <a:bodyPr/>
          <a:lstStyle/>
          <a:p>
            <a:r>
              <a:rPr lang="sv-SE" dirty="0"/>
              <a:t>4 ASPEKTER ATT TÄNKA PÅ VID PRISINSTÄLLNING</a:t>
            </a:r>
            <a:endParaRPr lang="de-DE" dirty="0"/>
          </a:p>
        </p:txBody>
      </p:sp>
      <p:sp>
        <p:nvSpPr>
          <p:cNvPr id="3" name="Textplatzhalter 2">
            <a:extLst>
              <a:ext uri="{FF2B5EF4-FFF2-40B4-BE49-F238E27FC236}">
                <a16:creationId xmlns:a16="http://schemas.microsoft.com/office/drawing/2014/main" id="{8FC482C7-271F-E28C-25BC-A02E900041D5}"/>
              </a:ext>
            </a:extLst>
          </p:cNvPr>
          <p:cNvSpPr>
            <a:spLocks noGrp="1"/>
          </p:cNvSpPr>
          <p:nvPr>
            <p:ph type="body" sz="quarter" idx="48"/>
          </p:nvPr>
        </p:nvSpPr>
        <p:spPr/>
        <p:txBody>
          <a:bodyPr/>
          <a:lstStyle/>
          <a:p>
            <a:pPr marL="457200" indent="-457200">
              <a:buFont typeface="+mj-lt"/>
              <a:buAutoNum type="arabicPeriod"/>
            </a:pPr>
            <a:r>
              <a:rPr lang="en-US" b="1" dirty="0" err="1">
                <a:solidFill>
                  <a:srgbClr val="E97924"/>
                </a:solidFill>
              </a:rPr>
              <a:t>Håll</a:t>
            </a:r>
            <a:r>
              <a:rPr lang="en-US" b="1" dirty="0">
                <a:solidFill>
                  <a:srgbClr val="E97924"/>
                </a:solidFill>
              </a:rPr>
              <a:t> </a:t>
            </a:r>
            <a:r>
              <a:rPr lang="en-US" b="1" dirty="0" err="1">
                <a:solidFill>
                  <a:srgbClr val="E97924"/>
                </a:solidFill>
              </a:rPr>
              <a:t>koll</a:t>
            </a:r>
            <a:r>
              <a:rPr lang="en-US" b="1" dirty="0">
                <a:solidFill>
                  <a:srgbClr val="E97924"/>
                </a:solidFill>
              </a:rPr>
              <a:t> </a:t>
            </a:r>
            <a:r>
              <a:rPr lang="en-US" b="1" dirty="0" err="1">
                <a:solidFill>
                  <a:srgbClr val="E97924"/>
                </a:solidFill>
              </a:rPr>
              <a:t>på</a:t>
            </a:r>
            <a:r>
              <a:rPr lang="en-US" b="1" dirty="0">
                <a:solidFill>
                  <a:srgbClr val="E97924"/>
                </a:solidFill>
              </a:rPr>
              <a:t> </a:t>
            </a:r>
            <a:r>
              <a:rPr lang="en-US" b="1" dirty="0" err="1">
                <a:solidFill>
                  <a:srgbClr val="E97924"/>
                </a:solidFill>
              </a:rPr>
              <a:t>tiden</a:t>
            </a:r>
            <a:r>
              <a:rPr lang="en-US" sz="2000" b="1" dirty="0">
                <a:solidFill>
                  <a:srgbClr val="E97924"/>
                </a:solidFill>
              </a:rPr>
              <a:t/>
            </a:r>
            <a:br>
              <a:rPr lang="en-US" sz="2000" b="1" dirty="0">
                <a:solidFill>
                  <a:srgbClr val="E97924"/>
                </a:solidFill>
              </a:rPr>
            </a:br>
            <a:r>
              <a:rPr lang="sv-SE" sz="2000" dirty="0">
                <a:solidFill>
                  <a:srgbClr val="1E494F"/>
                </a:solidFill>
              </a:rPr>
              <a:t>Håll ett register över hur lång tid det tar att slutföra dina huvudtjänster under flera veckor eller månader. Detta hjälper dig att ta reda på den genomsnittliga tid det vanligtvis tar. Med tiden kommer du att bli mer effektiv och skicklig på det du gör. Det är viktigt att veta hur mycket tid du ägnar åt varje uppgift för att se till att du värderar ditt arbete ordentligt. Ditt timpris är ett nyckelverktyg för att göra exakta kostnadsuppskattningar.</a:t>
            </a:r>
            <a:endParaRPr lang="en-US" sz="2000" dirty="0">
              <a:solidFill>
                <a:srgbClr val="1E494F"/>
              </a:solidFill>
            </a:endParaRPr>
          </a:p>
          <a:p>
            <a:pPr marL="457200" indent="-457200">
              <a:buFont typeface="+mj-lt"/>
              <a:buAutoNum type="arabicPeriod"/>
            </a:pPr>
            <a:endParaRPr lang="en-US" sz="2000" b="1" dirty="0">
              <a:solidFill>
                <a:srgbClr val="1E494F"/>
              </a:solidFill>
            </a:endParaRPr>
          </a:p>
          <a:p>
            <a:pPr marL="457200" indent="-457200">
              <a:buFont typeface="+mj-lt"/>
              <a:buAutoNum type="arabicPeriod"/>
            </a:pPr>
            <a:r>
              <a:rPr lang="sv-SE" b="1" dirty="0">
                <a:solidFill>
                  <a:srgbClr val="E97924"/>
                </a:solidFill>
              </a:rPr>
              <a:t>Känna till dina kunders budgetar och vad konkurrenterna tar betalt</a:t>
            </a:r>
            <a:r>
              <a:rPr lang="en-US" sz="2000" dirty="0">
                <a:solidFill>
                  <a:srgbClr val="1E494F"/>
                </a:solidFill>
              </a:rPr>
              <a:t/>
            </a:r>
            <a:br>
              <a:rPr lang="en-US" sz="2000" dirty="0">
                <a:solidFill>
                  <a:srgbClr val="1E494F"/>
                </a:solidFill>
              </a:rPr>
            </a:br>
            <a:r>
              <a:rPr lang="sv-SE" sz="2000" dirty="0">
                <a:solidFill>
                  <a:srgbClr val="1E494F"/>
                </a:solidFill>
              </a:rPr>
              <a:t>Det är bra att ha en uppfattning om vad dina kunder är villiga att spendera och vad andra i ditt område tar betalt. Detta hjälper dig att sätta rättvisa priser.</a:t>
            </a:r>
            <a:endParaRPr lang="en-US" sz="2000" dirty="0">
              <a:solidFill>
                <a:srgbClr val="1E494F"/>
              </a:solidFill>
            </a:endParaRPr>
          </a:p>
          <a:p>
            <a:pPr marL="457200" indent="-457200">
              <a:buFont typeface="+mj-lt"/>
              <a:buAutoNum type="arabicPeriod"/>
            </a:pPr>
            <a:endParaRPr lang="en-US" sz="2000" dirty="0">
              <a:solidFill>
                <a:srgbClr val="1E494F"/>
              </a:solidFill>
            </a:endParaRPr>
          </a:p>
        </p:txBody>
      </p:sp>
    </p:spTree>
    <p:extLst>
      <p:ext uri="{BB962C8B-B14F-4D97-AF65-F5344CB8AC3E}">
        <p14:creationId xmlns:p14="http://schemas.microsoft.com/office/powerpoint/2010/main" val="26270787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EF50689-86E3-5D2B-F5F5-82083292F1A3}"/>
              </a:ext>
            </a:extLst>
          </p:cNvPr>
          <p:cNvSpPr>
            <a:spLocks noGrp="1"/>
          </p:cNvSpPr>
          <p:nvPr>
            <p:ph type="body" sz="quarter" idx="30"/>
          </p:nvPr>
        </p:nvSpPr>
        <p:spPr/>
        <p:txBody>
          <a:bodyPr/>
          <a:lstStyle/>
          <a:p>
            <a:r>
              <a:rPr lang="sv-SE" dirty="0"/>
              <a:t>4 ASPEKTER ATT TÄNKA PÅ VID PRISINSTÄLLNING</a:t>
            </a:r>
            <a:endParaRPr lang="de-DE" dirty="0"/>
          </a:p>
        </p:txBody>
      </p:sp>
      <p:sp>
        <p:nvSpPr>
          <p:cNvPr id="3" name="Textplatzhalter 2">
            <a:extLst>
              <a:ext uri="{FF2B5EF4-FFF2-40B4-BE49-F238E27FC236}">
                <a16:creationId xmlns:a16="http://schemas.microsoft.com/office/drawing/2014/main" id="{8FC482C7-271F-E28C-25BC-A02E900041D5}"/>
              </a:ext>
            </a:extLst>
          </p:cNvPr>
          <p:cNvSpPr>
            <a:spLocks noGrp="1"/>
          </p:cNvSpPr>
          <p:nvPr>
            <p:ph type="body" sz="quarter" idx="48"/>
          </p:nvPr>
        </p:nvSpPr>
        <p:spPr/>
        <p:txBody>
          <a:bodyPr/>
          <a:lstStyle/>
          <a:p>
            <a:pPr marL="457200" indent="-457200">
              <a:buFont typeface="+mj-lt"/>
              <a:buAutoNum type="arabicPeriod" startAt="3"/>
            </a:pPr>
            <a:r>
              <a:rPr lang="sv-SE" b="1" dirty="0">
                <a:solidFill>
                  <a:srgbClr val="E97924"/>
                </a:solidFill>
              </a:rPr>
              <a:t>Ta hand om dina egna inkomster</a:t>
            </a:r>
            <a:r>
              <a:rPr lang="en-US" b="1" dirty="0">
                <a:solidFill>
                  <a:srgbClr val="E97924"/>
                </a:solidFill>
              </a:rPr>
              <a:t/>
            </a:r>
            <a:br>
              <a:rPr lang="en-US" b="1" dirty="0">
                <a:solidFill>
                  <a:srgbClr val="E97924"/>
                </a:solidFill>
              </a:rPr>
            </a:br>
            <a:r>
              <a:rPr lang="sv-SE" sz="2000" dirty="0">
                <a:solidFill>
                  <a:srgbClr val="1E494F"/>
                </a:solidFill>
              </a:rPr>
              <a:t>Att driva ditt eget företag är stärkande, men det är avgörande att separera din personliga och företagsekonomi. Överväg att ge dig själv en regelbunden betalning, även om det inte alltid är samma belopp. Ta med en fast arbetskostnad i dina beräkningar, även om du börjar med ett grundtaxa. I början är ett bra tillvägagångssätt att betala dig själv en del av vinsten du gör varje månad, som en provision.</a:t>
            </a:r>
            <a:endParaRPr lang="en-US" sz="2000" dirty="0">
              <a:solidFill>
                <a:srgbClr val="1E494F"/>
              </a:solidFill>
            </a:endParaRPr>
          </a:p>
          <a:p>
            <a:pPr marL="457200" indent="-457200">
              <a:buFont typeface="+mj-lt"/>
              <a:buAutoNum type="arabicPeriod" startAt="3"/>
            </a:pPr>
            <a:endParaRPr lang="en-US" sz="2000" b="1" dirty="0">
              <a:solidFill>
                <a:srgbClr val="1E494F"/>
              </a:solidFill>
            </a:endParaRPr>
          </a:p>
          <a:p>
            <a:pPr marL="457200" indent="-457200">
              <a:buFont typeface="+mj-lt"/>
              <a:buAutoNum type="arabicPeriod" startAt="3"/>
            </a:pPr>
            <a:r>
              <a:rPr lang="en-US" b="1" dirty="0" err="1">
                <a:solidFill>
                  <a:srgbClr val="E97924"/>
                </a:solidFill>
              </a:rPr>
              <a:t>Håll</a:t>
            </a:r>
            <a:r>
              <a:rPr lang="en-US" b="1" dirty="0">
                <a:solidFill>
                  <a:srgbClr val="E97924"/>
                </a:solidFill>
              </a:rPr>
              <a:t> </a:t>
            </a:r>
            <a:r>
              <a:rPr lang="en-US" b="1" dirty="0" err="1">
                <a:solidFill>
                  <a:srgbClr val="E97924"/>
                </a:solidFill>
              </a:rPr>
              <a:t>tydliga</a:t>
            </a:r>
            <a:r>
              <a:rPr lang="en-US" b="1" dirty="0">
                <a:solidFill>
                  <a:srgbClr val="E97924"/>
                </a:solidFill>
              </a:rPr>
              <a:t> </a:t>
            </a:r>
            <a:r>
              <a:rPr lang="en-US" b="1" dirty="0" err="1">
                <a:solidFill>
                  <a:srgbClr val="E97924"/>
                </a:solidFill>
              </a:rPr>
              <a:t>ekonomiska</a:t>
            </a:r>
            <a:r>
              <a:rPr lang="en-US" b="1" dirty="0">
                <a:solidFill>
                  <a:srgbClr val="E97924"/>
                </a:solidFill>
              </a:rPr>
              <a:t> register</a:t>
            </a:r>
            <a:r>
              <a:rPr lang="en-US" sz="2000" dirty="0">
                <a:solidFill>
                  <a:srgbClr val="1E494F"/>
                </a:solidFill>
              </a:rPr>
              <a:t/>
            </a:r>
            <a:br>
              <a:rPr lang="en-US" sz="2000" dirty="0">
                <a:solidFill>
                  <a:srgbClr val="1E494F"/>
                </a:solidFill>
              </a:rPr>
            </a:br>
            <a:r>
              <a:rPr lang="sv-SE" sz="2000" dirty="0">
                <a:solidFill>
                  <a:srgbClr val="1E494F"/>
                </a:solidFill>
              </a:rPr>
              <a:t>Håll detaljerade register över pengar som kommer in och går ut varje dag. Detta hjälper dig att behålla kontrollen över ditt företag och säkerställer att du täcker alla dina utgifter.</a:t>
            </a:r>
            <a:endParaRPr lang="en-US" sz="2000" dirty="0">
              <a:solidFill>
                <a:srgbClr val="1E494F"/>
              </a:solidFill>
            </a:endParaRPr>
          </a:p>
          <a:p>
            <a:endParaRPr lang="en-US" sz="2000" dirty="0">
              <a:solidFill>
                <a:srgbClr val="1E494F"/>
              </a:solidFill>
            </a:endParaRPr>
          </a:p>
          <a:p>
            <a:pPr marL="457200" indent="-457200">
              <a:buFont typeface="+mj-lt"/>
              <a:buAutoNum type="arabicPeriod"/>
            </a:pPr>
            <a:endParaRPr lang="en-US" sz="2000" dirty="0">
              <a:solidFill>
                <a:srgbClr val="1E494F"/>
              </a:solidFill>
            </a:endParaRPr>
          </a:p>
        </p:txBody>
      </p:sp>
    </p:spTree>
    <p:extLst>
      <p:ext uri="{BB962C8B-B14F-4D97-AF65-F5344CB8AC3E}">
        <p14:creationId xmlns:p14="http://schemas.microsoft.com/office/powerpoint/2010/main" val="75219702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03</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SE</a:t>
            </a:r>
            <a:r>
              <a:rPr lang="en-US" altLang="zh-TW" dirty="0"/>
              <a:t>K</a:t>
            </a:r>
            <a:r>
              <a:rPr lang="en-US" dirty="0"/>
              <a:t>TION</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p:txBody>
          <a:bodyPr/>
          <a:lstStyle/>
          <a:p>
            <a:r>
              <a:rPr lang="sv-SE" dirty="0"/>
              <a:t>Finansiell kompetens: Kunskap om lokal ekonomi, skatter, banker och regelverk</a:t>
            </a:r>
            <a:r>
              <a:rPr lang="en-US" dirty="0"/>
              <a:t> </a:t>
            </a:r>
          </a:p>
        </p:txBody>
      </p:sp>
      <p:pic>
        <p:nvPicPr>
          <p:cNvPr id="10" name="Picture Placeholder 9">
            <a:extLst>
              <a:ext uri="{FF2B5EF4-FFF2-40B4-BE49-F238E27FC236}">
                <a16:creationId xmlns:a16="http://schemas.microsoft.com/office/drawing/2014/main" id="{8DC6B1F0-8DF9-4589-9286-817E3372A3A2}"/>
              </a:ext>
            </a:extLst>
          </p:cNvPr>
          <p:cNvPicPr>
            <a:picLocks noGrp="1" noChangeAspect="1"/>
          </p:cNvPicPr>
          <p:nvPr>
            <p:ph type="pic" sz="quarter" idx="21"/>
          </p:nvPr>
        </p:nvPicPr>
        <p:blipFill>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21707" r="21707"/>
          <a:stretch>
            <a:fillRect/>
          </a:stretch>
        </p:blipFill>
        <p:spPr/>
      </p:pic>
      <p:grpSp>
        <p:nvGrpSpPr>
          <p:cNvPr id="2" name="Group 1">
            <a:extLst>
              <a:ext uri="{FF2B5EF4-FFF2-40B4-BE49-F238E27FC236}">
                <a16:creationId xmlns:a16="http://schemas.microsoft.com/office/drawing/2014/main" id="{333E7FD8-AD33-DDE0-F1B1-685C85AF7A8B}"/>
              </a:ext>
            </a:extLst>
          </p:cNvPr>
          <p:cNvGrpSpPr/>
          <p:nvPr/>
        </p:nvGrpSpPr>
        <p:grpSpPr>
          <a:xfrm>
            <a:off x="-205469" y="3429000"/>
            <a:ext cx="2946331" cy="3019795"/>
            <a:chOff x="3177766" y="6791136"/>
            <a:chExt cx="1361636" cy="1395587"/>
          </a:xfrm>
          <a:solidFill>
            <a:schemeClr val="bg1">
              <a:alpha val="29000"/>
            </a:schemeClr>
          </a:solidFill>
        </p:grpSpPr>
        <p:sp>
          <p:nvSpPr>
            <p:cNvPr id="3" name="Freeform 2">
              <a:extLst>
                <a:ext uri="{FF2B5EF4-FFF2-40B4-BE49-F238E27FC236}">
                  <a16:creationId xmlns:a16="http://schemas.microsoft.com/office/drawing/2014/main" id="{201AF72D-4E9A-16A6-3840-9696F5B548A6}"/>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F5815DA5-4075-F1B6-EF37-766FC117F7CB}"/>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8DCAB245-6DEF-9D21-EC3C-5E63778CF5E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a:p>
          </p:txBody>
        </p:sp>
      </p:grpSp>
    </p:spTree>
    <p:extLst>
      <p:ext uri="{BB962C8B-B14F-4D97-AF65-F5344CB8AC3E}">
        <p14:creationId xmlns:p14="http://schemas.microsoft.com/office/powerpoint/2010/main" val="312578305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1E4CFF7A-206F-DB54-8A1E-6EB7A6ADA7D9}"/>
              </a:ext>
            </a:extLst>
          </p:cNvPr>
          <p:cNvSpPr>
            <a:spLocks noGrp="1"/>
          </p:cNvSpPr>
          <p:nvPr>
            <p:ph type="body" sz="quarter" idx="30"/>
          </p:nvPr>
        </p:nvSpPr>
        <p:spPr>
          <a:xfrm>
            <a:off x="581770" y="814521"/>
            <a:ext cx="10972364" cy="804265"/>
          </a:xfrm>
        </p:spPr>
        <p:txBody>
          <a:bodyPr/>
          <a:lstStyle/>
          <a:p>
            <a:r>
              <a:rPr lang="sv-SE" dirty="0"/>
              <a:t>VAD MAN VETA OM ATT ATT ATT UPPFYLA ETT FÖRETAG</a:t>
            </a:r>
            <a:endParaRPr lang="de-DE" dirty="0"/>
          </a:p>
        </p:txBody>
      </p:sp>
      <p:sp>
        <p:nvSpPr>
          <p:cNvPr id="6" name="Textplatzhalter 5">
            <a:extLst>
              <a:ext uri="{FF2B5EF4-FFF2-40B4-BE49-F238E27FC236}">
                <a16:creationId xmlns:a16="http://schemas.microsoft.com/office/drawing/2014/main" id="{D2006E9D-4367-4338-F44C-6B635C9BB233}"/>
              </a:ext>
            </a:extLst>
          </p:cNvPr>
          <p:cNvSpPr>
            <a:spLocks noGrp="1"/>
          </p:cNvSpPr>
          <p:nvPr>
            <p:ph type="body" sz="quarter" idx="48"/>
          </p:nvPr>
        </p:nvSpPr>
        <p:spPr>
          <a:xfrm>
            <a:off x="854283" y="2242679"/>
            <a:ext cx="10286684" cy="4166554"/>
          </a:xfrm>
        </p:spPr>
        <p:txBody>
          <a:bodyPr/>
          <a:lstStyle/>
          <a:p>
            <a:pPr marL="285750" indent="-285750">
              <a:buClr>
                <a:srgbClr val="7ABB57"/>
              </a:buClr>
              <a:buFont typeface="Wingdings" panose="05000000000000000000" pitchFamily="2" charset="2"/>
              <a:buChar char="ü"/>
            </a:pPr>
            <a:r>
              <a:rPr lang="sv-SE" sz="1800" dirty="0"/>
              <a:t>Börja med att fördjupa dig i detaljerna i lokala bestämmelser som styr din affärsverksamhet. Detta inkluderar registreringsprocedurer, branschföreskrifter och efterlevnadskrav. Nå ut till den lokala handelskammaren eller företagsföreningarna – de erbjuder värdefull vägledning, resurser och är ofta värd för gratis webbseminarier och workshops.</a:t>
            </a:r>
            <a:endParaRPr lang="en-US" sz="1800" dirty="0"/>
          </a:p>
          <a:p>
            <a:pPr marL="285750" indent="-285750">
              <a:buClr>
                <a:srgbClr val="7ABB57"/>
              </a:buClr>
              <a:buFont typeface="Wingdings" panose="05000000000000000000" pitchFamily="2" charset="2"/>
              <a:buChar char="ü"/>
            </a:pPr>
            <a:endParaRPr lang="en-US" sz="1800" dirty="0"/>
          </a:p>
          <a:p>
            <a:pPr marL="285750" indent="-285750">
              <a:buClr>
                <a:srgbClr val="7ABB57"/>
              </a:buClr>
              <a:buFont typeface="Wingdings" panose="05000000000000000000" pitchFamily="2" charset="2"/>
              <a:buChar char="ü"/>
            </a:pPr>
            <a:r>
              <a:rPr lang="sv-SE" sz="1800" dirty="0"/>
              <a:t>Avmystifiera världen av lokala skatter, från bolagsskatt till moms och mer. Håll koll på ansökningstider, avdrag och potentiella skattelättnader, som varierar mellan olika EU-länder. Överväg att samarbeta med en revisor eller skatterådgivare som är bekant med landets skattelagar för en stressfri resa och potentiella skattebesparingar.</a:t>
            </a:r>
            <a:endParaRPr lang="en-US" sz="1800" dirty="0"/>
          </a:p>
          <a:p>
            <a:pPr marL="285750" indent="-285750">
              <a:buClr>
                <a:srgbClr val="7ABB57"/>
              </a:buClr>
              <a:buFont typeface="Wingdings" panose="05000000000000000000" pitchFamily="2" charset="2"/>
              <a:buChar char="ü"/>
            </a:pPr>
            <a:endParaRPr lang="en-US" sz="1800" dirty="0"/>
          </a:p>
          <a:p>
            <a:pPr marL="285750" indent="-285750">
              <a:buClr>
                <a:srgbClr val="7ABB57"/>
              </a:buClr>
              <a:buFont typeface="Wingdings" panose="05000000000000000000" pitchFamily="2" charset="2"/>
              <a:buChar char="ü"/>
            </a:pPr>
            <a:r>
              <a:rPr lang="sv-SE" sz="1800" dirty="0"/>
              <a:t>Se till att din ekonomiska praxis är robust och täcker korrekt bokföring och redovisning. Förstå lokala standarder för finansiell rapportering och upprätthålla korrekta och transparenta finansiella register. Revisorer och bokföringsprogram kan vara avgörande allierade. Glöm inte bort kostnadsfria utbildningar som erbjuds av lokala handelskamrar.</a:t>
            </a:r>
            <a:endParaRPr lang="en-US" sz="1800" b="1" dirty="0"/>
          </a:p>
        </p:txBody>
      </p:sp>
      <p:sp>
        <p:nvSpPr>
          <p:cNvPr id="2" name="Textfeld 1">
            <a:extLst>
              <a:ext uri="{FF2B5EF4-FFF2-40B4-BE49-F238E27FC236}">
                <a16:creationId xmlns:a16="http://schemas.microsoft.com/office/drawing/2014/main" id="{5B94AEF0-E39E-2EAE-B822-5E4015551C3A}"/>
              </a:ext>
            </a:extLst>
          </p:cNvPr>
          <p:cNvSpPr txBox="1"/>
          <p:nvPr/>
        </p:nvSpPr>
        <p:spPr>
          <a:xfrm>
            <a:off x="770305" y="1489740"/>
            <a:ext cx="10286684" cy="584775"/>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För att sätta ditt företag på vägen till framgång, börja med att bekanta dig med lokala bestämmelser. Här är din go-to-guide för att få en heltäckande överblick</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5573689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1E4CFF7A-206F-DB54-8A1E-6EB7A6ADA7D9}"/>
              </a:ext>
            </a:extLst>
          </p:cNvPr>
          <p:cNvSpPr>
            <a:spLocks noGrp="1"/>
          </p:cNvSpPr>
          <p:nvPr>
            <p:ph type="body" sz="quarter" idx="30"/>
          </p:nvPr>
        </p:nvSpPr>
        <p:spPr>
          <a:xfrm>
            <a:off x="751329" y="683943"/>
            <a:ext cx="11014753" cy="804265"/>
          </a:xfrm>
        </p:spPr>
        <p:txBody>
          <a:bodyPr/>
          <a:lstStyle/>
          <a:p>
            <a:r>
              <a:rPr lang="sv-SE" altLang="zh-TW" dirty="0"/>
              <a:t>VAD MAN VETA OM ATT ATT ATT UPPFYLA ETT FÖRETAG</a:t>
            </a:r>
            <a:endParaRPr lang="de-DE" altLang="zh-TW" dirty="0"/>
          </a:p>
          <a:p>
            <a:endParaRPr lang="de-DE" dirty="0"/>
          </a:p>
        </p:txBody>
      </p:sp>
      <p:sp>
        <p:nvSpPr>
          <p:cNvPr id="6" name="Textplatzhalter 5">
            <a:extLst>
              <a:ext uri="{FF2B5EF4-FFF2-40B4-BE49-F238E27FC236}">
                <a16:creationId xmlns:a16="http://schemas.microsoft.com/office/drawing/2014/main" id="{D2006E9D-4367-4338-F44C-6B635C9BB233}"/>
              </a:ext>
            </a:extLst>
          </p:cNvPr>
          <p:cNvSpPr>
            <a:spLocks noGrp="1"/>
          </p:cNvSpPr>
          <p:nvPr>
            <p:ph type="body" sz="quarter" idx="48"/>
          </p:nvPr>
        </p:nvSpPr>
        <p:spPr>
          <a:xfrm>
            <a:off x="854282" y="1864553"/>
            <a:ext cx="10381277" cy="4439577"/>
          </a:xfrm>
        </p:spPr>
        <p:txBody>
          <a:bodyPr/>
          <a:lstStyle/>
          <a:p>
            <a:endParaRPr lang="en-US" sz="1800" dirty="0"/>
          </a:p>
          <a:p>
            <a:pPr marL="285750" indent="-285750">
              <a:buClr>
                <a:srgbClr val="7ABB57"/>
              </a:buClr>
              <a:buFont typeface="Wingdings" panose="05000000000000000000" pitchFamily="2" charset="2"/>
              <a:buChar char="ü"/>
            </a:pPr>
            <a:r>
              <a:rPr lang="sv-SE" sz="1800" dirty="0"/>
              <a:t>Ditt val av en lokal bank är mer än bara en transaktion – det är ett partnerskap. Utforska vad de erbjuder, från företagskonton till lån och kreditfaciliteter. Kom ihåg att den första banken du möter kanske inte är den perfekta matchen. Gräv djupare med insikter från enhet 4 - Finansiell rådgivning och hitta finansiering.</a:t>
            </a:r>
            <a:endParaRPr lang="en-US" sz="1800" dirty="0"/>
          </a:p>
          <a:p>
            <a:pPr marL="285750" indent="-285750">
              <a:buClr>
                <a:srgbClr val="7ABB57"/>
              </a:buClr>
              <a:buFont typeface="Wingdings" panose="05000000000000000000" pitchFamily="2" charset="2"/>
              <a:buChar char="ü"/>
            </a:pPr>
            <a:endParaRPr lang="en-US" sz="1800" dirty="0"/>
          </a:p>
          <a:p>
            <a:pPr marL="285750" indent="-285750">
              <a:buClr>
                <a:srgbClr val="7ABB57"/>
              </a:buClr>
              <a:buFont typeface="Wingdings" panose="05000000000000000000" pitchFamily="2" charset="2"/>
              <a:buChar char="ü"/>
            </a:pPr>
            <a:r>
              <a:rPr lang="sv-SE" sz="1800" dirty="0"/>
              <a:t>Skapa kontakter inom det lokala näringslivet för att lyfta ditt spel. Gå med i företagsföreningar, delta i nätverksevenemang och dyk in i branschforum. Det här handlar inte bara om att göra bekantskaper; det handlar om att få insikter, dela utmaningar och hitta potentiella affärspartners. Sociala medier, särskilt LinkedIn, är inte bara till för att rulla – det är ett kraftfullt verktyg för att hitta händelser och nätverka. Testa det genom att gå med i vår LinkedIn-grupp.</a:t>
            </a:r>
            <a:endParaRPr lang="en-US" sz="1800" dirty="0"/>
          </a:p>
          <a:p>
            <a:pPr marL="285750" indent="-285750">
              <a:buClr>
                <a:srgbClr val="7ABB57"/>
              </a:buClr>
              <a:buFont typeface="Wingdings" panose="05000000000000000000" pitchFamily="2" charset="2"/>
              <a:buChar char="ü"/>
            </a:pPr>
            <a:endParaRPr lang="en-US" sz="1800" dirty="0"/>
          </a:p>
          <a:p>
            <a:pPr marL="285750" indent="-285750">
              <a:buClr>
                <a:srgbClr val="7ABB57"/>
              </a:buClr>
              <a:buFont typeface="Wingdings" panose="05000000000000000000" pitchFamily="2" charset="2"/>
              <a:buChar char="ü"/>
            </a:pPr>
            <a:r>
              <a:rPr lang="sv-SE" sz="1800" dirty="0"/>
              <a:t>Säkerställa efterlevnad av nationella arbetslagar, anställningsbestämmelser och arbetsplatsstandarder. Anpassa dina anställningsmetoder, anställningskontrakt och arbetsvillkor med lokala lagkrav. Ta del av gratis juridisk rådgivning från kommuner eller sök vägledning från lokala företagsrådgivningstjänster, din skatterådgivare och branschkollegor.</a:t>
            </a:r>
            <a:r>
              <a:rPr lang="en-US" sz="1800" dirty="0"/>
              <a:t> </a:t>
            </a:r>
            <a:br>
              <a:rPr lang="en-US" sz="1800" dirty="0"/>
            </a:br>
            <a:endParaRPr lang="en-US" sz="1800" i="1" dirty="0">
              <a:solidFill>
                <a:srgbClr val="E97924"/>
              </a:solidFill>
            </a:endParaRPr>
          </a:p>
        </p:txBody>
      </p:sp>
      <p:sp>
        <p:nvSpPr>
          <p:cNvPr id="2" name="Textfeld 1">
            <a:extLst>
              <a:ext uri="{FF2B5EF4-FFF2-40B4-BE49-F238E27FC236}">
                <a16:creationId xmlns:a16="http://schemas.microsoft.com/office/drawing/2014/main" id="{1D8F10AC-4073-9991-5C4B-F6B9152B9000}"/>
              </a:ext>
            </a:extLst>
          </p:cNvPr>
          <p:cNvSpPr txBox="1"/>
          <p:nvPr/>
        </p:nvSpPr>
        <p:spPr>
          <a:xfrm>
            <a:off x="770304" y="1311064"/>
            <a:ext cx="10567407" cy="584775"/>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För att sätta ditt företag på vägen till framgång, börja med att bekanta dig med lokala bestämmelser. Här är din go-to-guide för att få en heltäckande överblick</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192513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Affärsplan – Finansiell del: TYSKLAND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pic>
        <p:nvPicPr>
          <p:cNvPr id="142" name="Online Media 141" title="Business plan – Financial section - Tutorial 6">
            <a:hlinkClick r:id="" action="ppaction://media"/>
            <a:extLst>
              <a:ext uri="{FF2B5EF4-FFF2-40B4-BE49-F238E27FC236}">
                <a16:creationId xmlns:a16="http://schemas.microsoft.com/office/drawing/2014/main" id="{E469FBAF-BAB5-745C-DC46-CD07D45CFF6C}"/>
              </a:ext>
            </a:extLst>
          </p:cNvPr>
          <p:cNvPicPr>
            <a:picLocks noRot="1" noChangeAspect="1"/>
          </p:cNvPicPr>
          <p:nvPr>
            <a:videoFile r:link="rId1"/>
          </p:nvPr>
        </p:nvPicPr>
        <p:blipFill>
          <a:blip r:embed="rId3"/>
          <a:stretch>
            <a:fillRect/>
          </a:stretch>
        </p:blipFill>
        <p:spPr>
          <a:xfrm>
            <a:off x="1462025" y="1921141"/>
            <a:ext cx="8114268" cy="4580977"/>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144" name="Graphic 143" descr="Mouse with solid fill">
            <a:extLst>
              <a:ext uri="{FF2B5EF4-FFF2-40B4-BE49-F238E27FC236}">
                <a16:creationId xmlns:a16="http://schemas.microsoft.com/office/drawing/2014/main" id="{EEC1511E-2BBC-1BFF-ADB7-23861C34109E}"/>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rot="3824729">
            <a:off x="1085488" y="2608662"/>
            <a:ext cx="914400" cy="914400"/>
          </a:xfrm>
          <a:prstGeom prst="rect">
            <a:avLst/>
          </a:prstGeom>
        </p:spPr>
      </p:pic>
      <p:sp>
        <p:nvSpPr>
          <p:cNvPr id="145" name="TextBox 144">
            <a:extLst>
              <a:ext uri="{FF2B5EF4-FFF2-40B4-BE49-F238E27FC236}">
                <a16:creationId xmlns:a16="http://schemas.microsoft.com/office/drawing/2014/main" id="{1F9EE3B2-694F-BD97-3115-1A251A5FD64F}"/>
              </a:ext>
            </a:extLst>
          </p:cNvPr>
          <p:cNvSpPr txBox="1"/>
          <p:nvPr/>
        </p:nvSpPr>
        <p:spPr>
          <a:xfrm>
            <a:off x="392070" y="2670649"/>
            <a:ext cx="946544" cy="684611"/>
          </a:xfrm>
          <a:prstGeom prst="rect">
            <a:avLst/>
          </a:prstGeom>
          <a:noFill/>
        </p:spPr>
        <p:txBody>
          <a:bodyPr wrap="square" rtlCol="0">
            <a:spAutoFit/>
          </a:bodyPr>
          <a:lstStyle/>
          <a:p>
            <a:r>
              <a:rPr lang="en-US" dirty="0">
                <a:solidFill>
                  <a:srgbClr val="E97132"/>
                </a:solidFill>
                <a:effectLst>
                  <a:outerShdw blurRad="38100" dist="38100" dir="2700000" algn="tl">
                    <a:srgbClr val="000000">
                      <a:alpha val="43137"/>
                    </a:srgbClr>
                  </a:outerShdw>
                </a:effectLst>
              </a:rPr>
              <a:t>KLICKA FÖR ATT SE</a:t>
            </a:r>
            <a:endParaRPr lang="en-IE" dirty="0">
              <a:solidFill>
                <a:srgbClr val="E97132"/>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1814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2"/>
                </p:tgtEl>
              </p:cMediaNode>
            </p:video>
            <p:seq concurrent="1" nextAc="seek">
              <p:cTn id="8" restart="whenNotActive" fill="hold" evtFilter="cancelBubble" nodeType="interactiveSeq">
                <p:stCondLst>
                  <p:cond evt="onClick" delay="0">
                    <p:tgtEl>
                      <p:spTgt spid="14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2"/>
                                        </p:tgtEl>
                                      </p:cBhvr>
                                    </p:cmd>
                                  </p:childTnLst>
                                </p:cTn>
                              </p:par>
                            </p:childTnLst>
                          </p:cTn>
                        </p:par>
                      </p:childTnLst>
                    </p:cTn>
                  </p:par>
                </p:childTnLst>
              </p:cTn>
              <p:nextCondLst>
                <p:cond evt="onClick" delay="0">
                  <p:tgtEl>
                    <p:spTgt spid="142"/>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189070"/>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49"/>
          </p:nvPr>
        </p:nvSpPr>
        <p:spPr>
          <a:xfrm>
            <a:off x="3665283" y="883728"/>
            <a:ext cx="7160276" cy="730066"/>
          </a:xfrm>
        </p:spPr>
        <p:txBody>
          <a:bodyPr/>
          <a:lstStyle/>
          <a:p>
            <a:r>
              <a:rPr lang="de-DE" dirty="0"/>
              <a:t>LOKALA REGLER: TYSKLAND</a:t>
            </a:r>
          </a:p>
        </p:txBody>
      </p:sp>
      <p:sp>
        <p:nvSpPr>
          <p:cNvPr id="3" name="Textplatzhalter 2">
            <a:extLst>
              <a:ext uri="{FF2B5EF4-FFF2-40B4-BE49-F238E27FC236}">
                <a16:creationId xmlns:a16="http://schemas.microsoft.com/office/drawing/2014/main" id="{B58DE40E-8DBC-C9BD-86E7-1B28ECCEDB30}"/>
              </a:ext>
            </a:extLst>
          </p:cNvPr>
          <p:cNvSpPr>
            <a:spLocks noGrp="1"/>
          </p:cNvSpPr>
          <p:nvPr>
            <p:ph type="body" sz="quarter" idx="50"/>
          </p:nvPr>
        </p:nvSpPr>
        <p:spPr>
          <a:xfrm>
            <a:off x="3665283" y="1606406"/>
            <a:ext cx="6781218" cy="4316162"/>
          </a:xfrm>
        </p:spPr>
        <p:txBody>
          <a:bodyPr/>
          <a:lstStyle/>
          <a:p>
            <a:pPr>
              <a:buClr>
                <a:srgbClr val="915F9E"/>
              </a:buClr>
            </a:pPr>
            <a:r>
              <a:rPr lang="sv-SE" b="1" i="0" dirty="0">
                <a:solidFill>
                  <a:srgbClr val="E97924"/>
                </a:solidFill>
                <a:effectLst/>
              </a:rPr>
              <a:t>Vilka skatter bör jag vara medveten om?</a:t>
            </a:r>
            <a:endParaRPr lang="en-US" b="1" dirty="0">
              <a:solidFill>
                <a:srgbClr val="E97924"/>
              </a:solidFill>
            </a:endParaRPr>
          </a:p>
          <a:p>
            <a:pPr>
              <a:buClr>
                <a:srgbClr val="915F9E"/>
              </a:buClr>
            </a:pPr>
            <a:endParaRPr lang="en-US" sz="2000" b="1" dirty="0">
              <a:solidFill>
                <a:srgbClr val="E97924"/>
              </a:solidFill>
            </a:endParaRPr>
          </a:p>
          <a:p>
            <a:pPr>
              <a:buClr>
                <a:srgbClr val="915F9E"/>
              </a:buClr>
            </a:pPr>
            <a:r>
              <a:rPr lang="sv-SE" sz="2000" b="0" i="0" dirty="0">
                <a:solidFill>
                  <a:srgbClr val="0D0D0D"/>
                </a:solidFill>
                <a:effectLst/>
              </a:rPr>
              <a:t>I Tyskland, när man etablerar ett företag, spelar tre primära skatter in: inkomstskatt, handelsskatt och moms. Inkomstskatt läggs på vinster (försök att beräkna den här), medan handelsskattesatserna varierar beroende på region, med potentiella avdrag. Moms tillämpas på försäljning, med möjlighet att dra nytta av förordningen om småföretag, med undantag för separat rapportering.</a:t>
            </a:r>
            <a:r>
              <a:rPr lang="en-US" sz="2000" b="0" i="0" dirty="0">
                <a:solidFill>
                  <a:srgbClr val="0D0D0D"/>
                </a:solidFill>
                <a:effectLst/>
              </a:rPr>
              <a:t> </a:t>
            </a:r>
          </a:p>
          <a:p>
            <a:pPr>
              <a:buClr>
                <a:srgbClr val="915F9E"/>
              </a:buClr>
            </a:pPr>
            <a:endParaRPr lang="en-US" sz="2000" b="0" i="0" dirty="0">
              <a:solidFill>
                <a:srgbClr val="0D0D0D"/>
              </a:solidFill>
              <a:effectLst/>
            </a:endParaRPr>
          </a:p>
          <a:p>
            <a:pPr>
              <a:buClr>
                <a:srgbClr val="915F9E"/>
              </a:buClr>
            </a:pPr>
            <a:r>
              <a:rPr lang="sv-SE" b="1" dirty="0">
                <a:solidFill>
                  <a:srgbClr val="E97924"/>
                </a:solidFill>
              </a:rPr>
              <a:t>Hur hanterar jag mina skatter?</a:t>
            </a:r>
            <a:endParaRPr lang="en-US" b="1" dirty="0">
              <a:solidFill>
                <a:srgbClr val="E97924"/>
              </a:solidFill>
            </a:endParaRPr>
          </a:p>
          <a:p>
            <a:pPr>
              <a:buClr>
                <a:srgbClr val="915F9E"/>
              </a:buClr>
            </a:pPr>
            <a:r>
              <a:rPr lang="sv-SE" sz="2000" b="0" i="0" dirty="0">
                <a:solidFill>
                  <a:srgbClr val="0D0D0D"/>
                </a:solidFill>
                <a:effectLst/>
              </a:rPr>
              <a:t>Att söka hjälp från certifierade konsulter för bokföring och skattedeklarationer är vanligt och värt pengarna (eftersom de hjälper dig att spara det!). Här är en översikt över var man kan hitta sådant stöd (Steuerberater) lokalt.</a:t>
            </a:r>
            <a:r>
              <a:rPr lang="en-US" sz="2000" b="0" i="0" dirty="0">
                <a:solidFill>
                  <a:srgbClr val="0D0D0D"/>
                </a:solidFill>
                <a:effectLst/>
              </a:rPr>
              <a:t> </a:t>
            </a:r>
          </a:p>
        </p:txBody>
      </p:sp>
      <p:pic>
        <p:nvPicPr>
          <p:cNvPr id="152" name="Bildplatzhalter 151">
            <a:hlinkClick r:id="rId2"/>
            <a:extLst>
              <a:ext uri="{FF2B5EF4-FFF2-40B4-BE49-F238E27FC236}">
                <a16:creationId xmlns:a16="http://schemas.microsoft.com/office/drawing/2014/main" id="{90CB5C22-BFB3-4B20-9B83-34093235CEAA}"/>
              </a:ext>
            </a:extLst>
          </p:cNvPr>
          <p:cNvPicPr>
            <a:picLocks noGrp="1" noChangeAspect="1"/>
          </p:cNvPicPr>
          <p:nvPr>
            <p:ph type="pic" sz="quarter" idx="57"/>
          </p:nvPr>
        </p:nvPicPr>
        <p:blipFill rotWithShape="1">
          <a:blip r:embed="rId3" cstate="email">
            <a:extLst>
              <a:ext uri="{28A0092B-C50C-407E-A947-70E740481C1C}">
                <a14:useLocalDpi xmlns:a14="http://schemas.microsoft.com/office/drawing/2010/main"/>
              </a:ext>
            </a:extLst>
          </a:blip>
          <a:srcRect l="23576" r="27522"/>
          <a:stretch/>
        </p:blipFill>
        <p:spPr>
          <a:xfrm>
            <a:off x="501328" y="413959"/>
            <a:ext cx="2737355" cy="1727134"/>
          </a:xfrm>
        </p:spPr>
      </p:pic>
      <p:pic>
        <p:nvPicPr>
          <p:cNvPr id="141" name="Bildplatzhalter 140">
            <a:hlinkClick r:id="rId4"/>
            <a:extLst>
              <a:ext uri="{FF2B5EF4-FFF2-40B4-BE49-F238E27FC236}">
                <a16:creationId xmlns:a16="http://schemas.microsoft.com/office/drawing/2014/main" id="{3569947A-C5B7-440A-BD78-158D2F837460}"/>
              </a:ext>
            </a:extLst>
          </p:cNvPr>
          <p:cNvPicPr>
            <a:picLocks noGrp="1" noChangeAspect="1"/>
          </p:cNvPicPr>
          <p:nvPr>
            <p:ph type="pic" sz="quarter" idx="59"/>
          </p:nvPr>
        </p:nvPicPr>
        <p:blipFill rotWithShape="1">
          <a:blip r:embed="rId5" cstate="email">
            <a:extLst>
              <a:ext uri="{28A0092B-C50C-407E-A947-70E740481C1C}">
                <a14:useLocalDpi xmlns:a14="http://schemas.microsoft.com/office/drawing/2010/main"/>
              </a:ext>
            </a:extLst>
          </a:blip>
          <a:srcRect t="-1467" r="32217" b="1467"/>
          <a:stretch/>
        </p:blipFill>
        <p:spPr>
          <a:xfrm>
            <a:off x="324686" y="4691577"/>
            <a:ext cx="2844578" cy="1727134"/>
          </a:xfrm>
        </p:spPr>
      </p:pic>
      <p:pic>
        <p:nvPicPr>
          <p:cNvPr id="158" name="Bildplatzhalter 157">
            <a:hlinkClick r:id="rId4"/>
            <a:extLst>
              <a:ext uri="{FF2B5EF4-FFF2-40B4-BE49-F238E27FC236}">
                <a16:creationId xmlns:a16="http://schemas.microsoft.com/office/drawing/2014/main" id="{29D7DA82-0208-41EB-ABB0-3FBFE4FB61CE}"/>
              </a:ext>
            </a:extLst>
          </p:cNvPr>
          <p:cNvPicPr>
            <a:picLocks noGrp="1" noChangeAspect="1"/>
          </p:cNvPicPr>
          <p:nvPr>
            <p:ph type="pic" sz="quarter" idx="58"/>
          </p:nvPr>
        </p:nvPicPr>
        <p:blipFill rotWithShape="1">
          <a:blip r:embed="rId6" cstate="email">
            <a:extLst>
              <a:ext uri="{28A0092B-C50C-407E-A947-70E740481C1C}">
                <a14:useLocalDpi xmlns:a14="http://schemas.microsoft.com/office/drawing/2010/main"/>
              </a:ext>
            </a:extLst>
          </a:blip>
          <a:srcRect l="25157" r="27453" b="1862"/>
          <a:stretch/>
        </p:blipFill>
        <p:spPr>
          <a:xfrm>
            <a:off x="423512" y="2577896"/>
            <a:ext cx="2846224" cy="1686095"/>
          </a:xfrm>
        </p:spPr>
      </p:pic>
      <p:sp>
        <p:nvSpPr>
          <p:cNvPr id="159" name="Rechteck 158">
            <a:extLst>
              <a:ext uri="{FF2B5EF4-FFF2-40B4-BE49-F238E27FC236}">
                <a16:creationId xmlns:a16="http://schemas.microsoft.com/office/drawing/2014/main" id="{204CA6A4-F7BA-411F-A8ED-721C7DAB3E63}"/>
              </a:ext>
            </a:extLst>
          </p:cNvPr>
          <p:cNvSpPr/>
          <p:nvPr/>
        </p:nvSpPr>
        <p:spPr>
          <a:xfrm>
            <a:off x="3133665" y="368723"/>
            <a:ext cx="166133" cy="609100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076662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Råd och information: TYSKLAND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sv-SE" sz="2000" dirty="0"/>
              <a:t>Innan du startar ditt företag bör du få så mycket råd och information som möjligt. Ta reda på det stöd som tillhandahålls, ibland kostnadsfritt, av offentliga och privata institutioner till personer som börjar i företag.</a:t>
            </a:r>
          </a:p>
          <a:p>
            <a:pPr marL="0" indent="0">
              <a:buClr>
                <a:srgbClr val="915F9E"/>
              </a:buClr>
              <a:buNone/>
            </a:pPr>
            <a:r>
              <a:rPr lang="en-US" sz="2000" b="1" dirty="0" err="1">
                <a:solidFill>
                  <a:srgbClr val="E97924"/>
                </a:solidFill>
              </a:rPr>
              <a:t>Rådgivningstjänster</a:t>
            </a:r>
            <a:endParaRPr lang="en-US" sz="1050" b="1" i="0" dirty="0">
              <a:solidFill>
                <a:srgbClr val="212121"/>
              </a:solidFill>
              <a:effectLst/>
              <a:highlight>
                <a:srgbClr val="FFFFFF"/>
              </a:highlight>
              <a:latin typeface="BundesSansWeb"/>
            </a:endParaRPr>
          </a:p>
          <a:p>
            <a:pPr marL="0" indent="0" algn="l">
              <a:spcBef>
                <a:spcPts val="0"/>
              </a:spcBef>
              <a:buNone/>
            </a:pPr>
            <a:r>
              <a:rPr lang="sv-SE" sz="1800" b="1" i="0" dirty="0">
                <a:solidFill>
                  <a:srgbClr val="212121"/>
                </a:solidFill>
                <a:effectLst/>
                <a:highlight>
                  <a:srgbClr val="FFFFFF"/>
                </a:highlight>
              </a:rPr>
              <a:t>Industri- och handelskamrar (Industrie- und Handelskammern IHK)</a:t>
            </a:r>
          </a:p>
          <a:p>
            <a:pPr marL="0" indent="0" algn="l">
              <a:spcBef>
                <a:spcPts val="0"/>
              </a:spcBef>
              <a:buNone/>
            </a:pPr>
            <a:r>
              <a:rPr lang="sv-SE" sz="1800" b="0" i="0" dirty="0">
                <a:solidFill>
                  <a:srgbClr val="212121"/>
                </a:solidFill>
                <a:effectLst/>
                <a:highlight>
                  <a:srgbClr val="FFFFFF"/>
                </a:highlight>
              </a:rPr>
              <a:t>Allmänna råd i alla frågor som rör uppstart i företag (gratis). Adressen till din närmaste industri- och handelskammare finns på webbplatsen för den tyska sammanslutningen av industri- och handelskammare (Deutsche Industrie- und Handelskammer).</a:t>
            </a:r>
            <a:endParaRPr lang="en-US" sz="1800" b="0" i="0" dirty="0">
              <a:solidFill>
                <a:srgbClr val="212121"/>
              </a:solidFill>
              <a:effectLst/>
              <a:highlight>
                <a:srgbClr val="FFFFFF"/>
              </a:highlight>
            </a:endParaRPr>
          </a:p>
          <a:p>
            <a:pPr marL="0" indent="0" algn="l">
              <a:spcBef>
                <a:spcPts val="0"/>
              </a:spcBef>
              <a:buNone/>
            </a:pPr>
            <a:endParaRPr lang="en-US" sz="1800" b="0" i="0" dirty="0">
              <a:solidFill>
                <a:srgbClr val="212121"/>
              </a:solidFill>
              <a:effectLst/>
              <a:highlight>
                <a:srgbClr val="FFFFFF"/>
              </a:highlight>
            </a:endParaRPr>
          </a:p>
          <a:p>
            <a:pPr marL="0" indent="0" algn="l">
              <a:spcBef>
                <a:spcPts val="0"/>
              </a:spcBef>
              <a:buNone/>
            </a:pPr>
            <a:r>
              <a:rPr lang="en-US" sz="1800" b="1" i="0" dirty="0">
                <a:solidFill>
                  <a:srgbClr val="212121"/>
                </a:solidFill>
                <a:effectLst/>
                <a:highlight>
                  <a:srgbClr val="FFFFFF"/>
                </a:highlight>
              </a:rPr>
              <a:t>Chambers of Skilled Crafts (</a:t>
            </a:r>
            <a:r>
              <a:rPr lang="en-US" sz="1800" b="1" i="0" dirty="0" err="1">
                <a:solidFill>
                  <a:srgbClr val="212121"/>
                </a:solidFill>
                <a:effectLst/>
                <a:highlight>
                  <a:srgbClr val="FFFFFF"/>
                </a:highlight>
              </a:rPr>
              <a:t>Handwerkskammern</a:t>
            </a:r>
            <a:r>
              <a:rPr lang="en-US" sz="1800" b="1" i="0" dirty="0">
                <a:solidFill>
                  <a:srgbClr val="212121"/>
                </a:solidFill>
                <a:effectLst/>
                <a:highlight>
                  <a:srgbClr val="FFFFFF"/>
                </a:highlight>
              </a:rPr>
              <a:t> HWK)</a:t>
            </a:r>
          </a:p>
          <a:p>
            <a:pPr marL="0" indent="0" algn="l">
              <a:spcBef>
                <a:spcPts val="0"/>
              </a:spcBef>
              <a:buNone/>
            </a:pPr>
            <a:r>
              <a:rPr lang="sv-SE" sz="1800" b="0" i="0" dirty="0">
                <a:solidFill>
                  <a:srgbClr val="212121"/>
                </a:solidFill>
                <a:effectLst/>
                <a:highlight>
                  <a:srgbClr val="FFFFFF"/>
                </a:highlight>
              </a:rPr>
              <a:t>Allmänna råd i alla frågor som rör uppstart i företag (gratis). Adressen till din närmaste kammare för skickliga hantverk finns på webbplatsen för tyska förbundet för skickliga hantverk (Zentralverband des Deutschen Handwerks).</a:t>
            </a: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10594730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01</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SEKTION</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p:txBody>
          <a:bodyPr/>
          <a:lstStyle/>
          <a:p>
            <a:r>
              <a:rPr lang="en-US" dirty="0"/>
              <a:t>VAD ÄR FINANSIELL KOMPETENS?</a:t>
            </a:r>
          </a:p>
        </p:txBody>
      </p:sp>
      <p:pic>
        <p:nvPicPr>
          <p:cNvPr id="10" name="Picture Placeholder 9">
            <a:extLst>
              <a:ext uri="{FF2B5EF4-FFF2-40B4-BE49-F238E27FC236}">
                <a16:creationId xmlns:a16="http://schemas.microsoft.com/office/drawing/2014/main" id="{8DC6B1F0-8DF9-4589-9286-817E3372A3A2}"/>
              </a:ext>
            </a:extLst>
          </p:cNvPr>
          <p:cNvPicPr>
            <a:picLocks noGrp="1" noChangeAspect="1"/>
          </p:cNvPicPr>
          <p:nvPr>
            <p:ph type="pic" sz="quarter" idx="21"/>
          </p:nvPr>
        </p:nvPicPr>
        <p:blipFill>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21707" r="21707"/>
          <a:stretch>
            <a:fillRect/>
          </a:stretch>
        </p:blipFill>
        <p:spPr/>
      </p:pic>
      <p:grpSp>
        <p:nvGrpSpPr>
          <p:cNvPr id="2" name="Group 1">
            <a:extLst>
              <a:ext uri="{FF2B5EF4-FFF2-40B4-BE49-F238E27FC236}">
                <a16:creationId xmlns:a16="http://schemas.microsoft.com/office/drawing/2014/main" id="{333E7FD8-AD33-DDE0-F1B1-685C85AF7A8B}"/>
              </a:ext>
            </a:extLst>
          </p:cNvPr>
          <p:cNvGrpSpPr/>
          <p:nvPr/>
        </p:nvGrpSpPr>
        <p:grpSpPr>
          <a:xfrm>
            <a:off x="-205469" y="3429000"/>
            <a:ext cx="2946331" cy="3019795"/>
            <a:chOff x="3177766" y="6791136"/>
            <a:chExt cx="1361636" cy="1395587"/>
          </a:xfrm>
          <a:solidFill>
            <a:schemeClr val="bg1">
              <a:alpha val="29000"/>
            </a:schemeClr>
          </a:solidFill>
        </p:grpSpPr>
        <p:sp>
          <p:nvSpPr>
            <p:cNvPr id="3" name="Freeform 2">
              <a:extLst>
                <a:ext uri="{FF2B5EF4-FFF2-40B4-BE49-F238E27FC236}">
                  <a16:creationId xmlns:a16="http://schemas.microsoft.com/office/drawing/2014/main" id="{201AF72D-4E9A-16A6-3840-9696F5B548A6}"/>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F5815DA5-4075-F1B6-EF37-766FC117F7CB}"/>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8DCAB245-6DEF-9D21-EC3C-5E63778CF5E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21820375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Råd och information: TYSKLAND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b="1" dirty="0" err="1">
                <a:solidFill>
                  <a:srgbClr val="E97924"/>
                </a:solidFill>
              </a:rPr>
              <a:t>Rådgivningstjänster</a:t>
            </a:r>
            <a:endParaRPr lang="en-US" sz="1050" b="1" i="0" dirty="0">
              <a:solidFill>
                <a:srgbClr val="212121"/>
              </a:solidFill>
              <a:effectLst/>
              <a:highlight>
                <a:srgbClr val="FFFFFF"/>
              </a:highlight>
              <a:latin typeface="BundesSansWeb"/>
            </a:endParaRPr>
          </a:p>
          <a:p>
            <a:pPr marL="0" marR="0" indent="0">
              <a:spcBef>
                <a:spcPts val="0"/>
              </a:spcBef>
              <a:spcAft>
                <a:spcPts val="0"/>
              </a:spcAft>
              <a:buNone/>
            </a:pPr>
            <a:r>
              <a:rPr lang="de-DE" sz="1800" b="1" dirty="0">
                <a:solidFill>
                  <a:srgbClr val="212121"/>
                </a:solidFill>
                <a:effectLst/>
                <a:latin typeface="Calibri" panose="020F0502020204030204" pitchFamily="34" charset="0"/>
              </a:rPr>
              <a:t>Projektet "Wir gründen in Deutschland"</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sv-SE" sz="1800" dirty="0">
                <a:solidFill>
                  <a:srgbClr val="212121"/>
                </a:solidFill>
                <a:effectLst/>
                <a:latin typeface="Calibri" panose="020F0502020204030204" pitchFamily="34" charset="0"/>
              </a:rPr>
              <a:t>Webbplatsen för projektet "Wir gründen in Deutschland" ger stöd till både utländska studenter och akademiker i Tyskland, såväl som yrkesverksamma som bor utomlands och som vill starta ett företag i Tyskland. Om du har några frågor eller inte förstår något helt, finns det personer som du kan kontakta – antingen via telefon eller e-post – för att hjälpa dig vidare. Webbplatsen är tillgänglig på olika språk, t.ex.Tyska, engelska, ukrainska, ryska, kinesiska, polska och turkiska.</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en-IE" sz="1800" b="1" dirty="0" err="1">
                <a:solidFill>
                  <a:srgbClr val="212121"/>
                </a:solidFill>
                <a:effectLst/>
                <a:latin typeface="Calibri" panose="020F0502020204030204" pitchFamily="34" charset="0"/>
              </a:rPr>
              <a:t>KfW</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sv-SE" sz="1800" dirty="0">
                <a:solidFill>
                  <a:srgbClr val="212121"/>
                </a:solidFill>
                <a:effectLst/>
                <a:latin typeface="Calibri" panose="020F0502020204030204" pitchFamily="34" charset="0"/>
              </a:rPr>
              <a:t>Genom den federala regeringens ekonomiska stödprogram stödjer KfW personer som startar i företag och särskilt små och medelstora företag. Gå till KfW webbplatsen för mer information om dessa företagsstödprogram.</a:t>
            </a:r>
            <a:endParaRPr lang="en-IE" sz="1800" dirty="0">
              <a:effectLst/>
              <a:latin typeface="Calibri" panose="020F0502020204030204" pitchFamily="34" charset="0"/>
            </a:endParaRPr>
          </a:p>
          <a:p>
            <a:pPr marL="0" indent="0" algn="l">
              <a:spcBef>
                <a:spcPts val="0"/>
              </a:spcBef>
              <a:buNone/>
            </a:pP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20547505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782649" y="426779"/>
            <a:ext cx="10483431" cy="804265"/>
          </a:xfrm>
        </p:spPr>
        <p:txBody>
          <a:bodyPr/>
          <a:lstStyle/>
          <a:p>
            <a:r>
              <a:rPr lang="de-DE" dirty="0"/>
              <a:t>Råd och information: TYSKLAND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371549" y="1227318"/>
            <a:ext cx="1037655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b="1" dirty="0" err="1">
                <a:solidFill>
                  <a:srgbClr val="E97924"/>
                </a:solidFill>
              </a:rPr>
              <a:t>Rådgivningstjänster</a:t>
            </a:r>
            <a:endParaRPr lang="en-US" sz="1050" b="1" i="0" dirty="0">
              <a:solidFill>
                <a:srgbClr val="212121"/>
              </a:solidFill>
              <a:effectLst/>
              <a:highlight>
                <a:srgbClr val="FFFFFF"/>
              </a:highlight>
              <a:latin typeface="BundesSansWeb"/>
            </a:endParaRPr>
          </a:p>
          <a:p>
            <a:pPr marL="0" marR="0" indent="0">
              <a:spcBef>
                <a:spcPts val="0"/>
              </a:spcBef>
              <a:spcAft>
                <a:spcPts val="0"/>
              </a:spcAft>
              <a:buNone/>
            </a:pPr>
            <a:r>
              <a:rPr lang="de-DE" sz="1800" b="1" dirty="0">
                <a:solidFill>
                  <a:srgbClr val="212121"/>
                </a:solidFill>
                <a:effectLst/>
                <a:latin typeface="Calibri" panose="020F0502020204030204" pitchFamily="34" charset="0"/>
              </a:rPr>
              <a:t>Federal Employment Agency (Bundesagentur für Arbeit)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sv-SE" sz="1800" dirty="0">
                <a:solidFill>
                  <a:srgbClr val="212121"/>
                </a:solidFill>
                <a:effectLst/>
                <a:latin typeface="Calibri" panose="020F0502020204030204" pitchFamily="34" charset="0"/>
              </a:rPr>
              <a:t>Federal Employment Agency ger massor av information om att bo och arbeta i Tyskland. Mer information finns på Federal Employment Agencys webbplats.</a:t>
            </a:r>
            <a:endParaRPr lang="en-IE" sz="1800" b="1" dirty="0">
              <a:effectLst/>
              <a:latin typeface="Calibri" panose="020F0502020204030204" pitchFamily="34" charset="0"/>
            </a:endParaRP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en-IE" sz="1800" b="1" dirty="0" err="1">
                <a:solidFill>
                  <a:srgbClr val="212121"/>
                </a:solidFill>
                <a:effectLst/>
                <a:latin typeface="Calibri" panose="020F0502020204030204" pitchFamily="34" charset="0"/>
              </a:rPr>
              <a:t>Institutet</a:t>
            </a:r>
            <a:r>
              <a:rPr lang="en-IE" sz="1800" b="1" dirty="0">
                <a:solidFill>
                  <a:srgbClr val="212121"/>
                </a:solidFill>
                <a:effectLst/>
                <a:latin typeface="Calibri" panose="020F0502020204030204" pitchFamily="34" charset="0"/>
              </a:rPr>
              <a:t> för </a:t>
            </a:r>
            <a:r>
              <a:rPr lang="en-IE" sz="1800" b="1" dirty="0" err="1">
                <a:solidFill>
                  <a:srgbClr val="212121"/>
                </a:solidFill>
                <a:effectLst/>
                <a:latin typeface="Calibri" panose="020F0502020204030204" pitchFamily="34" charset="0"/>
              </a:rPr>
              <a:t>liberala</a:t>
            </a:r>
            <a:r>
              <a:rPr lang="en-IE" sz="1800" b="1" dirty="0">
                <a:solidFill>
                  <a:srgbClr val="212121"/>
                </a:solidFill>
                <a:effectLst/>
                <a:latin typeface="Calibri" panose="020F0502020204030204" pitchFamily="34" charset="0"/>
              </a:rPr>
              <a:t> </a:t>
            </a:r>
            <a:r>
              <a:rPr lang="en-IE" sz="1800" b="1" dirty="0" err="1">
                <a:solidFill>
                  <a:srgbClr val="212121"/>
                </a:solidFill>
                <a:effectLst/>
                <a:latin typeface="Calibri" panose="020F0502020204030204" pitchFamily="34" charset="0"/>
              </a:rPr>
              <a:t>yrken</a:t>
            </a:r>
            <a:r>
              <a:rPr lang="en-IE" sz="1800" b="1" dirty="0">
                <a:solidFill>
                  <a:srgbClr val="212121"/>
                </a:solidFill>
                <a:effectLst/>
                <a:latin typeface="Calibri" panose="020F0502020204030204" pitchFamily="34" charset="0"/>
              </a:rPr>
              <a:t> (</a:t>
            </a:r>
            <a:r>
              <a:rPr lang="en-IE" sz="1800" b="1" dirty="0" err="1">
                <a:solidFill>
                  <a:srgbClr val="212121"/>
                </a:solidFill>
                <a:effectLst/>
                <a:latin typeface="Calibri" panose="020F0502020204030204" pitchFamily="34" charset="0"/>
              </a:rPr>
              <a:t>Institut</a:t>
            </a:r>
            <a:r>
              <a:rPr lang="en-IE" sz="1800" b="1" dirty="0">
                <a:solidFill>
                  <a:srgbClr val="212121"/>
                </a:solidFill>
                <a:effectLst/>
                <a:latin typeface="Calibri" panose="020F0502020204030204" pitchFamily="34" charset="0"/>
              </a:rPr>
              <a:t> für </a:t>
            </a:r>
            <a:r>
              <a:rPr lang="en-IE" sz="1800" b="1" dirty="0" err="1">
                <a:solidFill>
                  <a:srgbClr val="212121"/>
                </a:solidFill>
                <a:effectLst/>
                <a:latin typeface="Calibri" panose="020F0502020204030204" pitchFamily="34" charset="0"/>
              </a:rPr>
              <a:t>freie</a:t>
            </a:r>
            <a:r>
              <a:rPr lang="en-IE" sz="1800" b="1" dirty="0">
                <a:solidFill>
                  <a:srgbClr val="212121"/>
                </a:solidFill>
                <a:effectLst/>
                <a:latin typeface="Calibri" panose="020F0502020204030204" pitchFamily="34" charset="0"/>
              </a:rPr>
              <a:t> </a:t>
            </a:r>
            <a:r>
              <a:rPr lang="en-IE" sz="1800" b="1" dirty="0" err="1">
                <a:solidFill>
                  <a:srgbClr val="212121"/>
                </a:solidFill>
                <a:effectLst/>
                <a:latin typeface="Calibri" panose="020F0502020204030204" pitchFamily="34" charset="0"/>
              </a:rPr>
              <a:t>Berufe</a:t>
            </a:r>
            <a:r>
              <a:rPr lang="en-IE" sz="1800" b="1" dirty="0">
                <a:solidFill>
                  <a:srgbClr val="212121"/>
                </a:solidFill>
                <a:effectLst/>
                <a:latin typeface="Calibri" panose="020F0502020204030204" pitchFamily="34" charset="0"/>
              </a:rPr>
              <a: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sv-SE" sz="1800" dirty="0">
                <a:solidFill>
                  <a:srgbClr val="212121"/>
                </a:solidFill>
                <a:effectLst/>
                <a:latin typeface="Calibri" panose="020F0502020204030204" pitchFamily="34" charset="0"/>
              </a:rPr>
              <a:t>Du skulle vilja starta ett företag, t.ex. som coach, konsult, advokat, läkare, ingenjör, alternativ utövare, konstnär eller journalist? Institutet för liberala yrken är ett av de ledande forskningsinstituten och konsultinstitutionerna för fria yrken i Tyskland. Den erbjuder individuell uppstartsrådgivning, specialiserade workshops och seminarier, åtföljd coachning för proffs och ett brett utbud av information för företagsgrundare. Mer information finns på webbplatsen för Institutet för liberala yrken.</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en-US" sz="1800" b="1" dirty="0" err="1">
                <a:solidFill>
                  <a:srgbClr val="212121"/>
                </a:solidFill>
                <a:effectLst/>
                <a:latin typeface="Calibri" panose="020F0502020204030204" pitchFamily="34" charset="0"/>
              </a:rPr>
              <a:t>Nätverk</a:t>
            </a:r>
            <a:r>
              <a:rPr lang="en-US" sz="1800" b="1" dirty="0">
                <a:solidFill>
                  <a:srgbClr val="212121"/>
                </a:solidFill>
                <a:effectLst/>
                <a:latin typeface="Calibri" panose="020F0502020204030204" pitchFamily="34" charset="0"/>
              </a:rPr>
              <a:t> "Integration through Qualification" (</a:t>
            </a:r>
            <a:r>
              <a:rPr lang="en-US" sz="1800" b="1" dirty="0" err="1">
                <a:solidFill>
                  <a:srgbClr val="212121"/>
                </a:solidFill>
                <a:effectLst/>
                <a:latin typeface="Calibri" panose="020F0502020204030204" pitchFamily="34" charset="0"/>
              </a:rPr>
              <a:t>iQ</a:t>
            </a:r>
            <a:r>
              <a:rPr lang="en-US" sz="1800" b="1" dirty="0">
                <a:solidFill>
                  <a:srgbClr val="212121"/>
                </a:solidFill>
                <a:effectLst/>
                <a:latin typeface="Calibri" panose="020F0502020204030204" pitchFamily="34" charset="0"/>
              </a:rPr>
              <a: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sv-SE" sz="1800" dirty="0">
                <a:solidFill>
                  <a:srgbClr val="212121"/>
                </a:solidFill>
                <a:effectLst/>
                <a:latin typeface="Calibri" panose="020F0502020204030204" pitchFamily="34" charset="0"/>
              </a:rPr>
              <a:t>Nätverket "Integration through Qualification" (iQ) arbetar för att förbättra sysselsättningsmöjligheterna för personer med migrationsbakgrund. Ett mål är att säkerställa att yrkeskvalifikationer som förvärvats utanför Tyskland oftare leder till en anställning som passar ens utbildningsnivå, oavsett bosättningsstatus. Dessutom tillhandahåller den information om företagsstart för utlänningar med uppehållstillstånd. Mer information finns på webbplatsen för Network iQ.</a:t>
            </a:r>
            <a:endParaRPr lang="en-IE" sz="1800" dirty="0">
              <a:effectLst/>
              <a:latin typeface="Calibri" panose="020F0502020204030204" pitchFamily="34" charset="0"/>
            </a:endParaRPr>
          </a:p>
          <a:p>
            <a:pPr marL="0" marR="0" indent="0">
              <a:spcBef>
                <a:spcPts val="0"/>
              </a:spcBef>
              <a:spcAft>
                <a:spcPts val="0"/>
              </a:spcAft>
              <a:buNone/>
            </a:pP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34396289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Råd och information: TYSKLAND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678260" y="2079619"/>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b="1" dirty="0" err="1">
                <a:solidFill>
                  <a:srgbClr val="E97924"/>
                </a:solidFill>
              </a:rPr>
              <a:t>Rådgivningstjänster</a:t>
            </a:r>
            <a:endParaRPr lang="en-US" sz="1050" b="1" i="0" dirty="0">
              <a:solidFill>
                <a:srgbClr val="212121"/>
              </a:solidFill>
              <a:effectLst/>
              <a:highlight>
                <a:srgbClr val="FFFFFF"/>
              </a:highlight>
              <a:latin typeface="BundesSansWeb"/>
            </a:endParaRPr>
          </a:p>
          <a:p>
            <a:pPr marL="0" marR="0" indent="0">
              <a:spcBef>
                <a:spcPts val="0"/>
              </a:spcBef>
              <a:spcAft>
                <a:spcPts val="0"/>
              </a:spcAft>
              <a:buNone/>
            </a:pPr>
            <a:r>
              <a:rPr lang="en-IE" sz="1800" b="1" dirty="0" err="1">
                <a:solidFill>
                  <a:srgbClr val="212121"/>
                </a:solidFill>
                <a:effectLst/>
                <a:latin typeface="Calibri" panose="020F0502020204030204" pitchFamily="34" charset="0"/>
              </a:rPr>
              <a:t>Projektet</a:t>
            </a:r>
            <a:r>
              <a:rPr lang="en-IE" sz="1800" b="1" dirty="0">
                <a:solidFill>
                  <a:srgbClr val="212121"/>
                </a:solidFill>
                <a:effectLst/>
                <a:latin typeface="Calibri" panose="020F0502020204030204" pitchFamily="34" charset="0"/>
              </a:rPr>
              <a:t> "</a:t>
            </a:r>
            <a:r>
              <a:rPr lang="en-IE" sz="1800" b="1" dirty="0" err="1">
                <a:solidFill>
                  <a:srgbClr val="212121"/>
                </a:solidFill>
                <a:effectLst/>
                <a:latin typeface="Calibri" panose="020F0502020204030204" pitchFamily="34" charset="0"/>
              </a:rPr>
              <a:t>Handbok</a:t>
            </a:r>
            <a:r>
              <a:rPr lang="en-IE" sz="1800" b="1" dirty="0">
                <a:solidFill>
                  <a:srgbClr val="212121"/>
                </a:solidFill>
                <a:effectLst/>
                <a:latin typeface="Calibri" panose="020F0502020204030204" pitchFamily="34" charset="0"/>
              </a:rPr>
              <a:t> </a:t>
            </a:r>
            <a:r>
              <a:rPr lang="en-IE" sz="1800" b="1" dirty="0" err="1">
                <a:solidFill>
                  <a:srgbClr val="212121"/>
                </a:solidFill>
                <a:effectLst/>
                <a:latin typeface="Calibri" panose="020F0502020204030204" pitchFamily="34" charset="0"/>
              </a:rPr>
              <a:t>Tyskland</a:t>
            </a:r>
            <a:r>
              <a:rPr lang="en-IE" sz="1800" b="1" dirty="0">
                <a:solidFill>
                  <a:srgbClr val="212121"/>
                </a:solidFill>
                <a:effectLst/>
                <a:latin typeface="Calibri" panose="020F0502020204030204" pitchFamily="34" charset="0"/>
              </a:rPr>
              <a:t>: </a:t>
            </a:r>
            <a:r>
              <a:rPr lang="en-IE" sz="1800" b="1" dirty="0" err="1">
                <a:solidFill>
                  <a:srgbClr val="212121"/>
                </a:solidFill>
                <a:effectLst/>
                <a:latin typeface="Calibri" panose="020F0502020204030204" pitchFamily="34" charset="0"/>
              </a:rPr>
              <a:t>Tillsammans</a:t>
            </a:r>
            <a:r>
              <a:rPr lang="en-IE" sz="1800" b="1" dirty="0">
                <a:solidFill>
                  <a:srgbClr val="212121"/>
                </a:solidFill>
                <a:effectLst/>
                <a:latin typeface="Calibri" panose="020F0502020204030204" pitchFamily="34" charset="0"/>
              </a:rPr>
              <a:t>“</a:t>
            </a:r>
          </a:p>
          <a:p>
            <a:pPr marL="0" marR="0" indent="0">
              <a:spcBef>
                <a:spcPts val="0"/>
              </a:spcBef>
              <a:spcAft>
                <a:spcPts val="0"/>
              </a:spcAft>
              <a:buNone/>
            </a:pPr>
            <a:r>
              <a:rPr lang="sv-SE" sz="1800" dirty="0">
                <a:solidFill>
                  <a:srgbClr val="212121"/>
                </a:solidFill>
                <a:effectLst/>
                <a:latin typeface="Calibri" panose="020F0502020204030204" pitchFamily="34" charset="0"/>
              </a:rPr>
              <a:t>Projektet "Handbook Germany: Together" erbjuder svar – från A till Ö om livet i Tyskland i artiklar, videor och poddar, allt på informationsplattformen handbookgermany.de. På nio språk ger webbplatsen viktiga tips om arbete, bostadsrättsfrågor, boende, hälsa och yrkesutbildning, barnomsorg, studier och mycket mer. För ytterligare fallspecifika frågor finns gemenskapsplattformen Together i Tyskland.</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sv-SE" sz="1800" b="1" dirty="0">
                <a:solidFill>
                  <a:srgbClr val="212121"/>
                </a:solidFill>
                <a:effectLst/>
                <a:latin typeface="Calibri" panose="020F0502020204030204" pitchFamily="34" charset="0"/>
              </a:rPr>
              <a:t>Gör det i Tyskland – Arbeta i Tyskland: den officiella webbplatsen för kvalificerade yrkesverksamma</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sv-SE" sz="1800" dirty="0">
                <a:solidFill>
                  <a:srgbClr val="212121"/>
                </a:solidFill>
                <a:effectLst/>
                <a:latin typeface="Calibri" panose="020F0502020204030204" pitchFamily="34" charset="0"/>
              </a:rPr>
              <a:t>Den federala regeringens portal "Make it in Germany" erbjuder ett brett utbud av information om ämnet immigration. Där kan migranter till exempel hitta information om ämnena visum för att starta företag, söka arbete, erkännande etc. Portalen innehåller även (första) referenser till informationskällor/rådgivningscenter i ämnet att starta företag.</a:t>
            </a:r>
            <a:endParaRPr lang="en-IE" sz="1800" dirty="0">
              <a:effectLst/>
              <a:latin typeface="Calibri" panose="020F0502020204030204" pitchFamily="34" charset="0"/>
            </a:endParaRPr>
          </a:p>
          <a:p>
            <a:pPr marL="0" marR="0" indent="0">
              <a:spcBef>
                <a:spcPts val="0"/>
              </a:spcBef>
              <a:spcAft>
                <a:spcPts val="0"/>
              </a:spcAft>
              <a:buNone/>
            </a:pP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201214686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Textplatzhalter 2">
            <a:extLst>
              <a:ext uri="{FF2B5EF4-FFF2-40B4-BE49-F238E27FC236}">
                <a16:creationId xmlns:a16="http://schemas.microsoft.com/office/drawing/2014/main" id="{B58DE40E-8DBC-C9BD-86E7-1B28ECCEDB30}"/>
              </a:ext>
            </a:extLst>
          </p:cNvPr>
          <p:cNvSpPr>
            <a:spLocks noGrp="1"/>
          </p:cNvSpPr>
          <p:nvPr>
            <p:ph type="body" sz="quarter" idx="50"/>
          </p:nvPr>
        </p:nvSpPr>
        <p:spPr>
          <a:xfrm>
            <a:off x="3685851" y="1370161"/>
            <a:ext cx="6574742" cy="5049727"/>
          </a:xfrm>
        </p:spPr>
        <p:txBody>
          <a:bodyPr/>
          <a:lstStyle/>
          <a:p>
            <a:pPr>
              <a:buClr>
                <a:srgbClr val="915F9E"/>
              </a:buClr>
            </a:pPr>
            <a:r>
              <a:rPr lang="sv-SE" sz="2400" b="1" dirty="0">
                <a:solidFill>
                  <a:srgbClr val="E97924"/>
                </a:solidFill>
              </a:rPr>
              <a:t>Var hittar jag ytterligare stöd för att hantera lokala skatter och bankregler?</a:t>
            </a:r>
            <a:r>
              <a:rPr lang="en-US" sz="2400" b="1" dirty="0">
                <a:solidFill>
                  <a:srgbClr val="E97924"/>
                </a:solidFill>
              </a:rPr>
              <a:t> </a:t>
            </a:r>
          </a:p>
          <a:p>
            <a:pPr>
              <a:buClr>
                <a:srgbClr val="915F9E"/>
              </a:buClr>
            </a:pPr>
            <a:endParaRPr lang="en-US" sz="2000" b="1" dirty="0">
              <a:solidFill>
                <a:srgbClr val="E97924"/>
              </a:solidFill>
            </a:endParaRPr>
          </a:p>
          <a:p>
            <a:pPr>
              <a:buClr>
                <a:srgbClr val="915F9E"/>
              </a:buClr>
            </a:pPr>
            <a:r>
              <a:rPr lang="en-US" sz="1800" b="1" i="0" dirty="0" err="1">
                <a:solidFill>
                  <a:srgbClr val="7ABB57"/>
                </a:solidFill>
                <a:effectLst/>
              </a:rPr>
              <a:t>Nätverkssupport</a:t>
            </a:r>
            <a:r>
              <a:rPr lang="en-US" sz="1800" b="1" i="0" dirty="0">
                <a:solidFill>
                  <a:srgbClr val="7ABB57"/>
                </a:solidFill>
                <a:effectLst/>
              </a:rPr>
              <a:t>:</a:t>
            </a:r>
          </a:p>
          <a:p>
            <a:pPr>
              <a:buClr>
                <a:srgbClr val="915F9E"/>
              </a:buClr>
            </a:pPr>
            <a:r>
              <a:rPr lang="sv-SE" sz="1800" b="0" i="0" dirty="0">
                <a:solidFill>
                  <a:srgbClr val="0D0D0D"/>
                </a:solidFill>
                <a:effectLst/>
              </a:rPr>
              <a:t>För omfattande vägledning i att starta ett företag rekommenderar vi att du kontaktar nätverk som Social Impact, STATT KAPITAL och KIZ. Dessa nätverk erbjuder gratis mentorskap för att navigera i startprocessen och få kontakt med relevanta rådgivare – detta är också ett utmärkt tillfälle att nätverka med andra grundare! Särskild information om finansiering finns på regeringens officiella webbplats.</a:t>
            </a:r>
            <a:endParaRPr lang="en-US" sz="1800" dirty="0"/>
          </a:p>
          <a:p>
            <a:pPr>
              <a:buClr>
                <a:srgbClr val="915F9E"/>
              </a:buClr>
            </a:pPr>
            <a:endParaRPr lang="en-US" sz="1800" dirty="0">
              <a:solidFill>
                <a:srgbClr val="0D0D0D"/>
              </a:solidFill>
            </a:endParaRPr>
          </a:p>
          <a:p>
            <a:pPr>
              <a:buClr>
                <a:srgbClr val="915F9E"/>
              </a:buClr>
            </a:pPr>
            <a:r>
              <a:rPr lang="en-US" sz="1800" b="1" dirty="0" err="1">
                <a:solidFill>
                  <a:srgbClr val="7ABB57"/>
                </a:solidFill>
              </a:rPr>
              <a:t>Teknisk</a:t>
            </a:r>
            <a:r>
              <a:rPr lang="en-US" sz="1800" b="1" dirty="0">
                <a:solidFill>
                  <a:srgbClr val="7ABB57"/>
                </a:solidFill>
              </a:rPr>
              <a:t> support:</a:t>
            </a:r>
          </a:p>
          <a:p>
            <a:pPr>
              <a:buClr>
                <a:srgbClr val="915F9E"/>
              </a:buClr>
            </a:pPr>
            <a:r>
              <a:rPr lang="sv-SE" sz="1800" b="0" i="0" dirty="0">
                <a:solidFill>
                  <a:srgbClr val="0D0D0D"/>
                </a:solidFill>
                <a:effectLst/>
              </a:rPr>
              <a:t>Integreat är en mångsidig integrationsplattform för expats, personer med migrationsbakgrund och flyktingar användbar i över 100 kommuner. Plattformen finns även som app och erbjuder värdefulla resurser och stöd för ekonomistyrning – helt kostnadsfritt.</a:t>
            </a:r>
            <a:endParaRPr lang="en-US" sz="1800" b="0" i="0" dirty="0">
              <a:solidFill>
                <a:srgbClr val="0D0D0D"/>
              </a:solidFill>
              <a:effectLst/>
            </a:endParaRPr>
          </a:p>
        </p:txBody>
      </p:sp>
      <p:sp>
        <p:nvSpPr>
          <p:cNvPr id="142" name="Textplatzhalter 1">
            <a:extLst>
              <a:ext uri="{FF2B5EF4-FFF2-40B4-BE49-F238E27FC236}">
                <a16:creationId xmlns:a16="http://schemas.microsoft.com/office/drawing/2014/main" id="{639D3284-8C4A-7F76-3802-99C75E034747}"/>
              </a:ext>
            </a:extLst>
          </p:cNvPr>
          <p:cNvSpPr>
            <a:spLocks noGrp="1"/>
          </p:cNvSpPr>
          <p:nvPr>
            <p:ph type="body" sz="quarter" idx="49"/>
          </p:nvPr>
        </p:nvSpPr>
        <p:spPr>
          <a:xfrm>
            <a:off x="3665283" y="599730"/>
            <a:ext cx="7160276" cy="730066"/>
          </a:xfrm>
        </p:spPr>
        <p:txBody>
          <a:bodyPr/>
          <a:lstStyle/>
          <a:p>
            <a:r>
              <a:rPr lang="de-DE" altLang="zh-TW" dirty="0"/>
              <a:t>Råd och information: TYSKLAND</a:t>
            </a:r>
          </a:p>
        </p:txBody>
      </p:sp>
      <p:grpSp>
        <p:nvGrpSpPr>
          <p:cNvPr id="143" name="Gruppieren 142">
            <a:extLst>
              <a:ext uri="{FF2B5EF4-FFF2-40B4-BE49-F238E27FC236}">
                <a16:creationId xmlns:a16="http://schemas.microsoft.com/office/drawing/2014/main" id="{A48881E4-3384-42A7-8A50-4E6F65892AC3}"/>
              </a:ext>
            </a:extLst>
          </p:cNvPr>
          <p:cNvGrpSpPr/>
          <p:nvPr/>
        </p:nvGrpSpPr>
        <p:grpSpPr>
          <a:xfrm rot="5400000">
            <a:off x="1642077" y="2189489"/>
            <a:ext cx="821689" cy="2707340"/>
            <a:chOff x="10394950" y="781274"/>
            <a:chExt cx="1691217" cy="5569687"/>
          </a:xfrm>
        </p:grpSpPr>
        <p:pic>
          <p:nvPicPr>
            <p:cNvPr id="147" name="Grafik 146">
              <a:extLst>
                <a:ext uri="{FF2B5EF4-FFF2-40B4-BE49-F238E27FC236}">
                  <a16:creationId xmlns:a16="http://schemas.microsoft.com/office/drawing/2014/main" id="{9A29548F-453F-4E38-99D1-115141062B2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51" t="1532" r="1"/>
            <a:stretch/>
          </p:blipFill>
          <p:spPr>
            <a:xfrm rot="16200000">
              <a:off x="8475887" y="2723623"/>
              <a:ext cx="5467125" cy="1582428"/>
            </a:xfrm>
            <a:prstGeom prst="rect">
              <a:avLst/>
            </a:prstGeom>
          </p:spPr>
        </p:pic>
        <p:sp>
          <p:nvSpPr>
            <p:cNvPr id="148" name="Rechteck 147">
              <a:extLst>
                <a:ext uri="{FF2B5EF4-FFF2-40B4-BE49-F238E27FC236}">
                  <a16:creationId xmlns:a16="http://schemas.microsoft.com/office/drawing/2014/main" id="{D45F6FC2-813D-4829-AD3F-BA9A49824912}"/>
                </a:ext>
              </a:extLst>
            </p:cNvPr>
            <p:cNvSpPr/>
            <p:nvPr/>
          </p:nvSpPr>
          <p:spPr>
            <a:xfrm>
              <a:off x="10394950" y="6238778"/>
              <a:ext cx="1691217"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9" name="Rechteck 148">
              <a:extLst>
                <a:ext uri="{FF2B5EF4-FFF2-40B4-BE49-F238E27FC236}">
                  <a16:creationId xmlns:a16="http://schemas.microsoft.com/office/drawing/2014/main" id="{A8067130-1098-4EF3-A233-80DF55C3F856}"/>
                </a:ext>
              </a:extLst>
            </p:cNvPr>
            <p:cNvSpPr/>
            <p:nvPr/>
          </p:nvSpPr>
          <p:spPr>
            <a:xfrm>
              <a:off x="10394950" y="6192308"/>
              <a:ext cx="228600"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pic>
        <p:nvPicPr>
          <p:cNvPr id="1026" name="Picture 2" descr="Integreat | Mehrsprachig. Offline. Kostenlos.">
            <a:hlinkClick r:id="rId3"/>
            <a:extLst>
              <a:ext uri="{FF2B5EF4-FFF2-40B4-BE49-F238E27FC236}">
                <a16:creationId xmlns:a16="http://schemas.microsoft.com/office/drawing/2014/main" id="{516C64D8-2D9E-4EB2-867E-6AB025D295E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98773" y="5278586"/>
            <a:ext cx="2511149" cy="685426"/>
          </a:xfrm>
          <a:prstGeom prst="rect">
            <a:avLst/>
          </a:prstGeom>
          <a:noFill/>
          <a:extLst>
            <a:ext uri="{909E8E84-426E-40DD-AFC4-6F175D3DCCD1}">
              <a14:hiddenFill xmlns:a14="http://schemas.microsoft.com/office/drawing/2010/main">
                <a:solidFill>
                  <a:srgbClr val="FFFFFF"/>
                </a:solidFill>
              </a14:hiddenFill>
            </a:ext>
          </a:extLst>
        </p:spPr>
      </p:pic>
      <p:pic>
        <p:nvPicPr>
          <p:cNvPr id="140" name="Grafik 139">
            <a:hlinkClick r:id="rId5"/>
            <a:extLst>
              <a:ext uri="{FF2B5EF4-FFF2-40B4-BE49-F238E27FC236}">
                <a16:creationId xmlns:a16="http://schemas.microsoft.com/office/drawing/2014/main" id="{C0917F93-E813-45F4-9495-D77D0DED571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995552" y="640527"/>
            <a:ext cx="1694382" cy="1274899"/>
          </a:xfrm>
          <a:prstGeom prst="rect">
            <a:avLst/>
          </a:prstGeom>
        </p:spPr>
      </p:pic>
    </p:spTree>
    <p:extLst>
      <p:ext uri="{BB962C8B-B14F-4D97-AF65-F5344CB8AC3E}">
        <p14:creationId xmlns:p14="http://schemas.microsoft.com/office/powerpoint/2010/main" val="32625853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LOKALA REGLER: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sv-SE" sz="2400" b="1" dirty="0">
                <a:solidFill>
                  <a:srgbClr val="E97924"/>
                </a:solidFill>
              </a:rPr>
              <a:t>Vilka skatter bör jag vara medveten om?</a:t>
            </a: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1200" dirty="0">
              <a:solidFill>
                <a:srgbClr val="0D0D0D"/>
              </a:solidFill>
            </a:endParaRPr>
          </a:p>
          <a:p>
            <a:pPr marL="0" indent="0">
              <a:buClr>
                <a:srgbClr val="915F9E"/>
              </a:buClr>
              <a:buNone/>
            </a:pPr>
            <a:r>
              <a:rPr lang="sv-SE" sz="2400" b="1" dirty="0">
                <a:solidFill>
                  <a:srgbClr val="E97924"/>
                </a:solidFill>
              </a:rPr>
              <a:t>Hur hanterar jag mina skatter?</a:t>
            </a: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2838210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altLang="zh-TW" dirty="0"/>
              <a:t>LOKALA REGLER: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sv-SE" sz="2400" b="1" dirty="0">
                <a:solidFill>
                  <a:srgbClr val="E97924"/>
                </a:solidFill>
              </a:rPr>
              <a:t>Var hittar jag ytterligare stöd för att hantera lokala skatter och bankregler? (Nätverk, stödstrukturer, tekniska lösningar):</a:t>
            </a: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r>
              <a:rPr lang="sv-SE" sz="2400" b="1" dirty="0">
                <a:solidFill>
                  <a:srgbClr val="E97924"/>
                </a:solidFill>
              </a:rPr>
              <a:t>Andra värdefulla adresser för support är (samla värdefull informationsresurser, webbplatser, podcasts och så vidare):</a:t>
            </a: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405462972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386208" y="442205"/>
            <a:ext cx="10483431" cy="804265"/>
          </a:xfrm>
        </p:spPr>
        <p:txBody>
          <a:bodyPr/>
          <a:lstStyle/>
          <a:p>
            <a:r>
              <a:rPr lang="de-DE" dirty="0"/>
              <a:t>LOKALA REGLER: DANMARK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grpSp>
      <p:sp>
        <p:nvSpPr>
          <p:cNvPr id="140" name="Textplatzhalter 2">
            <a:extLst>
              <a:ext uri="{FF2B5EF4-FFF2-40B4-BE49-F238E27FC236}">
                <a16:creationId xmlns:a16="http://schemas.microsoft.com/office/drawing/2014/main" id="{6E3DF365-78E6-D79E-20A4-67443ED83787}"/>
              </a:ext>
            </a:extLst>
          </p:cNvPr>
          <p:cNvSpPr txBox="1">
            <a:spLocks/>
          </p:cNvSpPr>
          <p:nvPr/>
        </p:nvSpPr>
        <p:spPr>
          <a:xfrm>
            <a:off x="437370" y="1026926"/>
            <a:ext cx="9576399" cy="475193"/>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sv-SE" sz="2400" b="1" dirty="0">
                <a:solidFill>
                  <a:srgbClr val="E97924"/>
                </a:solidFill>
              </a:rPr>
              <a:t>Vilka skatter bör jag vara medveten om?</a:t>
            </a:r>
            <a:endParaRPr lang="en-US" sz="2400" b="1" dirty="0">
              <a:solidFill>
                <a:srgbClr val="E97924"/>
              </a:solidFill>
            </a:endParaRPr>
          </a:p>
        </p:txBody>
      </p:sp>
      <p:sp>
        <p:nvSpPr>
          <p:cNvPr id="3" name="TextBox 2">
            <a:extLst>
              <a:ext uri="{FF2B5EF4-FFF2-40B4-BE49-F238E27FC236}">
                <a16:creationId xmlns:a16="http://schemas.microsoft.com/office/drawing/2014/main" id="{6786027D-0FEE-E0CB-E565-0F0DD46FA0B4}"/>
              </a:ext>
            </a:extLst>
          </p:cNvPr>
          <p:cNvSpPr txBox="1"/>
          <p:nvPr/>
        </p:nvSpPr>
        <p:spPr>
          <a:xfrm>
            <a:off x="375700" y="1445413"/>
            <a:ext cx="9772951" cy="2308324"/>
          </a:xfrm>
          <a:prstGeom prst="rect">
            <a:avLst/>
          </a:prstGeom>
          <a:noFill/>
        </p:spPr>
        <p:txBody>
          <a:bodyPr wrap="square" rtlCol="0">
            <a:spAutoFit/>
          </a:bodyPr>
          <a:lstStyle/>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Personlig</a:t>
            </a:r>
            <a:r>
              <a:rPr lang="en-GB" sz="1600" b="1" dirty="0">
                <a:latin typeface="Calibri" panose="020F0502020204030204" pitchFamily="34" charset="0"/>
                <a:cs typeface="Calibri" panose="020F0502020204030204" pitchFamily="34" charset="0"/>
              </a:rPr>
              <a:t> </a:t>
            </a:r>
            <a:r>
              <a:rPr lang="en-GB" sz="1600" b="1" dirty="0" err="1">
                <a:latin typeface="Calibri" panose="020F0502020204030204" pitchFamily="34" charset="0"/>
                <a:cs typeface="Calibri" panose="020F0502020204030204" pitchFamily="34" charset="0"/>
              </a:rPr>
              <a:t>inkomstskatt</a:t>
            </a:r>
            <a:r>
              <a:rPr lang="en-GB" sz="1600" dirty="0">
                <a:latin typeface="Calibri" panose="020F0502020204030204" pitchFamily="34" charset="0"/>
                <a:cs typeface="Calibri" panose="020F0502020204030204" pitchFamily="34" charset="0"/>
              </a:rPr>
              <a:t>: </a:t>
            </a:r>
            <a:r>
              <a:rPr lang="sv-SE" sz="1600" dirty="0">
                <a:latin typeface="Calibri" panose="020F0502020204030204" pitchFamily="34" charset="0"/>
                <a:cs typeface="Calibri" panose="020F0502020204030204" pitchFamily="34" charset="0"/>
              </a:rPr>
              <a:t>Danmark har ett progressivt inkomstskattesystem. Det betyder att ju mer man tjänar, desto högre procentandel av skatten. Det inkluderar statlig inkomstskatt, kommunalskatt, hälsoavgifter och eventuellt kyrkoskatt.</a:t>
            </a:r>
            <a:endParaRPr lang="en-GB"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Mervärdesskatt</a:t>
            </a:r>
            <a:r>
              <a:rPr lang="en-GB" sz="1600" b="1" dirty="0">
                <a:latin typeface="Calibri" panose="020F0502020204030204" pitchFamily="34" charset="0"/>
                <a:cs typeface="Calibri" panose="020F0502020204030204" pitchFamily="34" charset="0"/>
              </a:rPr>
              <a:t> (moms): </a:t>
            </a:r>
            <a:r>
              <a:rPr lang="sv-SE" sz="1600" dirty="0">
                <a:latin typeface="Calibri" panose="020F0502020204030204" pitchFamily="34" charset="0"/>
                <a:cs typeface="Calibri" panose="020F0502020204030204" pitchFamily="34" charset="0"/>
              </a:rPr>
              <a:t>I Danmark kallas detta "moms" och är en skatt på varor och tjänster. Företag måste ta in moms från kunder och skicka in den till skattemyndigheten.</a:t>
            </a:r>
          </a:p>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Företagsskatt</a:t>
            </a:r>
            <a:r>
              <a:rPr lang="en-GB" sz="1600" dirty="0">
                <a:latin typeface="Calibri" panose="020F0502020204030204" pitchFamily="34" charset="0"/>
                <a:cs typeface="Calibri" panose="020F0502020204030204" pitchFamily="34" charset="0"/>
              </a:rPr>
              <a:t>: </a:t>
            </a:r>
            <a:r>
              <a:rPr lang="sv-SE" sz="1600" dirty="0">
                <a:latin typeface="Calibri" panose="020F0502020204030204" pitchFamily="34" charset="0"/>
                <a:cs typeface="Calibri" panose="020F0502020204030204" pitchFamily="34" charset="0"/>
              </a:rPr>
              <a:t>Företag betalar ett schablonbelopp på sina vinster. Det är viktigt för företagare att förstå hur de ska lämna in och betala denna skatt.</a:t>
            </a:r>
            <a:endParaRPr lang="en-GB"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Punktskatter</a:t>
            </a:r>
            <a:r>
              <a:rPr lang="en-GB" sz="1600" dirty="0">
                <a:latin typeface="Calibri" panose="020F0502020204030204" pitchFamily="34" charset="0"/>
                <a:cs typeface="Calibri" panose="020F0502020204030204" pitchFamily="34" charset="0"/>
              </a:rPr>
              <a:t>: </a:t>
            </a:r>
            <a:r>
              <a:rPr lang="sv-SE" sz="1600" dirty="0">
                <a:latin typeface="Calibri" panose="020F0502020204030204" pitchFamily="34" charset="0"/>
                <a:cs typeface="Calibri" panose="020F0502020204030204" pitchFamily="34" charset="0"/>
              </a:rPr>
              <a:t>Dessa är skatter på specifika varor som alkohol, tobak och sockerhaltiga produkter.</a:t>
            </a:r>
            <a:endParaRPr lang="en-GB"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Fastighetsskatt</a:t>
            </a:r>
            <a:r>
              <a:rPr lang="en-GB" sz="1600" dirty="0">
                <a:latin typeface="Calibri" panose="020F0502020204030204" pitchFamily="34" charset="0"/>
                <a:cs typeface="Calibri" panose="020F0502020204030204" pitchFamily="34" charset="0"/>
              </a:rPr>
              <a:t>: </a:t>
            </a:r>
            <a:r>
              <a:rPr lang="sv-SE" sz="1600" dirty="0">
                <a:latin typeface="Calibri" panose="020F0502020204030204" pitchFamily="34" charset="0"/>
                <a:cs typeface="Calibri" panose="020F0502020204030204" pitchFamily="34" charset="0"/>
              </a:rPr>
              <a:t>Fastighetsägare betalar denna skatt baserat på fastighetsvärdet.</a:t>
            </a:r>
            <a:endParaRPr lang="en-GB" sz="1600" dirty="0">
              <a:latin typeface="Calibri" panose="020F0502020204030204" pitchFamily="34" charset="0"/>
              <a:cs typeface="Calibri" panose="020F0502020204030204" pitchFamily="34" charset="0"/>
            </a:endParaRPr>
          </a:p>
        </p:txBody>
      </p:sp>
      <p:sp>
        <p:nvSpPr>
          <p:cNvPr id="141" name="Textplatzhalter 2">
            <a:extLst>
              <a:ext uri="{FF2B5EF4-FFF2-40B4-BE49-F238E27FC236}">
                <a16:creationId xmlns:a16="http://schemas.microsoft.com/office/drawing/2014/main" id="{8B5F3992-DD98-2AE2-8813-B025C7C3A89B}"/>
              </a:ext>
            </a:extLst>
          </p:cNvPr>
          <p:cNvSpPr txBox="1">
            <a:spLocks/>
          </p:cNvSpPr>
          <p:nvPr/>
        </p:nvSpPr>
        <p:spPr>
          <a:xfrm>
            <a:off x="200356" y="3845196"/>
            <a:ext cx="9576399" cy="475193"/>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sv-SE" sz="2400" b="1" dirty="0">
                <a:solidFill>
                  <a:srgbClr val="E97924"/>
                </a:solidFill>
              </a:rPr>
              <a:t>Hur hanterar jag mina skatter?</a:t>
            </a:r>
            <a:endParaRPr lang="en-US" sz="2400" b="1" dirty="0">
              <a:solidFill>
                <a:srgbClr val="E97924"/>
              </a:solidFill>
            </a:endParaRPr>
          </a:p>
        </p:txBody>
      </p:sp>
      <p:sp>
        <p:nvSpPr>
          <p:cNvPr id="142" name="TextBox 141">
            <a:extLst>
              <a:ext uri="{FF2B5EF4-FFF2-40B4-BE49-F238E27FC236}">
                <a16:creationId xmlns:a16="http://schemas.microsoft.com/office/drawing/2014/main" id="{AB0AF163-3C7B-9C50-E86C-5B564AAAB63A}"/>
              </a:ext>
            </a:extLst>
          </p:cNvPr>
          <p:cNvSpPr txBox="1"/>
          <p:nvPr/>
        </p:nvSpPr>
        <p:spPr>
          <a:xfrm>
            <a:off x="375700" y="4195962"/>
            <a:ext cx="11555414" cy="2800767"/>
          </a:xfrm>
          <a:prstGeom prst="rect">
            <a:avLst/>
          </a:prstGeom>
          <a:noFill/>
        </p:spPr>
        <p:txBody>
          <a:bodyPr wrap="square" rtlCol="0">
            <a:spAutoFit/>
          </a:bodyPr>
          <a:lstStyle/>
          <a:p>
            <a:pPr marL="285750" indent="-285750">
              <a:buFont typeface="Arial" panose="020B0604020202020204" pitchFamily="34" charset="0"/>
              <a:buChar char="•"/>
            </a:pPr>
            <a:r>
              <a:rPr lang="sv-SE" sz="1600" b="1" dirty="0">
                <a:latin typeface="Calibri" panose="020F0502020204030204" pitchFamily="34" charset="0"/>
                <a:cs typeface="Calibri" panose="020F0502020204030204" pitchFamily="34" charset="0"/>
              </a:rPr>
              <a:t>Registrera dig för ett skattekort</a:t>
            </a:r>
            <a:r>
              <a:rPr lang="en-GB" sz="1600" b="1" dirty="0">
                <a:latin typeface="Calibri" panose="020F0502020204030204" pitchFamily="34" charset="0"/>
                <a:cs typeface="Calibri" panose="020F0502020204030204" pitchFamily="34" charset="0"/>
              </a:rPr>
              <a:t>: </a:t>
            </a:r>
            <a:r>
              <a:rPr lang="sv-SE" sz="1600" dirty="0">
                <a:latin typeface="Calibri" panose="020F0502020204030204" pitchFamily="34" charset="0"/>
                <a:cs typeface="Calibri" panose="020F0502020204030204" pitchFamily="34" charset="0"/>
              </a:rPr>
              <a:t>När du arbetar i Danmark måste du ha ett skattekort som din arbetsgivare använder för att dra av din inkomstskatt.</a:t>
            </a:r>
            <a:endParaRPr lang="en-GB"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Förstå</a:t>
            </a:r>
            <a:r>
              <a:rPr lang="en-GB" sz="1600" b="1" dirty="0">
                <a:latin typeface="Calibri" panose="020F0502020204030204" pitchFamily="34" charset="0"/>
                <a:cs typeface="Calibri" panose="020F0502020204030204" pitchFamily="34" charset="0"/>
              </a:rPr>
              <a:t> </a:t>
            </a:r>
            <a:r>
              <a:rPr lang="en-GB" sz="1600" b="1" dirty="0" err="1">
                <a:latin typeface="Calibri" panose="020F0502020204030204" pitchFamily="34" charset="0"/>
                <a:cs typeface="Calibri" panose="020F0502020204030204" pitchFamily="34" charset="0"/>
              </a:rPr>
              <a:t>skatteanmälan</a:t>
            </a:r>
            <a:r>
              <a:rPr lang="en-GB" sz="1600" b="1" dirty="0">
                <a:latin typeface="Calibri" panose="020F0502020204030204" pitchFamily="34" charset="0"/>
                <a:cs typeface="Calibri" panose="020F0502020204030204" pitchFamily="34" charset="0"/>
              </a:rPr>
              <a:t>: </a:t>
            </a:r>
            <a:r>
              <a:rPr lang="sv-SE" sz="1600" dirty="0">
                <a:latin typeface="Calibri" panose="020F0502020204030204" pitchFamily="34" charset="0"/>
                <a:cs typeface="Calibri" panose="020F0502020204030204" pitchFamily="34" charset="0"/>
              </a:rPr>
              <a:t>Varje år får du ett skattebesked ('årsopgørelse'), som är en sammanfattning av dina inkomster och betalda skatter. Du bör kontrollera det för noggrannhet.</a:t>
            </a:r>
            <a:endParaRPr lang="en-GB"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Lämna</a:t>
            </a:r>
            <a:r>
              <a:rPr lang="en-GB" sz="1600" b="1" dirty="0">
                <a:latin typeface="Calibri" panose="020F0502020204030204" pitchFamily="34" charset="0"/>
                <a:cs typeface="Calibri" panose="020F0502020204030204" pitchFamily="34" charset="0"/>
              </a:rPr>
              <a:t> in </a:t>
            </a:r>
            <a:r>
              <a:rPr lang="en-GB" sz="1600" b="1" dirty="0" err="1">
                <a:latin typeface="Calibri" panose="020F0502020204030204" pitchFamily="34" charset="0"/>
                <a:cs typeface="Calibri" panose="020F0502020204030204" pitchFamily="34" charset="0"/>
              </a:rPr>
              <a:t>en</a:t>
            </a:r>
            <a:r>
              <a:rPr lang="en-GB" sz="1600" b="1" dirty="0">
                <a:latin typeface="Calibri" panose="020F0502020204030204" pitchFamily="34" charset="0"/>
                <a:cs typeface="Calibri" panose="020F0502020204030204" pitchFamily="34" charset="0"/>
              </a:rPr>
              <a:t> </a:t>
            </a:r>
            <a:r>
              <a:rPr lang="en-GB" sz="1600" b="1" dirty="0" err="1">
                <a:latin typeface="Calibri" panose="020F0502020204030204" pitchFamily="34" charset="0"/>
                <a:cs typeface="Calibri" panose="020F0502020204030204" pitchFamily="34" charset="0"/>
              </a:rPr>
              <a:t>skattedeklaration</a:t>
            </a:r>
            <a:r>
              <a:rPr lang="en-GB" sz="1600" b="1" dirty="0">
                <a:latin typeface="Calibri" panose="020F0502020204030204" pitchFamily="34" charset="0"/>
                <a:cs typeface="Calibri" panose="020F0502020204030204" pitchFamily="34" charset="0"/>
              </a:rPr>
              <a:t>: </a:t>
            </a:r>
            <a:r>
              <a:rPr lang="sv-SE" sz="1600" dirty="0">
                <a:latin typeface="Calibri" panose="020F0502020204030204" pitchFamily="34" charset="0"/>
                <a:cs typeface="Calibri" panose="020F0502020204030204" pitchFamily="34" charset="0"/>
              </a:rPr>
              <a:t>Om du har ytterligare inkomster eller avdrag som inte redan har fyllts i i förväg i din skattedeklaration, måste du lämna en skattedeklaration.</a:t>
            </a:r>
            <a:endParaRPr lang="en-GB"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Håll</a:t>
            </a:r>
            <a:r>
              <a:rPr lang="en-GB" sz="1600" b="1" dirty="0">
                <a:latin typeface="Calibri" panose="020F0502020204030204" pitchFamily="34" charset="0"/>
                <a:cs typeface="Calibri" panose="020F0502020204030204" pitchFamily="34" charset="0"/>
              </a:rPr>
              <a:t> register: </a:t>
            </a:r>
            <a:r>
              <a:rPr lang="sv-SE" sz="1600" dirty="0">
                <a:latin typeface="Calibri" panose="020F0502020204030204" pitchFamily="34" charset="0"/>
                <a:cs typeface="Calibri" panose="020F0502020204030204" pitchFamily="34" charset="0"/>
              </a:rPr>
              <a:t>Håll tydliga register över alla dina inkomster, utgifter och skattebetalningar.</a:t>
            </a:r>
            <a:endParaRPr lang="en-GB"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Sök</a:t>
            </a:r>
            <a:r>
              <a:rPr lang="en-GB" sz="1600" b="1" dirty="0">
                <a:latin typeface="Calibri" panose="020F0502020204030204" pitchFamily="34" charset="0"/>
                <a:cs typeface="Calibri" panose="020F0502020204030204" pitchFamily="34" charset="0"/>
              </a:rPr>
              <a:t> </a:t>
            </a:r>
            <a:r>
              <a:rPr lang="en-GB" sz="1600" b="1" dirty="0" err="1">
                <a:latin typeface="Calibri" panose="020F0502020204030204" pitchFamily="34" charset="0"/>
                <a:cs typeface="Calibri" panose="020F0502020204030204" pitchFamily="34" charset="0"/>
              </a:rPr>
              <a:t>professionell</a:t>
            </a:r>
            <a:r>
              <a:rPr lang="en-GB" sz="1600" b="1" dirty="0">
                <a:latin typeface="Calibri" panose="020F0502020204030204" pitchFamily="34" charset="0"/>
                <a:cs typeface="Calibri" panose="020F0502020204030204" pitchFamily="34" charset="0"/>
              </a:rPr>
              <a:t> </a:t>
            </a:r>
            <a:r>
              <a:rPr lang="en-GB" sz="1600" b="1" dirty="0" err="1">
                <a:latin typeface="Calibri" panose="020F0502020204030204" pitchFamily="34" charset="0"/>
                <a:cs typeface="Calibri" panose="020F0502020204030204" pitchFamily="34" charset="0"/>
              </a:rPr>
              <a:t>rådgivning</a:t>
            </a:r>
            <a:r>
              <a:rPr lang="en-GB" sz="1600" b="1" dirty="0">
                <a:latin typeface="Calibri" panose="020F0502020204030204" pitchFamily="34" charset="0"/>
                <a:cs typeface="Calibri" panose="020F0502020204030204" pitchFamily="34" charset="0"/>
              </a:rPr>
              <a:t>: </a:t>
            </a:r>
            <a:r>
              <a:rPr lang="sv-SE" sz="1600" dirty="0">
                <a:latin typeface="Calibri" panose="020F0502020204030204" pitchFamily="34" charset="0"/>
                <a:cs typeface="Calibri" panose="020F0502020204030204" pitchFamily="34" charset="0"/>
              </a:rPr>
              <a:t>Skattelagar kan vara komplexa och professionell rådgivning kan hjälpa till att säkerställa att du följer reglerna och drar fördel av eventuella avdrag eller avdrag. </a:t>
            </a:r>
          </a:p>
          <a:p>
            <a:pPr marL="285750" indent="-285750">
              <a:buFont typeface="Arial" panose="020B0604020202020204" pitchFamily="34" charset="0"/>
              <a:buChar char="•"/>
            </a:pPr>
            <a:r>
              <a:rPr lang="en-GB" sz="1600" b="1" dirty="0" err="1">
                <a:latin typeface="Calibri" panose="020F0502020204030204" pitchFamily="34" charset="0"/>
                <a:cs typeface="Calibri" panose="020F0502020204030204" pitchFamily="34" charset="0"/>
              </a:rPr>
              <a:t>Använd</a:t>
            </a:r>
            <a:r>
              <a:rPr lang="en-GB" sz="1600" b="1" dirty="0">
                <a:latin typeface="Calibri" panose="020F0502020204030204" pitchFamily="34" charset="0"/>
                <a:cs typeface="Calibri" panose="020F0502020204030204" pitchFamily="34" charset="0"/>
              </a:rPr>
              <a:t> </a:t>
            </a:r>
            <a:r>
              <a:rPr lang="en-GB" sz="1600" b="1" dirty="0" err="1">
                <a:latin typeface="Calibri" panose="020F0502020204030204" pitchFamily="34" charset="0"/>
                <a:cs typeface="Calibri" panose="020F0502020204030204" pitchFamily="34" charset="0"/>
              </a:rPr>
              <a:t>onlinetjänster</a:t>
            </a:r>
            <a:r>
              <a:rPr lang="en-GB" sz="1600" b="1" dirty="0">
                <a:latin typeface="Calibri" panose="020F0502020204030204" pitchFamily="34" charset="0"/>
                <a:cs typeface="Calibri" panose="020F0502020204030204" pitchFamily="34" charset="0"/>
              </a:rPr>
              <a:t>: </a:t>
            </a:r>
            <a:r>
              <a:rPr lang="sv-SE" sz="1600" dirty="0">
                <a:latin typeface="Calibri" panose="020F0502020204030204" pitchFamily="34" charset="0"/>
                <a:cs typeface="Calibri" panose="020F0502020204030204" pitchFamily="34" charset="0"/>
              </a:rPr>
              <a:t>Den danska skattemyndigheten, SKAT, tillhandahåller onlinetjänster där du kan hantera de flesta av dina skatteärenden.</a:t>
            </a:r>
            <a:r>
              <a:rPr lang="en-GB" sz="1600" dirty="0">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329566756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273181" y="449442"/>
            <a:ext cx="10483431" cy="804265"/>
          </a:xfrm>
        </p:spPr>
        <p:txBody>
          <a:bodyPr/>
          <a:lstStyle/>
          <a:p>
            <a:r>
              <a:rPr lang="de-DE" dirty="0"/>
              <a:t>LOKALA REGLER: DANMARK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0" name="Textplatzhalter 2">
            <a:extLst>
              <a:ext uri="{FF2B5EF4-FFF2-40B4-BE49-F238E27FC236}">
                <a16:creationId xmlns:a16="http://schemas.microsoft.com/office/drawing/2014/main" id="{0D3374A3-6226-806B-5BBE-8817255D3B18}"/>
              </a:ext>
            </a:extLst>
          </p:cNvPr>
          <p:cNvSpPr txBox="1">
            <a:spLocks/>
          </p:cNvSpPr>
          <p:nvPr/>
        </p:nvSpPr>
        <p:spPr>
          <a:xfrm>
            <a:off x="296160" y="1044929"/>
            <a:ext cx="9576399" cy="873907"/>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sv-SE" sz="2400" b="1" dirty="0">
                <a:solidFill>
                  <a:srgbClr val="E97924"/>
                </a:solidFill>
              </a:rPr>
              <a:t>Var hittar jag ytterligare stöd för att hantera lokala skatter och bankregler? (Nätverk, stödstrukturer, tekniska lösningar):</a:t>
            </a: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
        <p:nvSpPr>
          <p:cNvPr id="3" name="TextBox 2">
            <a:extLst>
              <a:ext uri="{FF2B5EF4-FFF2-40B4-BE49-F238E27FC236}">
                <a16:creationId xmlns:a16="http://schemas.microsoft.com/office/drawing/2014/main" id="{FF5372AF-75B3-E10B-D1BC-39F3C5AC0B5A}"/>
              </a:ext>
            </a:extLst>
          </p:cNvPr>
          <p:cNvSpPr txBox="1"/>
          <p:nvPr/>
        </p:nvSpPr>
        <p:spPr>
          <a:xfrm>
            <a:off x="365418" y="1901364"/>
            <a:ext cx="11293046" cy="5055038"/>
          </a:xfrm>
          <a:prstGeom prst="rect">
            <a:avLst/>
          </a:prstGeom>
          <a:noFill/>
        </p:spPr>
        <p:txBody>
          <a:bodyPr wrap="square" rtlCol="0">
            <a:spAutoFit/>
          </a:bodyPr>
          <a:lstStyle/>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1. </a:t>
            </a:r>
            <a:r>
              <a:rPr lang="sv-SE" sz="1200" kern="100" dirty="0">
                <a:effectLst/>
                <a:latin typeface="Calibri" panose="020F0502020204030204" pitchFamily="34" charset="0"/>
                <a:ea typeface="Corbel" panose="020B0503020204020204" pitchFamily="34" charset="0"/>
                <a:cs typeface="Calibri" panose="020F0502020204030204" pitchFamily="34" charset="0"/>
              </a:rPr>
              <a:t>Danska Skattestyrelsen (Skattestyrelsen): Detta är det centrala organet för skatteuppbörd och förvaltning i Danmark. De ger en mängd information om skatter, inklusive hur man skickar in och betalar skatter elektroniskt, information om inkomstskatt och andra skattetyper som moms och AM-skatt. Skattemyndigheten gör en taxering årligen i mars och skattskyldiga ska se över och rätta den före den 1 maj. Besök deras hemsida för detaljerad information och vägledning om beskattning i Danmark (InterNations) (Expat Arrivals).</a:t>
            </a:r>
            <a:endParaRPr lang="en-GB" sz="1200" kern="100" dirty="0">
              <a:effectLst/>
              <a:latin typeface="Calibri" panose="020F0502020204030204" pitchFamily="34" charset="0"/>
              <a:ea typeface="Corbel" panose="020B0503020204020204" pitchFamily="34" charset="0"/>
              <a:cs typeface="Calibri" panose="020F0502020204030204" pitchFamily="34" charset="0"/>
            </a:endParaRP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2. </a:t>
            </a:r>
            <a:r>
              <a:rPr lang="sv-SE" sz="1200" kern="100" dirty="0">
                <a:effectLst/>
                <a:latin typeface="Calibri" panose="020F0502020204030204" pitchFamily="34" charset="0"/>
                <a:ea typeface="Corbel" panose="020B0503020204020204" pitchFamily="34" charset="0"/>
                <a:cs typeface="Calibri" panose="020F0502020204030204" pitchFamily="34" charset="0"/>
              </a:rPr>
              <a:t>Internationella medborgarservicecenter: Dessa center ger hjälp till utlänningar som bor eller arbetar i Danmark, inklusive stöd med skattenummer och skattekort. De kan vara en värdefull resurs för att förstå dina skatteplikter och kan hjälpa till med den preliminära inkomstbedömningen (Arbetsplatsen Danmark).</a:t>
            </a:r>
            <a:endParaRPr lang="en-GB" sz="1200" kern="100" dirty="0">
              <a:effectLst/>
              <a:latin typeface="Calibri" panose="020F0502020204030204" pitchFamily="34" charset="0"/>
              <a:ea typeface="Corbel" panose="020B0503020204020204" pitchFamily="34" charset="0"/>
              <a:cs typeface="Calibri" panose="020F0502020204030204" pitchFamily="34" charset="0"/>
            </a:endParaRP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3. </a:t>
            </a:r>
            <a:r>
              <a:rPr lang="sv-SE" sz="1200" kern="100" dirty="0">
                <a:effectLst/>
                <a:latin typeface="Calibri" panose="020F0502020204030204" pitchFamily="34" charset="0"/>
                <a:ea typeface="Corbel" panose="020B0503020204020204" pitchFamily="34" charset="0"/>
                <a:cs typeface="Calibri" panose="020F0502020204030204" pitchFamily="34" charset="0"/>
              </a:rPr>
              <a:t>E-skatt för privatpersoner och företag: Skatteverkets online självbetjäningssystem, E-skatt (TastSelv), är platsen där privatpersoner och företag kan hantera sina skatter. Det är också plattformen där du kan kontrollera skatteinformationen som finns hos den danska skattemyndigheten (Workplace Denmark).</a:t>
            </a:r>
            <a:endParaRPr lang="en-GB" sz="1200" kern="100" dirty="0">
              <a:effectLst/>
              <a:latin typeface="Calibri" panose="020F0502020204030204" pitchFamily="34" charset="0"/>
              <a:ea typeface="Corbel" panose="020B0503020204020204" pitchFamily="34" charset="0"/>
              <a:cs typeface="Calibri" panose="020F0502020204030204" pitchFamily="34" charset="0"/>
            </a:endParaRP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4. </a:t>
            </a:r>
            <a:r>
              <a:rPr lang="sv-SE" sz="1200" kern="100" dirty="0">
                <a:effectLst/>
                <a:latin typeface="Calibri" panose="020F0502020204030204" pitchFamily="34" charset="0"/>
                <a:ea typeface="Corbel" panose="020B0503020204020204" pitchFamily="34" charset="0"/>
                <a:cs typeface="Calibri" panose="020F0502020204030204" pitchFamily="34" charset="0"/>
              </a:rPr>
              <a:t>Anställnings- och lönelagstiftning: Det är viktigt att förstå Danmarks anställnings- och lönelagstiftning för att förbli efterlevnad. Danmark följer EU:s regelverk men har också sina egna specifika lagar, som de som rör klassificering av anställda, arbetstider och betald ledighet. Det finns ingen minimilön i Danmark; Lönerna bestäms ofta av kollektivavtal (Fit Small Business).</a:t>
            </a:r>
            <a:endParaRPr lang="en-GB" sz="1200" u="sng" kern="100" dirty="0">
              <a:solidFill>
                <a:srgbClr val="F49100"/>
              </a:solidFill>
              <a:effectLst/>
              <a:latin typeface="Calibri" panose="020F0502020204030204" pitchFamily="34" charset="0"/>
              <a:ea typeface="Corbel" panose="020B0503020204020204" pitchFamily="34" charset="0"/>
              <a:cs typeface="Calibri" panose="020F0502020204030204" pitchFamily="34" charset="0"/>
            </a:endParaRP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5. </a:t>
            </a:r>
            <a:r>
              <a:rPr lang="sv-SE" sz="1200" kern="100" dirty="0">
                <a:effectLst/>
                <a:latin typeface="Calibri" panose="020F0502020204030204" pitchFamily="34" charset="0"/>
                <a:ea typeface="Corbel" panose="020B0503020204020204" pitchFamily="34" charset="0"/>
                <a:cs typeface="Calibri" panose="020F0502020204030204" pitchFamily="34" charset="0"/>
              </a:rPr>
              <a:t>Professionella juridiska och skatterådgivare: För komplexa skattefrågor kan det vara fördelaktigt att söka råd från skatteexperter och juridiska rådgivare i Danmark. De kan hjälpa till att navigera i skattesystemet och se till att du drar nytta av alla tillgängliga skatteincitament (NordicHQ).</a:t>
            </a:r>
            <a:endParaRPr lang="en-GB" sz="1200" kern="100" dirty="0">
              <a:effectLst/>
              <a:latin typeface="Calibri" panose="020F0502020204030204" pitchFamily="34" charset="0"/>
              <a:ea typeface="Corbel" panose="020B0503020204020204" pitchFamily="34" charset="0"/>
              <a:cs typeface="Calibri" panose="020F0502020204030204" pitchFamily="34" charset="0"/>
            </a:endParaRP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6. </a:t>
            </a:r>
            <a:r>
              <a:rPr lang="sv-SE" sz="1200" kern="100" dirty="0">
                <a:effectLst/>
                <a:latin typeface="Calibri" panose="020F0502020204030204" pitchFamily="34" charset="0"/>
                <a:ea typeface="Corbel" panose="020B0503020204020204" pitchFamily="34" charset="0"/>
                <a:cs typeface="Calibri" panose="020F0502020204030204" pitchFamily="34" charset="0"/>
              </a:rPr>
              <a:t>Bankverksamhet i Danmark: De största bankerna i Danmark erbjuder sofistikerade och effektiva banktjänster online. För att öppna ett bankkonto måste utlänningar skaffa ett personnummer (CPR) och kan behöva skapa en NemKonto för löner och statliga betalningar. Uttagsautomater och kreditkort är allmänt tillgängliga över hela Danmark (Expat Arrivals).</a:t>
            </a:r>
            <a:endParaRPr lang="en-GB" sz="1200" kern="100" dirty="0">
              <a:effectLst/>
              <a:latin typeface="Calibri" panose="020F0502020204030204" pitchFamily="34" charset="0"/>
              <a:ea typeface="Corbel" panose="020B0503020204020204" pitchFamily="34" charset="0"/>
              <a:cs typeface="Calibri" panose="020F0502020204030204" pitchFamily="34" charset="0"/>
            </a:endParaRP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7. </a:t>
            </a:r>
            <a:r>
              <a:rPr lang="sv-SE" sz="1200" kern="100" dirty="0">
                <a:effectLst/>
                <a:latin typeface="Calibri" panose="020F0502020204030204" pitchFamily="34" charset="0"/>
                <a:ea typeface="Corbel" panose="020B0503020204020204" pitchFamily="34" charset="0"/>
                <a:cs typeface="Calibri" panose="020F0502020204030204" pitchFamily="34" charset="0"/>
              </a:rPr>
              <a:t>Vägledning för företag: Om du driver ett företag, bekanta dig med de danska skattelagarna och kravet på att använda periodiseringsgrunden för redovisning. Underlåtenhet att följa kan leda till böter, så det kan vara klokt att kontakta revisorer och bokförare som är bekanta med dansk lag. Det finns flera skattelättnader tillgängliga för företag, inklusive skattelättnader för forskning och utveckling, som kan främja tillväxt och innovation (NordicHQ).</a:t>
            </a:r>
            <a:endParaRPr lang="en-GB" dirty="0"/>
          </a:p>
        </p:txBody>
      </p:sp>
    </p:spTree>
    <p:extLst>
      <p:ext uri="{BB962C8B-B14F-4D97-AF65-F5344CB8AC3E}">
        <p14:creationId xmlns:p14="http://schemas.microsoft.com/office/powerpoint/2010/main" val="11480508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603861" y="809930"/>
            <a:ext cx="10483431" cy="804265"/>
          </a:xfrm>
        </p:spPr>
        <p:txBody>
          <a:bodyPr/>
          <a:lstStyle/>
          <a:p>
            <a:r>
              <a:rPr lang="de-DE" dirty="0"/>
              <a:t>LOKALA REGLER: DANMARK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540609" y="1339683"/>
            <a:ext cx="9576399" cy="79980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sv-SE" sz="2400" b="1" dirty="0">
                <a:solidFill>
                  <a:srgbClr val="E97924"/>
                </a:solidFill>
              </a:rPr>
              <a:t>Andra värdefulla adresser för support är (samla värdefull informationsresurser, webbplatser, podcasts och så vidare):</a:t>
            </a: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
        <p:nvSpPr>
          <p:cNvPr id="3" name="TextBox 2">
            <a:extLst>
              <a:ext uri="{FF2B5EF4-FFF2-40B4-BE49-F238E27FC236}">
                <a16:creationId xmlns:a16="http://schemas.microsoft.com/office/drawing/2014/main" id="{0F5F9680-7310-D38E-0A62-344D3CBF1077}"/>
              </a:ext>
            </a:extLst>
          </p:cNvPr>
          <p:cNvSpPr txBox="1"/>
          <p:nvPr/>
        </p:nvSpPr>
        <p:spPr>
          <a:xfrm>
            <a:off x="717862" y="2166383"/>
            <a:ext cx="10226240" cy="2461443"/>
          </a:xfrm>
          <a:prstGeom prst="rect">
            <a:avLst/>
          </a:prstGeom>
          <a:noFill/>
        </p:spPr>
        <p:txBody>
          <a:bodyPr wrap="square" rtlCol="0">
            <a:spAutoFit/>
          </a:bodyPr>
          <a:lstStyle/>
          <a:p>
            <a:pPr marL="285750" indent="-285750">
              <a:buFont typeface="Arial" panose="020B0604020202020204" pitchFamily="34" charset="0"/>
              <a:buChar char="•"/>
            </a:pPr>
            <a:r>
              <a:rPr lang="sv-SE" dirty="0">
                <a:latin typeface="Calibri" panose="020F0502020204030204" pitchFamily="34" charset="0"/>
                <a:cs typeface="Calibri" panose="020F0502020204030204" pitchFamily="34" charset="0"/>
              </a:rPr>
              <a:t>Danska Skattestyrelsen (Skattestyrelsen): Den centrala myndigheten för skatteuppbörd och förvaltning. Deras officiella webbplats ger omfattande information om olika skatter och avgifter, hur man betalar dem och individers och företags ansvar. Webbplatsen är tillgänglig på engelska, vilket gör det lättare för personer som inte har modersmål att navigera (Skattestyrelsen).</a:t>
            </a:r>
            <a:endParaRPr lang="en-GB"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endParaRPr lang="en-GB"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sv-SE" dirty="0">
                <a:latin typeface="Calibri" panose="020F0502020204030204" pitchFamily="34" charset="0"/>
                <a:cs typeface="Calibri" panose="020F0502020204030204" pitchFamily="34" charset="0"/>
              </a:rPr>
              <a:t>Beskattning i Danmark: Denna del av den danska skattemyndighetens webbplats erbjuder detaljerad vägledning om olika aspekter av det danska skattesystemet. Den innehåller information om vad man ska göra när man flyttar till Danmark, typer av skatter, skatteplikt och praktiska råd för dem som lämnar Danmark. Det är en fyndig sida, särskilt för nykomlingar, som förklarar beskattning på ett lättillgängligt sätt (Taxation in Denmark - Skat.dk).</a:t>
            </a:r>
            <a:endParaRPr lang="en-GB"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endParaRPr lang="en-GB"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sv-SE" dirty="0">
                <a:latin typeface="Calibri" panose="020F0502020204030204" pitchFamily="34" charset="0"/>
                <a:cs typeface="Calibri" panose="020F0502020204030204" pitchFamily="34" charset="0"/>
              </a:rPr>
              <a:t>Skatt i Danmark Guide: En publikation av det danska skatteverket som fungerar som en introduktion till det danska skattesystemet. Det är skräddarsytt för nykomlingar och de som ännu inte är bekanta med systemet, och det tillhandahålls i ett nedladdningsbart PDF-format, vilket kan vara användbart för kursmaterial (Skatten i Danmark - info.skat.dk).</a:t>
            </a:r>
            <a:endParaRPr lang="en-GB"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9009692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LOKALA REGLER: SVERIGE</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Textplatzhalter 2">
            <a:extLst>
              <a:ext uri="{FF2B5EF4-FFF2-40B4-BE49-F238E27FC236}">
                <a16:creationId xmlns:a16="http://schemas.microsoft.com/office/drawing/2014/main" id="{51517032-8F13-23EC-FEBB-FCB986481D35}"/>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sv-SE" sz="2400" b="1" dirty="0">
                <a:solidFill>
                  <a:srgbClr val="E97924"/>
                </a:solidFill>
              </a:rPr>
              <a:t>Vilka skatter bör jag vara medveten om?</a:t>
            </a:r>
            <a:r>
              <a:rPr lang="en-US" sz="2400" b="1" dirty="0">
                <a:solidFill>
                  <a:srgbClr val="E97924"/>
                </a:solidFill>
              </a:rPr>
              <a:t/>
            </a:r>
            <a:br>
              <a:rPr lang="en-US" sz="2400" b="1" dirty="0">
                <a:solidFill>
                  <a:srgbClr val="E97924"/>
                </a:solidFill>
              </a:rPr>
            </a:br>
            <a:r>
              <a:rPr lang="sv-SE" sz="2000" dirty="0"/>
              <a:t>Ett aktiebolag betalar bolagsskatt på den vinst bolaget haft under året (20,6 %). Företaget kan även behöva betala till exempel fastighetsskatt, moms (25 %, 12 %, 6 %) arbetsgivaravgifter och skatt på anställdas löner.</a:t>
            </a:r>
            <a:br>
              <a:rPr lang="sv-SE" sz="2000" dirty="0"/>
            </a:br>
            <a:r>
              <a:rPr lang="sv-SE" sz="2000" dirty="0"/>
              <a:t>Detaljerad information här:</a:t>
            </a:r>
            <a:r>
              <a:rPr lang="en-US" sz="2000" dirty="0"/>
              <a:t> </a:t>
            </a:r>
            <a:r>
              <a:rPr lang="en-US" sz="2000" dirty="0">
                <a:hlinkClick r:id="rId2"/>
              </a:rPr>
              <a:t>https://verksamt.se/en/taxes-contributions/limited-companies</a:t>
            </a:r>
            <a:r>
              <a:rPr lang="en-US" sz="2400" dirty="0"/>
              <a:t/>
            </a:r>
            <a:br>
              <a:rPr lang="en-US" sz="2400" dirty="0"/>
            </a:br>
            <a:r>
              <a:rPr lang="en-US" sz="2400" dirty="0"/>
              <a:t/>
            </a:r>
            <a:br>
              <a:rPr lang="en-US" sz="2400" dirty="0"/>
            </a:br>
            <a:r>
              <a:rPr lang="sv-SE" sz="2400" b="1" dirty="0">
                <a:solidFill>
                  <a:srgbClr val="E97924"/>
                </a:solidFill>
              </a:rPr>
              <a:t>Hur hanterar jag mina skatter?</a:t>
            </a:r>
            <a:r>
              <a:rPr lang="en-US" sz="2400" b="1" dirty="0">
                <a:solidFill>
                  <a:srgbClr val="E97924"/>
                </a:solidFill>
              </a:rPr>
              <a:t/>
            </a:r>
            <a:br>
              <a:rPr lang="en-US" sz="2400" b="1" dirty="0">
                <a:solidFill>
                  <a:srgbClr val="E97924"/>
                </a:solidFill>
              </a:rPr>
            </a:br>
            <a:r>
              <a:rPr lang="en-US" sz="2000" dirty="0" err="1"/>
              <a:t>Bolagsverket</a:t>
            </a:r>
            <a:r>
              <a:rPr lang="en-US" sz="2000" dirty="0"/>
              <a:t> </a:t>
            </a:r>
            <a:r>
              <a:rPr lang="en-US" sz="2000" dirty="0" err="1"/>
              <a:t>och</a:t>
            </a:r>
            <a:r>
              <a:rPr lang="en-US" sz="2000" dirty="0"/>
              <a:t> </a:t>
            </a:r>
            <a:r>
              <a:rPr lang="en-US" sz="2000" dirty="0" err="1"/>
              <a:t>Skatteverket</a:t>
            </a:r>
            <a:r>
              <a:rPr lang="en-US" sz="2000" dirty="0"/>
              <a:t> </a:t>
            </a:r>
            <a:br>
              <a:rPr lang="en-US" sz="2000" dirty="0"/>
            </a:br>
            <a:r>
              <a:rPr lang="en-US" sz="2000" dirty="0" err="1"/>
              <a:t>Skatteverket</a:t>
            </a:r>
            <a:r>
              <a:rPr lang="en-US" sz="2000" dirty="0"/>
              <a:t> </a:t>
            </a:r>
            <a:br>
              <a:rPr lang="en-US" sz="2000" dirty="0"/>
            </a:br>
            <a:r>
              <a:rPr lang="en-US" sz="2000" dirty="0"/>
              <a:t>0771 567 567 www.skatteverket.se</a:t>
            </a: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36977293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219815FE-06EC-7496-84B2-C6CFBD325175}"/>
              </a:ext>
            </a:extLst>
          </p:cNvPr>
          <p:cNvPicPr>
            <a:picLocks noGrp="1" noChangeAspect="1"/>
          </p:cNvPicPr>
          <p:nvPr>
            <p:ph type="pic" sz="quarter" idx="21"/>
          </p:nvPr>
        </p:nvPicPr>
        <p:blipFill rotWithShape="1">
          <a:blip r:embed="rId3" cstate="email">
            <a:extLst>
              <a:ext uri="{BEBA8EAE-BF5A-486C-A8C5-ECC9F3942E4B}">
                <a14:imgProps xmlns:a14="http://schemas.microsoft.com/office/drawing/2010/main">
                  <a14:imgLayer r:embed="rId4">
                    <a14:imgEffect>
                      <a14:saturation sat="33000"/>
                    </a14:imgEffect>
                  </a14:imgLayer>
                </a14:imgProps>
              </a:ext>
              <a:ext uri="{28A0092B-C50C-407E-A947-70E740481C1C}">
                <a14:useLocalDpi xmlns:a14="http://schemas.microsoft.com/office/drawing/2010/main"/>
              </a:ext>
            </a:extLst>
          </a:blip>
          <a:srcRect l="44450" t="-369" r="7000" b="369"/>
          <a:stretch/>
        </p:blipFill>
        <p:spPr>
          <a:xfrm>
            <a:off x="884606" y="0"/>
            <a:ext cx="4993772" cy="6858000"/>
          </a:xfrm>
        </p:spPr>
      </p:pic>
      <p:sp>
        <p:nvSpPr>
          <p:cNvPr id="12" name="Text Placeholder 11">
            <a:extLst>
              <a:ext uri="{FF2B5EF4-FFF2-40B4-BE49-F238E27FC236}">
                <a16:creationId xmlns:a16="http://schemas.microsoft.com/office/drawing/2014/main" id="{DABB18E3-F736-2842-91BA-877EB98C7F53}"/>
              </a:ext>
            </a:extLst>
          </p:cNvPr>
          <p:cNvSpPr>
            <a:spLocks noGrp="1"/>
          </p:cNvSpPr>
          <p:nvPr>
            <p:ph type="body" sz="quarter" idx="30"/>
          </p:nvPr>
        </p:nvSpPr>
        <p:spPr/>
        <p:txBody>
          <a:bodyPr/>
          <a:lstStyle/>
          <a:p>
            <a:r>
              <a:rPr lang="en-US" dirty="0"/>
              <a:t>VAD ÄR FINANSIELL KOMPETENS?</a:t>
            </a:r>
          </a:p>
        </p:txBody>
      </p:sp>
      <p:sp>
        <p:nvSpPr>
          <p:cNvPr id="4" name="Text Placeholder 3">
            <a:extLst>
              <a:ext uri="{FF2B5EF4-FFF2-40B4-BE49-F238E27FC236}">
                <a16:creationId xmlns:a16="http://schemas.microsoft.com/office/drawing/2014/main" id="{A156725F-88E5-471B-5419-E3A74CAA5FD4}"/>
              </a:ext>
            </a:extLst>
          </p:cNvPr>
          <p:cNvSpPr>
            <a:spLocks noGrp="1"/>
          </p:cNvSpPr>
          <p:nvPr>
            <p:ph type="body" sz="quarter" idx="47"/>
          </p:nvPr>
        </p:nvSpPr>
        <p:spPr>
          <a:xfrm>
            <a:off x="6605899" y="2021793"/>
            <a:ext cx="4765750" cy="743603"/>
          </a:xfrm>
        </p:spPr>
        <p:txBody>
          <a:bodyPr/>
          <a:lstStyle/>
          <a:p>
            <a:r>
              <a:rPr lang="en-GB" sz="2000" dirty="0"/>
              <a:t>FINANSIELL KOMPETENS</a:t>
            </a:r>
          </a:p>
        </p:txBody>
      </p:sp>
      <p:sp>
        <p:nvSpPr>
          <p:cNvPr id="5" name="Text Placeholder 4">
            <a:extLst>
              <a:ext uri="{FF2B5EF4-FFF2-40B4-BE49-F238E27FC236}">
                <a16:creationId xmlns:a16="http://schemas.microsoft.com/office/drawing/2014/main" id="{B84768CE-151A-E050-2818-6CB794DEC22A}"/>
              </a:ext>
            </a:extLst>
          </p:cNvPr>
          <p:cNvSpPr>
            <a:spLocks noGrp="1"/>
          </p:cNvSpPr>
          <p:nvPr>
            <p:ph type="body" sz="quarter" idx="48"/>
          </p:nvPr>
        </p:nvSpPr>
        <p:spPr>
          <a:xfrm>
            <a:off x="6613451" y="2324059"/>
            <a:ext cx="4765748" cy="1145251"/>
          </a:xfrm>
        </p:spPr>
        <p:txBody>
          <a:bodyPr/>
          <a:lstStyle/>
          <a:p>
            <a:r>
              <a:rPr lang="sv-SE" sz="1800" dirty="0"/>
              <a:t>Finansiell kompetens är kunskapen för att hantera din ekonomi och förstå hur finansiella system fungerar. Det handlar om att hantera skulder, kreditkort, investeringar, budgetar och sparande. Målet handlar inte bara om att veta utan att få kontroll och ekonomiskt oberoende.</a:t>
            </a:r>
            <a:endParaRPr lang="en-GB" sz="1800" dirty="0"/>
          </a:p>
        </p:txBody>
      </p:sp>
      <p:sp>
        <p:nvSpPr>
          <p:cNvPr id="6" name="Text Placeholder 5">
            <a:extLst>
              <a:ext uri="{FF2B5EF4-FFF2-40B4-BE49-F238E27FC236}">
                <a16:creationId xmlns:a16="http://schemas.microsoft.com/office/drawing/2014/main" id="{971EFF02-074A-32AA-228D-FBBB17492A17}"/>
              </a:ext>
            </a:extLst>
          </p:cNvPr>
          <p:cNvSpPr>
            <a:spLocks noGrp="1"/>
          </p:cNvSpPr>
          <p:nvPr>
            <p:ph type="body" sz="quarter" idx="49"/>
          </p:nvPr>
        </p:nvSpPr>
        <p:spPr>
          <a:xfrm>
            <a:off x="6605899" y="4146369"/>
            <a:ext cx="4765750" cy="743603"/>
          </a:xfrm>
        </p:spPr>
        <p:txBody>
          <a:bodyPr/>
          <a:lstStyle/>
          <a:p>
            <a:r>
              <a:rPr lang="en-GB" sz="2000" dirty="0"/>
              <a:t>VARFÖR ÄR DET VIKTIGT?</a:t>
            </a:r>
          </a:p>
        </p:txBody>
      </p:sp>
      <p:sp>
        <p:nvSpPr>
          <p:cNvPr id="7" name="Text Placeholder 6">
            <a:extLst>
              <a:ext uri="{FF2B5EF4-FFF2-40B4-BE49-F238E27FC236}">
                <a16:creationId xmlns:a16="http://schemas.microsoft.com/office/drawing/2014/main" id="{297C460F-CC8C-7934-1FA9-A05D2512EA9F}"/>
              </a:ext>
            </a:extLst>
          </p:cNvPr>
          <p:cNvSpPr>
            <a:spLocks noGrp="1"/>
          </p:cNvSpPr>
          <p:nvPr>
            <p:ph type="body" sz="quarter" idx="50"/>
          </p:nvPr>
        </p:nvSpPr>
        <p:spPr>
          <a:xfrm>
            <a:off x="6613451" y="4498510"/>
            <a:ext cx="4765748" cy="1437811"/>
          </a:xfrm>
        </p:spPr>
        <p:txBody>
          <a:bodyPr/>
          <a:lstStyle/>
          <a:p>
            <a:r>
              <a:rPr lang="sv-SE" sz="1800" dirty="0"/>
              <a:t>Tja, det är som att hantera pengar var som helst, med kompetens som du kan överföra globalt. Det hjälper till att undvika onödiga skulder, odla sunda utgiftsvanor, använda kreditkort klokt, med undantag för nödsituationer, familj och pensionering. Så, låt oss dyka in!</a:t>
            </a:r>
            <a:endParaRPr lang="en-GB" sz="1800" dirty="0"/>
          </a:p>
        </p:txBody>
      </p:sp>
      <p:sp>
        <p:nvSpPr>
          <p:cNvPr id="66" name="Slide Number Placeholder 2">
            <a:extLst>
              <a:ext uri="{FF2B5EF4-FFF2-40B4-BE49-F238E27FC236}">
                <a16:creationId xmlns:a16="http://schemas.microsoft.com/office/drawing/2014/main" id="{E9C72276-D914-3543-9C06-3EA9336EF950}"/>
              </a:ext>
            </a:extLst>
          </p:cNvPr>
          <p:cNvSpPr txBox="1">
            <a:spLocks/>
          </p:cNvSpPr>
          <p:nvPr/>
        </p:nvSpPr>
        <p:spPr>
          <a:xfrm>
            <a:off x="11615942" y="11443924"/>
            <a:ext cx="576060" cy="430124"/>
          </a:xfrm>
          <a:prstGeom prst="rect">
            <a:avLst/>
          </a:prstGeom>
        </p:spPr>
        <p:txBody>
          <a:bodyPr vert="horz" lIns="147472" tIns="73735" rIns="147472" bIns="73735" rtlCol="0" anchor="ctr"/>
          <a:lstStyle>
            <a:defPPr>
              <a:defRPr lang="en-US"/>
            </a:defPPr>
            <a:lvl1pPr marL="0" algn="ctr" defTabSz="325892" rtl="0" eaLnBrk="1" latinLnBrk="0" hangingPunct="1">
              <a:defRPr sz="800" b="0" i="0" kern="1200">
                <a:solidFill>
                  <a:schemeClr val="tx1"/>
                </a:solidFill>
                <a:latin typeface="Calibri" panose="020F0502020204030204" pitchFamily="34" charset="0"/>
                <a:ea typeface="+mn-ea"/>
                <a:cs typeface="Calibri" panose="020F0502020204030204" pitchFamily="34" charset="0"/>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z="1291"/>
              <a:pPr/>
              <a:t>4</a:t>
            </a:fld>
            <a:endParaRPr lang="en-US" sz="1291" dirty="0"/>
          </a:p>
        </p:txBody>
      </p:sp>
      <p:sp>
        <p:nvSpPr>
          <p:cNvPr id="45" name="Oval 44">
            <a:extLst>
              <a:ext uri="{FF2B5EF4-FFF2-40B4-BE49-F238E27FC236}">
                <a16:creationId xmlns:a16="http://schemas.microsoft.com/office/drawing/2014/main" id="{F8927F38-E9EB-C00E-4D68-DE7358FF3FAB}"/>
              </a:ext>
            </a:extLst>
          </p:cNvPr>
          <p:cNvSpPr/>
          <p:nvPr/>
        </p:nvSpPr>
        <p:spPr>
          <a:xfrm>
            <a:off x="5287226" y="1851339"/>
            <a:ext cx="960421" cy="9604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panose="00000500000000000000" pitchFamily="50" charset="0"/>
            </a:endParaRPr>
          </a:p>
        </p:txBody>
      </p:sp>
      <p:sp>
        <p:nvSpPr>
          <p:cNvPr id="46" name="Oval 45">
            <a:extLst>
              <a:ext uri="{FF2B5EF4-FFF2-40B4-BE49-F238E27FC236}">
                <a16:creationId xmlns:a16="http://schemas.microsoft.com/office/drawing/2014/main" id="{A010A167-E3AE-0186-BB8D-7B0AD823C4DD}"/>
              </a:ext>
            </a:extLst>
          </p:cNvPr>
          <p:cNvSpPr/>
          <p:nvPr/>
        </p:nvSpPr>
        <p:spPr>
          <a:xfrm>
            <a:off x="5315264" y="3834020"/>
            <a:ext cx="960421" cy="9604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panose="00000500000000000000" pitchFamily="50" charset="0"/>
            </a:endParaRPr>
          </a:p>
        </p:txBody>
      </p:sp>
      <p:grpSp>
        <p:nvGrpSpPr>
          <p:cNvPr id="47" name="Graphic 6">
            <a:extLst>
              <a:ext uri="{FF2B5EF4-FFF2-40B4-BE49-F238E27FC236}">
                <a16:creationId xmlns:a16="http://schemas.microsoft.com/office/drawing/2014/main" id="{0495D18F-AAE3-9035-774E-D9BD7C3ABDE3}"/>
              </a:ext>
            </a:extLst>
          </p:cNvPr>
          <p:cNvGrpSpPr/>
          <p:nvPr/>
        </p:nvGrpSpPr>
        <p:grpSpPr>
          <a:xfrm>
            <a:off x="5515732" y="2007731"/>
            <a:ext cx="553887" cy="553887"/>
            <a:chOff x="-3790297" y="3847119"/>
            <a:chExt cx="590550" cy="590550"/>
          </a:xfrm>
          <a:solidFill>
            <a:srgbClr val="E97924"/>
          </a:solidFill>
        </p:grpSpPr>
        <p:sp>
          <p:nvSpPr>
            <p:cNvPr id="48" name="Freeform 47">
              <a:extLst>
                <a:ext uri="{FF2B5EF4-FFF2-40B4-BE49-F238E27FC236}">
                  <a16:creationId xmlns:a16="http://schemas.microsoft.com/office/drawing/2014/main" id="{A9508741-56E9-9148-7CF6-A727B1B3257D}"/>
                </a:ext>
              </a:extLst>
            </p:cNvPr>
            <p:cNvSpPr/>
            <p:nvPr/>
          </p:nvSpPr>
          <p:spPr>
            <a:xfrm>
              <a:off x="-3675901" y="3847119"/>
              <a:ext cx="361950" cy="523875"/>
            </a:xfrm>
            <a:custGeom>
              <a:avLst/>
              <a:gdLst>
                <a:gd name="connsiteX0" fmla="*/ 180880 w 361950"/>
                <a:gd name="connsiteY0" fmla="*/ 523875 h 523875"/>
                <a:gd name="connsiteX1" fmla="*/ 144494 w 361950"/>
                <a:gd name="connsiteY1" fmla="*/ 502063 h 523875"/>
                <a:gd name="connsiteX2" fmla="*/ 21241 w 361950"/>
                <a:gd name="connsiteY2" fmla="*/ 270986 h 523875"/>
                <a:gd name="connsiteX3" fmla="*/ 0 w 361950"/>
                <a:gd name="connsiteY3" fmla="*/ 185833 h 523875"/>
                <a:gd name="connsiteX4" fmla="*/ 0 w 361950"/>
                <a:gd name="connsiteY4" fmla="*/ 180975 h 523875"/>
                <a:gd name="connsiteX5" fmla="*/ 180975 w 361950"/>
                <a:gd name="connsiteY5" fmla="*/ 0 h 523875"/>
                <a:gd name="connsiteX6" fmla="*/ 361950 w 361950"/>
                <a:gd name="connsiteY6" fmla="*/ 180975 h 523875"/>
                <a:gd name="connsiteX7" fmla="*/ 361950 w 361950"/>
                <a:gd name="connsiteY7" fmla="*/ 185738 h 523875"/>
                <a:gd name="connsiteX8" fmla="*/ 340709 w 361950"/>
                <a:gd name="connsiteY8" fmla="*/ 270891 h 523875"/>
                <a:gd name="connsiteX9" fmla="*/ 217456 w 361950"/>
                <a:gd name="connsiteY9" fmla="*/ 501967 h 523875"/>
                <a:gd name="connsiteX10" fmla="*/ 180880 w 361950"/>
                <a:gd name="connsiteY10" fmla="*/ 523875 h 523875"/>
                <a:gd name="connsiteX11" fmla="*/ 180880 w 361950"/>
                <a:gd name="connsiteY11" fmla="*/ 19050 h 523875"/>
                <a:gd name="connsiteX12" fmla="*/ 18955 w 361950"/>
                <a:gd name="connsiteY12" fmla="*/ 180975 h 523875"/>
                <a:gd name="connsiteX13" fmla="*/ 18955 w 361950"/>
                <a:gd name="connsiteY13" fmla="*/ 185738 h 523875"/>
                <a:gd name="connsiteX14" fmla="*/ 38005 w 361950"/>
                <a:gd name="connsiteY14" fmla="*/ 261938 h 523875"/>
                <a:gd name="connsiteX15" fmla="*/ 161258 w 361950"/>
                <a:gd name="connsiteY15" fmla="*/ 493014 h 523875"/>
                <a:gd name="connsiteX16" fmla="*/ 180880 w 361950"/>
                <a:gd name="connsiteY16" fmla="*/ 504825 h 523875"/>
                <a:gd name="connsiteX17" fmla="*/ 200501 w 361950"/>
                <a:gd name="connsiteY17" fmla="*/ 493014 h 523875"/>
                <a:gd name="connsiteX18" fmla="*/ 323755 w 361950"/>
                <a:gd name="connsiteY18" fmla="*/ 261938 h 523875"/>
                <a:gd name="connsiteX19" fmla="*/ 342805 w 361950"/>
                <a:gd name="connsiteY19" fmla="*/ 185738 h 523875"/>
                <a:gd name="connsiteX20" fmla="*/ 342805 w 361950"/>
                <a:gd name="connsiteY20" fmla="*/ 180975 h 523875"/>
                <a:gd name="connsiteX21" fmla="*/ 180880 w 361950"/>
                <a:gd name="connsiteY21" fmla="*/ 19050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1950" h="523875">
                  <a:moveTo>
                    <a:pt x="180880" y="523875"/>
                  </a:moveTo>
                  <a:cubicBezTo>
                    <a:pt x="165640" y="523875"/>
                    <a:pt x="151638" y="515493"/>
                    <a:pt x="144494" y="502063"/>
                  </a:cubicBezTo>
                  <a:lnTo>
                    <a:pt x="21241" y="270986"/>
                  </a:lnTo>
                  <a:cubicBezTo>
                    <a:pt x="7334" y="244888"/>
                    <a:pt x="0" y="215360"/>
                    <a:pt x="0" y="185833"/>
                  </a:cubicBezTo>
                  <a:lnTo>
                    <a:pt x="0" y="180975"/>
                  </a:lnTo>
                  <a:cubicBezTo>
                    <a:pt x="0" y="81153"/>
                    <a:pt x="81153" y="0"/>
                    <a:pt x="180975" y="0"/>
                  </a:cubicBezTo>
                  <a:cubicBezTo>
                    <a:pt x="280797" y="0"/>
                    <a:pt x="361950" y="81153"/>
                    <a:pt x="361950" y="180975"/>
                  </a:cubicBezTo>
                  <a:lnTo>
                    <a:pt x="361950" y="185738"/>
                  </a:lnTo>
                  <a:cubicBezTo>
                    <a:pt x="361950" y="215360"/>
                    <a:pt x="354616" y="244792"/>
                    <a:pt x="340709" y="270891"/>
                  </a:cubicBezTo>
                  <a:lnTo>
                    <a:pt x="217456" y="501967"/>
                  </a:lnTo>
                  <a:cubicBezTo>
                    <a:pt x="210122" y="515493"/>
                    <a:pt x="196120" y="523875"/>
                    <a:pt x="180880" y="523875"/>
                  </a:cubicBezTo>
                  <a:close/>
                  <a:moveTo>
                    <a:pt x="180880" y="19050"/>
                  </a:moveTo>
                  <a:cubicBezTo>
                    <a:pt x="91631" y="19050"/>
                    <a:pt x="18955" y="91726"/>
                    <a:pt x="18955" y="180975"/>
                  </a:cubicBezTo>
                  <a:lnTo>
                    <a:pt x="18955" y="185738"/>
                  </a:lnTo>
                  <a:cubicBezTo>
                    <a:pt x="18955" y="212217"/>
                    <a:pt x="25527" y="238601"/>
                    <a:pt x="38005" y="261938"/>
                  </a:cubicBezTo>
                  <a:lnTo>
                    <a:pt x="161258" y="493014"/>
                  </a:lnTo>
                  <a:cubicBezTo>
                    <a:pt x="165164" y="500253"/>
                    <a:pt x="172688" y="504825"/>
                    <a:pt x="180880" y="504825"/>
                  </a:cubicBezTo>
                  <a:cubicBezTo>
                    <a:pt x="189071" y="504825"/>
                    <a:pt x="196596" y="500348"/>
                    <a:pt x="200501" y="493014"/>
                  </a:cubicBezTo>
                  <a:lnTo>
                    <a:pt x="323755" y="261938"/>
                  </a:lnTo>
                  <a:cubicBezTo>
                    <a:pt x="336233" y="238601"/>
                    <a:pt x="342805" y="212217"/>
                    <a:pt x="342805" y="185738"/>
                  </a:cubicBezTo>
                  <a:lnTo>
                    <a:pt x="342805" y="180975"/>
                  </a:lnTo>
                  <a:cubicBezTo>
                    <a:pt x="342805" y="91726"/>
                    <a:pt x="270129" y="19050"/>
                    <a:pt x="180880" y="19050"/>
                  </a:cubicBezTo>
                  <a:close/>
                </a:path>
              </a:pathLst>
            </a:custGeom>
            <a:grpFill/>
            <a:ln w="9525" cap="flat">
              <a:noFill/>
              <a:prstDash val="solid"/>
              <a:miter/>
            </a:ln>
          </p:spPr>
          <p:txBody>
            <a:bodyPr rtlCol="0" anchor="ctr"/>
            <a:lstStyle/>
            <a:p>
              <a:endParaRPr lang="en-RU"/>
            </a:p>
          </p:txBody>
        </p:sp>
        <p:sp>
          <p:nvSpPr>
            <p:cNvPr id="49" name="Freeform 48">
              <a:extLst>
                <a:ext uri="{FF2B5EF4-FFF2-40B4-BE49-F238E27FC236}">
                  <a16:creationId xmlns:a16="http://schemas.microsoft.com/office/drawing/2014/main" id="{1A183160-323D-DDD6-9B04-60227D042235}"/>
                </a:ext>
              </a:extLst>
            </p:cNvPr>
            <p:cNvSpPr/>
            <p:nvPr/>
          </p:nvSpPr>
          <p:spPr>
            <a:xfrm>
              <a:off x="-3637897" y="3885219"/>
              <a:ext cx="285750" cy="285750"/>
            </a:xfrm>
            <a:custGeom>
              <a:avLst/>
              <a:gdLst>
                <a:gd name="connsiteX0" fmla="*/ 142875 w 285750"/>
                <a:gd name="connsiteY0" fmla="*/ 285750 h 285750"/>
                <a:gd name="connsiteX1" fmla="*/ 0 w 285750"/>
                <a:gd name="connsiteY1" fmla="*/ 142875 h 285750"/>
                <a:gd name="connsiteX2" fmla="*/ 142875 w 285750"/>
                <a:gd name="connsiteY2" fmla="*/ 0 h 285750"/>
                <a:gd name="connsiteX3" fmla="*/ 285750 w 285750"/>
                <a:gd name="connsiteY3" fmla="*/ 142875 h 285750"/>
                <a:gd name="connsiteX4" fmla="*/ 142875 w 285750"/>
                <a:gd name="connsiteY4" fmla="*/ 285750 h 285750"/>
                <a:gd name="connsiteX5" fmla="*/ 142875 w 285750"/>
                <a:gd name="connsiteY5" fmla="*/ 19050 h 285750"/>
                <a:gd name="connsiteX6" fmla="*/ 19050 w 285750"/>
                <a:gd name="connsiteY6" fmla="*/ 142875 h 285750"/>
                <a:gd name="connsiteX7" fmla="*/ 142875 w 285750"/>
                <a:gd name="connsiteY7" fmla="*/ 266700 h 285750"/>
                <a:gd name="connsiteX8" fmla="*/ 266700 w 285750"/>
                <a:gd name="connsiteY8" fmla="*/ 142875 h 285750"/>
                <a:gd name="connsiteX9" fmla="*/ 142875 w 285750"/>
                <a:gd name="connsiteY9" fmla="*/ 190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285750">
                  <a:moveTo>
                    <a:pt x="142875" y="285750"/>
                  </a:moveTo>
                  <a:cubicBezTo>
                    <a:pt x="64103" y="285750"/>
                    <a:pt x="0" y="221647"/>
                    <a:pt x="0" y="142875"/>
                  </a:cubicBezTo>
                  <a:cubicBezTo>
                    <a:pt x="0" y="64103"/>
                    <a:pt x="64103" y="0"/>
                    <a:pt x="142875" y="0"/>
                  </a:cubicBezTo>
                  <a:cubicBezTo>
                    <a:pt x="221647" y="0"/>
                    <a:pt x="285750" y="64103"/>
                    <a:pt x="285750" y="142875"/>
                  </a:cubicBezTo>
                  <a:cubicBezTo>
                    <a:pt x="285750" y="221647"/>
                    <a:pt x="221647" y="285750"/>
                    <a:pt x="142875" y="285750"/>
                  </a:cubicBezTo>
                  <a:close/>
                  <a:moveTo>
                    <a:pt x="142875" y="19050"/>
                  </a:moveTo>
                  <a:cubicBezTo>
                    <a:pt x="74581" y="19050"/>
                    <a:pt x="19050" y="74581"/>
                    <a:pt x="19050" y="142875"/>
                  </a:cubicBezTo>
                  <a:cubicBezTo>
                    <a:pt x="19050" y="211169"/>
                    <a:pt x="74581" y="266700"/>
                    <a:pt x="142875" y="266700"/>
                  </a:cubicBezTo>
                  <a:cubicBezTo>
                    <a:pt x="211169" y="266700"/>
                    <a:pt x="266700" y="211169"/>
                    <a:pt x="266700" y="142875"/>
                  </a:cubicBezTo>
                  <a:cubicBezTo>
                    <a:pt x="266700" y="74581"/>
                    <a:pt x="211169" y="19050"/>
                    <a:pt x="142875" y="19050"/>
                  </a:cubicBezTo>
                  <a:close/>
                </a:path>
              </a:pathLst>
            </a:custGeom>
            <a:grpFill/>
            <a:ln w="9525" cap="flat">
              <a:noFill/>
              <a:prstDash val="solid"/>
              <a:miter/>
            </a:ln>
          </p:spPr>
          <p:txBody>
            <a:bodyPr rtlCol="0" anchor="ctr"/>
            <a:lstStyle/>
            <a:p>
              <a:endParaRPr lang="en-RU"/>
            </a:p>
          </p:txBody>
        </p:sp>
        <p:sp>
          <p:nvSpPr>
            <p:cNvPr id="50" name="Freeform 49">
              <a:extLst>
                <a:ext uri="{FF2B5EF4-FFF2-40B4-BE49-F238E27FC236}">
                  <a16:creationId xmlns:a16="http://schemas.microsoft.com/office/drawing/2014/main" id="{036D4111-0ECC-8E29-BD8F-15C750CBBCE1}"/>
                </a:ext>
              </a:extLst>
            </p:cNvPr>
            <p:cNvSpPr/>
            <p:nvPr/>
          </p:nvSpPr>
          <p:spPr>
            <a:xfrm>
              <a:off x="-3504547" y="3894744"/>
              <a:ext cx="19050" cy="266700"/>
            </a:xfrm>
            <a:custGeom>
              <a:avLst/>
              <a:gdLst>
                <a:gd name="connsiteX0" fmla="*/ 0 w 19050"/>
                <a:gd name="connsiteY0" fmla="*/ 0 h 266700"/>
                <a:gd name="connsiteX1" fmla="*/ 19050 w 19050"/>
                <a:gd name="connsiteY1" fmla="*/ 0 h 266700"/>
                <a:gd name="connsiteX2" fmla="*/ 19050 w 19050"/>
                <a:gd name="connsiteY2" fmla="*/ 266700 h 266700"/>
                <a:gd name="connsiteX3" fmla="*/ 0 w 19050"/>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19050" h="266700">
                  <a:moveTo>
                    <a:pt x="0" y="0"/>
                  </a:moveTo>
                  <a:lnTo>
                    <a:pt x="19050" y="0"/>
                  </a:lnTo>
                  <a:lnTo>
                    <a:pt x="19050" y="266700"/>
                  </a:lnTo>
                  <a:lnTo>
                    <a:pt x="0" y="266700"/>
                  </a:lnTo>
                  <a:close/>
                </a:path>
              </a:pathLst>
            </a:custGeom>
            <a:grpFill/>
            <a:ln w="9525" cap="flat">
              <a:noFill/>
              <a:prstDash val="solid"/>
              <a:miter/>
            </a:ln>
          </p:spPr>
          <p:txBody>
            <a:bodyPr rtlCol="0" anchor="ctr"/>
            <a:lstStyle/>
            <a:p>
              <a:endParaRPr lang="en-RU"/>
            </a:p>
          </p:txBody>
        </p:sp>
        <p:sp>
          <p:nvSpPr>
            <p:cNvPr id="51" name="Freeform 50">
              <a:extLst>
                <a:ext uri="{FF2B5EF4-FFF2-40B4-BE49-F238E27FC236}">
                  <a16:creationId xmlns:a16="http://schemas.microsoft.com/office/drawing/2014/main" id="{96E5903F-9FE3-C7A4-D53F-90A78AD4B2CC}"/>
                </a:ext>
              </a:extLst>
            </p:cNvPr>
            <p:cNvSpPr/>
            <p:nvPr/>
          </p:nvSpPr>
          <p:spPr>
            <a:xfrm>
              <a:off x="-3628372" y="4018569"/>
              <a:ext cx="266700" cy="19050"/>
            </a:xfrm>
            <a:custGeom>
              <a:avLst/>
              <a:gdLst>
                <a:gd name="connsiteX0" fmla="*/ 0 w 266700"/>
                <a:gd name="connsiteY0" fmla="*/ 0 h 19050"/>
                <a:gd name="connsiteX1" fmla="*/ 266700 w 266700"/>
                <a:gd name="connsiteY1" fmla="*/ 0 h 19050"/>
                <a:gd name="connsiteX2" fmla="*/ 266700 w 266700"/>
                <a:gd name="connsiteY2" fmla="*/ 19050 h 19050"/>
                <a:gd name="connsiteX3" fmla="*/ 0 w 26670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266700" h="19050">
                  <a:moveTo>
                    <a:pt x="0" y="0"/>
                  </a:moveTo>
                  <a:lnTo>
                    <a:pt x="266700" y="0"/>
                  </a:lnTo>
                  <a:lnTo>
                    <a:pt x="266700" y="19050"/>
                  </a:lnTo>
                  <a:lnTo>
                    <a:pt x="0" y="19050"/>
                  </a:lnTo>
                  <a:close/>
                </a:path>
              </a:pathLst>
            </a:custGeom>
            <a:grpFill/>
            <a:ln w="9525" cap="flat">
              <a:noFill/>
              <a:prstDash val="solid"/>
              <a:miter/>
            </a:ln>
          </p:spPr>
          <p:txBody>
            <a:bodyPr rtlCol="0" anchor="ctr"/>
            <a:lstStyle/>
            <a:p>
              <a:endParaRPr lang="en-RU"/>
            </a:p>
          </p:txBody>
        </p:sp>
        <p:sp>
          <p:nvSpPr>
            <p:cNvPr id="52" name="Freeform 51">
              <a:extLst>
                <a:ext uri="{FF2B5EF4-FFF2-40B4-BE49-F238E27FC236}">
                  <a16:creationId xmlns:a16="http://schemas.microsoft.com/office/drawing/2014/main" id="{0D915785-8384-DF59-21ED-7538A3EADAAE}"/>
                </a:ext>
              </a:extLst>
            </p:cNvPr>
            <p:cNvSpPr/>
            <p:nvPr/>
          </p:nvSpPr>
          <p:spPr>
            <a:xfrm>
              <a:off x="-3500546" y="3886838"/>
              <a:ext cx="81724" cy="282320"/>
            </a:xfrm>
            <a:custGeom>
              <a:avLst/>
              <a:gdLst>
                <a:gd name="connsiteX0" fmla="*/ 11049 w 81724"/>
                <a:gd name="connsiteY0" fmla="*/ 282321 h 282320"/>
                <a:gd name="connsiteX1" fmla="*/ 0 w 81724"/>
                <a:gd name="connsiteY1" fmla="*/ 266795 h 282320"/>
                <a:gd name="connsiteX2" fmla="*/ 62675 w 81724"/>
                <a:gd name="connsiteY2" fmla="*/ 141161 h 282320"/>
                <a:gd name="connsiteX3" fmla="*/ 0 w 81724"/>
                <a:gd name="connsiteY3" fmla="*/ 15526 h 282320"/>
                <a:gd name="connsiteX4" fmla="*/ 11049 w 81724"/>
                <a:gd name="connsiteY4" fmla="*/ 0 h 282320"/>
                <a:gd name="connsiteX5" fmla="*/ 81725 w 81724"/>
                <a:gd name="connsiteY5" fmla="*/ 141065 h 282320"/>
                <a:gd name="connsiteX6" fmla="*/ 11049 w 81724"/>
                <a:gd name="connsiteY6" fmla="*/ 282321 h 28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24" h="282320">
                  <a:moveTo>
                    <a:pt x="11049" y="282321"/>
                  </a:moveTo>
                  <a:lnTo>
                    <a:pt x="0" y="266795"/>
                  </a:lnTo>
                  <a:cubicBezTo>
                    <a:pt x="667" y="266319"/>
                    <a:pt x="62675" y="220694"/>
                    <a:pt x="62675" y="141161"/>
                  </a:cubicBezTo>
                  <a:cubicBezTo>
                    <a:pt x="62675" y="61246"/>
                    <a:pt x="571" y="16002"/>
                    <a:pt x="0" y="15526"/>
                  </a:cubicBezTo>
                  <a:lnTo>
                    <a:pt x="11049" y="0"/>
                  </a:lnTo>
                  <a:cubicBezTo>
                    <a:pt x="13907" y="2096"/>
                    <a:pt x="81725" y="51530"/>
                    <a:pt x="81725" y="141065"/>
                  </a:cubicBezTo>
                  <a:cubicBezTo>
                    <a:pt x="81725" y="230886"/>
                    <a:pt x="13907" y="280321"/>
                    <a:pt x="11049" y="282321"/>
                  </a:cubicBezTo>
                  <a:close/>
                </a:path>
              </a:pathLst>
            </a:custGeom>
            <a:grpFill/>
            <a:ln w="9525" cap="flat">
              <a:noFill/>
              <a:prstDash val="solid"/>
              <a:miter/>
            </a:ln>
          </p:spPr>
          <p:txBody>
            <a:bodyPr rtlCol="0" anchor="ctr"/>
            <a:lstStyle/>
            <a:p>
              <a:endParaRPr lang="en-RU"/>
            </a:p>
          </p:txBody>
        </p:sp>
        <p:sp>
          <p:nvSpPr>
            <p:cNvPr id="53" name="Freeform 52">
              <a:extLst>
                <a:ext uri="{FF2B5EF4-FFF2-40B4-BE49-F238E27FC236}">
                  <a16:creationId xmlns:a16="http://schemas.microsoft.com/office/drawing/2014/main" id="{EA385B5A-F984-77D3-F331-3372163D6F00}"/>
                </a:ext>
              </a:extLst>
            </p:cNvPr>
            <p:cNvSpPr/>
            <p:nvPr/>
          </p:nvSpPr>
          <p:spPr>
            <a:xfrm>
              <a:off x="-3608274" y="3937987"/>
              <a:ext cx="226504" cy="52006"/>
            </a:xfrm>
            <a:custGeom>
              <a:avLst/>
              <a:gdLst>
                <a:gd name="connsiteX0" fmla="*/ 113252 w 226504"/>
                <a:gd name="connsiteY0" fmla="*/ 52006 h 52006"/>
                <a:gd name="connsiteX1" fmla="*/ 0 w 226504"/>
                <a:gd name="connsiteY1" fmla="*/ 8668 h 52006"/>
                <a:gd name="connsiteX2" fmla="*/ 16954 w 226504"/>
                <a:gd name="connsiteY2" fmla="*/ 0 h 52006"/>
                <a:gd name="connsiteX3" fmla="*/ 113252 w 226504"/>
                <a:gd name="connsiteY3" fmla="*/ 32956 h 52006"/>
                <a:gd name="connsiteX4" fmla="*/ 209550 w 226504"/>
                <a:gd name="connsiteY4" fmla="*/ 0 h 52006"/>
                <a:gd name="connsiteX5" fmla="*/ 226505 w 226504"/>
                <a:gd name="connsiteY5" fmla="*/ 8668 h 52006"/>
                <a:gd name="connsiteX6" fmla="*/ 113252 w 226504"/>
                <a:gd name="connsiteY6" fmla="*/ 52006 h 5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504" h="52006">
                  <a:moveTo>
                    <a:pt x="113252" y="52006"/>
                  </a:moveTo>
                  <a:cubicBezTo>
                    <a:pt x="22670" y="52006"/>
                    <a:pt x="857" y="10382"/>
                    <a:pt x="0" y="8668"/>
                  </a:cubicBezTo>
                  <a:lnTo>
                    <a:pt x="16954" y="0"/>
                  </a:lnTo>
                  <a:cubicBezTo>
                    <a:pt x="17145" y="286"/>
                    <a:pt x="35719" y="32956"/>
                    <a:pt x="113252" y="32956"/>
                  </a:cubicBezTo>
                  <a:cubicBezTo>
                    <a:pt x="190786" y="32956"/>
                    <a:pt x="209359" y="286"/>
                    <a:pt x="209550" y="0"/>
                  </a:cubicBezTo>
                  <a:lnTo>
                    <a:pt x="226505" y="8668"/>
                  </a:lnTo>
                  <a:cubicBezTo>
                    <a:pt x="225647" y="10382"/>
                    <a:pt x="203835" y="52006"/>
                    <a:pt x="113252" y="52006"/>
                  </a:cubicBezTo>
                  <a:close/>
                </a:path>
              </a:pathLst>
            </a:custGeom>
            <a:grpFill/>
            <a:ln w="9525" cap="flat">
              <a:noFill/>
              <a:prstDash val="solid"/>
              <a:miter/>
            </a:ln>
          </p:spPr>
          <p:txBody>
            <a:bodyPr rtlCol="0" anchor="ctr"/>
            <a:lstStyle/>
            <a:p>
              <a:endParaRPr lang="en-RU"/>
            </a:p>
          </p:txBody>
        </p:sp>
        <p:sp>
          <p:nvSpPr>
            <p:cNvPr id="54" name="Freeform 53">
              <a:extLst>
                <a:ext uri="{FF2B5EF4-FFF2-40B4-BE49-F238E27FC236}">
                  <a16:creationId xmlns:a16="http://schemas.microsoft.com/office/drawing/2014/main" id="{47D8524E-A123-1255-AB02-7E90CE91C74E}"/>
                </a:ext>
              </a:extLst>
            </p:cNvPr>
            <p:cNvSpPr/>
            <p:nvPr/>
          </p:nvSpPr>
          <p:spPr>
            <a:xfrm>
              <a:off x="-3571222" y="3887028"/>
              <a:ext cx="81724" cy="282130"/>
            </a:xfrm>
            <a:custGeom>
              <a:avLst/>
              <a:gdLst>
                <a:gd name="connsiteX0" fmla="*/ 70675 w 81724"/>
                <a:gd name="connsiteY0" fmla="*/ 282130 h 282130"/>
                <a:gd name="connsiteX1" fmla="*/ 0 w 81724"/>
                <a:gd name="connsiteY1" fmla="*/ 141065 h 282130"/>
                <a:gd name="connsiteX2" fmla="*/ 70675 w 81724"/>
                <a:gd name="connsiteY2" fmla="*/ 0 h 282130"/>
                <a:gd name="connsiteX3" fmla="*/ 81724 w 81724"/>
                <a:gd name="connsiteY3" fmla="*/ 15526 h 282130"/>
                <a:gd name="connsiteX4" fmla="*/ 19050 w 81724"/>
                <a:gd name="connsiteY4" fmla="*/ 141160 h 282130"/>
                <a:gd name="connsiteX5" fmla="*/ 81724 w 81724"/>
                <a:gd name="connsiteY5" fmla="*/ 266795 h 282130"/>
                <a:gd name="connsiteX6" fmla="*/ 70675 w 81724"/>
                <a:gd name="connsiteY6" fmla="*/ 282130 h 2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24" h="282130">
                  <a:moveTo>
                    <a:pt x="70675" y="282130"/>
                  </a:moveTo>
                  <a:cubicBezTo>
                    <a:pt x="67818" y="280035"/>
                    <a:pt x="0" y="230600"/>
                    <a:pt x="0" y="141065"/>
                  </a:cubicBezTo>
                  <a:cubicBezTo>
                    <a:pt x="0" y="51435"/>
                    <a:pt x="67818" y="2000"/>
                    <a:pt x="70675" y="0"/>
                  </a:cubicBezTo>
                  <a:lnTo>
                    <a:pt x="81724" y="15526"/>
                  </a:lnTo>
                  <a:cubicBezTo>
                    <a:pt x="81058" y="16002"/>
                    <a:pt x="19050" y="61531"/>
                    <a:pt x="19050" y="141160"/>
                  </a:cubicBezTo>
                  <a:cubicBezTo>
                    <a:pt x="19050" y="221075"/>
                    <a:pt x="81153" y="266319"/>
                    <a:pt x="81724" y="266795"/>
                  </a:cubicBezTo>
                  <a:lnTo>
                    <a:pt x="70675" y="282130"/>
                  </a:lnTo>
                  <a:close/>
                </a:path>
              </a:pathLst>
            </a:custGeom>
            <a:grpFill/>
            <a:ln w="9525" cap="flat">
              <a:noFill/>
              <a:prstDash val="solid"/>
              <a:miter/>
            </a:ln>
          </p:spPr>
          <p:txBody>
            <a:bodyPr rtlCol="0" anchor="ctr"/>
            <a:lstStyle/>
            <a:p>
              <a:endParaRPr lang="en-RU"/>
            </a:p>
          </p:txBody>
        </p:sp>
        <p:sp>
          <p:nvSpPr>
            <p:cNvPr id="55" name="Freeform 54">
              <a:extLst>
                <a:ext uri="{FF2B5EF4-FFF2-40B4-BE49-F238E27FC236}">
                  <a16:creationId xmlns:a16="http://schemas.microsoft.com/office/drawing/2014/main" id="{AE313BFF-655F-FFDF-BC54-F9A3C03468A5}"/>
                </a:ext>
              </a:extLst>
            </p:cNvPr>
            <p:cNvSpPr/>
            <p:nvPr/>
          </p:nvSpPr>
          <p:spPr>
            <a:xfrm>
              <a:off x="-3608274" y="4066194"/>
              <a:ext cx="226504" cy="52006"/>
            </a:xfrm>
            <a:custGeom>
              <a:avLst/>
              <a:gdLst>
                <a:gd name="connsiteX0" fmla="*/ 209550 w 226504"/>
                <a:gd name="connsiteY0" fmla="*/ 52007 h 52006"/>
                <a:gd name="connsiteX1" fmla="*/ 113252 w 226504"/>
                <a:gd name="connsiteY1" fmla="*/ 19050 h 52006"/>
                <a:gd name="connsiteX2" fmla="*/ 16954 w 226504"/>
                <a:gd name="connsiteY2" fmla="*/ 52007 h 52006"/>
                <a:gd name="connsiteX3" fmla="*/ 0 w 226504"/>
                <a:gd name="connsiteY3" fmla="*/ 43339 h 52006"/>
                <a:gd name="connsiteX4" fmla="*/ 113252 w 226504"/>
                <a:gd name="connsiteY4" fmla="*/ 0 h 52006"/>
                <a:gd name="connsiteX5" fmla="*/ 226505 w 226504"/>
                <a:gd name="connsiteY5" fmla="*/ 43339 h 52006"/>
                <a:gd name="connsiteX6" fmla="*/ 209550 w 226504"/>
                <a:gd name="connsiteY6" fmla="*/ 52007 h 5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504" h="52006">
                  <a:moveTo>
                    <a:pt x="209550" y="52007"/>
                  </a:moveTo>
                  <a:cubicBezTo>
                    <a:pt x="209359" y="51721"/>
                    <a:pt x="190786" y="19050"/>
                    <a:pt x="113252" y="19050"/>
                  </a:cubicBezTo>
                  <a:cubicBezTo>
                    <a:pt x="35719" y="19050"/>
                    <a:pt x="17145" y="51721"/>
                    <a:pt x="16954" y="52007"/>
                  </a:cubicBezTo>
                  <a:lnTo>
                    <a:pt x="0" y="43339"/>
                  </a:lnTo>
                  <a:cubicBezTo>
                    <a:pt x="857" y="41529"/>
                    <a:pt x="22765" y="0"/>
                    <a:pt x="113252" y="0"/>
                  </a:cubicBezTo>
                  <a:cubicBezTo>
                    <a:pt x="203835" y="0"/>
                    <a:pt x="225647" y="41624"/>
                    <a:pt x="226505" y="43339"/>
                  </a:cubicBezTo>
                  <a:lnTo>
                    <a:pt x="209550" y="52007"/>
                  </a:lnTo>
                  <a:close/>
                </a:path>
              </a:pathLst>
            </a:custGeom>
            <a:grpFill/>
            <a:ln w="9525" cap="flat">
              <a:noFill/>
              <a:prstDash val="solid"/>
              <a:miter/>
            </a:ln>
          </p:spPr>
          <p:txBody>
            <a:bodyPr rtlCol="0" anchor="ctr"/>
            <a:lstStyle/>
            <a:p>
              <a:endParaRPr lang="en-RU"/>
            </a:p>
          </p:txBody>
        </p:sp>
        <p:sp>
          <p:nvSpPr>
            <p:cNvPr id="56" name="Freeform 55">
              <a:extLst>
                <a:ext uri="{FF2B5EF4-FFF2-40B4-BE49-F238E27FC236}">
                  <a16:creationId xmlns:a16="http://schemas.microsoft.com/office/drawing/2014/main" id="{A39017D9-39B3-70B2-0DB7-E8A4250C8D0A}"/>
                </a:ext>
              </a:extLst>
            </p:cNvPr>
            <p:cNvSpPr/>
            <p:nvPr/>
          </p:nvSpPr>
          <p:spPr>
            <a:xfrm>
              <a:off x="-3790297" y="4288317"/>
              <a:ext cx="590550" cy="149351"/>
            </a:xfrm>
            <a:custGeom>
              <a:avLst/>
              <a:gdLst>
                <a:gd name="connsiteX0" fmla="*/ 295275 w 590550"/>
                <a:gd name="connsiteY0" fmla="*/ 149352 h 149351"/>
                <a:gd name="connsiteX1" fmla="*/ 0 w 590550"/>
                <a:gd name="connsiteY1" fmla="*/ 73152 h 149351"/>
                <a:gd name="connsiteX2" fmla="*/ 209169 w 590550"/>
                <a:gd name="connsiteY2" fmla="*/ 0 h 149351"/>
                <a:gd name="connsiteX3" fmla="*/ 210598 w 590550"/>
                <a:gd name="connsiteY3" fmla="*/ 18955 h 149351"/>
                <a:gd name="connsiteX4" fmla="*/ 19050 w 590550"/>
                <a:gd name="connsiteY4" fmla="*/ 73152 h 149351"/>
                <a:gd name="connsiteX5" fmla="*/ 295275 w 590550"/>
                <a:gd name="connsiteY5" fmla="*/ 130302 h 149351"/>
                <a:gd name="connsiteX6" fmla="*/ 571500 w 590550"/>
                <a:gd name="connsiteY6" fmla="*/ 73152 h 149351"/>
                <a:gd name="connsiteX7" fmla="*/ 379952 w 590550"/>
                <a:gd name="connsiteY7" fmla="*/ 19050 h 149351"/>
                <a:gd name="connsiteX8" fmla="*/ 381381 w 590550"/>
                <a:gd name="connsiteY8" fmla="*/ 95 h 149351"/>
                <a:gd name="connsiteX9" fmla="*/ 590550 w 590550"/>
                <a:gd name="connsiteY9" fmla="*/ 73247 h 149351"/>
                <a:gd name="connsiteX10" fmla="*/ 295275 w 590550"/>
                <a:gd name="connsiteY10" fmla="*/ 149352 h 14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550" h="149351">
                  <a:moveTo>
                    <a:pt x="295275" y="149352"/>
                  </a:moveTo>
                  <a:cubicBezTo>
                    <a:pt x="148495" y="149352"/>
                    <a:pt x="0" y="123158"/>
                    <a:pt x="0" y="73152"/>
                  </a:cubicBezTo>
                  <a:cubicBezTo>
                    <a:pt x="0" y="18097"/>
                    <a:pt x="174212" y="2572"/>
                    <a:pt x="209169" y="0"/>
                  </a:cubicBezTo>
                  <a:lnTo>
                    <a:pt x="210598" y="18955"/>
                  </a:lnTo>
                  <a:cubicBezTo>
                    <a:pt x="78486" y="28670"/>
                    <a:pt x="19050" y="56483"/>
                    <a:pt x="19050" y="73152"/>
                  </a:cubicBezTo>
                  <a:cubicBezTo>
                    <a:pt x="19050" y="97060"/>
                    <a:pt x="124111" y="130302"/>
                    <a:pt x="295275" y="130302"/>
                  </a:cubicBezTo>
                  <a:cubicBezTo>
                    <a:pt x="466439" y="130302"/>
                    <a:pt x="571500" y="97060"/>
                    <a:pt x="571500" y="73152"/>
                  </a:cubicBezTo>
                  <a:cubicBezTo>
                    <a:pt x="571500" y="56483"/>
                    <a:pt x="512064" y="28670"/>
                    <a:pt x="379952" y="19050"/>
                  </a:cubicBezTo>
                  <a:lnTo>
                    <a:pt x="381381" y="95"/>
                  </a:lnTo>
                  <a:cubicBezTo>
                    <a:pt x="416338" y="2667"/>
                    <a:pt x="590550" y="18193"/>
                    <a:pt x="590550" y="73247"/>
                  </a:cubicBezTo>
                  <a:cubicBezTo>
                    <a:pt x="590550" y="123158"/>
                    <a:pt x="442055" y="149352"/>
                    <a:pt x="295275" y="149352"/>
                  </a:cubicBezTo>
                  <a:close/>
                </a:path>
              </a:pathLst>
            </a:custGeom>
            <a:grpFill/>
            <a:ln w="9525" cap="flat">
              <a:noFill/>
              <a:prstDash val="solid"/>
              <a:miter/>
            </a:ln>
          </p:spPr>
          <p:txBody>
            <a:bodyPr rtlCol="0" anchor="ctr"/>
            <a:lstStyle/>
            <a:p>
              <a:endParaRPr lang="en-RU"/>
            </a:p>
          </p:txBody>
        </p:sp>
        <p:sp>
          <p:nvSpPr>
            <p:cNvPr id="57" name="Freeform 56">
              <a:extLst>
                <a:ext uri="{FF2B5EF4-FFF2-40B4-BE49-F238E27FC236}">
                  <a16:creationId xmlns:a16="http://schemas.microsoft.com/office/drawing/2014/main" id="{8166BF30-BE03-8EA3-4894-DF9277C6E730}"/>
                </a:ext>
              </a:extLst>
            </p:cNvPr>
            <p:cNvSpPr/>
            <p:nvPr/>
          </p:nvSpPr>
          <p:spPr>
            <a:xfrm>
              <a:off x="-3333097" y="42566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58" name="Freeform 57">
              <a:extLst>
                <a:ext uri="{FF2B5EF4-FFF2-40B4-BE49-F238E27FC236}">
                  <a16:creationId xmlns:a16="http://schemas.microsoft.com/office/drawing/2014/main" id="{19DF7FC5-4ADE-D37A-2EBB-1D7099957230}"/>
                </a:ext>
              </a:extLst>
            </p:cNvPr>
            <p:cNvSpPr/>
            <p:nvPr/>
          </p:nvSpPr>
          <p:spPr>
            <a:xfrm>
              <a:off x="-3333097" y="42185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59" name="Freeform 58">
              <a:extLst>
                <a:ext uri="{FF2B5EF4-FFF2-40B4-BE49-F238E27FC236}">
                  <a16:creationId xmlns:a16="http://schemas.microsoft.com/office/drawing/2014/main" id="{EFBE8251-C07D-34AD-C1B9-31AC9AE76A31}"/>
                </a:ext>
              </a:extLst>
            </p:cNvPr>
            <p:cNvSpPr/>
            <p:nvPr/>
          </p:nvSpPr>
          <p:spPr>
            <a:xfrm>
              <a:off x="-3333097" y="41804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60" name="Freeform 59">
              <a:extLst>
                <a:ext uri="{FF2B5EF4-FFF2-40B4-BE49-F238E27FC236}">
                  <a16:creationId xmlns:a16="http://schemas.microsoft.com/office/drawing/2014/main" id="{3278882F-E6C2-7314-AEC1-E0D6B2340DF0}"/>
                </a:ext>
              </a:extLst>
            </p:cNvPr>
            <p:cNvSpPr/>
            <p:nvPr/>
          </p:nvSpPr>
          <p:spPr>
            <a:xfrm>
              <a:off x="-3675997" y="42566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61" name="Freeform 60">
              <a:extLst>
                <a:ext uri="{FF2B5EF4-FFF2-40B4-BE49-F238E27FC236}">
                  <a16:creationId xmlns:a16="http://schemas.microsoft.com/office/drawing/2014/main" id="{552B6D85-CDE7-C080-75E7-7E4BA3E68F85}"/>
                </a:ext>
              </a:extLst>
            </p:cNvPr>
            <p:cNvSpPr/>
            <p:nvPr/>
          </p:nvSpPr>
          <p:spPr>
            <a:xfrm>
              <a:off x="-3675997" y="42185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62" name="Freeform 61">
              <a:extLst>
                <a:ext uri="{FF2B5EF4-FFF2-40B4-BE49-F238E27FC236}">
                  <a16:creationId xmlns:a16="http://schemas.microsoft.com/office/drawing/2014/main" id="{3930538B-50A6-B9CE-1F2F-8EB2763A45E7}"/>
                </a:ext>
              </a:extLst>
            </p:cNvPr>
            <p:cNvSpPr/>
            <p:nvPr/>
          </p:nvSpPr>
          <p:spPr>
            <a:xfrm>
              <a:off x="-3675997" y="41804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grpSp>
      <p:grpSp>
        <p:nvGrpSpPr>
          <p:cNvPr id="63" name="Graphic 2">
            <a:extLst>
              <a:ext uri="{FF2B5EF4-FFF2-40B4-BE49-F238E27FC236}">
                <a16:creationId xmlns:a16="http://schemas.microsoft.com/office/drawing/2014/main" id="{B283A33B-EB19-121A-D0A5-6DCEA78D66A6}"/>
              </a:ext>
            </a:extLst>
          </p:cNvPr>
          <p:cNvGrpSpPr/>
          <p:nvPr/>
        </p:nvGrpSpPr>
        <p:grpSpPr>
          <a:xfrm>
            <a:off x="5485489" y="4000997"/>
            <a:ext cx="596505" cy="596516"/>
            <a:chOff x="8736336" y="773976"/>
            <a:chExt cx="925001" cy="925018"/>
          </a:xfrm>
          <a:solidFill>
            <a:srgbClr val="E97924"/>
          </a:solidFill>
        </p:grpSpPr>
        <p:sp>
          <p:nvSpPr>
            <p:cNvPr id="64" name="Freeform 63">
              <a:extLst>
                <a:ext uri="{FF2B5EF4-FFF2-40B4-BE49-F238E27FC236}">
                  <a16:creationId xmlns:a16="http://schemas.microsoft.com/office/drawing/2014/main" id="{97374EEF-65B0-03B7-BF6B-CCA42DEA118A}"/>
                </a:ext>
              </a:extLst>
            </p:cNvPr>
            <p:cNvSpPr/>
            <p:nvPr/>
          </p:nvSpPr>
          <p:spPr>
            <a:xfrm>
              <a:off x="8880867" y="773976"/>
              <a:ext cx="636011" cy="925018"/>
            </a:xfrm>
            <a:custGeom>
              <a:avLst/>
              <a:gdLst>
                <a:gd name="connsiteX0" fmla="*/ 547413 w 636011"/>
                <a:gd name="connsiteY0" fmla="*/ 538397 h 925018"/>
                <a:gd name="connsiteX1" fmla="*/ 635939 w 636011"/>
                <a:gd name="connsiteY1" fmla="*/ 312566 h 925018"/>
                <a:gd name="connsiteX2" fmla="*/ 314356 w 636011"/>
                <a:gd name="connsiteY2" fmla="*/ 17 h 925018"/>
                <a:gd name="connsiteX3" fmla="*/ 0 w 636011"/>
                <a:gd name="connsiteY3" fmla="*/ 317987 h 925018"/>
                <a:gd name="connsiteX4" fmla="*/ 88526 w 636011"/>
                <a:gd name="connsiteY4" fmla="*/ 537494 h 925018"/>
                <a:gd name="connsiteX5" fmla="*/ 143628 w 636011"/>
                <a:gd name="connsiteY5" fmla="*/ 655828 h 925018"/>
                <a:gd name="connsiteX6" fmla="*/ 130982 w 636011"/>
                <a:gd name="connsiteY6" fmla="*/ 737127 h 925018"/>
                <a:gd name="connsiteX7" fmla="*/ 161695 w 636011"/>
                <a:gd name="connsiteY7" fmla="*/ 823847 h 925018"/>
                <a:gd name="connsiteX8" fmla="*/ 289967 w 636011"/>
                <a:gd name="connsiteY8" fmla="*/ 925018 h 925018"/>
                <a:gd name="connsiteX9" fmla="*/ 345973 w 636011"/>
                <a:gd name="connsiteY9" fmla="*/ 925018 h 925018"/>
                <a:gd name="connsiteX10" fmla="*/ 474244 w 636011"/>
                <a:gd name="connsiteY10" fmla="*/ 823847 h 925018"/>
                <a:gd name="connsiteX11" fmla="*/ 504957 w 636011"/>
                <a:gd name="connsiteY11" fmla="*/ 737127 h 925018"/>
                <a:gd name="connsiteX12" fmla="*/ 492310 w 636011"/>
                <a:gd name="connsiteY12" fmla="*/ 655828 h 925018"/>
                <a:gd name="connsiteX13" fmla="*/ 547413 w 636011"/>
                <a:gd name="connsiteY13" fmla="*/ 538397 h 925018"/>
                <a:gd name="connsiteX14" fmla="*/ 547413 w 636011"/>
                <a:gd name="connsiteY14" fmla="*/ 538397 h 925018"/>
                <a:gd name="connsiteX15" fmla="*/ 109302 w 636011"/>
                <a:gd name="connsiteY15" fmla="*/ 517620 h 925018"/>
                <a:gd name="connsiteX16" fmla="*/ 28906 w 636011"/>
                <a:gd name="connsiteY16" fmla="*/ 317987 h 925018"/>
                <a:gd name="connsiteX17" fmla="*/ 314356 w 636011"/>
                <a:gd name="connsiteY17" fmla="*/ 28923 h 925018"/>
                <a:gd name="connsiteX18" fmla="*/ 607032 w 636011"/>
                <a:gd name="connsiteY18" fmla="*/ 313470 h 925018"/>
                <a:gd name="connsiteX19" fmla="*/ 526637 w 636011"/>
                <a:gd name="connsiteY19" fmla="*/ 518523 h 925018"/>
                <a:gd name="connsiteX20" fmla="*/ 464307 w 636011"/>
                <a:gd name="connsiteY20" fmla="*/ 650409 h 925018"/>
                <a:gd name="connsiteX21" fmla="*/ 332423 w 636011"/>
                <a:gd name="connsiteY21" fmla="*/ 650409 h 925018"/>
                <a:gd name="connsiteX22" fmla="*/ 332423 w 636011"/>
                <a:gd name="connsiteY22" fmla="*/ 491424 h 925018"/>
                <a:gd name="connsiteX23" fmla="*/ 375782 w 636011"/>
                <a:gd name="connsiteY23" fmla="*/ 491424 h 925018"/>
                <a:gd name="connsiteX24" fmla="*/ 534766 w 636011"/>
                <a:gd name="connsiteY24" fmla="*/ 332439 h 925018"/>
                <a:gd name="connsiteX25" fmla="*/ 534766 w 636011"/>
                <a:gd name="connsiteY25" fmla="*/ 289080 h 925018"/>
                <a:gd name="connsiteX26" fmla="*/ 520314 w 636011"/>
                <a:gd name="connsiteY26" fmla="*/ 274627 h 925018"/>
                <a:gd name="connsiteX27" fmla="*/ 462501 w 636011"/>
                <a:gd name="connsiteY27" fmla="*/ 274627 h 925018"/>
                <a:gd name="connsiteX28" fmla="*/ 317969 w 636011"/>
                <a:gd name="connsiteY28" fmla="*/ 367669 h 925018"/>
                <a:gd name="connsiteX29" fmla="*/ 173438 w 636011"/>
                <a:gd name="connsiteY29" fmla="*/ 274627 h 925018"/>
                <a:gd name="connsiteX30" fmla="*/ 115626 w 636011"/>
                <a:gd name="connsiteY30" fmla="*/ 274627 h 925018"/>
                <a:gd name="connsiteX31" fmla="*/ 101172 w 636011"/>
                <a:gd name="connsiteY31" fmla="*/ 289080 h 925018"/>
                <a:gd name="connsiteX32" fmla="*/ 101172 w 636011"/>
                <a:gd name="connsiteY32" fmla="*/ 332439 h 925018"/>
                <a:gd name="connsiteX33" fmla="*/ 260157 w 636011"/>
                <a:gd name="connsiteY33" fmla="*/ 491424 h 925018"/>
                <a:gd name="connsiteX34" fmla="*/ 303516 w 636011"/>
                <a:gd name="connsiteY34" fmla="*/ 491424 h 925018"/>
                <a:gd name="connsiteX35" fmla="*/ 303516 w 636011"/>
                <a:gd name="connsiteY35" fmla="*/ 650409 h 925018"/>
                <a:gd name="connsiteX36" fmla="*/ 171631 w 636011"/>
                <a:gd name="connsiteY36" fmla="*/ 650409 h 925018"/>
                <a:gd name="connsiteX37" fmla="*/ 109302 w 636011"/>
                <a:gd name="connsiteY37" fmla="*/ 517620 h 925018"/>
                <a:gd name="connsiteX38" fmla="*/ 444434 w 636011"/>
                <a:gd name="connsiteY38" fmla="*/ 366766 h 925018"/>
                <a:gd name="connsiteX39" fmla="*/ 423658 w 636011"/>
                <a:gd name="connsiteY39" fmla="*/ 364959 h 925018"/>
                <a:gd name="connsiteX40" fmla="*/ 332423 w 636011"/>
                <a:gd name="connsiteY40" fmla="*/ 445355 h 925018"/>
                <a:gd name="connsiteX41" fmla="*/ 332423 w 636011"/>
                <a:gd name="connsiteY41" fmla="*/ 433612 h 925018"/>
                <a:gd name="connsiteX42" fmla="*/ 462501 w 636011"/>
                <a:gd name="connsiteY42" fmla="*/ 303533 h 925018"/>
                <a:gd name="connsiteX43" fmla="*/ 505860 w 636011"/>
                <a:gd name="connsiteY43" fmla="*/ 303533 h 925018"/>
                <a:gd name="connsiteX44" fmla="*/ 505860 w 636011"/>
                <a:gd name="connsiteY44" fmla="*/ 332439 h 925018"/>
                <a:gd name="connsiteX45" fmla="*/ 375782 w 636011"/>
                <a:gd name="connsiteY45" fmla="*/ 462518 h 925018"/>
                <a:gd name="connsiteX46" fmla="*/ 356812 w 636011"/>
                <a:gd name="connsiteY46" fmla="*/ 462518 h 925018"/>
                <a:gd name="connsiteX47" fmla="*/ 443531 w 636011"/>
                <a:gd name="connsiteY47" fmla="*/ 386639 h 925018"/>
                <a:gd name="connsiteX48" fmla="*/ 444434 w 636011"/>
                <a:gd name="connsiteY48" fmla="*/ 366766 h 925018"/>
                <a:gd name="connsiteX49" fmla="*/ 303516 w 636011"/>
                <a:gd name="connsiteY49" fmla="*/ 445355 h 925018"/>
                <a:gd name="connsiteX50" fmla="*/ 212281 w 636011"/>
                <a:gd name="connsiteY50" fmla="*/ 364959 h 925018"/>
                <a:gd name="connsiteX51" fmla="*/ 191504 w 636011"/>
                <a:gd name="connsiteY51" fmla="*/ 366766 h 925018"/>
                <a:gd name="connsiteX52" fmla="*/ 193311 w 636011"/>
                <a:gd name="connsiteY52" fmla="*/ 387542 h 925018"/>
                <a:gd name="connsiteX53" fmla="*/ 280030 w 636011"/>
                <a:gd name="connsiteY53" fmla="*/ 463421 h 925018"/>
                <a:gd name="connsiteX54" fmla="*/ 261060 w 636011"/>
                <a:gd name="connsiteY54" fmla="*/ 463421 h 925018"/>
                <a:gd name="connsiteX55" fmla="*/ 130982 w 636011"/>
                <a:gd name="connsiteY55" fmla="*/ 333343 h 925018"/>
                <a:gd name="connsiteX56" fmla="*/ 130982 w 636011"/>
                <a:gd name="connsiteY56" fmla="*/ 304437 h 925018"/>
                <a:gd name="connsiteX57" fmla="*/ 174341 w 636011"/>
                <a:gd name="connsiteY57" fmla="*/ 304437 h 925018"/>
                <a:gd name="connsiteX58" fmla="*/ 304419 w 636011"/>
                <a:gd name="connsiteY58" fmla="*/ 434515 h 925018"/>
                <a:gd name="connsiteX59" fmla="*/ 304419 w 636011"/>
                <a:gd name="connsiteY59" fmla="*/ 445355 h 925018"/>
                <a:gd name="connsiteX60" fmla="*/ 345973 w 636011"/>
                <a:gd name="connsiteY60" fmla="*/ 896112 h 925018"/>
                <a:gd name="connsiteX61" fmla="*/ 289967 w 636011"/>
                <a:gd name="connsiteY61" fmla="*/ 896112 h 925018"/>
                <a:gd name="connsiteX62" fmla="*/ 191504 w 636011"/>
                <a:gd name="connsiteY62" fmla="*/ 823847 h 925018"/>
                <a:gd name="connsiteX63" fmla="*/ 444434 w 636011"/>
                <a:gd name="connsiteY63" fmla="*/ 823847 h 925018"/>
                <a:gd name="connsiteX64" fmla="*/ 345973 w 636011"/>
                <a:gd name="connsiteY64" fmla="*/ 896112 h 925018"/>
                <a:gd name="connsiteX65" fmla="*/ 345973 w 636011"/>
                <a:gd name="connsiteY65" fmla="*/ 896112 h 925018"/>
                <a:gd name="connsiteX66" fmla="*/ 491407 w 636011"/>
                <a:gd name="connsiteY66" fmla="*/ 773260 h 925018"/>
                <a:gd name="connsiteX67" fmla="*/ 469727 w 636011"/>
                <a:gd name="connsiteY67" fmla="*/ 794940 h 925018"/>
                <a:gd name="connsiteX68" fmla="*/ 166211 w 636011"/>
                <a:gd name="connsiteY68" fmla="*/ 794940 h 925018"/>
                <a:gd name="connsiteX69" fmla="*/ 144531 w 636011"/>
                <a:gd name="connsiteY69" fmla="*/ 773260 h 925018"/>
                <a:gd name="connsiteX70" fmla="*/ 166211 w 636011"/>
                <a:gd name="connsiteY70" fmla="*/ 751581 h 925018"/>
                <a:gd name="connsiteX71" fmla="*/ 469727 w 636011"/>
                <a:gd name="connsiteY71" fmla="*/ 751581 h 925018"/>
                <a:gd name="connsiteX72" fmla="*/ 491407 w 636011"/>
                <a:gd name="connsiteY72" fmla="*/ 773260 h 925018"/>
                <a:gd name="connsiteX73" fmla="*/ 166211 w 636011"/>
                <a:gd name="connsiteY73" fmla="*/ 722674 h 925018"/>
                <a:gd name="connsiteX74" fmla="*/ 144531 w 636011"/>
                <a:gd name="connsiteY74" fmla="*/ 700995 h 925018"/>
                <a:gd name="connsiteX75" fmla="*/ 166211 w 636011"/>
                <a:gd name="connsiteY75" fmla="*/ 679315 h 925018"/>
                <a:gd name="connsiteX76" fmla="*/ 469727 w 636011"/>
                <a:gd name="connsiteY76" fmla="*/ 679315 h 925018"/>
                <a:gd name="connsiteX77" fmla="*/ 491407 w 636011"/>
                <a:gd name="connsiteY77" fmla="*/ 700995 h 925018"/>
                <a:gd name="connsiteX78" fmla="*/ 469727 w 636011"/>
                <a:gd name="connsiteY78" fmla="*/ 722674 h 925018"/>
                <a:gd name="connsiteX79" fmla="*/ 166211 w 636011"/>
                <a:gd name="connsiteY79" fmla="*/ 722674 h 92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36011" h="925018">
                  <a:moveTo>
                    <a:pt x="547413" y="538397"/>
                  </a:moveTo>
                  <a:cubicBezTo>
                    <a:pt x="606129" y="477874"/>
                    <a:pt x="637745" y="397479"/>
                    <a:pt x="635939" y="312566"/>
                  </a:cubicBezTo>
                  <a:cubicBezTo>
                    <a:pt x="633229" y="138225"/>
                    <a:pt x="488697" y="-1789"/>
                    <a:pt x="314356" y="17"/>
                  </a:cubicBezTo>
                  <a:cubicBezTo>
                    <a:pt x="140015" y="1824"/>
                    <a:pt x="0" y="143645"/>
                    <a:pt x="0" y="317987"/>
                  </a:cubicBezTo>
                  <a:cubicBezTo>
                    <a:pt x="0" y="400189"/>
                    <a:pt x="31616" y="478778"/>
                    <a:pt x="88526" y="537494"/>
                  </a:cubicBezTo>
                  <a:cubicBezTo>
                    <a:pt x="118335" y="568206"/>
                    <a:pt x="137305" y="607953"/>
                    <a:pt x="143628" y="655828"/>
                  </a:cubicBezTo>
                  <a:cubicBezTo>
                    <a:pt x="112915" y="671185"/>
                    <a:pt x="106592" y="712738"/>
                    <a:pt x="130982" y="737127"/>
                  </a:cubicBezTo>
                  <a:cubicBezTo>
                    <a:pt x="100269" y="766937"/>
                    <a:pt x="118335" y="819330"/>
                    <a:pt x="161695" y="823847"/>
                  </a:cubicBezTo>
                  <a:cubicBezTo>
                    <a:pt x="176148" y="883466"/>
                    <a:pt x="229444" y="925018"/>
                    <a:pt x="289967" y="925018"/>
                  </a:cubicBezTo>
                  <a:lnTo>
                    <a:pt x="345973" y="925018"/>
                  </a:lnTo>
                  <a:cubicBezTo>
                    <a:pt x="407398" y="925018"/>
                    <a:pt x="460694" y="883466"/>
                    <a:pt x="474244" y="823847"/>
                  </a:cubicBezTo>
                  <a:cubicBezTo>
                    <a:pt x="516700" y="820233"/>
                    <a:pt x="535670" y="766937"/>
                    <a:pt x="504957" y="737127"/>
                  </a:cubicBezTo>
                  <a:cubicBezTo>
                    <a:pt x="529347" y="712738"/>
                    <a:pt x="523023" y="671185"/>
                    <a:pt x="492310" y="655828"/>
                  </a:cubicBezTo>
                  <a:cubicBezTo>
                    <a:pt x="498634" y="608856"/>
                    <a:pt x="517604" y="569110"/>
                    <a:pt x="547413" y="538397"/>
                  </a:cubicBezTo>
                  <a:lnTo>
                    <a:pt x="547413" y="538397"/>
                  </a:lnTo>
                  <a:close/>
                  <a:moveTo>
                    <a:pt x="109302" y="517620"/>
                  </a:moveTo>
                  <a:cubicBezTo>
                    <a:pt x="57813" y="463421"/>
                    <a:pt x="28906" y="392962"/>
                    <a:pt x="28906" y="317987"/>
                  </a:cubicBezTo>
                  <a:cubicBezTo>
                    <a:pt x="28906" y="160808"/>
                    <a:pt x="157178" y="30730"/>
                    <a:pt x="314356" y="28923"/>
                  </a:cubicBezTo>
                  <a:cubicBezTo>
                    <a:pt x="473341" y="27117"/>
                    <a:pt x="604322" y="154485"/>
                    <a:pt x="607032" y="313470"/>
                  </a:cubicBezTo>
                  <a:cubicBezTo>
                    <a:pt x="607936" y="390252"/>
                    <a:pt x="579933" y="463421"/>
                    <a:pt x="526637" y="518523"/>
                  </a:cubicBezTo>
                  <a:cubicBezTo>
                    <a:pt x="493214" y="552850"/>
                    <a:pt x="470631" y="598919"/>
                    <a:pt x="464307" y="650409"/>
                  </a:cubicBezTo>
                  <a:lnTo>
                    <a:pt x="332423" y="650409"/>
                  </a:lnTo>
                  <a:lnTo>
                    <a:pt x="332423" y="491424"/>
                  </a:lnTo>
                  <a:lnTo>
                    <a:pt x="375782" y="491424"/>
                  </a:lnTo>
                  <a:cubicBezTo>
                    <a:pt x="463404" y="491424"/>
                    <a:pt x="534766" y="420062"/>
                    <a:pt x="534766" y="332439"/>
                  </a:cubicBezTo>
                  <a:lnTo>
                    <a:pt x="534766" y="289080"/>
                  </a:lnTo>
                  <a:cubicBezTo>
                    <a:pt x="534766" y="280950"/>
                    <a:pt x="528443" y="274627"/>
                    <a:pt x="520314" y="274627"/>
                  </a:cubicBezTo>
                  <a:lnTo>
                    <a:pt x="462501" y="274627"/>
                  </a:lnTo>
                  <a:cubicBezTo>
                    <a:pt x="398365" y="274627"/>
                    <a:pt x="343262" y="312566"/>
                    <a:pt x="317969" y="367669"/>
                  </a:cubicBezTo>
                  <a:cubicBezTo>
                    <a:pt x="292676" y="312566"/>
                    <a:pt x="237574" y="274627"/>
                    <a:pt x="173438" y="274627"/>
                  </a:cubicBezTo>
                  <a:lnTo>
                    <a:pt x="115626" y="274627"/>
                  </a:lnTo>
                  <a:cubicBezTo>
                    <a:pt x="107495" y="274627"/>
                    <a:pt x="101172" y="280950"/>
                    <a:pt x="101172" y="289080"/>
                  </a:cubicBezTo>
                  <a:lnTo>
                    <a:pt x="101172" y="332439"/>
                  </a:lnTo>
                  <a:cubicBezTo>
                    <a:pt x="101172" y="420062"/>
                    <a:pt x="172535" y="491424"/>
                    <a:pt x="260157" y="491424"/>
                  </a:cubicBezTo>
                  <a:lnTo>
                    <a:pt x="303516" y="491424"/>
                  </a:lnTo>
                  <a:lnTo>
                    <a:pt x="303516" y="650409"/>
                  </a:lnTo>
                  <a:lnTo>
                    <a:pt x="171631" y="650409"/>
                  </a:lnTo>
                  <a:cubicBezTo>
                    <a:pt x="165308" y="598016"/>
                    <a:pt x="142725" y="552850"/>
                    <a:pt x="109302" y="517620"/>
                  </a:cubicBezTo>
                  <a:close/>
                  <a:moveTo>
                    <a:pt x="444434" y="366766"/>
                  </a:moveTo>
                  <a:cubicBezTo>
                    <a:pt x="439015" y="360442"/>
                    <a:pt x="429981" y="360442"/>
                    <a:pt x="423658" y="364959"/>
                  </a:cubicBezTo>
                  <a:lnTo>
                    <a:pt x="332423" y="445355"/>
                  </a:lnTo>
                  <a:lnTo>
                    <a:pt x="332423" y="433612"/>
                  </a:lnTo>
                  <a:cubicBezTo>
                    <a:pt x="332423" y="362249"/>
                    <a:pt x="391139" y="303533"/>
                    <a:pt x="462501" y="303533"/>
                  </a:cubicBezTo>
                  <a:lnTo>
                    <a:pt x="505860" y="303533"/>
                  </a:lnTo>
                  <a:lnTo>
                    <a:pt x="505860" y="332439"/>
                  </a:lnTo>
                  <a:cubicBezTo>
                    <a:pt x="505860" y="403802"/>
                    <a:pt x="447144" y="462518"/>
                    <a:pt x="375782" y="462518"/>
                  </a:cubicBezTo>
                  <a:lnTo>
                    <a:pt x="356812" y="462518"/>
                  </a:lnTo>
                  <a:lnTo>
                    <a:pt x="443531" y="386639"/>
                  </a:lnTo>
                  <a:cubicBezTo>
                    <a:pt x="448951" y="381219"/>
                    <a:pt x="449855" y="372186"/>
                    <a:pt x="444434" y="366766"/>
                  </a:cubicBezTo>
                  <a:close/>
                  <a:moveTo>
                    <a:pt x="303516" y="445355"/>
                  </a:moveTo>
                  <a:lnTo>
                    <a:pt x="212281" y="364959"/>
                  </a:lnTo>
                  <a:cubicBezTo>
                    <a:pt x="205958" y="359539"/>
                    <a:pt x="196925" y="360442"/>
                    <a:pt x="191504" y="366766"/>
                  </a:cubicBezTo>
                  <a:cubicBezTo>
                    <a:pt x="186085" y="373089"/>
                    <a:pt x="186988" y="382122"/>
                    <a:pt x="193311" y="387542"/>
                  </a:cubicBezTo>
                  <a:lnTo>
                    <a:pt x="280030" y="463421"/>
                  </a:lnTo>
                  <a:lnTo>
                    <a:pt x="261060" y="463421"/>
                  </a:lnTo>
                  <a:cubicBezTo>
                    <a:pt x="189698" y="463421"/>
                    <a:pt x="130982" y="404705"/>
                    <a:pt x="130982" y="333343"/>
                  </a:cubicBezTo>
                  <a:lnTo>
                    <a:pt x="130982" y="304437"/>
                  </a:lnTo>
                  <a:lnTo>
                    <a:pt x="174341" y="304437"/>
                  </a:lnTo>
                  <a:cubicBezTo>
                    <a:pt x="245704" y="304437"/>
                    <a:pt x="304419" y="363153"/>
                    <a:pt x="304419" y="434515"/>
                  </a:cubicBezTo>
                  <a:lnTo>
                    <a:pt x="304419" y="445355"/>
                  </a:lnTo>
                  <a:close/>
                  <a:moveTo>
                    <a:pt x="345973" y="896112"/>
                  </a:moveTo>
                  <a:lnTo>
                    <a:pt x="289967" y="896112"/>
                  </a:lnTo>
                  <a:cubicBezTo>
                    <a:pt x="244800" y="896112"/>
                    <a:pt x="205054" y="866302"/>
                    <a:pt x="191504" y="823847"/>
                  </a:cubicBezTo>
                  <a:lnTo>
                    <a:pt x="444434" y="823847"/>
                  </a:lnTo>
                  <a:cubicBezTo>
                    <a:pt x="430884" y="866302"/>
                    <a:pt x="391139" y="896112"/>
                    <a:pt x="345973" y="896112"/>
                  </a:cubicBezTo>
                  <a:lnTo>
                    <a:pt x="345973" y="896112"/>
                  </a:lnTo>
                  <a:close/>
                  <a:moveTo>
                    <a:pt x="491407" y="773260"/>
                  </a:moveTo>
                  <a:cubicBezTo>
                    <a:pt x="491407" y="785003"/>
                    <a:pt x="481471" y="794940"/>
                    <a:pt x="469727" y="794940"/>
                  </a:cubicBezTo>
                  <a:cubicBezTo>
                    <a:pt x="451661" y="794940"/>
                    <a:pt x="177954" y="794940"/>
                    <a:pt x="166211" y="794940"/>
                  </a:cubicBezTo>
                  <a:cubicBezTo>
                    <a:pt x="154468" y="794940"/>
                    <a:pt x="144531" y="785003"/>
                    <a:pt x="144531" y="773260"/>
                  </a:cubicBezTo>
                  <a:cubicBezTo>
                    <a:pt x="144531" y="761517"/>
                    <a:pt x="154468" y="751581"/>
                    <a:pt x="166211" y="751581"/>
                  </a:cubicBezTo>
                  <a:lnTo>
                    <a:pt x="469727" y="751581"/>
                  </a:lnTo>
                  <a:cubicBezTo>
                    <a:pt x="482374" y="751581"/>
                    <a:pt x="491407" y="761517"/>
                    <a:pt x="491407" y="773260"/>
                  </a:cubicBezTo>
                  <a:close/>
                  <a:moveTo>
                    <a:pt x="166211" y="722674"/>
                  </a:moveTo>
                  <a:cubicBezTo>
                    <a:pt x="154468" y="722674"/>
                    <a:pt x="144531" y="712738"/>
                    <a:pt x="144531" y="700995"/>
                  </a:cubicBezTo>
                  <a:cubicBezTo>
                    <a:pt x="144531" y="689251"/>
                    <a:pt x="154468" y="679315"/>
                    <a:pt x="166211" y="679315"/>
                  </a:cubicBezTo>
                  <a:lnTo>
                    <a:pt x="469727" y="679315"/>
                  </a:lnTo>
                  <a:cubicBezTo>
                    <a:pt x="481471" y="679315"/>
                    <a:pt x="491407" y="689251"/>
                    <a:pt x="491407" y="700995"/>
                  </a:cubicBezTo>
                  <a:cubicBezTo>
                    <a:pt x="491407" y="712738"/>
                    <a:pt x="481471" y="722674"/>
                    <a:pt x="469727" y="722674"/>
                  </a:cubicBezTo>
                  <a:lnTo>
                    <a:pt x="166211" y="722674"/>
                  </a:ln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5" name="Freeform 64">
              <a:extLst>
                <a:ext uri="{FF2B5EF4-FFF2-40B4-BE49-F238E27FC236}">
                  <a16:creationId xmlns:a16="http://schemas.microsoft.com/office/drawing/2014/main" id="{98E5CB83-2C15-1D97-944A-0AA7E520C4D6}"/>
                </a:ext>
              </a:extLst>
            </p:cNvPr>
            <p:cNvSpPr/>
            <p:nvPr/>
          </p:nvSpPr>
          <p:spPr>
            <a:xfrm>
              <a:off x="8736336" y="1077510"/>
              <a:ext cx="101172" cy="28906"/>
            </a:xfrm>
            <a:custGeom>
              <a:avLst/>
              <a:gdLst>
                <a:gd name="connsiteX0" fmla="*/ 101172 w 101172"/>
                <a:gd name="connsiteY0" fmla="*/ 14453 h 28906"/>
                <a:gd name="connsiteX1" fmla="*/ 86719 w 101172"/>
                <a:gd name="connsiteY1" fmla="*/ 0 h 28906"/>
                <a:gd name="connsiteX2" fmla="*/ 14453 w 101172"/>
                <a:gd name="connsiteY2" fmla="*/ 0 h 28906"/>
                <a:gd name="connsiteX3" fmla="*/ 0 w 101172"/>
                <a:gd name="connsiteY3" fmla="*/ 14453 h 28906"/>
                <a:gd name="connsiteX4" fmla="*/ 14453 w 101172"/>
                <a:gd name="connsiteY4" fmla="*/ 28906 h 28906"/>
                <a:gd name="connsiteX5" fmla="*/ 86719 w 101172"/>
                <a:gd name="connsiteY5" fmla="*/ 28906 h 28906"/>
                <a:gd name="connsiteX6" fmla="*/ 101172 w 101172"/>
                <a:gd name="connsiteY6" fmla="*/ 14453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172" h="28906">
                  <a:moveTo>
                    <a:pt x="101172" y="14453"/>
                  </a:moveTo>
                  <a:cubicBezTo>
                    <a:pt x="101172" y="6323"/>
                    <a:pt x="94849" y="0"/>
                    <a:pt x="86719" y="0"/>
                  </a:cubicBezTo>
                  <a:lnTo>
                    <a:pt x="14453" y="0"/>
                  </a:lnTo>
                  <a:cubicBezTo>
                    <a:pt x="6323" y="0"/>
                    <a:pt x="0" y="6323"/>
                    <a:pt x="0" y="14453"/>
                  </a:cubicBezTo>
                  <a:cubicBezTo>
                    <a:pt x="0" y="22583"/>
                    <a:pt x="6323" y="28906"/>
                    <a:pt x="14453" y="28906"/>
                  </a:cubicBezTo>
                  <a:lnTo>
                    <a:pt x="86719" y="28906"/>
                  </a:lnTo>
                  <a:cubicBezTo>
                    <a:pt x="94849" y="28906"/>
                    <a:pt x="101172" y="22583"/>
                    <a:pt x="101172" y="14453"/>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8" name="Freeform 67">
              <a:extLst>
                <a:ext uri="{FF2B5EF4-FFF2-40B4-BE49-F238E27FC236}">
                  <a16:creationId xmlns:a16="http://schemas.microsoft.com/office/drawing/2014/main" id="{D9CB6FC2-7F29-5D2F-3272-C4F71AE06836}"/>
                </a:ext>
              </a:extLst>
            </p:cNvPr>
            <p:cNvSpPr/>
            <p:nvPr/>
          </p:nvSpPr>
          <p:spPr>
            <a:xfrm>
              <a:off x="8796859" y="1265589"/>
              <a:ext cx="91235" cy="64850"/>
            </a:xfrm>
            <a:custGeom>
              <a:avLst/>
              <a:gdLst>
                <a:gd name="connsiteX0" fmla="*/ 69556 w 91235"/>
                <a:gd name="connsiteY0" fmla="*/ 1618 h 64850"/>
                <a:gd name="connsiteX1" fmla="*/ 7226 w 91235"/>
                <a:gd name="connsiteY1" fmla="*/ 37751 h 64850"/>
                <a:gd name="connsiteX2" fmla="*/ 1807 w 91235"/>
                <a:gd name="connsiteY2" fmla="*/ 57624 h 64850"/>
                <a:gd name="connsiteX3" fmla="*/ 21680 w 91235"/>
                <a:gd name="connsiteY3" fmla="*/ 63044 h 64850"/>
                <a:gd name="connsiteX4" fmla="*/ 84009 w 91235"/>
                <a:gd name="connsiteY4" fmla="*/ 26911 h 64850"/>
                <a:gd name="connsiteX5" fmla="*/ 89429 w 91235"/>
                <a:gd name="connsiteY5" fmla="*/ 7038 h 64850"/>
                <a:gd name="connsiteX6" fmla="*/ 69556 w 91235"/>
                <a:gd name="connsiteY6" fmla="*/ 161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35" h="64850">
                  <a:moveTo>
                    <a:pt x="69556" y="1618"/>
                  </a:moveTo>
                  <a:lnTo>
                    <a:pt x="7226" y="37751"/>
                  </a:lnTo>
                  <a:cubicBezTo>
                    <a:pt x="0" y="41365"/>
                    <a:pt x="-1807" y="50398"/>
                    <a:pt x="1807" y="57624"/>
                  </a:cubicBezTo>
                  <a:cubicBezTo>
                    <a:pt x="5420" y="64851"/>
                    <a:pt x="14453" y="66657"/>
                    <a:pt x="21680" y="63044"/>
                  </a:cubicBezTo>
                  <a:lnTo>
                    <a:pt x="84009" y="26911"/>
                  </a:lnTo>
                  <a:cubicBezTo>
                    <a:pt x="91236" y="23298"/>
                    <a:pt x="93042" y="14265"/>
                    <a:pt x="89429" y="7038"/>
                  </a:cubicBezTo>
                  <a:cubicBezTo>
                    <a:pt x="84912" y="715"/>
                    <a:pt x="76782" y="-1995"/>
                    <a:pt x="69556" y="1618"/>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9" name="Freeform 68">
              <a:extLst>
                <a:ext uri="{FF2B5EF4-FFF2-40B4-BE49-F238E27FC236}">
                  <a16:creationId xmlns:a16="http://schemas.microsoft.com/office/drawing/2014/main" id="{776ED23C-D704-E0CB-AA62-083C2E7E06C0}"/>
                </a:ext>
              </a:extLst>
            </p:cNvPr>
            <p:cNvSpPr/>
            <p:nvPr/>
          </p:nvSpPr>
          <p:spPr>
            <a:xfrm>
              <a:off x="8796457" y="853486"/>
              <a:ext cx="91499" cy="65041"/>
            </a:xfrm>
            <a:custGeom>
              <a:avLst/>
              <a:gdLst>
                <a:gd name="connsiteX0" fmla="*/ 7628 w 91499"/>
                <a:gd name="connsiteY0" fmla="*/ 27100 h 65041"/>
                <a:gd name="connsiteX1" fmla="*/ 77184 w 91499"/>
                <a:gd name="connsiteY1" fmla="*/ 65039 h 65041"/>
                <a:gd name="connsiteX2" fmla="*/ 84410 w 91499"/>
                <a:gd name="connsiteY2" fmla="*/ 37940 h 65041"/>
                <a:gd name="connsiteX3" fmla="*/ 22081 w 91499"/>
                <a:gd name="connsiteY3" fmla="*/ 1807 h 65041"/>
                <a:gd name="connsiteX4" fmla="*/ 2208 w 91499"/>
                <a:gd name="connsiteY4" fmla="*/ 7226 h 65041"/>
                <a:gd name="connsiteX5" fmla="*/ 7628 w 91499"/>
                <a:gd name="connsiteY5" fmla="*/ 27100 h 6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65041">
                  <a:moveTo>
                    <a:pt x="7628" y="27100"/>
                  </a:moveTo>
                  <a:cubicBezTo>
                    <a:pt x="74474" y="65942"/>
                    <a:pt x="71764" y="65039"/>
                    <a:pt x="77184" y="65039"/>
                  </a:cubicBezTo>
                  <a:cubicBezTo>
                    <a:pt x="91637" y="65039"/>
                    <a:pt x="97057" y="45166"/>
                    <a:pt x="84410" y="37940"/>
                  </a:cubicBezTo>
                  <a:lnTo>
                    <a:pt x="22081" y="1807"/>
                  </a:lnTo>
                  <a:cubicBezTo>
                    <a:pt x="14855" y="-1807"/>
                    <a:pt x="6725" y="0"/>
                    <a:pt x="2208" y="7226"/>
                  </a:cubicBezTo>
                  <a:cubicBezTo>
                    <a:pt x="-2308" y="14453"/>
                    <a:pt x="401" y="23486"/>
                    <a:pt x="7628" y="27100"/>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70" name="Freeform 69">
              <a:extLst>
                <a:ext uri="{FF2B5EF4-FFF2-40B4-BE49-F238E27FC236}">
                  <a16:creationId xmlns:a16="http://schemas.microsoft.com/office/drawing/2014/main" id="{ABDEFAC4-FF47-1417-1457-0DE5F017C3AF}"/>
                </a:ext>
              </a:extLst>
            </p:cNvPr>
            <p:cNvSpPr/>
            <p:nvPr/>
          </p:nvSpPr>
          <p:spPr>
            <a:xfrm>
              <a:off x="9560165" y="1077510"/>
              <a:ext cx="101172" cy="28906"/>
            </a:xfrm>
            <a:custGeom>
              <a:avLst/>
              <a:gdLst>
                <a:gd name="connsiteX0" fmla="*/ 86719 w 101172"/>
                <a:gd name="connsiteY0" fmla="*/ 0 h 28906"/>
                <a:gd name="connsiteX1" fmla="*/ 14453 w 101172"/>
                <a:gd name="connsiteY1" fmla="*/ 0 h 28906"/>
                <a:gd name="connsiteX2" fmla="*/ 0 w 101172"/>
                <a:gd name="connsiteY2" fmla="*/ 14453 h 28906"/>
                <a:gd name="connsiteX3" fmla="*/ 14453 w 101172"/>
                <a:gd name="connsiteY3" fmla="*/ 28906 h 28906"/>
                <a:gd name="connsiteX4" fmla="*/ 86719 w 101172"/>
                <a:gd name="connsiteY4" fmla="*/ 28906 h 28906"/>
                <a:gd name="connsiteX5" fmla="*/ 101172 w 101172"/>
                <a:gd name="connsiteY5" fmla="*/ 14453 h 28906"/>
                <a:gd name="connsiteX6" fmla="*/ 86719 w 101172"/>
                <a:gd name="connsiteY6" fmla="*/ 0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172" h="28906">
                  <a:moveTo>
                    <a:pt x="86719" y="0"/>
                  </a:moveTo>
                  <a:lnTo>
                    <a:pt x="14453" y="0"/>
                  </a:lnTo>
                  <a:cubicBezTo>
                    <a:pt x="6323" y="0"/>
                    <a:pt x="0" y="6323"/>
                    <a:pt x="0" y="14453"/>
                  </a:cubicBezTo>
                  <a:cubicBezTo>
                    <a:pt x="0" y="22583"/>
                    <a:pt x="6323" y="28906"/>
                    <a:pt x="14453" y="28906"/>
                  </a:cubicBezTo>
                  <a:lnTo>
                    <a:pt x="86719" y="28906"/>
                  </a:lnTo>
                  <a:cubicBezTo>
                    <a:pt x="94849" y="28906"/>
                    <a:pt x="101172" y="22583"/>
                    <a:pt x="101172" y="14453"/>
                  </a:cubicBezTo>
                  <a:cubicBezTo>
                    <a:pt x="101172" y="6323"/>
                    <a:pt x="94849" y="0"/>
                    <a:pt x="86719" y="0"/>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71" name="Freeform 70">
              <a:extLst>
                <a:ext uri="{FF2B5EF4-FFF2-40B4-BE49-F238E27FC236}">
                  <a16:creationId xmlns:a16="http://schemas.microsoft.com/office/drawing/2014/main" id="{1E0A8E68-B42A-DAA2-72AB-F0305C6E87A8}"/>
                </a:ext>
              </a:extLst>
            </p:cNvPr>
            <p:cNvSpPr/>
            <p:nvPr/>
          </p:nvSpPr>
          <p:spPr>
            <a:xfrm>
              <a:off x="9510483" y="1265401"/>
              <a:ext cx="91047" cy="65039"/>
            </a:xfrm>
            <a:custGeom>
              <a:avLst/>
              <a:gdLst>
                <a:gd name="connsiteX0" fmla="*/ 84009 w 91047"/>
                <a:gd name="connsiteY0" fmla="*/ 37939 h 65039"/>
                <a:gd name="connsiteX1" fmla="*/ 21680 w 91047"/>
                <a:gd name="connsiteY1" fmla="*/ 1807 h 65039"/>
                <a:gd name="connsiteX2" fmla="*/ 1807 w 91047"/>
                <a:gd name="connsiteY2" fmla="*/ 7227 h 65039"/>
                <a:gd name="connsiteX3" fmla="*/ 7226 w 91047"/>
                <a:gd name="connsiteY3" fmla="*/ 27099 h 65039"/>
                <a:gd name="connsiteX4" fmla="*/ 69556 w 91047"/>
                <a:gd name="connsiteY4" fmla="*/ 63232 h 65039"/>
                <a:gd name="connsiteX5" fmla="*/ 89429 w 91047"/>
                <a:gd name="connsiteY5" fmla="*/ 57813 h 65039"/>
                <a:gd name="connsiteX6" fmla="*/ 84009 w 91047"/>
                <a:gd name="connsiteY6" fmla="*/ 37939 h 6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47" h="65039">
                  <a:moveTo>
                    <a:pt x="84009" y="37939"/>
                  </a:moveTo>
                  <a:lnTo>
                    <a:pt x="21680" y="1807"/>
                  </a:lnTo>
                  <a:cubicBezTo>
                    <a:pt x="14453" y="-1806"/>
                    <a:pt x="6323" y="0"/>
                    <a:pt x="1807" y="7227"/>
                  </a:cubicBezTo>
                  <a:cubicBezTo>
                    <a:pt x="-1807" y="14453"/>
                    <a:pt x="0" y="22583"/>
                    <a:pt x="7226" y="27099"/>
                  </a:cubicBezTo>
                  <a:lnTo>
                    <a:pt x="69556" y="63232"/>
                  </a:lnTo>
                  <a:cubicBezTo>
                    <a:pt x="76782" y="66846"/>
                    <a:pt x="84912" y="65039"/>
                    <a:pt x="89429" y="57813"/>
                  </a:cubicBezTo>
                  <a:cubicBezTo>
                    <a:pt x="93042" y="51489"/>
                    <a:pt x="90332" y="42456"/>
                    <a:pt x="84009" y="37939"/>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72" name="Freeform 71">
              <a:extLst>
                <a:ext uri="{FF2B5EF4-FFF2-40B4-BE49-F238E27FC236}">
                  <a16:creationId xmlns:a16="http://schemas.microsoft.com/office/drawing/2014/main" id="{903F4EE8-3892-B97D-7062-DD26E6B6E446}"/>
                </a:ext>
              </a:extLst>
            </p:cNvPr>
            <p:cNvSpPr/>
            <p:nvPr/>
          </p:nvSpPr>
          <p:spPr>
            <a:xfrm>
              <a:off x="9509975" y="853486"/>
              <a:ext cx="91742" cy="65041"/>
            </a:xfrm>
            <a:custGeom>
              <a:avLst/>
              <a:gdLst>
                <a:gd name="connsiteX0" fmla="*/ 14961 w 91742"/>
                <a:gd name="connsiteY0" fmla="*/ 65039 h 65041"/>
                <a:gd name="connsiteX1" fmla="*/ 84516 w 91742"/>
                <a:gd name="connsiteY1" fmla="*/ 27100 h 65041"/>
                <a:gd name="connsiteX2" fmla="*/ 89936 w 91742"/>
                <a:gd name="connsiteY2" fmla="*/ 7226 h 65041"/>
                <a:gd name="connsiteX3" fmla="*/ 70063 w 91742"/>
                <a:gd name="connsiteY3" fmla="*/ 1807 h 65041"/>
                <a:gd name="connsiteX4" fmla="*/ 7734 w 91742"/>
                <a:gd name="connsiteY4" fmla="*/ 37940 h 65041"/>
                <a:gd name="connsiteX5" fmla="*/ 14961 w 91742"/>
                <a:gd name="connsiteY5" fmla="*/ 65039 h 6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42" h="65041">
                  <a:moveTo>
                    <a:pt x="14961" y="65039"/>
                  </a:moveTo>
                  <a:cubicBezTo>
                    <a:pt x="20381" y="65039"/>
                    <a:pt x="17671" y="65942"/>
                    <a:pt x="84516" y="27100"/>
                  </a:cubicBezTo>
                  <a:cubicBezTo>
                    <a:pt x="91743" y="23486"/>
                    <a:pt x="93549" y="14453"/>
                    <a:pt x="89936" y="7226"/>
                  </a:cubicBezTo>
                  <a:cubicBezTo>
                    <a:pt x="86323" y="0"/>
                    <a:pt x="77290" y="-1807"/>
                    <a:pt x="70063" y="1807"/>
                  </a:cubicBezTo>
                  <a:lnTo>
                    <a:pt x="7734" y="37940"/>
                  </a:lnTo>
                  <a:cubicBezTo>
                    <a:pt x="-5816" y="45166"/>
                    <a:pt x="-396" y="65039"/>
                    <a:pt x="14961" y="65039"/>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sp>
        <p:nvSpPr>
          <p:cNvPr id="73" name="Slide Number Placeholder 2">
            <a:extLst>
              <a:ext uri="{FF2B5EF4-FFF2-40B4-BE49-F238E27FC236}">
                <a16:creationId xmlns:a16="http://schemas.microsoft.com/office/drawing/2014/main" id="{662BA432-44A3-973D-727F-0E52F0B1BC99}"/>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4</a:t>
            </a:fld>
            <a:endParaRPr lang="en-US" sz="8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2468284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altLang="zh-TW" dirty="0"/>
              <a:t>LOKALA REGLER: SVERIGE</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0" name="Textplatzhalter 2">
            <a:extLst>
              <a:ext uri="{FF2B5EF4-FFF2-40B4-BE49-F238E27FC236}">
                <a16:creationId xmlns:a16="http://schemas.microsoft.com/office/drawing/2014/main" id="{0D3374A3-6226-806B-5BBE-8817255D3B18}"/>
              </a:ext>
            </a:extLst>
          </p:cNvPr>
          <p:cNvSpPr txBox="1">
            <a:spLocks/>
          </p:cNvSpPr>
          <p:nvPr/>
        </p:nvSpPr>
        <p:spPr>
          <a:xfrm>
            <a:off x="850324" y="1617360"/>
            <a:ext cx="9576399" cy="4819671"/>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sv-SE" sz="2400" b="1" dirty="0">
                <a:solidFill>
                  <a:srgbClr val="E97924"/>
                </a:solidFill>
              </a:rPr>
              <a:t>Var hittar jag ytterligare stöd för att hantera lokala skatter och bankregler? (Nätverk, stödstrukturer, tekniska lösningar):</a:t>
            </a:r>
            <a:r>
              <a:rPr lang="en-US" sz="2400" b="1" dirty="0">
                <a:solidFill>
                  <a:srgbClr val="E97924"/>
                </a:solidFill>
              </a:rPr>
              <a:t/>
            </a:r>
            <a:br>
              <a:rPr lang="en-US" sz="2400" b="1" dirty="0">
                <a:solidFill>
                  <a:srgbClr val="E97924"/>
                </a:solidFill>
              </a:rPr>
            </a:br>
            <a:r>
              <a:rPr lang="en-US" sz="2400" b="1" dirty="0">
                <a:solidFill>
                  <a:srgbClr val="E97924"/>
                </a:solidFill>
              </a:rPr>
              <a:t/>
            </a:r>
            <a:br>
              <a:rPr lang="en-US" sz="2400" b="1" dirty="0">
                <a:solidFill>
                  <a:srgbClr val="E97924"/>
                </a:solidFill>
              </a:rPr>
            </a:br>
            <a:r>
              <a:rPr lang="en-US" sz="1800" dirty="0"/>
              <a:t>STATLIGA ORGAN </a:t>
            </a:r>
            <a:br>
              <a:rPr lang="en-US" sz="1800" dirty="0"/>
            </a:br>
            <a:r>
              <a:rPr lang="en-US" sz="1800" dirty="0"/>
              <a:t>- </a:t>
            </a:r>
            <a:r>
              <a:rPr lang="en-US" sz="1800" dirty="0" err="1"/>
              <a:t>Bolagsverket</a:t>
            </a:r>
            <a:r>
              <a:rPr lang="en-US" sz="1800" dirty="0"/>
              <a:t> (</a:t>
            </a:r>
            <a:r>
              <a:rPr lang="en-US" sz="1800" dirty="0" err="1"/>
              <a:t>Bolagsverket</a:t>
            </a:r>
            <a:r>
              <a:rPr lang="en-US" sz="1800" dirty="0"/>
              <a:t>)  </a:t>
            </a:r>
            <a:br>
              <a:rPr lang="en-US" sz="1800" dirty="0"/>
            </a:br>
            <a:r>
              <a:rPr lang="en-US" sz="1800" dirty="0"/>
              <a:t>+46 771 670 670 www.bolagsverket.se</a:t>
            </a:r>
            <a:br>
              <a:rPr lang="en-US" sz="1800" dirty="0"/>
            </a:br>
            <a:r>
              <a:rPr lang="en-US" sz="1800" dirty="0"/>
              <a:t>- </a:t>
            </a:r>
            <a:r>
              <a:rPr lang="en-US" sz="1800" dirty="0" err="1"/>
              <a:t>Bolagsverket</a:t>
            </a:r>
            <a:r>
              <a:rPr lang="en-US" sz="1800" dirty="0"/>
              <a:t> </a:t>
            </a:r>
            <a:r>
              <a:rPr lang="en-US" sz="1800" dirty="0" err="1"/>
              <a:t>och</a:t>
            </a:r>
            <a:r>
              <a:rPr lang="en-US" sz="1800" dirty="0"/>
              <a:t> </a:t>
            </a:r>
            <a:r>
              <a:rPr lang="en-US" sz="1800" dirty="0" err="1"/>
              <a:t>Skatteverket</a:t>
            </a:r>
            <a:r>
              <a:rPr lang="en-US" sz="1800" dirty="0"/>
              <a:t> </a:t>
            </a:r>
            <a:br>
              <a:rPr lang="en-US" sz="1800" dirty="0"/>
            </a:br>
            <a:r>
              <a:rPr lang="en-US" altLang="zh-TW" sz="1800" dirty="0" err="1"/>
              <a:t>Skatteverket</a:t>
            </a:r>
            <a:r>
              <a:rPr lang="en-US" sz="1800" dirty="0"/>
              <a:t> (</a:t>
            </a:r>
            <a:r>
              <a:rPr lang="en-US" sz="1800" dirty="0" err="1"/>
              <a:t>Skatteverket</a:t>
            </a:r>
            <a:r>
              <a:rPr lang="en-US" sz="1800" dirty="0"/>
              <a:t>) </a:t>
            </a:r>
            <a:br>
              <a:rPr lang="en-US" sz="1800" dirty="0"/>
            </a:br>
            <a:r>
              <a:rPr lang="en-US" sz="1800" dirty="0"/>
              <a:t>0771 567 567 www.skatteverket.se </a:t>
            </a:r>
            <a:br>
              <a:rPr lang="en-US" sz="1800" dirty="0"/>
            </a:br>
            <a:r>
              <a:rPr lang="en-US" sz="1800" dirty="0"/>
              <a:t/>
            </a:r>
            <a:br>
              <a:rPr lang="en-US" sz="1800" dirty="0"/>
            </a:br>
            <a:r>
              <a:rPr lang="sv-SE" sz="2400" b="1" dirty="0">
                <a:solidFill>
                  <a:srgbClr val="E97924"/>
                </a:solidFill>
              </a:rPr>
              <a:t>Andra värdefulla adresser för support är (samla gärna värdefulla informationsresurser, hemsidor, poddar och så vidare):</a:t>
            </a:r>
            <a:r>
              <a:rPr lang="en-US" sz="2400" b="1" dirty="0">
                <a:solidFill>
                  <a:srgbClr val="E97924"/>
                </a:solidFill>
              </a:rPr>
              <a:t/>
            </a:r>
            <a:br>
              <a:rPr lang="en-US" sz="2400" b="1" dirty="0">
                <a:solidFill>
                  <a:srgbClr val="E97924"/>
                </a:solidFill>
              </a:rPr>
            </a:br>
            <a:r>
              <a:rPr lang="en-US" sz="1800" dirty="0">
                <a:hlinkClick r:id="rId2"/>
              </a:rPr>
              <a:t>www.verksamt.se</a:t>
            </a:r>
            <a:r>
              <a:rPr lang="en-US" sz="1800" dirty="0"/>
              <a:t> </a:t>
            </a:r>
            <a:r>
              <a:rPr lang="sv-SE" sz="1800" dirty="0"/>
              <a:t>Platsen du ska gå till registrerar ditt företag steg för steg</a:t>
            </a:r>
            <a:r>
              <a:rPr lang="en-US" sz="1800" dirty="0"/>
              <a:t/>
            </a:r>
            <a:br>
              <a:rPr lang="en-US" sz="1800" dirty="0"/>
            </a:br>
            <a:r>
              <a:rPr lang="en-US" sz="1800" dirty="0">
                <a:hlinkClick r:id="rId3"/>
              </a:rPr>
              <a:t>https://www.nyforetagarcentrum.com/</a:t>
            </a:r>
            <a:r>
              <a:rPr lang="en-US" sz="1800" dirty="0"/>
              <a:t> </a:t>
            </a:r>
            <a:r>
              <a:rPr lang="sv-SE" sz="1800" dirty="0"/>
              <a:t>Gratis hjälp för att starta företag</a:t>
            </a:r>
            <a:r>
              <a:rPr lang="en-US" sz="1800" dirty="0"/>
              <a:t/>
            </a:r>
            <a:br>
              <a:rPr lang="en-US" sz="1800" dirty="0"/>
            </a:br>
            <a:r>
              <a:rPr lang="en-US" sz="1800" dirty="0">
                <a:hlinkClick r:id="rId4"/>
              </a:rPr>
              <a:t>https://www.almi.se/</a:t>
            </a:r>
            <a:r>
              <a:rPr lang="en-US" sz="1800" dirty="0"/>
              <a:t> </a:t>
            </a:r>
            <a:r>
              <a:rPr lang="sv-SE" sz="1800" dirty="0"/>
              <a:t>Gratis hjälp om affärsutveckling och finansiering</a:t>
            </a:r>
            <a:r>
              <a:rPr lang="en-US" sz="1800" dirty="0"/>
              <a:t/>
            </a:r>
            <a:br>
              <a:rPr lang="en-US" sz="1800" dirty="0"/>
            </a:br>
            <a:r>
              <a:rPr lang="en-US" sz="1800" dirty="0">
                <a:hlinkClick r:id="rId5"/>
              </a:rPr>
              <a:t>https://coompanion.se/</a:t>
            </a:r>
            <a:r>
              <a:rPr lang="en-US" sz="1800" dirty="0"/>
              <a:t> </a:t>
            </a:r>
            <a:r>
              <a:rPr lang="sv-SE" sz="1800" dirty="0"/>
              <a:t>Gratis hjälp om affärsutveckling för sociala företag</a:t>
            </a:r>
            <a:endParaRPr lang="en-US" sz="1800" dirty="0"/>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308444388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descr="Ein Bild, das Schuhwerk, Kleidung, Person, Mann enthält.&#10;&#10;Automatisch generierte Beschreibung">
            <a:extLst>
              <a:ext uri="{FF2B5EF4-FFF2-40B4-BE49-F238E27FC236}">
                <a16:creationId xmlns:a16="http://schemas.microsoft.com/office/drawing/2014/main" id="{961EF856-A5BF-80F9-5D70-9619A514BD4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5142608" cy="6858000"/>
          </a:xfrm>
          <a:prstGeom prst="rect">
            <a:avLst/>
          </a:prstGeom>
        </p:spPr>
      </p:pic>
      <p:grpSp>
        <p:nvGrpSpPr>
          <p:cNvPr id="11" name="Gruppieren 10">
            <a:extLst>
              <a:ext uri="{FF2B5EF4-FFF2-40B4-BE49-F238E27FC236}">
                <a16:creationId xmlns:a16="http://schemas.microsoft.com/office/drawing/2014/main" id="{3820633F-5000-450D-ADB6-5FB14C4CBE7F}"/>
              </a:ext>
            </a:extLst>
          </p:cNvPr>
          <p:cNvGrpSpPr>
            <a:grpSpLocks noChangeAspect="1"/>
          </p:cNvGrpSpPr>
          <p:nvPr/>
        </p:nvGrpSpPr>
        <p:grpSpPr>
          <a:xfrm rot="5400000">
            <a:off x="932695" y="5227129"/>
            <a:ext cx="720000" cy="2371173"/>
            <a:chOff x="10394950" y="781274"/>
            <a:chExt cx="1691217" cy="5569687"/>
          </a:xfrm>
        </p:grpSpPr>
        <p:pic>
          <p:nvPicPr>
            <p:cNvPr id="7" name="Grafik 6">
              <a:extLst>
                <a:ext uri="{FF2B5EF4-FFF2-40B4-BE49-F238E27FC236}">
                  <a16:creationId xmlns:a16="http://schemas.microsoft.com/office/drawing/2014/main" id="{0966F013-A410-4063-BB2D-00FF42C0E41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51" t="1532" r="1"/>
            <a:stretch/>
          </p:blipFill>
          <p:spPr>
            <a:xfrm rot="16200000">
              <a:off x="8475887" y="2723623"/>
              <a:ext cx="5467125" cy="1582428"/>
            </a:xfrm>
            <a:prstGeom prst="rect">
              <a:avLst/>
            </a:prstGeom>
          </p:spPr>
        </p:pic>
        <p:sp>
          <p:nvSpPr>
            <p:cNvPr id="9" name="Rechteck 8">
              <a:extLst>
                <a:ext uri="{FF2B5EF4-FFF2-40B4-BE49-F238E27FC236}">
                  <a16:creationId xmlns:a16="http://schemas.microsoft.com/office/drawing/2014/main" id="{AC699D9B-7BE2-439E-8E03-CDDA61328AEC}"/>
                </a:ext>
              </a:extLst>
            </p:cNvPr>
            <p:cNvSpPr/>
            <p:nvPr/>
          </p:nvSpPr>
          <p:spPr>
            <a:xfrm>
              <a:off x="10394950" y="6238778"/>
              <a:ext cx="1691217"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 name="Rechteck 9">
              <a:extLst>
                <a:ext uri="{FF2B5EF4-FFF2-40B4-BE49-F238E27FC236}">
                  <a16:creationId xmlns:a16="http://schemas.microsoft.com/office/drawing/2014/main" id="{1B15E8DB-6FC4-4D08-8731-A6DE32DB767D}"/>
                </a:ext>
              </a:extLst>
            </p:cNvPr>
            <p:cNvSpPr/>
            <p:nvPr/>
          </p:nvSpPr>
          <p:spPr>
            <a:xfrm>
              <a:off x="10394950" y="6192308"/>
              <a:ext cx="228600"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5" name="Textplatzhalter 4">
            <a:extLst>
              <a:ext uri="{FF2B5EF4-FFF2-40B4-BE49-F238E27FC236}">
                <a16:creationId xmlns:a16="http://schemas.microsoft.com/office/drawing/2014/main" id="{0D4570E1-3EA6-4EEE-B10E-D5FF438092E1}"/>
              </a:ext>
            </a:extLst>
          </p:cNvPr>
          <p:cNvSpPr>
            <a:spLocks noGrp="1"/>
          </p:cNvSpPr>
          <p:nvPr>
            <p:ph type="body" sz="quarter" idx="48"/>
          </p:nvPr>
        </p:nvSpPr>
        <p:spPr>
          <a:xfrm>
            <a:off x="5142608" y="1079864"/>
            <a:ext cx="7010299" cy="3326482"/>
          </a:xfrm>
        </p:spPr>
        <p:txBody>
          <a:bodyPr/>
          <a:lstStyle/>
          <a:p>
            <a:pPr>
              <a:lnSpc>
                <a:spcPct val="107000"/>
              </a:lnSpc>
              <a:spcAft>
                <a:spcPts val="800"/>
              </a:spcAft>
            </a:pPr>
            <a:r>
              <a:rPr lang="sv-SE" sz="1800" kern="100" dirty="0">
                <a:effectLst/>
                <a:latin typeface="Calibri" panose="020F0502020204030204" pitchFamily="34" charset="0"/>
                <a:ea typeface="Calibri" panose="020F0502020204030204" pitchFamily="34" charset="0"/>
                <a:cs typeface="Times New Roman" panose="02020603050405020304" pitchFamily="18" charset="0"/>
              </a:rPr>
              <a:t>Danar Rzgar Abdalrahman startade sin egen frisörsalong i München i mars 2021. Trots hans nu mycket framgångsrika salong var vägen dit full av utmaningar.</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sv-SE" sz="1800" kern="100" dirty="0">
                <a:effectLst/>
                <a:latin typeface="Calibri" panose="020F0502020204030204" pitchFamily="34" charset="0"/>
                <a:ea typeface="Calibri" panose="020F0502020204030204" pitchFamily="34" charset="0"/>
                <a:cs typeface="Times New Roman" panose="02020603050405020304" pitchFamily="18" charset="0"/>
              </a:rPr>
              <a:t>Danar kom till Tyskland från Israel vid 18 års ålder med drömmen om att öppna en egen salong. Efter år i fast anställning och hantverksexamen kunde han äntligen förverkliga denna plan.</a:t>
            </a:r>
          </a:p>
          <a:p>
            <a:pPr>
              <a:lnSpc>
                <a:spcPct val="107000"/>
              </a:lnSpc>
              <a:spcAft>
                <a:spcPts val="800"/>
              </a:spcAft>
            </a:pPr>
            <a:r>
              <a:rPr lang="sv-SE" sz="1800" kern="100" dirty="0">
                <a:effectLst/>
                <a:latin typeface="Calibri" panose="020F0502020204030204" pitchFamily="34" charset="0"/>
                <a:ea typeface="Calibri" panose="020F0502020204030204" pitchFamily="34" charset="0"/>
                <a:cs typeface="Times New Roman" panose="02020603050405020304" pitchFamily="18" charset="0"/>
              </a:rPr>
              <a:t>På grund av sin flyktingstatus kunde Danar inte hitta bankfinansiering. I denna svåra situation stod Social Impact vid hans sida och stöttade honom i utarbetandet av affärsplanen och genom att coacha honom i RESTART for newcomers-projektet (då "The Human Safety Net"). Så här hittade han äntligen en privat investerare.</a:t>
            </a:r>
          </a:p>
          <a:p>
            <a:pPr>
              <a:lnSpc>
                <a:spcPct val="107000"/>
              </a:lnSpc>
              <a:spcAft>
                <a:spcPts val="800"/>
              </a:spcAft>
            </a:pPr>
            <a:r>
              <a:rPr lang="sv-SE" sz="1800" kern="100" dirty="0">
                <a:effectLst/>
                <a:latin typeface="Calibri" panose="020F0502020204030204" pitchFamily="34" charset="0"/>
                <a:ea typeface="Calibri" panose="020F0502020204030204" pitchFamily="34" charset="0"/>
                <a:cs typeface="Times New Roman" panose="02020603050405020304" pitchFamily="18" charset="0"/>
              </a:rPr>
              <a:t>För Danar var närvaron av en tränare av stor betydelse:</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a:t>
            </a:r>
          </a:p>
          <a:p>
            <a:pPr lvl="1">
              <a:lnSpc>
                <a:spcPct val="107000"/>
              </a:lnSpc>
              <a:spcAft>
                <a:spcPts val="800"/>
              </a:spcAft>
            </a:pPr>
            <a:r>
              <a:rPr lang="en-US" sz="1800" i="1" kern="100" dirty="0">
                <a:solidFill>
                  <a:srgbClr val="E97924"/>
                </a:solidFill>
                <a:effectLst/>
                <a:latin typeface="Calibri" panose="020F0502020204030204" pitchFamily="34" charset="0"/>
                <a:ea typeface="Calibri" panose="020F0502020204030204" pitchFamily="34" charset="0"/>
                <a:cs typeface="Times New Roman" panose="02020603050405020304" pitchFamily="18" charset="0"/>
              </a:rPr>
              <a:t>"</a:t>
            </a:r>
            <a:r>
              <a:rPr lang="sv-SE" sz="1800" i="1" kern="100" dirty="0">
                <a:solidFill>
                  <a:srgbClr val="E97924"/>
                </a:solidFill>
                <a:effectLst/>
                <a:latin typeface="Calibri" panose="020F0502020204030204" pitchFamily="34" charset="0"/>
                <a:ea typeface="Calibri" panose="020F0502020204030204" pitchFamily="34" charset="0"/>
                <a:cs typeface="Times New Roman" panose="02020603050405020304" pitchFamily="18" charset="0"/>
              </a:rPr>
              <a:t>Att ha en tränare betydde också mycket: att veta att du har någon som vägleder dig, någon som är på din sida, gör stor skillnad.</a:t>
            </a:r>
            <a:r>
              <a:rPr lang="en-US" sz="1800" i="1" kern="100" dirty="0">
                <a:solidFill>
                  <a:srgbClr val="E97924"/>
                </a:solidFill>
                <a:effectLst/>
                <a:latin typeface="Calibri" panose="020F0502020204030204" pitchFamily="34" charset="0"/>
                <a:ea typeface="Calibri" panose="020F0502020204030204" pitchFamily="34" charset="0"/>
                <a:cs typeface="Times New Roman" panose="02020603050405020304" pitchFamily="18" charset="0"/>
              </a:rPr>
              <a:t>"</a:t>
            </a:r>
            <a:endParaRPr lang="en-US" sz="1800" kern="100" dirty="0">
              <a:solidFill>
                <a:srgbClr val="E97924"/>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 name="Textplatzhalter 1">
            <a:extLst>
              <a:ext uri="{FF2B5EF4-FFF2-40B4-BE49-F238E27FC236}">
                <a16:creationId xmlns:a16="http://schemas.microsoft.com/office/drawing/2014/main" id="{A390E94F-8796-6F73-15A6-DEA85033E5CE}"/>
              </a:ext>
            </a:extLst>
          </p:cNvPr>
          <p:cNvSpPr>
            <a:spLocks noGrp="1"/>
          </p:cNvSpPr>
          <p:nvPr>
            <p:ph type="body" sz="quarter" idx="30"/>
          </p:nvPr>
        </p:nvSpPr>
        <p:spPr>
          <a:xfrm>
            <a:off x="5142608" y="202885"/>
            <a:ext cx="6894458" cy="405771"/>
          </a:xfrm>
        </p:spPr>
        <p:txBody>
          <a:bodyPr/>
          <a:lstStyle/>
          <a:p>
            <a:r>
              <a:rPr lang="sv-SE" sz="2800" dirty="0">
                <a:solidFill>
                  <a:srgbClr val="87B14E"/>
                </a:solidFill>
              </a:rPr>
              <a:t>Social Impact – stöd till entreprenörer med migrationsbakgrund</a:t>
            </a:r>
            <a:endParaRPr lang="de-DE" sz="2800" dirty="0">
              <a:solidFill>
                <a:srgbClr val="87B14E"/>
              </a:solidFill>
            </a:endParaRPr>
          </a:p>
        </p:txBody>
      </p:sp>
    </p:spTree>
    <p:extLst>
      <p:ext uri="{BB962C8B-B14F-4D97-AF65-F5344CB8AC3E}">
        <p14:creationId xmlns:p14="http://schemas.microsoft.com/office/powerpoint/2010/main" val="18721885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04</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SE</a:t>
            </a:r>
            <a:r>
              <a:rPr lang="en-US" altLang="zh-TW" dirty="0"/>
              <a:t>K</a:t>
            </a:r>
            <a:r>
              <a:rPr lang="en-US" dirty="0"/>
              <a:t>TION</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p:txBody>
          <a:bodyPr/>
          <a:lstStyle/>
          <a:p>
            <a:r>
              <a:rPr lang="sv-SE" sz="2800" i="0" dirty="0">
                <a:effectLst/>
                <a:latin typeface="Calibri" panose="020F0502020204030204" pitchFamily="34" charset="0"/>
              </a:rPr>
              <a:t>Finansiell kompetens: Finansiellt konsultstöd och hitta finansiering</a:t>
            </a:r>
            <a:endParaRPr lang="en-US" sz="4800" dirty="0"/>
          </a:p>
        </p:txBody>
      </p:sp>
      <p:pic>
        <p:nvPicPr>
          <p:cNvPr id="13" name="Picture Placeholder 12">
            <a:extLst>
              <a:ext uri="{FF2B5EF4-FFF2-40B4-BE49-F238E27FC236}">
                <a16:creationId xmlns:a16="http://schemas.microsoft.com/office/drawing/2014/main" id="{1B85B8FA-3996-0E52-3A63-589FBE106F4D}"/>
              </a:ext>
            </a:extLst>
          </p:cNvPr>
          <p:cNvPicPr>
            <a:picLocks noGrp="1" noChangeAspect="1"/>
          </p:cNvPicPr>
          <p:nvPr>
            <p:ph type="pic" sz="quarter" idx="21"/>
          </p:nvPr>
        </p:nvPicPr>
        <p:blipFill rotWithShape="1">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30258" r="13208"/>
          <a:stretch/>
        </p:blipFill>
        <p:spPr>
          <a:xfrm>
            <a:off x="6841657" y="0"/>
            <a:ext cx="5364392" cy="6325815"/>
          </a:xfrm>
        </p:spPr>
      </p:pic>
      <p:grpSp>
        <p:nvGrpSpPr>
          <p:cNvPr id="4" name="Group 3">
            <a:extLst>
              <a:ext uri="{FF2B5EF4-FFF2-40B4-BE49-F238E27FC236}">
                <a16:creationId xmlns:a16="http://schemas.microsoft.com/office/drawing/2014/main" id="{96E3C99D-23F0-9EBD-6937-2E29E124896C}"/>
              </a:ext>
            </a:extLst>
          </p:cNvPr>
          <p:cNvGrpSpPr/>
          <p:nvPr/>
        </p:nvGrpSpPr>
        <p:grpSpPr>
          <a:xfrm>
            <a:off x="-205469" y="3429000"/>
            <a:ext cx="2946331" cy="3019795"/>
            <a:chOff x="3177766" y="6791136"/>
            <a:chExt cx="1361636" cy="1395587"/>
          </a:xfrm>
          <a:solidFill>
            <a:schemeClr val="bg1">
              <a:alpha val="29000"/>
            </a:schemeClr>
          </a:solidFill>
        </p:grpSpPr>
        <p:sp>
          <p:nvSpPr>
            <p:cNvPr id="5" name="Freeform 4">
              <a:extLst>
                <a:ext uri="{FF2B5EF4-FFF2-40B4-BE49-F238E27FC236}">
                  <a16:creationId xmlns:a16="http://schemas.microsoft.com/office/drawing/2014/main" id="{333C486F-94D5-5F08-8853-8A4A3CDEF34D}"/>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A413BE2F-44A0-017E-59CA-DE88CFE35B3C}"/>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0BECAAE5-318F-6926-82F6-51930BAE6F1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a:p>
          </p:txBody>
        </p:sp>
      </p:grpSp>
    </p:spTree>
    <p:extLst>
      <p:ext uri="{BB962C8B-B14F-4D97-AF65-F5344CB8AC3E}">
        <p14:creationId xmlns:p14="http://schemas.microsoft.com/office/powerpoint/2010/main" val="60671033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VAD BEHÖVER JAG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3" y="1913127"/>
            <a:ext cx="10243646" cy="4412775"/>
          </a:xfrm>
        </p:spPr>
        <p:txBody>
          <a:bodyPr/>
          <a:lstStyle/>
          <a:p>
            <a:r>
              <a:rPr lang="de-DE" b="1" dirty="0">
                <a:solidFill>
                  <a:srgbClr val="7ABB57"/>
                </a:solidFill>
              </a:rPr>
              <a:t>1. </a:t>
            </a:r>
            <a:r>
              <a:rPr lang="sv-SE" b="1" dirty="0">
                <a:solidFill>
                  <a:srgbClr val="7ABB57"/>
                </a:solidFill>
              </a:rPr>
              <a:t>För att täcka kostnaderna i utvecklingsfasen</a:t>
            </a:r>
            <a:endParaRPr lang="de-DE" b="1" dirty="0">
              <a:solidFill>
                <a:srgbClr val="7ABB57"/>
              </a:solidFill>
            </a:endParaRPr>
          </a:p>
          <a:p>
            <a:r>
              <a:rPr lang="sv-SE" sz="1800" dirty="0"/>
              <a:t>Kostnaden för att förverkliga din produkt eller tjänst kommer att variera beroende på din verksamhetstyp. Om du har att göra med fysiska produkter, tänk på saker som prototyper, utrustning, material, inledande lager, förpackningar och varumärke. Om du tittar på ett fysiskt utrymme, tänk på depositionen, månadshyran och installationskostnaderna. Ta en stund för att ta reda på vad du verkligen behöver i termer av utrymme – tänk produktions-, lagrings- och administrationsområden, beroende på din produkt.</a:t>
            </a:r>
          </a:p>
          <a:p>
            <a:endParaRPr lang="en-US" sz="1800" dirty="0"/>
          </a:p>
          <a:p>
            <a:r>
              <a:rPr lang="de-DE" b="1" dirty="0">
                <a:solidFill>
                  <a:srgbClr val="7ABB57"/>
                </a:solidFill>
              </a:rPr>
              <a:t>2. Marknadslanseringen av din produkt eller tjänst</a:t>
            </a:r>
          </a:p>
          <a:p>
            <a:r>
              <a:rPr lang="sv-SE" sz="1800" dirty="0"/>
              <a:t>Att lansera en ny produkt eller tjänst på marknaden är början på en spännande resa, men det kan också bli dyrt. Precis som i många affärsverksamheter är det att vara väl förberedd hemligheten till framgång.Det är viktigt att hitta en balans mellan att bygga förväntan och att hålla kostnaderna i schack. Börja skapa spänning för ditt projekt veckor eller till och med månader framåt, men var kunnig med dina utgifter. Var kreativ och se till att dina meddelanden överensstämmer med vad folk verkligen vill ha.</a:t>
            </a:r>
            <a:endParaRPr lang="en-US" sz="1800" dirty="0"/>
          </a:p>
          <a:p>
            <a:endParaRPr lang="en-US" sz="1800" dirty="0"/>
          </a:p>
          <a:p>
            <a:r>
              <a:rPr lang="sv-SE" sz="1800" dirty="0">
                <a:solidFill>
                  <a:srgbClr val="E97924"/>
                </a:solidFill>
              </a:rPr>
              <a:t>Och glöm inte att lägga upp en budget och hålla dig till den!</a:t>
            </a:r>
            <a:endParaRPr lang="de-DE" sz="1800" dirty="0">
              <a:solidFill>
                <a:srgbClr val="E97924"/>
              </a:solidFill>
            </a:endParaRPr>
          </a:p>
        </p:txBody>
      </p:sp>
      <p:sp>
        <p:nvSpPr>
          <p:cNvPr id="8" name="Textfeld 7">
            <a:extLst>
              <a:ext uri="{FF2B5EF4-FFF2-40B4-BE49-F238E27FC236}">
                <a16:creationId xmlns:a16="http://schemas.microsoft.com/office/drawing/2014/main" id="{57DD50B7-8704-AFB7-4D7F-3D163EAEC70E}"/>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Det finns 4 faser där finansiering kan stödja ditt företag</a:t>
            </a:r>
            <a:endParaRPr lang="en-US" sz="1600" b="1" dirty="0">
              <a:solidFill>
                <a:srgbClr val="E97924"/>
              </a:solidFill>
              <a:latin typeface="Calibri" panose="020F0502020204030204" pitchFamily="34" charset="0"/>
              <a:cs typeface="Calibri" panose="020F0502020204030204" pitchFamily="34" charset="0"/>
            </a:endParaRPr>
          </a:p>
        </p:txBody>
      </p:sp>
      <p:pic>
        <p:nvPicPr>
          <p:cNvPr id="3" name="Grafik 2" descr="Kolben Silhouette">
            <a:extLst>
              <a:ext uri="{FF2B5EF4-FFF2-40B4-BE49-F238E27FC236}">
                <a16:creationId xmlns:a16="http://schemas.microsoft.com/office/drawing/2014/main" id="{765D4322-2D16-CF6F-B656-5B975E3B2A76}"/>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0" y="1455927"/>
            <a:ext cx="914400" cy="914400"/>
          </a:xfrm>
          <a:prstGeom prst="rect">
            <a:avLst/>
          </a:prstGeom>
        </p:spPr>
      </p:pic>
      <p:pic>
        <p:nvPicPr>
          <p:cNvPr id="5" name="Grafik 4" descr="Rakete Silhouette">
            <a:extLst>
              <a:ext uri="{FF2B5EF4-FFF2-40B4-BE49-F238E27FC236}">
                <a16:creationId xmlns:a16="http://schemas.microsoft.com/office/drawing/2014/main" id="{24F5AE65-033F-1F2A-069D-2BB5AC4D2222}"/>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68729" y="3726737"/>
            <a:ext cx="785553" cy="785553"/>
          </a:xfrm>
          <a:prstGeom prst="rect">
            <a:avLst/>
          </a:prstGeom>
        </p:spPr>
      </p:pic>
    </p:spTree>
    <p:extLst>
      <p:ext uri="{BB962C8B-B14F-4D97-AF65-F5344CB8AC3E}">
        <p14:creationId xmlns:p14="http://schemas.microsoft.com/office/powerpoint/2010/main" val="217649327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854280" y="531044"/>
            <a:ext cx="10483431" cy="804265"/>
          </a:xfrm>
        </p:spPr>
        <p:txBody>
          <a:bodyPr/>
          <a:lstStyle/>
          <a:p>
            <a:r>
              <a:rPr lang="de-DE" dirty="0"/>
              <a:t>VAD BEHÖVER JAG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3" y="1518491"/>
            <a:ext cx="10330274" cy="4412775"/>
          </a:xfrm>
        </p:spPr>
        <p:txBody>
          <a:bodyPr/>
          <a:lstStyle/>
          <a:p>
            <a:r>
              <a:rPr lang="de-DE" b="1" dirty="0">
                <a:solidFill>
                  <a:srgbClr val="7ABB57"/>
                </a:solidFill>
              </a:rPr>
              <a:t>3. </a:t>
            </a:r>
            <a:r>
              <a:rPr lang="sv-SE" b="1" dirty="0">
                <a:solidFill>
                  <a:srgbClr val="7ABB57"/>
                </a:solidFill>
              </a:rPr>
              <a:t>Kassaflöde för att driva ditt företag</a:t>
            </a:r>
            <a:endParaRPr lang="de-DE" b="1" dirty="0">
              <a:solidFill>
                <a:srgbClr val="7ABB57"/>
              </a:solidFill>
            </a:endParaRPr>
          </a:p>
          <a:p>
            <a:r>
              <a:rPr lang="sv-SE" sz="1800" dirty="0"/>
              <a:t>Att upprätthålla ett sunt kassaflöde är avgörande för framgång vid start. Använd en grundläggande kassaflödesprognos för att förutse ekonomiska behov och sök stöd vid behov. Samla bevis för att backa upp dina prognoser. Här är några tips</a:t>
            </a:r>
            <a:r>
              <a:rPr lang="en-US" sz="1800" dirty="0"/>
              <a:t>:</a:t>
            </a:r>
          </a:p>
          <a:p>
            <a:pPr marL="342900" indent="-342900">
              <a:buClr>
                <a:srgbClr val="E97924"/>
              </a:buClr>
              <a:buFont typeface="Arial" panose="020B0604020202020204" pitchFamily="34" charset="0"/>
              <a:buChar char="•"/>
            </a:pPr>
            <a:r>
              <a:rPr lang="en-US" sz="2000" b="1" dirty="0">
                <a:solidFill>
                  <a:srgbClr val="7ABB57"/>
                </a:solidFill>
              </a:rPr>
              <a:t>Customer Chit-Chat: </a:t>
            </a:r>
            <a:r>
              <a:rPr lang="sv-SE" sz="1800" dirty="0"/>
              <a:t>Ta en chatt med potentiella kunder för att avslöja deras behov och önskemål – en liten tjuvtitt in i framtiden!</a:t>
            </a:r>
            <a:endParaRPr lang="en-US" sz="1800" dirty="0"/>
          </a:p>
          <a:p>
            <a:pPr marL="342900" indent="-342900">
              <a:buClr>
                <a:srgbClr val="E97924"/>
              </a:buClr>
              <a:buFont typeface="Arial" panose="020B0604020202020204" pitchFamily="34" charset="0"/>
              <a:buChar char="•"/>
            </a:pPr>
            <a:r>
              <a:rPr lang="en-US" sz="2000" b="1" dirty="0">
                <a:solidFill>
                  <a:srgbClr val="7ABB57"/>
                </a:solidFill>
              </a:rPr>
              <a:t>Early Birds </a:t>
            </a:r>
            <a:r>
              <a:rPr lang="en-US" sz="2000" b="1" dirty="0" err="1">
                <a:solidFill>
                  <a:srgbClr val="7ABB57"/>
                </a:solidFill>
              </a:rPr>
              <a:t>Få</a:t>
            </a:r>
            <a:r>
              <a:rPr lang="en-US" sz="2000" b="1" dirty="0">
                <a:solidFill>
                  <a:srgbClr val="7ABB57"/>
                </a:solidFill>
              </a:rPr>
              <a:t> </a:t>
            </a:r>
            <a:r>
              <a:rPr lang="en-US" sz="2000" b="1" dirty="0" err="1">
                <a:solidFill>
                  <a:srgbClr val="7ABB57"/>
                </a:solidFill>
              </a:rPr>
              <a:t>förmåner</a:t>
            </a:r>
            <a:r>
              <a:rPr lang="en-US" sz="2000" b="1" dirty="0">
                <a:solidFill>
                  <a:srgbClr val="7ABB57"/>
                </a:solidFill>
              </a:rPr>
              <a:t>: </a:t>
            </a:r>
            <a:r>
              <a:rPr lang="sv-SE" sz="1800" dirty="0"/>
              <a:t>Uppmuntra förbeställningar och insättningar för att inte bara säkra försäljningen utan också belöna tidiga supportrar med exklusiva förmåner. Det är som att ge dem ett VIP-pass till din företagslansering!</a:t>
            </a:r>
            <a:endParaRPr lang="en-US" sz="1800" dirty="0"/>
          </a:p>
          <a:p>
            <a:pPr marL="342900" indent="-342900">
              <a:buClr>
                <a:srgbClr val="E97924"/>
              </a:buClr>
              <a:buFont typeface="Arial" panose="020B0604020202020204" pitchFamily="34" charset="0"/>
              <a:buChar char="•"/>
            </a:pPr>
            <a:r>
              <a:rPr lang="en-US" sz="2000" b="1" dirty="0">
                <a:solidFill>
                  <a:srgbClr val="7ABB57"/>
                </a:solidFill>
              </a:rPr>
              <a:t>Budget Ninja Moves: </a:t>
            </a:r>
            <a:r>
              <a:rPr lang="sv-SE" sz="1800" dirty="0"/>
              <a:t>Håll ett vaksamt öga på utgifter. Se det som ditt uppdrag att vara en budgetninja – minska kostnaderna, köpa i bulk för rabatter och byta ut verktyg som en kunnig superhjälte.</a:t>
            </a:r>
            <a:endParaRPr lang="en-US" sz="1800" dirty="0"/>
          </a:p>
          <a:p>
            <a:pPr marL="342900" indent="-342900">
              <a:buClr>
                <a:srgbClr val="E97924"/>
              </a:buClr>
              <a:buFont typeface="Arial" panose="020B0604020202020204" pitchFamily="34" charset="0"/>
              <a:buChar char="•"/>
            </a:pPr>
            <a:r>
              <a:rPr lang="en-US" sz="2000" b="1" dirty="0">
                <a:solidFill>
                  <a:srgbClr val="7ABB57"/>
                </a:solidFill>
              </a:rPr>
              <a:t>Stock </a:t>
            </a:r>
            <a:r>
              <a:rPr lang="en-US" sz="2000" b="1" dirty="0" err="1">
                <a:solidFill>
                  <a:srgbClr val="7ABB57"/>
                </a:solidFill>
              </a:rPr>
              <a:t>Jonglering</a:t>
            </a:r>
            <a:r>
              <a:rPr lang="en-US" sz="2000" b="1" dirty="0">
                <a:solidFill>
                  <a:srgbClr val="7ABB57"/>
                </a:solidFill>
              </a:rPr>
              <a:t> Act: </a:t>
            </a:r>
            <a:r>
              <a:rPr lang="sv-SE" sz="1800" dirty="0"/>
              <a:t>Föreställ dig att köra en cirkus men med dina produkter. Jonglera lagernivåerna noggrant för att undvika riskerna för överstockning (hej, kontant ineffektivitet!) och understockning (ingen gillar en försenad show). Allt handlar om att hitta den perfekta balansen!</a:t>
            </a:r>
            <a:endParaRPr lang="en-US" sz="1600" dirty="0"/>
          </a:p>
          <a:p>
            <a:pPr>
              <a:buClr>
                <a:srgbClr val="E97924"/>
              </a:buClr>
            </a:pPr>
            <a:endParaRPr lang="en-US" sz="1050" dirty="0"/>
          </a:p>
          <a:p>
            <a:pPr>
              <a:buClr>
                <a:srgbClr val="E97924"/>
              </a:buClr>
            </a:pPr>
            <a:r>
              <a:rPr lang="sv-SE" sz="1800" i="1" dirty="0">
                <a:solidFill>
                  <a:srgbClr val="F26B27"/>
                </a:solidFill>
              </a:rPr>
              <a:t>En grundläggande kassaflödesprognos hjälper dig att identifiera var ditt företag kommer att behöva stöd, antingen från dina egna resurser eller från en annan finansieringskälla – se vårt extra om likviditetshantering för mer information om detta ämne!</a:t>
            </a:r>
            <a:endParaRPr lang="de-DE" sz="1800" dirty="0"/>
          </a:p>
        </p:txBody>
      </p:sp>
      <p:sp>
        <p:nvSpPr>
          <p:cNvPr id="8" name="Textfeld 7">
            <a:extLst>
              <a:ext uri="{FF2B5EF4-FFF2-40B4-BE49-F238E27FC236}">
                <a16:creationId xmlns:a16="http://schemas.microsoft.com/office/drawing/2014/main" id="{57DD50B7-8704-AFB7-4D7F-3D163EAEC70E}"/>
              </a:ext>
            </a:extLst>
          </p:cNvPr>
          <p:cNvSpPr txBox="1"/>
          <p:nvPr/>
        </p:nvSpPr>
        <p:spPr>
          <a:xfrm>
            <a:off x="789554" y="1110035"/>
            <a:ext cx="10567407" cy="338554"/>
          </a:xfrm>
          <a:prstGeom prst="rect">
            <a:avLst/>
          </a:prstGeom>
          <a:noFill/>
        </p:spPr>
        <p:txBody>
          <a:bodyPr wrap="square" rtlCol="0">
            <a:spAutoFit/>
          </a:bodyPr>
          <a:lstStyle/>
          <a:p>
            <a:pPr>
              <a:buClr>
                <a:srgbClr val="915F9E"/>
              </a:buClr>
            </a:pPr>
            <a:r>
              <a:rPr lang="sv-SE" altLang="zh-TW" sz="1600" b="1" dirty="0">
                <a:solidFill>
                  <a:srgbClr val="E97924"/>
                </a:solidFill>
                <a:latin typeface="Calibri" panose="020F0502020204030204" pitchFamily="34" charset="0"/>
                <a:cs typeface="Calibri" panose="020F0502020204030204" pitchFamily="34" charset="0"/>
              </a:rPr>
              <a:t>Det finns 4 faser där finansiering kan stödja ditt företag</a:t>
            </a:r>
            <a:endParaRPr lang="en-US" altLang="zh-TW" sz="1600" b="1" dirty="0">
              <a:solidFill>
                <a:srgbClr val="E97924"/>
              </a:solidFill>
              <a:latin typeface="Calibri" panose="020F0502020204030204" pitchFamily="34" charset="0"/>
              <a:cs typeface="Calibri" panose="020F0502020204030204" pitchFamily="34" charset="0"/>
            </a:endParaRPr>
          </a:p>
        </p:txBody>
      </p:sp>
      <p:pic>
        <p:nvPicPr>
          <p:cNvPr id="3" name="Grafik 2" descr="eingesteckt ausgesteckt Silhouette">
            <a:extLst>
              <a:ext uri="{FF2B5EF4-FFF2-40B4-BE49-F238E27FC236}">
                <a16:creationId xmlns:a16="http://schemas.microsoft.com/office/drawing/2014/main" id="{8D61C5A9-F9F0-63CF-0D17-C361BBEB1A5C}"/>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0" y="1018932"/>
            <a:ext cx="854282" cy="854282"/>
          </a:xfrm>
          <a:prstGeom prst="rect">
            <a:avLst/>
          </a:prstGeom>
        </p:spPr>
      </p:pic>
    </p:spTree>
    <p:extLst>
      <p:ext uri="{BB962C8B-B14F-4D97-AF65-F5344CB8AC3E}">
        <p14:creationId xmlns:p14="http://schemas.microsoft.com/office/powerpoint/2010/main" val="135731549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VAD BEHÖVER JAG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2037807"/>
            <a:ext cx="5446765" cy="4439577"/>
          </a:xfrm>
        </p:spPr>
        <p:txBody>
          <a:bodyPr/>
          <a:lstStyle/>
          <a:p>
            <a:r>
              <a:rPr lang="de-DE" b="1" dirty="0">
                <a:solidFill>
                  <a:srgbClr val="7ABB57"/>
                </a:solidFill>
              </a:rPr>
              <a:t>4. Finansiering för att leva!</a:t>
            </a:r>
          </a:p>
          <a:p>
            <a:r>
              <a:rPr lang="sv-SE" sz="1800" dirty="0"/>
              <a:t>Att ge sig ut på ett affärsföretag är en betydande möjlighet, men många förlitar sig starkt på personliga besparingar. I uppstartsfasen ger bibehållandet av ett deltidsjobb i de tidiga stadierna av företagsstart en säker inkomstström, vilket gör det säkert samtidigt som verksamheten utvecklas. Även om det ger en tillförlitlig inkomst, är den största nackdelen den tid det avleder från att bygga ditt företag. Låt oss nu utforska alternativ och sätt att hitta finansiering, minimera rädslor och bana väg för framgångsrikt entreprenörskap.</a:t>
            </a:r>
            <a:endParaRPr lang="en-US" sz="1800" dirty="0"/>
          </a:p>
          <a:p>
            <a:endParaRPr lang="en-US" sz="1800" dirty="0"/>
          </a:p>
          <a:p>
            <a:r>
              <a:rPr lang="sv-SE" sz="1800" i="1" dirty="0">
                <a:solidFill>
                  <a:srgbClr val="E97924"/>
                </a:solidFill>
              </a:rPr>
              <a:t>Nu när vi har en bra överblick över vad finansiering behövs för, låt oss titta på var man kan hitta finansiering!</a:t>
            </a:r>
            <a:endParaRPr lang="en-US" sz="1800" i="1" dirty="0">
              <a:solidFill>
                <a:srgbClr val="E97924"/>
              </a:solidFill>
            </a:endParaRPr>
          </a:p>
        </p:txBody>
      </p:sp>
      <p:pic>
        <p:nvPicPr>
          <p:cNvPr id="11" name="Bildplatzhalter 10" descr="Ein Bild, das Person, draußen, Gras, Lächeln enthält.&#10;&#10;Automatisch generierte Beschreibung">
            <a:extLst>
              <a:ext uri="{FF2B5EF4-FFF2-40B4-BE49-F238E27FC236}">
                <a16:creationId xmlns:a16="http://schemas.microsoft.com/office/drawing/2014/main" id="{44BFD0B4-6584-DF47-4C19-FEBDADE19926}"/>
              </a:ext>
            </a:extLst>
          </p:cNvPr>
          <p:cNvPicPr>
            <a:picLocks noGrp="1" noChangeAspect="1"/>
          </p:cNvPicPr>
          <p:nvPr>
            <p:ph type="pic" sz="quarter" idx="49"/>
          </p:nvPr>
        </p:nvPicPr>
        <p:blipFill>
          <a:blip r:embed="rId2" cstate="email">
            <a:extLst>
              <a:ext uri="{28A0092B-C50C-407E-A947-70E740481C1C}">
                <a14:useLocalDpi xmlns:a14="http://schemas.microsoft.com/office/drawing/2010/main"/>
              </a:ext>
            </a:extLst>
          </a:blip>
          <a:srcRect l="17123" r="17123"/>
          <a:stretch>
            <a:fillRect/>
          </a:stretch>
        </p:blipFill>
        <p:spPr/>
      </p:pic>
      <p:sp>
        <p:nvSpPr>
          <p:cNvPr id="8" name="Textfeld 7">
            <a:extLst>
              <a:ext uri="{FF2B5EF4-FFF2-40B4-BE49-F238E27FC236}">
                <a16:creationId xmlns:a16="http://schemas.microsoft.com/office/drawing/2014/main" id="{57DD50B7-8704-AFB7-4D7F-3D163EAEC70E}"/>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sv-SE" altLang="zh-TW" sz="1600" b="1" dirty="0">
                <a:solidFill>
                  <a:srgbClr val="E97924"/>
                </a:solidFill>
                <a:latin typeface="Calibri" panose="020F0502020204030204" pitchFamily="34" charset="0"/>
                <a:cs typeface="Calibri" panose="020F0502020204030204" pitchFamily="34" charset="0"/>
              </a:rPr>
              <a:t>Det finns 4 faser där finansiering kan stödja ditt företag</a:t>
            </a:r>
            <a:endParaRPr lang="en-US" altLang="zh-TW" sz="1600" b="1" dirty="0">
              <a:solidFill>
                <a:srgbClr val="E97924"/>
              </a:solidFill>
              <a:latin typeface="Calibri" panose="020F0502020204030204" pitchFamily="34" charset="0"/>
              <a:cs typeface="Calibri" panose="020F0502020204030204" pitchFamily="34" charset="0"/>
            </a:endParaRPr>
          </a:p>
        </p:txBody>
      </p:sp>
      <p:pic>
        <p:nvPicPr>
          <p:cNvPr id="3" name="Grafik 2" descr="Landwirtschaft Silhouette">
            <a:extLst>
              <a:ext uri="{FF2B5EF4-FFF2-40B4-BE49-F238E27FC236}">
                <a16:creationId xmlns:a16="http://schemas.microsoft.com/office/drawing/2014/main" id="{1268CC97-6AE6-75A0-E56E-E1965CCA243E}"/>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a:off x="0" y="1457359"/>
            <a:ext cx="914400" cy="914400"/>
          </a:xfrm>
          <a:prstGeom prst="rect">
            <a:avLst/>
          </a:prstGeom>
        </p:spPr>
      </p:pic>
    </p:spTree>
    <p:extLst>
      <p:ext uri="{BB962C8B-B14F-4D97-AF65-F5344CB8AC3E}">
        <p14:creationId xmlns:p14="http://schemas.microsoft.com/office/powerpoint/2010/main" val="56954297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VAR KAN DU FINNA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0483429" cy="4412775"/>
          </a:xfrm>
        </p:spPr>
        <p:txBody>
          <a:bodyPr/>
          <a:lstStyle/>
          <a:p>
            <a:pPr algn="l"/>
            <a:r>
              <a:rPr lang="en-US" b="1" i="0" dirty="0" err="1">
                <a:solidFill>
                  <a:srgbClr val="915F9E"/>
                </a:solidFill>
                <a:effectLst/>
              </a:rPr>
              <a:t>Privata</a:t>
            </a:r>
            <a:r>
              <a:rPr lang="en-US" b="1" i="0" dirty="0">
                <a:solidFill>
                  <a:srgbClr val="915F9E"/>
                </a:solidFill>
                <a:effectLst/>
              </a:rPr>
              <a:t> </a:t>
            </a:r>
            <a:r>
              <a:rPr lang="en-US" b="1" i="0" dirty="0" err="1">
                <a:solidFill>
                  <a:srgbClr val="915F9E"/>
                </a:solidFill>
                <a:effectLst/>
              </a:rPr>
              <a:t>investeringar</a:t>
            </a:r>
            <a:r>
              <a:rPr lang="en-US" b="1" i="0" dirty="0">
                <a:solidFill>
                  <a:srgbClr val="915F9E"/>
                </a:solidFill>
                <a:effectLst/>
              </a:rPr>
              <a:t> </a:t>
            </a:r>
            <a:r>
              <a:rPr lang="sv-SE" b="0" i="0" dirty="0">
                <a:solidFill>
                  <a:srgbClr val="374151"/>
                </a:solidFill>
                <a:effectLst/>
              </a:rPr>
              <a:t>framstår som ett gynnsamt alternativ för nya företag, särskilt när det stöds av en stark affärsgrund. Det ger ytterligare fördelar, inklusive värdefulla affärskontakter och rådgivning som inte vanligtvis erbjuds av traditionella långivare.</a:t>
            </a:r>
          </a:p>
          <a:p>
            <a:pPr algn="l"/>
            <a:r>
              <a:rPr lang="sv-SE" b="0" i="0" dirty="0">
                <a:solidFill>
                  <a:srgbClr val="374151"/>
                </a:solidFill>
                <a:effectLst/>
              </a:rPr>
              <a:t>Ofta startas nystartade företag med stöd av vänner och familj. Det är viktigt att avgränsa personliga och professionella relationer genom att dokumentera avtal och transparent kommunicera riskerna. Se till att de förstår den potentiella förlusten av deras investering för att förhindra att dina personliga relationer äventyras av finansiella satsningar. Dokumentera avtal, ha transparenta samtal och se till att alla är med. Se det som att rita en skattkarta som leder till framgång, och behåller både dina affärs- och personliga band intakta!</a:t>
            </a:r>
            <a:endParaRPr lang="en-US" b="0" i="0" dirty="0">
              <a:solidFill>
                <a:srgbClr val="374151"/>
              </a:solidFill>
              <a:effectLst/>
            </a:endParaRPr>
          </a:p>
        </p:txBody>
      </p:sp>
      <p:sp>
        <p:nvSpPr>
          <p:cNvPr id="2" name="Textfeld 1">
            <a:extLst>
              <a:ext uri="{FF2B5EF4-FFF2-40B4-BE49-F238E27FC236}">
                <a16:creationId xmlns:a16="http://schemas.microsoft.com/office/drawing/2014/main" id="{80E0D376-2461-9392-F413-4174BB38A06A}"/>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err="1">
                <a:solidFill>
                  <a:srgbClr val="E97924"/>
                </a:solidFill>
                <a:latin typeface="Calibri" panose="020F0502020204030204" pitchFamily="34" charset="0"/>
                <a:cs typeface="Calibri" panose="020F0502020204030204" pitchFamily="34" charset="0"/>
              </a:rPr>
              <a:t>Privata</a:t>
            </a:r>
            <a:r>
              <a:rPr lang="en-US" sz="1600" b="1" dirty="0">
                <a:solidFill>
                  <a:srgbClr val="E97924"/>
                </a:solidFill>
                <a:latin typeface="Calibri" panose="020F0502020204030204" pitchFamily="34" charset="0"/>
                <a:cs typeface="Calibri" panose="020F0502020204030204" pitchFamily="34" charset="0"/>
              </a:rPr>
              <a:t> </a:t>
            </a:r>
            <a:r>
              <a:rPr lang="en-US" sz="1600" b="1" dirty="0" err="1">
                <a:solidFill>
                  <a:srgbClr val="E97924"/>
                </a:solidFill>
                <a:latin typeface="Calibri" panose="020F0502020204030204" pitchFamily="34" charset="0"/>
                <a:cs typeface="Calibri" panose="020F0502020204030204" pitchFamily="34" charset="0"/>
              </a:rPr>
              <a:t>investeringar</a:t>
            </a:r>
            <a:r>
              <a:rPr lang="en-US" sz="1600" b="1" dirty="0">
                <a:solidFill>
                  <a:srgbClr val="E97924"/>
                </a:solidFill>
                <a:latin typeface="Calibri" panose="020F0502020204030204" pitchFamily="34" charset="0"/>
                <a:cs typeface="Calibri" panose="020F0502020204030204" pitchFamily="34" charset="0"/>
              </a:rPr>
              <a:t> </a:t>
            </a:r>
            <a:r>
              <a:rPr lang="en-US" sz="1600" b="1" dirty="0" err="1">
                <a:solidFill>
                  <a:srgbClr val="E97924"/>
                </a:solidFill>
                <a:latin typeface="Calibri" panose="020F0502020204030204" pitchFamily="34" charset="0"/>
                <a:cs typeface="Calibri" panose="020F0502020204030204" pitchFamily="34" charset="0"/>
              </a:rPr>
              <a:t>som</a:t>
            </a:r>
            <a:r>
              <a:rPr lang="en-US" sz="1600" b="1" dirty="0">
                <a:solidFill>
                  <a:srgbClr val="E97924"/>
                </a:solidFill>
                <a:latin typeface="Calibri" panose="020F0502020204030204" pitchFamily="34" charset="0"/>
                <a:cs typeface="Calibri" panose="020F0502020204030204" pitchFamily="34" charset="0"/>
              </a:rPr>
              <a:t> </a:t>
            </a:r>
            <a:r>
              <a:rPr lang="en-US" sz="1600" b="1" dirty="0" err="1">
                <a:solidFill>
                  <a:srgbClr val="E97924"/>
                </a:solidFill>
                <a:latin typeface="Calibri" panose="020F0502020204030204" pitchFamily="34" charset="0"/>
                <a:cs typeface="Calibri" panose="020F0502020204030204" pitchFamily="34" charset="0"/>
              </a:rPr>
              <a:t>lågtröskellösning</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5266482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a:extLst>
              <a:ext uri="{FF2B5EF4-FFF2-40B4-BE49-F238E27FC236}">
                <a16:creationId xmlns:a16="http://schemas.microsoft.com/office/drawing/2014/main" id="{228EE818-DDB2-4EDF-B1BD-EB69C3B2C0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493" y="1189381"/>
            <a:ext cx="12192000" cy="5160635"/>
          </a:xfrm>
          <a:prstGeom prst="rect">
            <a:avLst/>
          </a:prstGeom>
        </p:spPr>
      </p:pic>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604024" y="385116"/>
            <a:ext cx="10483431" cy="804265"/>
          </a:xfrm>
        </p:spPr>
        <p:txBody>
          <a:bodyPr/>
          <a:lstStyle/>
          <a:p>
            <a:r>
              <a:rPr lang="de-DE" dirty="0"/>
              <a:t>VAR KAN DU FINNA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469272" y="2057506"/>
            <a:ext cx="8616977" cy="4412775"/>
          </a:xfrm>
          <a:solidFill>
            <a:schemeClr val="bg1"/>
          </a:solidFill>
        </p:spPr>
        <p:txBody>
          <a:bodyPr/>
          <a:lstStyle/>
          <a:p>
            <a:pPr algn="l"/>
            <a:r>
              <a:rPr lang="sv-SE" sz="2000" b="1" dirty="0">
                <a:solidFill>
                  <a:srgbClr val="915F9E"/>
                </a:solidFill>
              </a:rPr>
              <a:t>Få kontakt med din grupp</a:t>
            </a:r>
            <a:r>
              <a:rPr lang="en-US" sz="2000" b="1" dirty="0">
                <a:solidFill>
                  <a:srgbClr val="915F9E"/>
                </a:solidFill>
              </a:rPr>
              <a:t>: </a:t>
            </a:r>
            <a:r>
              <a:rPr lang="sv-SE" sz="2000" dirty="0">
                <a:solidFill>
                  <a:srgbClr val="374151"/>
                </a:solidFill>
              </a:rPr>
              <a:t>Att få finansiering för ditt lilla företag kan verka lite överväldigande, men låt oss börja nära hemmet. Få kontakt med lokala småföretagsgrupper, kom förbi din vänliga handelskammare eller kontakta statens affärsutvecklingskontor – de är ofta fulla av användbara råd.När det gäller finansiering, överväg en </a:t>
            </a:r>
            <a:r>
              <a:rPr lang="sv-SE" sz="2000" b="1" dirty="0">
                <a:solidFill>
                  <a:srgbClr val="915F9E"/>
                </a:solidFill>
              </a:rPr>
              <a:t>mikrokredit</a:t>
            </a:r>
            <a:r>
              <a:rPr lang="sv-SE" sz="2000" dirty="0">
                <a:solidFill>
                  <a:srgbClr val="374151"/>
                </a:solidFill>
              </a:rPr>
              <a:t>. Det är som smålån utan att behöva lägga allt du äger på spel. Du kan få dessa lån individuellt eller som en del av en grupp. Och det finns också </a:t>
            </a:r>
            <a:r>
              <a:rPr lang="sv-SE" sz="2000" b="1" dirty="0">
                <a:solidFill>
                  <a:srgbClr val="915F9E"/>
                </a:solidFill>
              </a:rPr>
              <a:t>mikrofinansiering</a:t>
            </a:r>
            <a:r>
              <a:rPr lang="sv-SE" sz="2000" dirty="0">
                <a:solidFill>
                  <a:srgbClr val="374151"/>
                </a:solidFill>
              </a:rPr>
              <a:t>, som är ett gäng olika ekonomisk hjälp för låginkomsttagare men ekonomiskt engagerade människor.Se det som ditt vänliga grannskapsstödssystem! Genom att utforska dessa alternativ och stödja dig på dina lokala kontakter</a:t>
            </a:r>
            <a:r>
              <a:rPr lang="en-US" sz="2000" dirty="0">
                <a:solidFill>
                  <a:srgbClr val="374151"/>
                </a:solidFill>
              </a:rPr>
              <a:t>,</a:t>
            </a:r>
            <a:r>
              <a:rPr lang="en-US" sz="2000" b="1" i="0" dirty="0">
                <a:solidFill>
                  <a:srgbClr val="915F9E"/>
                </a:solidFill>
                <a:effectLst/>
              </a:rPr>
              <a:t> </a:t>
            </a:r>
            <a:r>
              <a:rPr lang="sv-SE" sz="2000" b="1" i="0" dirty="0">
                <a:solidFill>
                  <a:srgbClr val="915F9E"/>
                </a:solidFill>
                <a:effectLst/>
              </a:rPr>
              <a:t>du får inte bara pengar</a:t>
            </a:r>
            <a:r>
              <a:rPr lang="en-US" sz="2000" b="1" i="0" dirty="0">
                <a:solidFill>
                  <a:srgbClr val="915F9E"/>
                </a:solidFill>
                <a:effectLst/>
              </a:rPr>
              <a:t>—</a:t>
            </a:r>
            <a:r>
              <a:rPr lang="sv-SE" sz="2000" b="1" i="0" dirty="0">
                <a:solidFill>
                  <a:srgbClr val="915F9E"/>
                </a:solidFill>
                <a:effectLst/>
              </a:rPr>
              <a:t>du bygger en gemenskap kring ditt företag.</a:t>
            </a:r>
            <a:endParaRPr lang="en-US" sz="2000" b="0" i="0" dirty="0">
              <a:solidFill>
                <a:srgbClr val="374151"/>
              </a:solidFill>
              <a:effectLst/>
            </a:endParaRPr>
          </a:p>
        </p:txBody>
      </p:sp>
      <p:sp>
        <p:nvSpPr>
          <p:cNvPr id="2" name="Textfeld 1">
            <a:extLst>
              <a:ext uri="{FF2B5EF4-FFF2-40B4-BE49-F238E27FC236}">
                <a16:creationId xmlns:a16="http://schemas.microsoft.com/office/drawing/2014/main" id="{33D10274-3FC8-9C91-F685-6096F623B714}"/>
              </a:ext>
            </a:extLst>
          </p:cNvPr>
          <p:cNvSpPr txBox="1"/>
          <p:nvPr/>
        </p:nvSpPr>
        <p:spPr>
          <a:xfrm>
            <a:off x="770304" y="850827"/>
            <a:ext cx="10567407" cy="338554"/>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Gemenskaper och nätverk som din ekonomiska familj</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2819740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VAR KAN DU FINNA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0483429" cy="4412775"/>
          </a:xfrm>
        </p:spPr>
        <p:txBody>
          <a:bodyPr/>
          <a:lstStyle/>
          <a:p>
            <a:pPr algn="l"/>
            <a:r>
              <a:rPr lang="en-US" b="1" dirty="0">
                <a:solidFill>
                  <a:srgbClr val="915F9E"/>
                </a:solidFill>
              </a:rPr>
              <a:t>Crowdfunding</a:t>
            </a:r>
            <a:r>
              <a:rPr lang="en-US" dirty="0">
                <a:solidFill>
                  <a:srgbClr val="374151"/>
                </a:solidFill>
              </a:rPr>
              <a:t> </a:t>
            </a:r>
            <a:r>
              <a:rPr lang="sv-SE" dirty="0">
                <a:solidFill>
                  <a:srgbClr val="374151"/>
                </a:solidFill>
              </a:rPr>
              <a:t>är ett fantastiskt sätt att finansiera ditt nya projekt genom att samla in små bidrag från en stor grupp människor. Det handlar inte bara om att samla in pengar; det handlar också om att bygga en stödjande gemenskap och öka synlighet och trovärdighet för dig och ditt företag.</a:t>
            </a:r>
            <a:endParaRPr lang="en-US" dirty="0">
              <a:solidFill>
                <a:srgbClr val="374151"/>
              </a:solidFill>
            </a:endParaRPr>
          </a:p>
          <a:p>
            <a:pPr algn="l"/>
            <a:endParaRPr lang="en-US" b="0" i="0" dirty="0">
              <a:solidFill>
                <a:srgbClr val="374151"/>
              </a:solidFill>
              <a:effectLst/>
            </a:endParaRPr>
          </a:p>
          <a:p>
            <a:pPr algn="l"/>
            <a:r>
              <a:rPr lang="sv-SE" b="1" dirty="0">
                <a:solidFill>
                  <a:srgbClr val="915F9E"/>
                </a:solidFill>
              </a:rPr>
              <a:t>Undrar du om crowdfunding är något för dig?</a:t>
            </a:r>
            <a:endParaRPr lang="en-US" b="1" dirty="0">
              <a:solidFill>
                <a:srgbClr val="915F9E"/>
              </a:solidFill>
            </a:endParaRPr>
          </a:p>
          <a:p>
            <a:pPr algn="l"/>
            <a:r>
              <a:rPr lang="sv-SE" b="0" i="0" dirty="0">
                <a:solidFill>
                  <a:srgbClr val="374151"/>
                </a:solidFill>
                <a:effectLst/>
              </a:rPr>
              <a:t>Crowdfunding är idealiskt för vissa företag, särskilt nystartade företag eller företag i ett tidigt skede som söker blygsam finansiering. Det tenderar att frodas inom specifika sektorer som kreativ konst, hantverk och mat.</a:t>
            </a:r>
            <a:endParaRPr lang="en-US" b="0" i="0" dirty="0">
              <a:solidFill>
                <a:srgbClr val="374151"/>
              </a:solidFill>
              <a:effectLst/>
            </a:endParaRPr>
          </a:p>
          <a:p>
            <a:pPr algn="l"/>
            <a:endParaRPr lang="en-US" dirty="0">
              <a:solidFill>
                <a:srgbClr val="374151"/>
              </a:solidFill>
            </a:endParaRPr>
          </a:p>
          <a:p>
            <a:pPr algn="l"/>
            <a:r>
              <a:rPr lang="sv-SE" b="1" i="1" dirty="0">
                <a:solidFill>
                  <a:srgbClr val="E97924"/>
                </a:solidFill>
              </a:rPr>
              <a:t>Olika plattformar är anpassade till olika modeller, så att välja rätt plattform är avgörande för en framgångsrik kampanj. Låt oss titta på de olika typerna!</a:t>
            </a:r>
            <a:endParaRPr lang="en-US" b="1" i="1" dirty="0">
              <a:solidFill>
                <a:srgbClr val="E97924"/>
              </a:solidFill>
            </a:endParaRPr>
          </a:p>
        </p:txBody>
      </p:sp>
      <p:sp>
        <p:nvSpPr>
          <p:cNvPr id="2" name="Textfeld 1">
            <a:extLst>
              <a:ext uri="{FF2B5EF4-FFF2-40B4-BE49-F238E27FC236}">
                <a16:creationId xmlns:a16="http://schemas.microsoft.com/office/drawing/2014/main" id="{D688236B-7F7C-8D57-9180-A31D7FCF58F2}"/>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Crowdfunding – </a:t>
            </a:r>
            <a:r>
              <a:rPr lang="en-US" sz="1600" b="1" dirty="0" err="1">
                <a:solidFill>
                  <a:srgbClr val="E97924"/>
                </a:solidFill>
                <a:latin typeface="Calibri" panose="020F0502020204030204" pitchFamily="34" charset="0"/>
                <a:cs typeface="Calibri" panose="020F0502020204030204" pitchFamily="34" charset="0"/>
              </a:rPr>
              <a:t>utnyttja</a:t>
            </a:r>
            <a:r>
              <a:rPr lang="en-US" sz="1600" b="1" dirty="0">
                <a:solidFill>
                  <a:srgbClr val="E97924"/>
                </a:solidFill>
                <a:latin typeface="Calibri" panose="020F0502020204030204" pitchFamily="34" charset="0"/>
                <a:cs typeface="Calibri" panose="020F0502020204030204" pitchFamily="34" charset="0"/>
              </a:rPr>
              <a:t> </a:t>
            </a:r>
            <a:r>
              <a:rPr lang="en-US" sz="1600" b="1" dirty="0" err="1">
                <a:solidFill>
                  <a:srgbClr val="E97924"/>
                </a:solidFill>
                <a:latin typeface="Calibri" panose="020F0502020204030204" pitchFamily="34" charset="0"/>
                <a:cs typeface="Calibri" panose="020F0502020204030204" pitchFamily="34" charset="0"/>
              </a:rPr>
              <a:t>mängden</a:t>
            </a:r>
            <a:r>
              <a:rPr lang="en-US" sz="1600" b="1" dirty="0">
                <a:solidFill>
                  <a:srgbClr val="E97924"/>
                </a:solidFill>
                <a:latin typeface="Calibri" panose="020F0502020204030204" pitchFamily="34" charset="0"/>
                <a:cs typeface="Calibri" panose="020F0502020204030204" pitchFamily="34" charset="0"/>
              </a:rPr>
              <a:t> kraft!</a:t>
            </a:r>
          </a:p>
        </p:txBody>
      </p:sp>
    </p:spTree>
    <p:extLst>
      <p:ext uri="{BB962C8B-B14F-4D97-AF65-F5344CB8AC3E}">
        <p14:creationId xmlns:p14="http://schemas.microsoft.com/office/powerpoint/2010/main" val="85305717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VAR KAN DU FINNA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0483429" cy="4412775"/>
          </a:xfrm>
        </p:spPr>
        <p:txBody>
          <a:bodyPr/>
          <a:lstStyle/>
          <a:p>
            <a:pPr algn="l"/>
            <a:r>
              <a:rPr lang="sv-SE" b="1" dirty="0">
                <a:solidFill>
                  <a:srgbClr val="915F9E"/>
                </a:solidFill>
              </a:rPr>
              <a:t>Crowdfunding kan ta olika former:</a:t>
            </a:r>
            <a:endParaRPr lang="en-US" b="1" dirty="0">
              <a:solidFill>
                <a:srgbClr val="915F9E"/>
              </a:solidFill>
            </a:endParaRPr>
          </a:p>
          <a:p>
            <a:pPr algn="l"/>
            <a:endParaRPr lang="en-US" b="1" dirty="0">
              <a:solidFill>
                <a:srgbClr val="915F9E"/>
              </a:solidFill>
            </a:endParaRPr>
          </a:p>
          <a:p>
            <a:pPr marL="342900" indent="-342900" algn="l">
              <a:buClr>
                <a:srgbClr val="7ABB57"/>
              </a:buClr>
              <a:buFont typeface="Arial" panose="020B0604020202020204" pitchFamily="34" charset="0"/>
              <a:buChar char="•"/>
            </a:pPr>
            <a:r>
              <a:rPr lang="en-US" sz="2000" b="1" dirty="0" err="1">
                <a:solidFill>
                  <a:srgbClr val="915F9E"/>
                </a:solidFill>
              </a:rPr>
              <a:t>Välgörenhet</a:t>
            </a:r>
            <a:r>
              <a:rPr lang="en-US" sz="2000" b="1" dirty="0">
                <a:solidFill>
                  <a:srgbClr val="915F9E"/>
                </a:solidFill>
              </a:rPr>
              <a:t>: </a:t>
            </a:r>
            <a:r>
              <a:rPr lang="sv-SE" sz="2000" dirty="0">
                <a:solidFill>
                  <a:srgbClr val="374151"/>
                </a:solidFill>
              </a:rPr>
              <a:t>Människor donerar utan att förvänta sig ekonomisk avkastning.</a:t>
            </a:r>
            <a:endParaRPr lang="en-US" sz="2000" dirty="0">
              <a:solidFill>
                <a:srgbClr val="374151"/>
              </a:solidFill>
            </a:endParaRPr>
          </a:p>
          <a:p>
            <a:pPr marL="342900" indent="-342900">
              <a:buClr>
                <a:srgbClr val="7ABB57"/>
              </a:buClr>
              <a:buFont typeface="Arial" panose="020B0604020202020204" pitchFamily="34" charset="0"/>
              <a:buChar char="•"/>
            </a:pPr>
            <a:r>
              <a:rPr lang="en-US" sz="2000" b="1" dirty="0" err="1">
                <a:solidFill>
                  <a:srgbClr val="915F9E"/>
                </a:solidFill>
              </a:rPr>
              <a:t>Försäljning</a:t>
            </a:r>
            <a:r>
              <a:rPr lang="en-US" sz="2000" b="1" dirty="0">
                <a:solidFill>
                  <a:srgbClr val="915F9E"/>
                </a:solidFill>
              </a:rPr>
              <a:t>: </a:t>
            </a:r>
            <a:r>
              <a:rPr lang="sv-SE" sz="2000" dirty="0">
                <a:solidFill>
                  <a:srgbClr val="374151"/>
                </a:solidFill>
              </a:rPr>
              <a:t>Bidragsgivare stödjer en produkt och får den när den släpps.</a:t>
            </a:r>
            <a:endParaRPr lang="en-US" sz="2000" dirty="0">
              <a:solidFill>
                <a:srgbClr val="374151"/>
              </a:solidFill>
            </a:endParaRPr>
          </a:p>
          <a:p>
            <a:pPr marL="342900" indent="-342900">
              <a:buClr>
                <a:srgbClr val="7ABB57"/>
              </a:buClr>
              <a:buFont typeface="Arial" panose="020B0604020202020204" pitchFamily="34" charset="0"/>
              <a:buChar char="•"/>
            </a:pPr>
            <a:r>
              <a:rPr lang="en-US" sz="2000" b="1" dirty="0">
                <a:solidFill>
                  <a:srgbClr val="915F9E"/>
                </a:solidFill>
              </a:rPr>
              <a:t>Peer-to-Peer </a:t>
            </a:r>
            <a:r>
              <a:rPr lang="en-US" sz="2000" b="1" dirty="0" err="1">
                <a:solidFill>
                  <a:srgbClr val="915F9E"/>
                </a:solidFill>
              </a:rPr>
              <a:t>utlåning</a:t>
            </a:r>
            <a:r>
              <a:rPr lang="en-US" sz="2000" b="1" dirty="0">
                <a:solidFill>
                  <a:srgbClr val="915F9E"/>
                </a:solidFill>
              </a:rPr>
              <a:t>: </a:t>
            </a:r>
            <a:r>
              <a:rPr lang="en-US" sz="2000" dirty="0" err="1">
                <a:solidFill>
                  <a:srgbClr val="374151"/>
                </a:solidFill>
              </a:rPr>
              <a:t>Långivare</a:t>
            </a:r>
            <a:r>
              <a:rPr lang="en-US" sz="2000" dirty="0">
                <a:solidFill>
                  <a:srgbClr val="374151"/>
                </a:solidFill>
              </a:rPr>
              <a:t> </a:t>
            </a:r>
            <a:r>
              <a:rPr lang="en-US" sz="2000" dirty="0" err="1">
                <a:solidFill>
                  <a:srgbClr val="374151"/>
                </a:solidFill>
              </a:rPr>
              <a:t>får</a:t>
            </a:r>
            <a:r>
              <a:rPr lang="en-US" sz="2000" dirty="0">
                <a:solidFill>
                  <a:srgbClr val="374151"/>
                </a:solidFill>
              </a:rPr>
              <a:t> </a:t>
            </a:r>
            <a:r>
              <a:rPr lang="en-US" sz="2000" dirty="0" err="1">
                <a:solidFill>
                  <a:srgbClr val="374151"/>
                </a:solidFill>
              </a:rPr>
              <a:t>ekonomisk</a:t>
            </a:r>
            <a:r>
              <a:rPr lang="en-US" sz="2000" dirty="0">
                <a:solidFill>
                  <a:srgbClr val="374151"/>
                </a:solidFill>
              </a:rPr>
              <a:t> </a:t>
            </a:r>
            <a:r>
              <a:rPr lang="en-US" sz="2000" dirty="0" err="1">
                <a:solidFill>
                  <a:srgbClr val="374151"/>
                </a:solidFill>
              </a:rPr>
              <a:t>ersättning</a:t>
            </a:r>
            <a:r>
              <a:rPr lang="en-US" sz="2000" dirty="0">
                <a:solidFill>
                  <a:srgbClr val="374151"/>
                </a:solidFill>
              </a:rPr>
              <a:t>.</a:t>
            </a:r>
          </a:p>
          <a:p>
            <a:pPr marL="342900" indent="-342900">
              <a:buClr>
                <a:srgbClr val="7ABB57"/>
              </a:buClr>
              <a:buFont typeface="Arial" panose="020B0604020202020204" pitchFamily="34" charset="0"/>
              <a:buChar char="•"/>
            </a:pPr>
            <a:r>
              <a:rPr lang="en-US" sz="2000" b="1" dirty="0" err="1">
                <a:solidFill>
                  <a:srgbClr val="915F9E"/>
                </a:solidFill>
              </a:rPr>
              <a:t>Aktielån</a:t>
            </a:r>
            <a:r>
              <a:rPr lang="en-US" sz="2000" b="1" dirty="0">
                <a:solidFill>
                  <a:srgbClr val="915F9E"/>
                </a:solidFill>
              </a:rPr>
              <a:t>:</a:t>
            </a:r>
            <a:r>
              <a:rPr lang="en-US" sz="2000" dirty="0">
                <a:solidFill>
                  <a:srgbClr val="374151"/>
                </a:solidFill>
              </a:rPr>
              <a:t> </a:t>
            </a:r>
            <a:r>
              <a:rPr lang="sv-SE" sz="2000" dirty="0">
                <a:solidFill>
                  <a:srgbClr val="374151"/>
                </a:solidFill>
              </a:rPr>
              <a:t>Långivare får företagsaktier i utbyte mot deras stöd.</a:t>
            </a:r>
            <a:endParaRPr lang="en-US" sz="2000" dirty="0">
              <a:solidFill>
                <a:srgbClr val="374151"/>
              </a:solidFill>
            </a:endParaRPr>
          </a:p>
          <a:p>
            <a:pPr>
              <a:buClr>
                <a:srgbClr val="7ABB57"/>
              </a:buClr>
            </a:pPr>
            <a:endParaRPr lang="en-US" sz="2000" dirty="0">
              <a:solidFill>
                <a:srgbClr val="374151"/>
              </a:solidFill>
            </a:endParaRPr>
          </a:p>
          <a:p>
            <a:pPr>
              <a:buClr>
                <a:srgbClr val="7ABB57"/>
              </a:buClr>
            </a:pPr>
            <a:r>
              <a:rPr lang="sv-SE" b="1" dirty="0">
                <a:solidFill>
                  <a:srgbClr val="915F9E"/>
                </a:solidFill>
              </a:rPr>
              <a:t>Beroende på vilken plattform du väljer kan det finnas olika avgifter:</a:t>
            </a:r>
            <a:endParaRPr lang="en-US" b="1" dirty="0">
              <a:solidFill>
                <a:srgbClr val="915F9E"/>
              </a:solidFill>
            </a:endParaRPr>
          </a:p>
          <a:p>
            <a:pPr marL="342900" indent="-342900">
              <a:buClr>
                <a:srgbClr val="7ABB57"/>
              </a:buClr>
              <a:buFont typeface="Arial" panose="020B0604020202020204" pitchFamily="34" charset="0"/>
              <a:buChar char="•"/>
            </a:pPr>
            <a:r>
              <a:rPr lang="en-US" sz="2000" b="1" dirty="0" err="1">
                <a:solidFill>
                  <a:srgbClr val="915F9E"/>
                </a:solidFill>
              </a:rPr>
              <a:t>Plattformsvärdavgift</a:t>
            </a:r>
            <a:r>
              <a:rPr lang="en-US" sz="2000" b="1" dirty="0">
                <a:solidFill>
                  <a:srgbClr val="915F9E"/>
                </a:solidFill>
              </a:rPr>
              <a:t>:</a:t>
            </a:r>
            <a:r>
              <a:rPr lang="en-US" sz="2000" dirty="0">
                <a:solidFill>
                  <a:srgbClr val="374151"/>
                </a:solidFill>
              </a:rPr>
              <a:t> </a:t>
            </a:r>
            <a:r>
              <a:rPr lang="sv-SE" sz="2000" dirty="0">
                <a:solidFill>
                  <a:srgbClr val="374151"/>
                </a:solidFill>
              </a:rPr>
              <a:t>Vissa plattformar tar ut en initial värdavgift.</a:t>
            </a:r>
            <a:r>
              <a:rPr lang="zh-TW" altLang="en-US" sz="2000" dirty="0">
                <a:solidFill>
                  <a:srgbClr val="374151"/>
                </a:solidFill>
              </a:rPr>
              <a:t> </a:t>
            </a:r>
            <a:r>
              <a:rPr lang="sv-SE" altLang="zh-TW" sz="2000" dirty="0">
                <a:solidFill>
                  <a:srgbClr val="374151"/>
                </a:solidFill>
              </a:rPr>
              <a:t>Kontrollera med plattformen innan du startar din kampanj.</a:t>
            </a:r>
            <a:endParaRPr lang="en-US" sz="2000" dirty="0">
              <a:solidFill>
                <a:srgbClr val="374151"/>
              </a:solidFill>
            </a:endParaRPr>
          </a:p>
          <a:p>
            <a:pPr marL="342900" indent="-342900">
              <a:buClr>
                <a:srgbClr val="7ABB57"/>
              </a:buClr>
              <a:buFont typeface="Arial" panose="020B0604020202020204" pitchFamily="34" charset="0"/>
              <a:buChar char="•"/>
            </a:pPr>
            <a:r>
              <a:rPr lang="en-US" sz="2000" b="1" dirty="0" err="1">
                <a:solidFill>
                  <a:srgbClr val="915F9E"/>
                </a:solidFill>
              </a:rPr>
              <a:t>Framgångsavgift</a:t>
            </a:r>
            <a:r>
              <a:rPr lang="en-US" sz="2000" b="1" dirty="0">
                <a:solidFill>
                  <a:srgbClr val="915F9E"/>
                </a:solidFill>
              </a:rPr>
              <a:t>: </a:t>
            </a:r>
            <a:r>
              <a:rPr lang="sv-SE" sz="2000" dirty="0">
                <a:solidFill>
                  <a:srgbClr val="374151"/>
                </a:solidFill>
              </a:rPr>
              <a:t>De flesta plattformar tar en procentandel av det totala insamlade beloppet (vanligtvis 3% till 12%).</a:t>
            </a:r>
            <a:endParaRPr lang="en-US" sz="2000" dirty="0">
              <a:solidFill>
                <a:srgbClr val="374151"/>
              </a:solidFill>
            </a:endParaRPr>
          </a:p>
          <a:p>
            <a:pPr marL="342900" indent="-342900">
              <a:buClr>
                <a:srgbClr val="7ABB57"/>
              </a:buClr>
              <a:buFont typeface="Arial" panose="020B0604020202020204" pitchFamily="34" charset="0"/>
              <a:buChar char="•"/>
            </a:pPr>
            <a:r>
              <a:rPr lang="en-US" sz="2000" b="1" dirty="0" err="1">
                <a:solidFill>
                  <a:srgbClr val="915F9E"/>
                </a:solidFill>
              </a:rPr>
              <a:t>Betalningshanteringsavgifter</a:t>
            </a:r>
            <a:r>
              <a:rPr lang="en-US" sz="2000" b="1" dirty="0">
                <a:solidFill>
                  <a:srgbClr val="915F9E"/>
                </a:solidFill>
              </a:rPr>
              <a:t>: </a:t>
            </a:r>
            <a:r>
              <a:rPr lang="sv-SE" sz="2000" dirty="0">
                <a:solidFill>
                  <a:srgbClr val="374151"/>
                </a:solidFill>
              </a:rPr>
              <a:t>Var medveten om serviceavgifter för varje transaktion (vanligtvis cirka 3%). Till exempel, för en donation på 100 € kan kampanjen få 97 €.</a:t>
            </a:r>
            <a:endParaRPr lang="en-US" sz="2000" dirty="0">
              <a:solidFill>
                <a:srgbClr val="374151"/>
              </a:solidFill>
            </a:endParaRPr>
          </a:p>
        </p:txBody>
      </p:sp>
      <p:sp>
        <p:nvSpPr>
          <p:cNvPr id="8" name="Textfeld 7">
            <a:extLst>
              <a:ext uri="{FF2B5EF4-FFF2-40B4-BE49-F238E27FC236}">
                <a16:creationId xmlns:a16="http://schemas.microsoft.com/office/drawing/2014/main" id="{1A9DC914-CD63-6B01-A371-7CA42120AD49}"/>
              </a:ext>
            </a:extLst>
          </p:cNvPr>
          <p:cNvSpPr txBox="1"/>
          <p:nvPr/>
        </p:nvSpPr>
        <p:spPr>
          <a:xfrm>
            <a:off x="10123301" y="3264899"/>
            <a:ext cx="2060973" cy="738664"/>
          </a:xfrm>
          <a:prstGeom prst="rect">
            <a:avLst/>
          </a:prstGeom>
          <a:noFill/>
        </p:spPr>
        <p:txBody>
          <a:bodyPr wrap="square" rtlCol="0">
            <a:spAutoFit/>
          </a:bodyPr>
          <a:lstStyle/>
          <a:p>
            <a:pPr algn="r"/>
            <a:r>
              <a:rPr lang="de-DE" sz="1400" b="1" dirty="0">
                <a:solidFill>
                  <a:srgbClr val="915F9E"/>
                </a:solidFill>
                <a:latin typeface="Calibri" panose="020F0502020204030204" pitchFamily="34" charset="0"/>
                <a:cs typeface="Calibri" panose="020F0502020204030204" pitchFamily="34" charset="0"/>
              </a:rPr>
              <a:t>Want </a:t>
            </a:r>
            <a:r>
              <a:rPr lang="de-DE" sz="1400" b="1" dirty="0" err="1">
                <a:solidFill>
                  <a:srgbClr val="915F9E"/>
                </a:solidFill>
                <a:latin typeface="Calibri" panose="020F0502020204030204" pitchFamily="34" charset="0"/>
                <a:cs typeface="Calibri" panose="020F0502020204030204" pitchFamily="34" charset="0"/>
              </a:rPr>
              <a:t>to</a:t>
            </a:r>
            <a:r>
              <a:rPr lang="de-DE" sz="1400" b="1" dirty="0">
                <a:solidFill>
                  <a:srgbClr val="915F9E"/>
                </a:solidFill>
                <a:latin typeface="Calibri" panose="020F0502020204030204" pitchFamily="34" charset="0"/>
                <a:cs typeface="Calibri" panose="020F0502020204030204" pitchFamily="34" charset="0"/>
              </a:rPr>
              <a:t> </a:t>
            </a:r>
            <a:r>
              <a:rPr lang="de-DE" sz="1400" b="1" dirty="0" err="1">
                <a:solidFill>
                  <a:srgbClr val="915F9E"/>
                </a:solidFill>
                <a:latin typeface="Calibri" panose="020F0502020204030204" pitchFamily="34" charset="0"/>
                <a:cs typeface="Calibri" panose="020F0502020204030204" pitchFamily="34" charset="0"/>
              </a:rPr>
              <a:t>learn</a:t>
            </a:r>
            <a:r>
              <a:rPr lang="de-DE" sz="1400" b="1" dirty="0">
                <a:solidFill>
                  <a:srgbClr val="915F9E"/>
                </a:solidFill>
                <a:latin typeface="Calibri" panose="020F0502020204030204" pitchFamily="34" charset="0"/>
                <a:cs typeface="Calibri" panose="020F0502020204030204" pitchFamily="34" charset="0"/>
              </a:rPr>
              <a:t> </a:t>
            </a:r>
            <a:r>
              <a:rPr lang="de-DE" sz="1400" b="1" dirty="0" err="1">
                <a:solidFill>
                  <a:srgbClr val="915F9E"/>
                </a:solidFill>
                <a:latin typeface="Calibri" panose="020F0502020204030204" pitchFamily="34" charset="0"/>
                <a:cs typeface="Calibri" panose="020F0502020204030204" pitchFamily="34" charset="0"/>
              </a:rPr>
              <a:t>more</a:t>
            </a:r>
            <a:r>
              <a:rPr lang="de-DE" sz="1400" b="1" dirty="0">
                <a:solidFill>
                  <a:srgbClr val="915F9E"/>
                </a:solidFill>
                <a:latin typeface="Calibri" panose="020F0502020204030204" pitchFamily="34" charset="0"/>
                <a:cs typeface="Calibri" panose="020F0502020204030204" pitchFamily="34" charset="0"/>
              </a:rPr>
              <a:t> on </a:t>
            </a:r>
            <a:r>
              <a:rPr lang="de-DE" sz="1400" b="1" dirty="0" err="1">
                <a:solidFill>
                  <a:srgbClr val="915F9E"/>
                </a:solidFill>
                <a:latin typeface="Calibri" panose="020F0502020204030204" pitchFamily="34" charset="0"/>
                <a:cs typeface="Calibri" panose="020F0502020204030204" pitchFamily="34" charset="0"/>
              </a:rPr>
              <a:t>crowdfunding</a:t>
            </a:r>
            <a:r>
              <a:rPr lang="de-DE" sz="1400" b="1" dirty="0">
                <a:solidFill>
                  <a:srgbClr val="915F9E"/>
                </a:solidFill>
                <a:latin typeface="Calibri" panose="020F0502020204030204" pitchFamily="34" charset="0"/>
                <a:cs typeface="Calibri" panose="020F0502020204030204" pitchFamily="34" charset="0"/>
              </a:rPr>
              <a:t>? Check out </a:t>
            </a:r>
            <a:r>
              <a:rPr lang="de-DE" sz="1400" b="1" dirty="0" err="1">
                <a:solidFill>
                  <a:srgbClr val="915F9E"/>
                </a:solidFill>
                <a:latin typeface="Calibri" panose="020F0502020204030204" pitchFamily="34" charset="0"/>
                <a:cs typeface="Calibri" panose="020F0502020204030204" pitchFamily="34" charset="0"/>
              </a:rPr>
              <a:t>this</a:t>
            </a:r>
            <a:r>
              <a:rPr lang="de-DE" sz="1400" b="1" dirty="0">
                <a:solidFill>
                  <a:srgbClr val="915F9E"/>
                </a:solidFill>
                <a:latin typeface="Calibri" panose="020F0502020204030204" pitchFamily="34" charset="0"/>
                <a:cs typeface="Calibri" panose="020F0502020204030204" pitchFamily="34" charset="0"/>
              </a:rPr>
              <a:t> </a:t>
            </a:r>
            <a:r>
              <a:rPr lang="de-DE" sz="1400" b="1" dirty="0" err="1">
                <a:solidFill>
                  <a:srgbClr val="915F9E"/>
                </a:solidFill>
                <a:latin typeface="Calibri" panose="020F0502020204030204" pitchFamily="34" charset="0"/>
                <a:cs typeface="Calibri" panose="020F0502020204030204" pitchFamily="34" charset="0"/>
              </a:rPr>
              <a:t>video</a:t>
            </a:r>
            <a:r>
              <a:rPr lang="de-DE" sz="1400" b="1" dirty="0">
                <a:solidFill>
                  <a:srgbClr val="915F9E"/>
                </a:solidFill>
                <a:latin typeface="Calibri" panose="020F0502020204030204" pitchFamily="34" charset="0"/>
                <a:cs typeface="Calibri" panose="020F0502020204030204" pitchFamily="34" charset="0"/>
              </a:rPr>
              <a:t>!</a:t>
            </a:r>
          </a:p>
        </p:txBody>
      </p:sp>
      <p:sp>
        <p:nvSpPr>
          <p:cNvPr id="9" name="Textfeld 8">
            <a:extLst>
              <a:ext uri="{FF2B5EF4-FFF2-40B4-BE49-F238E27FC236}">
                <a16:creationId xmlns:a16="http://schemas.microsoft.com/office/drawing/2014/main" id="{17E08EB2-4BD7-259F-AA48-261C5A8082DC}"/>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Crowdfunding – </a:t>
            </a:r>
            <a:r>
              <a:rPr lang="en-US" sz="1600" b="1" dirty="0" err="1">
                <a:solidFill>
                  <a:srgbClr val="E97924"/>
                </a:solidFill>
                <a:latin typeface="Calibri" panose="020F0502020204030204" pitchFamily="34" charset="0"/>
                <a:cs typeface="Calibri" panose="020F0502020204030204" pitchFamily="34" charset="0"/>
              </a:rPr>
              <a:t>utnyttja</a:t>
            </a:r>
            <a:r>
              <a:rPr lang="en-US" sz="1600" b="1" dirty="0">
                <a:solidFill>
                  <a:srgbClr val="E97924"/>
                </a:solidFill>
                <a:latin typeface="Calibri" panose="020F0502020204030204" pitchFamily="34" charset="0"/>
                <a:cs typeface="Calibri" panose="020F0502020204030204" pitchFamily="34" charset="0"/>
              </a:rPr>
              <a:t> </a:t>
            </a:r>
            <a:r>
              <a:rPr lang="en-US" sz="1600" b="1" dirty="0" err="1">
                <a:solidFill>
                  <a:srgbClr val="E97924"/>
                </a:solidFill>
                <a:latin typeface="Calibri" panose="020F0502020204030204" pitchFamily="34" charset="0"/>
                <a:cs typeface="Calibri" panose="020F0502020204030204" pitchFamily="34" charset="0"/>
              </a:rPr>
              <a:t>mängden</a:t>
            </a:r>
            <a:r>
              <a:rPr lang="en-US" sz="1600" b="1" dirty="0">
                <a:solidFill>
                  <a:srgbClr val="E97924"/>
                </a:solidFill>
                <a:latin typeface="Calibri" panose="020F0502020204030204" pitchFamily="34" charset="0"/>
                <a:cs typeface="Calibri" panose="020F0502020204030204" pitchFamily="34" charset="0"/>
              </a:rPr>
              <a:t> kraft!</a:t>
            </a:r>
          </a:p>
        </p:txBody>
      </p:sp>
      <p:pic>
        <p:nvPicPr>
          <p:cNvPr id="2" name="Picture 1">
            <a:extLst>
              <a:ext uri="{FF2B5EF4-FFF2-40B4-BE49-F238E27FC236}">
                <a16:creationId xmlns:a16="http://schemas.microsoft.com/office/drawing/2014/main" id="{CEE48E96-6543-BE95-A073-6FEE7F95171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b="20571"/>
          <a:stretch/>
        </p:blipFill>
        <p:spPr>
          <a:xfrm rot="16200000">
            <a:off x="8453765" y="-796382"/>
            <a:ext cx="2899031" cy="4577439"/>
          </a:xfrm>
          <a:custGeom>
            <a:avLst/>
            <a:gdLst>
              <a:gd name="connsiteX0" fmla="*/ 0 w 3456000"/>
              <a:gd name="connsiteY0" fmla="*/ 0 h 4136571"/>
              <a:gd name="connsiteX1" fmla="*/ 3456000 w 3456000"/>
              <a:gd name="connsiteY1" fmla="*/ 0 h 4136571"/>
              <a:gd name="connsiteX2" fmla="*/ 3456000 w 3456000"/>
              <a:gd name="connsiteY2" fmla="*/ 4136571 h 4136571"/>
              <a:gd name="connsiteX3" fmla="*/ 0 w 3456000"/>
              <a:gd name="connsiteY3" fmla="*/ 4136571 h 4136571"/>
            </a:gdLst>
            <a:ahLst/>
            <a:cxnLst>
              <a:cxn ang="0">
                <a:pos x="connsiteX0" y="connsiteY0"/>
              </a:cxn>
              <a:cxn ang="0">
                <a:pos x="connsiteX1" y="connsiteY1"/>
              </a:cxn>
              <a:cxn ang="0">
                <a:pos x="connsiteX2" y="connsiteY2"/>
              </a:cxn>
              <a:cxn ang="0">
                <a:pos x="connsiteX3" y="connsiteY3"/>
              </a:cxn>
            </a:cxnLst>
            <a:rect l="l" t="t" r="r" b="b"/>
            <a:pathLst>
              <a:path w="3456000" h="4136571">
                <a:moveTo>
                  <a:pt x="0" y="0"/>
                </a:moveTo>
                <a:lnTo>
                  <a:pt x="3456000" y="0"/>
                </a:lnTo>
                <a:lnTo>
                  <a:pt x="3456000" y="4136571"/>
                </a:lnTo>
                <a:lnTo>
                  <a:pt x="0" y="4136571"/>
                </a:lnTo>
                <a:close/>
              </a:path>
            </a:pathLst>
          </a:custGeom>
        </p:spPr>
      </p:pic>
      <p:pic>
        <p:nvPicPr>
          <p:cNvPr id="5" name="Grafik 4" descr="Zurück mit einfarbiger Füllung">
            <a:extLst>
              <a:ext uri="{FF2B5EF4-FFF2-40B4-BE49-F238E27FC236}">
                <a16:creationId xmlns:a16="http://schemas.microsoft.com/office/drawing/2014/main" id="{D8EDE113-4248-9009-38B4-F9D196331911}"/>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rot="18752790">
            <a:off x="9666101" y="2982443"/>
            <a:ext cx="914400" cy="914400"/>
          </a:xfrm>
          <a:prstGeom prst="rect">
            <a:avLst/>
          </a:prstGeom>
        </p:spPr>
      </p:pic>
      <p:pic>
        <p:nvPicPr>
          <p:cNvPr id="11" name="Grafik 10">
            <a:extLst>
              <a:ext uri="{FF2B5EF4-FFF2-40B4-BE49-F238E27FC236}">
                <a16:creationId xmlns:a16="http://schemas.microsoft.com/office/drawing/2014/main" id="{F5880C71-185E-C26C-DB8C-0C36A359010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0569" t="-264" r="9022" b="2263"/>
          <a:stretch/>
        </p:blipFill>
        <p:spPr>
          <a:xfrm>
            <a:off x="8381998" y="300611"/>
            <a:ext cx="3810002" cy="2323565"/>
          </a:xfrm>
          <a:prstGeom prst="rect">
            <a:avLst/>
          </a:prstGeom>
        </p:spPr>
      </p:pic>
      <p:pic>
        <p:nvPicPr>
          <p:cNvPr id="4" name="Grafik 3" descr="Ein Bild, das Muster, Flieder, Quadrat, Symmetrie enthält.&#10;&#10;Automatisch generierte Beschreibung">
            <a:extLst>
              <a:ext uri="{FF2B5EF4-FFF2-40B4-BE49-F238E27FC236}">
                <a16:creationId xmlns:a16="http://schemas.microsoft.com/office/drawing/2014/main" id="{2B4E9D66-2B4A-C38D-F55B-7CCCF9E8F93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flipH="1">
            <a:off x="10324851" y="2201513"/>
            <a:ext cx="888870" cy="888870"/>
          </a:xfrm>
          <a:prstGeom prst="rect">
            <a:avLst/>
          </a:prstGeom>
        </p:spPr>
      </p:pic>
    </p:spTree>
    <p:extLst>
      <p:ext uri="{BB962C8B-B14F-4D97-AF65-F5344CB8AC3E}">
        <p14:creationId xmlns:p14="http://schemas.microsoft.com/office/powerpoint/2010/main" val="470052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CF56E11C-D7D3-76D0-45C9-1AC65EDB7F46}"/>
              </a:ext>
            </a:extLst>
          </p:cNvPr>
          <p:cNvSpPr>
            <a:spLocks noGrp="1"/>
          </p:cNvSpPr>
          <p:nvPr>
            <p:ph type="body" sz="quarter" idx="30"/>
          </p:nvPr>
        </p:nvSpPr>
        <p:spPr>
          <a:xfrm>
            <a:off x="854280" y="531044"/>
            <a:ext cx="10483431" cy="804265"/>
          </a:xfrm>
        </p:spPr>
        <p:txBody>
          <a:bodyPr/>
          <a:lstStyle/>
          <a:p>
            <a:r>
              <a:rPr lang="de-DE" dirty="0"/>
              <a:t>Fördelar med finansiell kompetens</a:t>
            </a:r>
          </a:p>
        </p:txBody>
      </p:sp>
      <p:sp>
        <p:nvSpPr>
          <p:cNvPr id="9" name="Textplatzhalter 8">
            <a:extLst>
              <a:ext uri="{FF2B5EF4-FFF2-40B4-BE49-F238E27FC236}">
                <a16:creationId xmlns:a16="http://schemas.microsoft.com/office/drawing/2014/main" id="{D70A2686-3F4E-ED87-8E74-F0AF2B26B5C6}"/>
              </a:ext>
            </a:extLst>
          </p:cNvPr>
          <p:cNvSpPr>
            <a:spLocks noGrp="1"/>
          </p:cNvSpPr>
          <p:nvPr>
            <p:ph type="body" sz="quarter" idx="48"/>
          </p:nvPr>
        </p:nvSpPr>
        <p:spPr>
          <a:xfrm>
            <a:off x="854283" y="1502376"/>
            <a:ext cx="6971056" cy="4821839"/>
          </a:xfrm>
        </p:spPr>
        <p:txBody>
          <a:bodyPr/>
          <a:lstStyle/>
          <a:p>
            <a:pPr algn="l">
              <a:buFont typeface="+mj-lt"/>
              <a:buAutoNum type="arabicPeriod"/>
            </a:pPr>
            <a:r>
              <a:rPr lang="en-US" sz="2050" b="1" i="0" dirty="0">
                <a:solidFill>
                  <a:srgbClr val="0D0D0D"/>
                </a:solidFill>
                <a:effectLst/>
              </a:rPr>
              <a:t> </a:t>
            </a:r>
            <a:r>
              <a:rPr lang="en-US" sz="2050" b="1" i="0" dirty="0" err="1">
                <a:solidFill>
                  <a:srgbClr val="0D0D0D"/>
                </a:solidFill>
                <a:effectLst/>
              </a:rPr>
              <a:t>Förebygga</a:t>
            </a:r>
            <a:r>
              <a:rPr lang="en-US" sz="2050" b="1" i="0" dirty="0">
                <a:solidFill>
                  <a:srgbClr val="0D0D0D"/>
                </a:solidFill>
                <a:effectLst/>
              </a:rPr>
              <a:t> </a:t>
            </a:r>
            <a:r>
              <a:rPr lang="en-US" sz="2050" b="1" i="0" dirty="0" err="1">
                <a:solidFill>
                  <a:srgbClr val="0D0D0D"/>
                </a:solidFill>
                <a:effectLst/>
              </a:rPr>
              <a:t>kostsamma</a:t>
            </a:r>
            <a:r>
              <a:rPr lang="en-US" sz="2050" b="1" i="0" dirty="0">
                <a:solidFill>
                  <a:srgbClr val="0D0D0D"/>
                </a:solidFill>
                <a:effectLst/>
              </a:rPr>
              <a:t> </a:t>
            </a:r>
            <a:r>
              <a:rPr lang="en-US" sz="2050" b="1" i="0" dirty="0" err="1">
                <a:solidFill>
                  <a:srgbClr val="0D0D0D"/>
                </a:solidFill>
                <a:effectLst/>
              </a:rPr>
              <a:t>misstag</a:t>
            </a:r>
            <a:r>
              <a:rPr lang="en-US" sz="2050" b="1" i="0" dirty="0">
                <a:solidFill>
                  <a:srgbClr val="0D0D0D"/>
                </a:solidFill>
                <a:effectLst/>
              </a:rPr>
              <a:t>:</a:t>
            </a:r>
            <a:r>
              <a:rPr lang="en-US" sz="2050" b="0" i="0" dirty="0">
                <a:solidFill>
                  <a:srgbClr val="0D0D0D"/>
                </a:solidFill>
                <a:effectLst/>
              </a:rPr>
              <a:t> </a:t>
            </a:r>
          </a:p>
          <a:p>
            <a:pPr algn="l"/>
            <a:r>
              <a:rPr lang="sv-SE" sz="2050" b="0" i="0" dirty="0">
                <a:solidFill>
                  <a:srgbClr val="0D0D0D"/>
                </a:solidFill>
                <a:effectLst/>
              </a:rPr>
              <a:t>Finansiell utbildning spelar en avgörande roll för att undvika skadliga misstag. Att förstå skillnaden mellan fasta och rörliga kostnader eller principerna för finansiering kan till exempel hjälpa dig att fatta välgrundade beslut som ligger i linje med dina ekonomiska mål och förhindra framtida ekonomiska bakslag.</a:t>
            </a:r>
          </a:p>
          <a:p>
            <a:pPr algn="l"/>
            <a:endParaRPr lang="en-US" sz="2050" b="0" i="0" dirty="0">
              <a:solidFill>
                <a:srgbClr val="0D0D0D"/>
              </a:solidFill>
              <a:effectLst/>
            </a:endParaRPr>
          </a:p>
          <a:p>
            <a:pPr algn="l"/>
            <a:r>
              <a:rPr lang="en-US" sz="2050" b="1" i="0" dirty="0">
                <a:solidFill>
                  <a:srgbClr val="0D0D0D"/>
                </a:solidFill>
                <a:effectLst/>
              </a:rPr>
              <a:t>2. </a:t>
            </a:r>
            <a:r>
              <a:rPr lang="en-US" sz="2050" b="1" i="0" dirty="0" err="1">
                <a:solidFill>
                  <a:srgbClr val="0D0D0D"/>
                </a:solidFill>
                <a:effectLst/>
              </a:rPr>
              <a:t>Förberedelse</a:t>
            </a:r>
            <a:r>
              <a:rPr lang="en-US" sz="2050" b="1" i="0" dirty="0">
                <a:solidFill>
                  <a:srgbClr val="0D0D0D"/>
                </a:solidFill>
                <a:effectLst/>
              </a:rPr>
              <a:t> för </a:t>
            </a:r>
            <a:r>
              <a:rPr lang="en-US" sz="2050" b="1" i="0" dirty="0" err="1">
                <a:solidFill>
                  <a:srgbClr val="0D0D0D"/>
                </a:solidFill>
                <a:effectLst/>
              </a:rPr>
              <a:t>nödsituationer</a:t>
            </a:r>
            <a:r>
              <a:rPr lang="en-US" sz="2050" b="1" i="0" dirty="0">
                <a:solidFill>
                  <a:srgbClr val="0D0D0D"/>
                </a:solidFill>
                <a:effectLst/>
              </a:rPr>
              <a:t>:</a:t>
            </a:r>
            <a:r>
              <a:rPr lang="en-US" sz="2050" b="0" i="0" dirty="0">
                <a:solidFill>
                  <a:srgbClr val="0D0D0D"/>
                </a:solidFill>
                <a:effectLst/>
              </a:rPr>
              <a:t> </a:t>
            </a:r>
          </a:p>
          <a:p>
            <a:pPr algn="l"/>
            <a:r>
              <a:rPr lang="sv-SE" sz="2050" b="0" i="0" dirty="0">
                <a:solidFill>
                  <a:srgbClr val="0D0D0D"/>
                </a:solidFill>
                <a:effectLst/>
              </a:rPr>
              <a:t>Ämnen inom finansiell kunskap, såsom sparande och nödplanering, utrustar individer att hantera oförutsedda omständigheter effektivt. Oavsett om de står inför förlust av jobb eller oväntade utgifter, kan individer vara ekonomiskt kunniga att mildra effekterna av nödsituationer genom att ha beredskapsåtgärder på plats, vilket ger ett ekonomiskt skyddsnät under utmanande tider.</a:t>
            </a:r>
            <a:endParaRPr lang="de-DE" sz="2050" dirty="0"/>
          </a:p>
        </p:txBody>
      </p:sp>
      <p:pic>
        <p:nvPicPr>
          <p:cNvPr id="4" name="Grafik 3">
            <a:extLst>
              <a:ext uri="{FF2B5EF4-FFF2-40B4-BE49-F238E27FC236}">
                <a16:creationId xmlns:a16="http://schemas.microsoft.com/office/drawing/2014/main" id="{AAC9F343-DE6B-4088-8528-22F996C32E3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6857" r="24883"/>
          <a:stretch/>
        </p:blipFill>
        <p:spPr>
          <a:xfrm>
            <a:off x="7976134" y="1502376"/>
            <a:ext cx="4215866" cy="4364285"/>
          </a:xfrm>
          <a:prstGeom prst="rect">
            <a:avLst/>
          </a:prstGeom>
        </p:spPr>
      </p:pic>
    </p:spTree>
    <p:extLst>
      <p:ext uri="{BB962C8B-B14F-4D97-AF65-F5344CB8AC3E}">
        <p14:creationId xmlns:p14="http://schemas.microsoft.com/office/powerpoint/2010/main" val="105675648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VAR KAN DU FINNA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1082794" cy="4412775"/>
          </a:xfrm>
        </p:spPr>
        <p:txBody>
          <a:bodyPr/>
          <a:lstStyle/>
          <a:p>
            <a:pPr algn="l"/>
            <a:r>
              <a:rPr lang="sv-SE" b="1" dirty="0">
                <a:solidFill>
                  <a:srgbClr val="915F9E"/>
                </a:solidFill>
              </a:rPr>
              <a:t>Crowdfunding – en bra videopitch är nyckeln!</a:t>
            </a:r>
            <a:endParaRPr lang="en-US" b="1" dirty="0">
              <a:solidFill>
                <a:srgbClr val="915F9E"/>
              </a:solidFill>
            </a:endParaRPr>
          </a:p>
          <a:p>
            <a:r>
              <a:rPr lang="sv-SE" dirty="0">
                <a:solidFill>
                  <a:srgbClr val="374151"/>
                </a:solidFill>
              </a:rPr>
              <a:t>En enastående videopitch är nyckeln till en triumferande crowdfunding-kampanj. Innan du slår rekord, dyk in i andra framgångsrika pitches för inspiration. Utveckla ett övertygande manus som tydligt framhäver dina unika försäljningsargument.</a:t>
            </a:r>
            <a:endParaRPr lang="en-US" dirty="0">
              <a:solidFill>
                <a:srgbClr val="374151"/>
              </a:solidFill>
            </a:endParaRPr>
          </a:p>
          <a:p>
            <a:endParaRPr lang="en-US" dirty="0">
              <a:solidFill>
                <a:srgbClr val="374151"/>
              </a:solidFill>
            </a:endParaRPr>
          </a:p>
          <a:p>
            <a:r>
              <a:rPr lang="sv-SE" dirty="0">
                <a:solidFill>
                  <a:srgbClr val="374151"/>
                </a:solidFill>
              </a:rPr>
              <a:t>När du spelar in, fyll din vision med passion – låt din entusiasm skina igenom. Denna äkta energi är smittsam och skapar förtroende hos dina stödjare. Tveka inte att fotografera om tills du får det helt rätt.</a:t>
            </a:r>
            <a:endParaRPr lang="en-US" dirty="0">
              <a:solidFill>
                <a:srgbClr val="374151"/>
              </a:solidFill>
            </a:endParaRPr>
          </a:p>
          <a:p>
            <a:endParaRPr lang="en-US" dirty="0">
              <a:solidFill>
                <a:srgbClr val="374151"/>
              </a:solidFill>
            </a:endParaRPr>
          </a:p>
          <a:p>
            <a:r>
              <a:rPr lang="sv-SE" dirty="0">
                <a:solidFill>
                  <a:srgbClr val="374151"/>
                </a:solidFill>
              </a:rPr>
              <a:t>Läs mer om hur du skapar en övertygande pitch: Klicka</a:t>
            </a:r>
          </a:p>
          <a:p>
            <a:r>
              <a:rPr lang="sv-SE" dirty="0">
                <a:solidFill>
                  <a:srgbClr val="374151"/>
                </a:solidFill>
              </a:rPr>
              <a:t>Olika crowdfunding-plattformar inom EU listas här: Klicka</a:t>
            </a:r>
          </a:p>
          <a:p>
            <a:r>
              <a:rPr lang="sv-SE" dirty="0">
                <a:solidFill>
                  <a:srgbClr val="374151"/>
                </a:solidFill>
              </a:rPr>
              <a:t>Och eftersom all affärsjargong ibland kan vara överväldigande, </a:t>
            </a:r>
          </a:p>
          <a:p>
            <a:r>
              <a:rPr lang="sv-SE" dirty="0">
                <a:solidFill>
                  <a:srgbClr val="374151"/>
                </a:solidFill>
              </a:rPr>
              <a:t>har vi dig: Klicka</a:t>
            </a:r>
          </a:p>
          <a:p>
            <a:r>
              <a:rPr lang="sv-SE" dirty="0">
                <a:solidFill>
                  <a:srgbClr val="374151"/>
                </a:solidFill>
              </a:rPr>
              <a:t>För mycket mer användbara tips läs detta: Klicka</a:t>
            </a:r>
            <a:endParaRPr lang="en-US" dirty="0">
              <a:solidFill>
                <a:srgbClr val="374151"/>
              </a:solidFill>
            </a:endParaRPr>
          </a:p>
        </p:txBody>
      </p:sp>
      <p:sp>
        <p:nvSpPr>
          <p:cNvPr id="2" name="Textfeld 1">
            <a:extLst>
              <a:ext uri="{FF2B5EF4-FFF2-40B4-BE49-F238E27FC236}">
                <a16:creationId xmlns:a16="http://schemas.microsoft.com/office/drawing/2014/main" id="{2843DF2C-77A5-21FA-DA28-850D090B2482}"/>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Crowdfunding – </a:t>
            </a:r>
            <a:r>
              <a:rPr lang="en-US" sz="1600" b="1" dirty="0" err="1">
                <a:solidFill>
                  <a:srgbClr val="E97924"/>
                </a:solidFill>
                <a:latin typeface="Calibri" panose="020F0502020204030204" pitchFamily="34" charset="0"/>
                <a:cs typeface="Calibri" panose="020F0502020204030204" pitchFamily="34" charset="0"/>
              </a:rPr>
              <a:t>utnyttja</a:t>
            </a:r>
            <a:r>
              <a:rPr lang="en-US" sz="1600" b="1" dirty="0">
                <a:solidFill>
                  <a:srgbClr val="E97924"/>
                </a:solidFill>
                <a:latin typeface="Calibri" panose="020F0502020204030204" pitchFamily="34" charset="0"/>
                <a:cs typeface="Calibri" panose="020F0502020204030204" pitchFamily="34" charset="0"/>
              </a:rPr>
              <a:t> </a:t>
            </a:r>
            <a:r>
              <a:rPr lang="en-US" sz="1600" b="1" dirty="0" err="1">
                <a:solidFill>
                  <a:srgbClr val="E97924"/>
                </a:solidFill>
                <a:latin typeface="Calibri" panose="020F0502020204030204" pitchFamily="34" charset="0"/>
                <a:cs typeface="Calibri" panose="020F0502020204030204" pitchFamily="34" charset="0"/>
              </a:rPr>
              <a:t>mängden</a:t>
            </a:r>
            <a:r>
              <a:rPr lang="en-US" sz="1600" b="1" dirty="0">
                <a:solidFill>
                  <a:srgbClr val="E97924"/>
                </a:solidFill>
                <a:latin typeface="Calibri" panose="020F0502020204030204" pitchFamily="34" charset="0"/>
                <a:cs typeface="Calibri" panose="020F0502020204030204" pitchFamily="34" charset="0"/>
              </a:rPr>
              <a:t> kraft!</a:t>
            </a:r>
          </a:p>
        </p:txBody>
      </p:sp>
    </p:spTree>
    <p:extLst>
      <p:ext uri="{BB962C8B-B14F-4D97-AF65-F5344CB8AC3E}">
        <p14:creationId xmlns:p14="http://schemas.microsoft.com/office/powerpoint/2010/main" val="11514095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390E94F-8796-6F73-15A6-DEA85033E5CE}"/>
              </a:ext>
            </a:extLst>
          </p:cNvPr>
          <p:cNvSpPr>
            <a:spLocks noGrp="1"/>
          </p:cNvSpPr>
          <p:nvPr>
            <p:ph type="body" sz="quarter" idx="30"/>
          </p:nvPr>
        </p:nvSpPr>
        <p:spPr>
          <a:xfrm>
            <a:off x="283029" y="596922"/>
            <a:ext cx="12094029" cy="804265"/>
          </a:xfrm>
        </p:spPr>
        <p:txBody>
          <a:bodyPr/>
          <a:lstStyle/>
          <a:p>
            <a:pPr>
              <a:lnSpc>
                <a:spcPts val="3700"/>
              </a:lnSpc>
            </a:pPr>
            <a:r>
              <a:rPr lang="sv-SE" sz="3200" dirty="0"/>
              <a:t>Milena och Jan - gör en dygd av nödvändighet med crowdfunding</a:t>
            </a:r>
            <a:endParaRPr lang="de-DE" sz="3200" dirty="0"/>
          </a:p>
        </p:txBody>
      </p:sp>
      <p:sp>
        <p:nvSpPr>
          <p:cNvPr id="3" name="Textplatzhalter 2">
            <a:extLst>
              <a:ext uri="{FF2B5EF4-FFF2-40B4-BE49-F238E27FC236}">
                <a16:creationId xmlns:a16="http://schemas.microsoft.com/office/drawing/2014/main" id="{5C1F58A8-4D14-37C9-5671-E3160844AA8B}"/>
              </a:ext>
            </a:extLst>
          </p:cNvPr>
          <p:cNvSpPr>
            <a:spLocks noGrp="1"/>
          </p:cNvSpPr>
          <p:nvPr>
            <p:ph type="body" sz="quarter" idx="48"/>
          </p:nvPr>
        </p:nvSpPr>
        <p:spPr>
          <a:xfrm>
            <a:off x="4734832" y="1528225"/>
            <a:ext cx="7239454" cy="4439577"/>
          </a:xfrm>
        </p:spPr>
        <p:txBody>
          <a:bodyPr/>
          <a:lstStyle/>
          <a:p>
            <a:r>
              <a:rPr lang="sv-SE" sz="2000" dirty="0"/>
              <a:t>Ein guter Plan, som lanserades 2015, är nu Tysklands mest populära varumärke för mindfulness-kalendrar och journaler. Företaget föddes av nöd och blev en dygd: en av grundarna, Jan Lenarz, kämpade med utbrändhet och hittade sin väg till mindfulness. Tillsammans med sin flickvän Milena Glimbovski, som verkade ha hamnat i en liknande diagnos, ifrågasatte de startupvärldens ohälsosamma attityd som en självutnyttjandeindustri.</a:t>
            </a:r>
            <a:r>
              <a:rPr lang="en-US" sz="2000" dirty="0"/>
              <a:t> </a:t>
            </a:r>
          </a:p>
          <a:p>
            <a:r>
              <a:rPr lang="en-US" sz="1200" dirty="0"/>
              <a:t>        </a:t>
            </a:r>
            <a:endParaRPr lang="en-US" sz="1100" dirty="0"/>
          </a:p>
          <a:p>
            <a:r>
              <a:rPr lang="sv-SE" sz="2000" dirty="0"/>
              <a:t>Deras idé var att utveckla en dagbok som dagligen skulle påminna dem om att ta hand om sina egna behov. Istället för att omedelbart grunda ett eget företag bestämde de sig för att lansera en crowdfunding-kampanj på Startnext. Deras mål på 15 000 € för 600 böcker nåddes inom några timmar. Till slut uppnådde de en överfinansiering på 1 200 %, vilket gjorde denna kampanj till den mest framgångsrika tyska crowdfunding-kampanjen för en produkt vid den tiden.</a:t>
            </a:r>
            <a:endParaRPr lang="en-US" sz="2000" dirty="0"/>
          </a:p>
          <a:p>
            <a:endParaRPr lang="de-DE" sz="2200" dirty="0"/>
          </a:p>
        </p:txBody>
      </p:sp>
      <p:pic>
        <p:nvPicPr>
          <p:cNvPr id="4" name="Picture 6">
            <a:extLst>
              <a:ext uri="{FF2B5EF4-FFF2-40B4-BE49-F238E27FC236}">
                <a16:creationId xmlns:a16="http://schemas.microsoft.com/office/drawing/2014/main" id="{B5817DC4-1AD5-4B7B-A768-A5B924A14425}"/>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l="34973" r="15279"/>
          <a:stretch/>
        </p:blipFill>
        <p:spPr bwMode="auto">
          <a:xfrm>
            <a:off x="-1" y="1528225"/>
            <a:ext cx="4463143" cy="5326746"/>
          </a:xfrm>
          <a:prstGeom prst="rect">
            <a:avLst/>
          </a:prstGeom>
          <a:noFill/>
          <a:extLst>
            <a:ext uri="{909E8E84-426E-40DD-AFC4-6F175D3DCCD1}">
              <a14:hiddenFill xmlns:a14="http://schemas.microsoft.com/office/drawing/2010/main">
                <a:solidFill>
                  <a:srgbClr val="FFFFFF"/>
                </a:solidFill>
              </a14:hiddenFill>
            </a:ext>
          </a:extLst>
        </p:spPr>
      </p:pic>
      <p:sp>
        <p:nvSpPr>
          <p:cNvPr id="6" name="Textfeld 5">
            <a:extLst>
              <a:ext uri="{FF2B5EF4-FFF2-40B4-BE49-F238E27FC236}">
                <a16:creationId xmlns:a16="http://schemas.microsoft.com/office/drawing/2014/main" id="{43602D72-94C3-F566-46E4-E68414762E74}"/>
              </a:ext>
            </a:extLst>
          </p:cNvPr>
          <p:cNvSpPr txBox="1"/>
          <p:nvPr/>
        </p:nvSpPr>
        <p:spPr>
          <a:xfrm>
            <a:off x="0" y="6565212"/>
            <a:ext cx="6242956" cy="289759"/>
          </a:xfrm>
          <a:prstGeom prst="rect">
            <a:avLst/>
          </a:prstGeom>
          <a:noFill/>
        </p:spPr>
        <p:txBody>
          <a:bodyPr wrap="square">
            <a:spAutoFit/>
          </a:bodyPr>
          <a:lstStyle/>
          <a:p>
            <a:r>
              <a:rPr lang="de-DE" dirty="0">
                <a:solidFill>
                  <a:schemeClr val="bg1"/>
                </a:solidFill>
                <a:latin typeface="Calibri" panose="020F0502020204030204" pitchFamily="34" charset="0"/>
                <a:cs typeface="Calibri" panose="020F0502020204030204" pitchFamily="34" charset="0"/>
              </a:rPr>
              <a:t>https://einguterplan.de/ueber-uns</a:t>
            </a:r>
          </a:p>
        </p:txBody>
      </p:sp>
    </p:spTree>
    <p:extLst>
      <p:ext uri="{BB962C8B-B14F-4D97-AF65-F5344CB8AC3E}">
        <p14:creationId xmlns:p14="http://schemas.microsoft.com/office/powerpoint/2010/main" val="299512854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0" y="2009960"/>
            <a:ext cx="6459783" cy="4412775"/>
          </a:xfrm>
        </p:spPr>
        <p:txBody>
          <a:bodyPr/>
          <a:lstStyle/>
          <a:p>
            <a:pPr algn="l"/>
            <a:r>
              <a:rPr lang="en-US" sz="2000" b="1" dirty="0">
                <a:solidFill>
                  <a:srgbClr val="915F9E"/>
                </a:solidFill>
              </a:rPr>
              <a:t>Grants, </a:t>
            </a:r>
            <a:r>
              <a:rPr lang="sv-SE" sz="2000" dirty="0">
                <a:solidFill>
                  <a:srgbClr val="374151"/>
                </a:solidFill>
              </a:rPr>
              <a:t>som erbjuds av offentliga organ och stiftelser, är tillgängliga på lokal, regional och nationell nivå. Det är dags att hitta den perfekta matchningen för dina affärsmål.</a:t>
            </a:r>
            <a:endParaRPr lang="en-US" sz="2000" dirty="0">
              <a:solidFill>
                <a:srgbClr val="374151"/>
              </a:solidFill>
            </a:endParaRPr>
          </a:p>
          <a:p>
            <a:pPr algn="l"/>
            <a:r>
              <a:rPr lang="sv-SE" sz="2000" b="1" dirty="0">
                <a:solidFill>
                  <a:srgbClr val="915F9E"/>
                </a:solidFill>
              </a:rPr>
              <a:t>Vägen till att ge framgång</a:t>
            </a:r>
            <a:endParaRPr lang="en-US" sz="2000" b="1" dirty="0">
              <a:solidFill>
                <a:srgbClr val="915F9E"/>
              </a:solidFill>
            </a:endParaRPr>
          </a:p>
          <a:p>
            <a:pPr algn="l"/>
            <a:r>
              <a:rPr lang="sv-SE" sz="2000" dirty="0">
                <a:solidFill>
                  <a:srgbClr val="374151"/>
                </a:solidFill>
              </a:rPr>
              <a:t>Att säkra bidragsfinansiering är lite som att baka en tårta – det handlar om rätt ingredienser (du och ditt projekt) och att följa ett bra recept. I de kommande bilderna kommer vi att dela med oss ​​av våra bästa metoder, tips och tricks för att nå framgång. När du har fått kläm på det kan du söka finansiering på olika nivåer.</a:t>
            </a:r>
            <a:endParaRPr lang="en-US" sz="2000" dirty="0">
              <a:solidFill>
                <a:srgbClr val="374151"/>
              </a:solidFill>
            </a:endParaRPr>
          </a:p>
          <a:p>
            <a:r>
              <a:rPr lang="en-US" sz="2000" b="1" dirty="0">
                <a:solidFill>
                  <a:srgbClr val="915F9E"/>
                </a:solidFill>
              </a:rPr>
              <a:t>Grant Application Wisdom</a:t>
            </a:r>
          </a:p>
          <a:p>
            <a:pPr algn="l"/>
            <a:r>
              <a:rPr lang="sv-SE" sz="2000" dirty="0">
                <a:solidFill>
                  <a:srgbClr val="374151"/>
                </a:solidFill>
              </a:rPr>
              <a:t>Finansiärer vill veta att ditt företag är välplanerat och hållbart. När du ansöker, var tydlig med dina finansieringsbehov: startkostnader, nya produkter, utbildning eller forskning och utveckling.</a:t>
            </a:r>
            <a:endParaRPr lang="en-US" sz="2000" dirty="0">
              <a:solidFill>
                <a:srgbClr val="374151"/>
              </a:solidFill>
            </a:endParaRPr>
          </a:p>
        </p:txBody>
      </p:sp>
      <p:sp>
        <p:nvSpPr>
          <p:cNvPr id="2" name="Textfeld 1">
            <a:extLst>
              <a:ext uri="{FF2B5EF4-FFF2-40B4-BE49-F238E27FC236}">
                <a16:creationId xmlns:a16="http://schemas.microsoft.com/office/drawing/2014/main" id="{6130D5FD-8CD4-02B8-EABD-5664AF3262A9}"/>
              </a:ext>
            </a:extLst>
          </p:cNvPr>
          <p:cNvSpPr txBox="1"/>
          <p:nvPr/>
        </p:nvSpPr>
        <p:spPr>
          <a:xfrm>
            <a:off x="770304" y="1560668"/>
            <a:ext cx="4051953" cy="338554"/>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Bidrag kan hjälpa dig att stärka ditt företag</a:t>
            </a:r>
            <a:endParaRPr lang="en-US" sz="1600" b="1" dirty="0">
              <a:solidFill>
                <a:srgbClr val="E97924"/>
              </a:solidFill>
              <a:latin typeface="Calibri" panose="020F0502020204030204" pitchFamily="34" charset="0"/>
              <a:cs typeface="Calibri" panose="020F0502020204030204" pitchFamily="34" charset="0"/>
            </a:endParaRPr>
          </a:p>
        </p:txBody>
      </p:sp>
      <p:pic>
        <p:nvPicPr>
          <p:cNvPr id="9" name="Grafik 8">
            <a:extLst>
              <a:ext uri="{FF2B5EF4-FFF2-40B4-BE49-F238E27FC236}">
                <a16:creationId xmlns:a16="http://schemas.microsoft.com/office/drawing/2014/main" id="{003B4EAD-C143-46E9-9120-D69E26B039F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6668" r="24308"/>
          <a:stretch/>
        </p:blipFill>
        <p:spPr>
          <a:xfrm>
            <a:off x="7369745" y="869116"/>
            <a:ext cx="4831598" cy="5455648"/>
          </a:xfrm>
          <a:prstGeom prst="rect">
            <a:avLst/>
          </a:prstGeom>
        </p:spPr>
      </p:pic>
      <p:sp>
        <p:nvSpPr>
          <p:cNvPr id="3" name="Textplatzhalter 5">
            <a:extLst>
              <a:ext uri="{FF2B5EF4-FFF2-40B4-BE49-F238E27FC236}">
                <a16:creationId xmlns:a16="http://schemas.microsoft.com/office/drawing/2014/main" id="{7CFCE28A-9FBB-D49A-7B1C-DA4FFCA13A22}"/>
              </a:ext>
            </a:extLst>
          </p:cNvPr>
          <p:cNvSpPr txBox="1">
            <a:spLocks/>
          </p:cNvSpPr>
          <p:nvPr/>
        </p:nvSpPr>
        <p:spPr>
          <a:xfrm>
            <a:off x="854280" y="925680"/>
            <a:ext cx="10483431" cy="804265"/>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de-DE" dirty="0"/>
              <a:t>VAR KAN DU FINNA FINANSIERING?</a:t>
            </a:r>
          </a:p>
        </p:txBody>
      </p:sp>
    </p:spTree>
    <p:extLst>
      <p:ext uri="{BB962C8B-B14F-4D97-AF65-F5344CB8AC3E}">
        <p14:creationId xmlns:p14="http://schemas.microsoft.com/office/powerpoint/2010/main" val="405196423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VAR KAN DU FINNA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5" y="1913127"/>
            <a:ext cx="10483429" cy="4412775"/>
          </a:xfrm>
        </p:spPr>
        <p:txBody>
          <a:bodyPr/>
          <a:lstStyle/>
          <a:p>
            <a:pPr algn="l"/>
            <a:r>
              <a:rPr lang="en-US" b="1" dirty="0" err="1">
                <a:solidFill>
                  <a:srgbClr val="915F9E"/>
                </a:solidFill>
              </a:rPr>
              <a:t>Minimikrav</a:t>
            </a:r>
            <a:endParaRPr lang="en-US" b="1" dirty="0">
              <a:solidFill>
                <a:srgbClr val="915F9E"/>
              </a:solidFill>
            </a:endParaRPr>
          </a:p>
          <a:p>
            <a:r>
              <a:rPr lang="sv-SE" dirty="0">
                <a:solidFill>
                  <a:srgbClr val="374151"/>
                </a:solidFill>
              </a:rPr>
              <a:t>Tyvärr missar upp till 50 % av ansökningarna målet. Börja med att läsa riktlinjerna; överväga finansiärens motivation, ansökningsformat, finansieringsnivå, deadlines, behörighet och beslutsprocess.</a:t>
            </a:r>
            <a:endParaRPr lang="en-US" dirty="0">
              <a:solidFill>
                <a:srgbClr val="374151"/>
              </a:solidFill>
            </a:endParaRPr>
          </a:p>
          <a:p>
            <a:r>
              <a:rPr lang="en-US" b="1" dirty="0" err="1">
                <a:solidFill>
                  <a:srgbClr val="915F9E"/>
                </a:solidFill>
              </a:rPr>
              <a:t>Engagera</a:t>
            </a:r>
            <a:r>
              <a:rPr lang="en-US" b="1" dirty="0">
                <a:solidFill>
                  <a:srgbClr val="915F9E"/>
                </a:solidFill>
              </a:rPr>
              <a:t> </a:t>
            </a:r>
            <a:r>
              <a:rPr lang="en-US" b="1" dirty="0" err="1">
                <a:solidFill>
                  <a:srgbClr val="915F9E"/>
                </a:solidFill>
              </a:rPr>
              <a:t>och</a:t>
            </a:r>
            <a:r>
              <a:rPr lang="en-US" b="1" dirty="0">
                <a:solidFill>
                  <a:srgbClr val="915F9E"/>
                </a:solidFill>
              </a:rPr>
              <a:t> </a:t>
            </a:r>
            <a:r>
              <a:rPr lang="en-US" b="1" dirty="0" err="1">
                <a:solidFill>
                  <a:srgbClr val="915F9E"/>
                </a:solidFill>
              </a:rPr>
              <a:t>särskilja</a:t>
            </a:r>
            <a:r>
              <a:rPr lang="en-US" b="1" dirty="0">
                <a:solidFill>
                  <a:srgbClr val="915F9E"/>
                </a:solidFill>
              </a:rPr>
              <a:t> </a:t>
            </a:r>
          </a:p>
          <a:p>
            <a:r>
              <a:rPr lang="sv-SE" dirty="0">
                <a:solidFill>
                  <a:srgbClr val="374151"/>
                </a:solidFill>
              </a:rPr>
              <a:t>Kom ihåg, "Människor ger till människor." Var kreativ, sälj din idé och bygg trovärdighet. Finansiärer stödjer organiserade och kapabla initiativtagare.</a:t>
            </a:r>
            <a:endParaRPr lang="en-US" dirty="0">
              <a:solidFill>
                <a:srgbClr val="374151"/>
              </a:solidFill>
            </a:endParaRPr>
          </a:p>
          <a:p>
            <a:r>
              <a:rPr lang="en-US" b="1" dirty="0" err="1">
                <a:solidFill>
                  <a:srgbClr val="915F9E"/>
                </a:solidFill>
              </a:rPr>
              <a:t>Ansökningsstrategi</a:t>
            </a:r>
            <a:r>
              <a:rPr lang="en-US" b="1" dirty="0">
                <a:solidFill>
                  <a:srgbClr val="915F9E"/>
                </a:solidFill>
              </a:rPr>
              <a:t> </a:t>
            </a:r>
          </a:p>
          <a:p>
            <a:r>
              <a:rPr lang="sv-SE" dirty="0">
                <a:solidFill>
                  <a:srgbClr val="374151"/>
                </a:solidFill>
              </a:rPr>
              <a:t>Beskriv ditt projekt sanningsenligt, bryt ner kraven och presentera en läsvänlig applikation. Överlova inte; realistiska förväntningar spelar roll.</a:t>
            </a:r>
            <a:endParaRPr lang="en-US" dirty="0">
              <a:solidFill>
                <a:srgbClr val="374151"/>
              </a:solidFill>
            </a:endParaRPr>
          </a:p>
          <a:p>
            <a:pPr algn="l"/>
            <a:endParaRPr lang="en-US" dirty="0">
              <a:solidFill>
                <a:srgbClr val="374151"/>
              </a:solidFill>
            </a:endParaRPr>
          </a:p>
          <a:p>
            <a:pPr algn="l"/>
            <a:r>
              <a:rPr lang="sv-SE" i="1" dirty="0">
                <a:solidFill>
                  <a:srgbClr val="E97924"/>
                </a:solidFill>
              </a:rPr>
              <a:t>För mer information om vad ett bidrag gör och inte gör, se den här videon!</a:t>
            </a:r>
            <a:endParaRPr lang="en-US" i="1" dirty="0">
              <a:solidFill>
                <a:srgbClr val="E97924"/>
              </a:solidFill>
            </a:endParaRPr>
          </a:p>
        </p:txBody>
      </p:sp>
      <p:sp>
        <p:nvSpPr>
          <p:cNvPr id="2" name="Textfeld 1">
            <a:extLst>
              <a:ext uri="{FF2B5EF4-FFF2-40B4-BE49-F238E27FC236}">
                <a16:creationId xmlns:a16="http://schemas.microsoft.com/office/drawing/2014/main" id="{2083064C-F6AC-C26D-9D1F-848560557DC7}"/>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sv-SE" altLang="zh-TW" sz="1600" b="1" dirty="0">
                <a:solidFill>
                  <a:srgbClr val="E97924"/>
                </a:solidFill>
                <a:latin typeface="Calibri" panose="020F0502020204030204" pitchFamily="34" charset="0"/>
                <a:cs typeface="Calibri" panose="020F0502020204030204" pitchFamily="34" charset="0"/>
              </a:rPr>
              <a:t>Bidrag kan hjälpa dig att stärka ditt företag</a:t>
            </a:r>
            <a:endParaRPr lang="en-US" altLang="zh-TW"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4988921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VAR KAN DU FINNA FINANSIERING?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5" y="1913127"/>
            <a:ext cx="10483429" cy="4412775"/>
          </a:xfrm>
        </p:spPr>
        <p:txBody>
          <a:bodyPr/>
          <a:lstStyle/>
          <a:p>
            <a:pPr algn="l"/>
            <a:r>
              <a:rPr lang="sv-SE" b="1" dirty="0">
                <a:solidFill>
                  <a:srgbClr val="915F9E"/>
                </a:solidFill>
              </a:rPr>
              <a:t>BÄSTA TIPS VID ANSÖKNING OM BIDRAG</a:t>
            </a:r>
            <a:r>
              <a:rPr lang="en-US" b="1" dirty="0">
                <a:solidFill>
                  <a:srgbClr val="915F9E"/>
                </a:solidFill>
              </a:rPr>
              <a:t/>
            </a:r>
            <a:br>
              <a:rPr lang="en-US" b="1" dirty="0">
                <a:solidFill>
                  <a:srgbClr val="915F9E"/>
                </a:solidFill>
              </a:rPr>
            </a:br>
            <a:endParaRPr lang="en-US" b="1" dirty="0">
              <a:solidFill>
                <a:srgbClr val="915F9E"/>
              </a:solidFill>
            </a:endParaRPr>
          </a:p>
          <a:p>
            <a:pPr marL="342900" indent="-342900">
              <a:buClr>
                <a:srgbClr val="7ABB57"/>
              </a:buClr>
              <a:buFont typeface="Arial" panose="020B0604020202020204" pitchFamily="34" charset="0"/>
              <a:buChar char="•"/>
            </a:pPr>
            <a:r>
              <a:rPr lang="sv-SE" dirty="0">
                <a:solidFill>
                  <a:srgbClr val="374151"/>
                </a:solidFill>
              </a:rPr>
              <a:t>Anta att finansiären saknar kunskap om din bakgrund</a:t>
            </a:r>
            <a:endParaRPr lang="en-US" dirty="0">
              <a:solidFill>
                <a:srgbClr val="374151"/>
              </a:solidFill>
            </a:endParaRPr>
          </a:p>
          <a:p>
            <a:pPr marL="342900" indent="-342900">
              <a:buClr>
                <a:srgbClr val="7ABB57"/>
              </a:buClr>
              <a:buFont typeface="Arial" panose="020B0604020202020204" pitchFamily="34" charset="0"/>
              <a:buChar char="•"/>
            </a:pPr>
            <a:r>
              <a:rPr lang="en-US" dirty="0" err="1">
                <a:solidFill>
                  <a:srgbClr val="374151"/>
                </a:solidFill>
              </a:rPr>
              <a:t>Bryt</a:t>
            </a:r>
            <a:r>
              <a:rPr lang="en-US" dirty="0">
                <a:solidFill>
                  <a:srgbClr val="374151"/>
                </a:solidFill>
              </a:rPr>
              <a:t> </a:t>
            </a:r>
            <a:r>
              <a:rPr lang="en-US" dirty="0" err="1">
                <a:solidFill>
                  <a:srgbClr val="374151"/>
                </a:solidFill>
              </a:rPr>
              <a:t>ner</a:t>
            </a:r>
            <a:r>
              <a:rPr lang="en-US" dirty="0">
                <a:solidFill>
                  <a:srgbClr val="374151"/>
                </a:solidFill>
              </a:rPr>
              <a:t> </a:t>
            </a:r>
            <a:r>
              <a:rPr lang="en-US" dirty="0" err="1">
                <a:solidFill>
                  <a:srgbClr val="374151"/>
                </a:solidFill>
              </a:rPr>
              <a:t>applikationskomponenter</a:t>
            </a:r>
            <a:endParaRPr lang="en-US" dirty="0">
              <a:solidFill>
                <a:srgbClr val="374151"/>
              </a:solidFill>
            </a:endParaRPr>
          </a:p>
          <a:p>
            <a:pPr marL="342900" indent="-342900">
              <a:buClr>
                <a:srgbClr val="7ABB57"/>
              </a:buClr>
              <a:buFont typeface="Arial" panose="020B0604020202020204" pitchFamily="34" charset="0"/>
              <a:buChar char="•"/>
            </a:pPr>
            <a:r>
              <a:rPr lang="sv-SE" dirty="0">
                <a:solidFill>
                  <a:srgbClr val="374151"/>
                </a:solidFill>
              </a:rPr>
              <a:t>Prioritera presentationen för enkel läsning</a:t>
            </a:r>
            <a:endParaRPr lang="en-US" dirty="0">
              <a:solidFill>
                <a:srgbClr val="374151"/>
              </a:solidFill>
            </a:endParaRPr>
          </a:p>
          <a:p>
            <a:pPr marL="342900" indent="-342900">
              <a:buClr>
                <a:srgbClr val="7ABB57"/>
              </a:buClr>
              <a:buFont typeface="Arial" panose="020B0604020202020204" pitchFamily="34" charset="0"/>
              <a:buChar char="•"/>
            </a:pPr>
            <a:r>
              <a:rPr lang="sv-SE" dirty="0">
                <a:solidFill>
                  <a:srgbClr val="374151"/>
                </a:solidFill>
              </a:rPr>
              <a:t>Det är en konkurrensutsatt process, så sätt din bästa fot framåt</a:t>
            </a:r>
            <a:endParaRPr lang="en-US" dirty="0">
              <a:solidFill>
                <a:srgbClr val="374151"/>
              </a:solidFill>
            </a:endParaRPr>
          </a:p>
          <a:p>
            <a:pPr marL="342900" indent="-342900">
              <a:buClr>
                <a:srgbClr val="7ABB57"/>
              </a:buClr>
              <a:buFont typeface="Arial" panose="020B0604020202020204" pitchFamily="34" charset="0"/>
              <a:buChar char="•"/>
            </a:pPr>
            <a:r>
              <a:rPr lang="en-US" dirty="0" err="1">
                <a:solidFill>
                  <a:srgbClr val="374151"/>
                </a:solidFill>
              </a:rPr>
              <a:t>Skriv</a:t>
            </a:r>
            <a:r>
              <a:rPr lang="en-US" dirty="0">
                <a:solidFill>
                  <a:srgbClr val="374151"/>
                </a:solidFill>
              </a:rPr>
              <a:t> </a:t>
            </a:r>
            <a:r>
              <a:rPr lang="en-US" dirty="0" err="1">
                <a:solidFill>
                  <a:srgbClr val="374151"/>
                </a:solidFill>
              </a:rPr>
              <a:t>på</a:t>
            </a:r>
            <a:r>
              <a:rPr lang="en-US" dirty="0">
                <a:solidFill>
                  <a:srgbClr val="374151"/>
                </a:solidFill>
              </a:rPr>
              <a:t> </a:t>
            </a:r>
            <a:r>
              <a:rPr lang="en-US" dirty="0" err="1">
                <a:solidFill>
                  <a:srgbClr val="374151"/>
                </a:solidFill>
              </a:rPr>
              <a:t>en</a:t>
            </a:r>
            <a:r>
              <a:rPr lang="en-US" dirty="0">
                <a:solidFill>
                  <a:srgbClr val="374151"/>
                </a:solidFill>
              </a:rPr>
              <a:t> </a:t>
            </a:r>
            <a:r>
              <a:rPr lang="en-US" dirty="0" err="1">
                <a:solidFill>
                  <a:srgbClr val="374151"/>
                </a:solidFill>
              </a:rPr>
              <a:t>engagerande</a:t>
            </a:r>
            <a:r>
              <a:rPr lang="en-US" dirty="0">
                <a:solidFill>
                  <a:srgbClr val="374151"/>
                </a:solidFill>
              </a:rPr>
              <a:t>, </a:t>
            </a:r>
            <a:r>
              <a:rPr lang="en-US" dirty="0" err="1">
                <a:solidFill>
                  <a:srgbClr val="374151"/>
                </a:solidFill>
              </a:rPr>
              <a:t>journalistisk</a:t>
            </a:r>
            <a:r>
              <a:rPr lang="en-US" dirty="0">
                <a:solidFill>
                  <a:srgbClr val="374151"/>
                </a:solidFill>
              </a:rPr>
              <a:t> </a:t>
            </a:r>
            <a:r>
              <a:rPr lang="en-US" dirty="0" err="1">
                <a:solidFill>
                  <a:srgbClr val="374151"/>
                </a:solidFill>
              </a:rPr>
              <a:t>stil</a:t>
            </a:r>
            <a:endParaRPr lang="en-US" dirty="0">
              <a:solidFill>
                <a:srgbClr val="374151"/>
              </a:solidFill>
            </a:endParaRPr>
          </a:p>
          <a:p>
            <a:pPr marL="342900" indent="-342900">
              <a:buClr>
                <a:srgbClr val="7ABB57"/>
              </a:buClr>
              <a:buFont typeface="Arial" panose="020B0604020202020204" pitchFamily="34" charset="0"/>
              <a:buChar char="•"/>
            </a:pPr>
            <a:r>
              <a:rPr lang="sv-SE" dirty="0">
                <a:solidFill>
                  <a:srgbClr val="374151"/>
                </a:solidFill>
              </a:rPr>
              <a:t>Stöd påståenden med relevant forskning och bevis</a:t>
            </a:r>
            <a:endParaRPr lang="en-US" dirty="0">
              <a:solidFill>
                <a:srgbClr val="374151"/>
              </a:solidFill>
            </a:endParaRPr>
          </a:p>
          <a:p>
            <a:pPr marL="342900" indent="-342900">
              <a:buClr>
                <a:srgbClr val="7ABB57"/>
              </a:buClr>
              <a:buFont typeface="Arial" panose="020B0604020202020204" pitchFamily="34" charset="0"/>
              <a:buChar char="•"/>
            </a:pPr>
            <a:r>
              <a:rPr lang="en-US" dirty="0" err="1">
                <a:solidFill>
                  <a:srgbClr val="374151"/>
                </a:solidFill>
              </a:rPr>
              <a:t>Demonstrera</a:t>
            </a:r>
            <a:r>
              <a:rPr lang="en-US" dirty="0">
                <a:solidFill>
                  <a:srgbClr val="374151"/>
                </a:solidFill>
              </a:rPr>
              <a:t> </a:t>
            </a:r>
            <a:r>
              <a:rPr lang="en-US" dirty="0" err="1">
                <a:solidFill>
                  <a:srgbClr val="374151"/>
                </a:solidFill>
              </a:rPr>
              <a:t>ditt</a:t>
            </a:r>
            <a:r>
              <a:rPr lang="en-US" dirty="0">
                <a:solidFill>
                  <a:srgbClr val="374151"/>
                </a:solidFill>
              </a:rPr>
              <a:t> </a:t>
            </a:r>
            <a:r>
              <a:rPr lang="en-US" dirty="0" err="1">
                <a:solidFill>
                  <a:srgbClr val="374151"/>
                </a:solidFill>
              </a:rPr>
              <a:t>projekts</a:t>
            </a:r>
            <a:r>
              <a:rPr lang="en-US" dirty="0">
                <a:solidFill>
                  <a:srgbClr val="374151"/>
                </a:solidFill>
              </a:rPr>
              <a:t> </a:t>
            </a:r>
            <a:r>
              <a:rPr lang="en-US" dirty="0" err="1">
                <a:solidFill>
                  <a:srgbClr val="374151"/>
                </a:solidFill>
              </a:rPr>
              <a:t>mervärde</a:t>
            </a:r>
            <a:endParaRPr lang="en-US" dirty="0">
              <a:solidFill>
                <a:srgbClr val="374151"/>
              </a:solidFill>
            </a:endParaRPr>
          </a:p>
          <a:p>
            <a:pPr marL="342900" indent="-342900">
              <a:buClr>
                <a:srgbClr val="7ABB57"/>
              </a:buClr>
              <a:buFont typeface="Arial" panose="020B0604020202020204" pitchFamily="34" charset="0"/>
              <a:buChar char="•"/>
            </a:pPr>
            <a:r>
              <a:rPr lang="sv-SE" dirty="0">
                <a:solidFill>
                  <a:srgbClr val="374151"/>
                </a:solidFill>
              </a:rPr>
              <a:t>Kommunicera med finansiären innan du ansöker</a:t>
            </a:r>
            <a:endParaRPr lang="en-US" dirty="0">
              <a:solidFill>
                <a:srgbClr val="374151"/>
              </a:solidFill>
            </a:endParaRPr>
          </a:p>
        </p:txBody>
      </p:sp>
      <p:sp>
        <p:nvSpPr>
          <p:cNvPr id="2" name="Textfeld 1">
            <a:extLst>
              <a:ext uri="{FF2B5EF4-FFF2-40B4-BE49-F238E27FC236}">
                <a16:creationId xmlns:a16="http://schemas.microsoft.com/office/drawing/2014/main" id="{23ED0CE9-1F26-64B6-C250-34C54EC02E2B}"/>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sv-SE" altLang="zh-TW" sz="1600" b="1" dirty="0">
                <a:solidFill>
                  <a:srgbClr val="E97924"/>
                </a:solidFill>
                <a:latin typeface="Calibri" panose="020F0502020204030204" pitchFamily="34" charset="0"/>
                <a:cs typeface="Calibri" panose="020F0502020204030204" pitchFamily="34" charset="0"/>
              </a:rPr>
              <a:t>Bidrag kan hjälpa dig att stärka ditt företag</a:t>
            </a:r>
            <a:endParaRPr lang="en-US" altLang="zh-TW"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7577845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256895DE-2C4B-C1AA-E1F8-C724FE5840E7}"/>
              </a:ext>
            </a:extLst>
          </p:cNvPr>
          <p:cNvSpPr>
            <a:spLocks noGrp="1"/>
          </p:cNvSpPr>
          <p:nvPr>
            <p:ph type="body" sz="quarter" idx="30"/>
          </p:nvPr>
        </p:nvSpPr>
        <p:spPr>
          <a:xfrm>
            <a:off x="4379788" y="546407"/>
            <a:ext cx="7382152" cy="804265"/>
          </a:xfrm>
        </p:spPr>
        <p:txBody>
          <a:bodyPr/>
          <a:lstStyle/>
          <a:p>
            <a:r>
              <a:rPr lang="de-DE" dirty="0"/>
              <a:t>VAR KAN DU FINNA FINANSIERING?</a:t>
            </a:r>
          </a:p>
        </p:txBody>
      </p:sp>
      <p:sp>
        <p:nvSpPr>
          <p:cNvPr id="3" name="Textplatzhalter 2">
            <a:extLst>
              <a:ext uri="{FF2B5EF4-FFF2-40B4-BE49-F238E27FC236}">
                <a16:creationId xmlns:a16="http://schemas.microsoft.com/office/drawing/2014/main" id="{988B6DD1-68AF-80B7-4B50-A47A33D4BE47}"/>
              </a:ext>
            </a:extLst>
          </p:cNvPr>
          <p:cNvSpPr>
            <a:spLocks noGrp="1"/>
          </p:cNvSpPr>
          <p:nvPr>
            <p:ph type="body" sz="quarter" idx="48"/>
          </p:nvPr>
        </p:nvSpPr>
        <p:spPr>
          <a:xfrm>
            <a:off x="4531140" y="1610206"/>
            <a:ext cx="7067312" cy="4434462"/>
          </a:xfrm>
        </p:spPr>
        <p:txBody>
          <a:bodyPr/>
          <a:lstStyle/>
          <a:p>
            <a:r>
              <a:rPr lang="sv-SE" sz="2000" dirty="0"/>
              <a:t>Att säkra ett företagslån från en bank följer en traditionell väg, där en robust affärsplan blir din vinnande lott. Var dock försiktig med att erbjuda personliga garantier eller säkerhet, särskilt när din affärsplan är stark. Det är som att navigera i ett finansiellt landskap – nöj dig inte med det första alternativet. Shoppa runt! Olika banker har olika kriterier, särskilt för nya företag.</a:t>
            </a:r>
            <a:endParaRPr lang="en-US" sz="2000" dirty="0"/>
          </a:p>
          <a:p>
            <a:r>
              <a:rPr lang="en-US" sz="2000" b="1" dirty="0" err="1">
                <a:solidFill>
                  <a:srgbClr val="E97924"/>
                </a:solidFill>
              </a:rPr>
              <a:t>Här</a:t>
            </a:r>
            <a:r>
              <a:rPr lang="en-US" sz="2000" b="1" dirty="0">
                <a:solidFill>
                  <a:srgbClr val="E97924"/>
                </a:solidFill>
              </a:rPr>
              <a:t> </a:t>
            </a:r>
            <a:r>
              <a:rPr lang="en-US" sz="2000" b="1" dirty="0" err="1">
                <a:solidFill>
                  <a:srgbClr val="E97924"/>
                </a:solidFill>
              </a:rPr>
              <a:t>är</a:t>
            </a:r>
            <a:r>
              <a:rPr lang="en-US" sz="2000" b="1" dirty="0">
                <a:solidFill>
                  <a:srgbClr val="E97924"/>
                </a:solidFill>
              </a:rPr>
              <a:t> </a:t>
            </a:r>
            <a:r>
              <a:rPr lang="en-US" sz="2000" b="1" dirty="0" err="1">
                <a:solidFill>
                  <a:srgbClr val="E97924"/>
                </a:solidFill>
              </a:rPr>
              <a:t>några</a:t>
            </a:r>
            <a:r>
              <a:rPr lang="en-US" sz="2000" b="1" dirty="0">
                <a:solidFill>
                  <a:srgbClr val="E97924"/>
                </a:solidFill>
              </a:rPr>
              <a:t> </a:t>
            </a:r>
            <a:r>
              <a:rPr lang="en-US" sz="2000" b="1" dirty="0" err="1">
                <a:solidFill>
                  <a:srgbClr val="E97924"/>
                </a:solidFill>
              </a:rPr>
              <a:t>grunder</a:t>
            </a:r>
            <a:r>
              <a:rPr lang="en-US" sz="2000" b="1" dirty="0">
                <a:solidFill>
                  <a:srgbClr val="E97924"/>
                </a:solidFill>
              </a:rPr>
              <a:t>:</a:t>
            </a:r>
            <a:endParaRPr lang="en-US" sz="600" b="1" dirty="0">
              <a:solidFill>
                <a:srgbClr val="E97924"/>
              </a:solidFill>
            </a:endParaRPr>
          </a:p>
          <a:p>
            <a:pPr marL="342900" indent="-342900">
              <a:buClr>
                <a:srgbClr val="7ABB57"/>
              </a:buClr>
              <a:buFont typeface="Wingdings" panose="05000000000000000000" pitchFamily="2" charset="2"/>
              <a:buChar char="ü"/>
            </a:pPr>
            <a:r>
              <a:rPr lang="sv-SE" sz="2000" dirty="0"/>
              <a:t>Visa upp förberedd för mötet med din bank, det är ditt ekonomiska ögonblick!</a:t>
            </a:r>
            <a:endParaRPr lang="en-US" sz="2000" dirty="0"/>
          </a:p>
          <a:p>
            <a:pPr marL="342900" indent="-342900">
              <a:buClr>
                <a:srgbClr val="7ABB57"/>
              </a:buClr>
              <a:buFont typeface="Wingdings" panose="05000000000000000000" pitchFamily="2" charset="2"/>
              <a:buChar char="ü"/>
            </a:pPr>
            <a:r>
              <a:rPr lang="sv-SE" sz="2000" dirty="0"/>
              <a:t>Håll banken i slingan under både toppar och dalar</a:t>
            </a:r>
            <a:endParaRPr lang="en-US" sz="2000" dirty="0"/>
          </a:p>
          <a:p>
            <a:pPr marL="342900" indent="-342900">
              <a:buClr>
                <a:srgbClr val="7ABB57"/>
              </a:buClr>
              <a:buFont typeface="Wingdings" panose="05000000000000000000" pitchFamily="2" charset="2"/>
              <a:buChar char="ü"/>
            </a:pPr>
            <a:r>
              <a:rPr lang="sv-SE" sz="2000" dirty="0"/>
              <a:t>Välj en bank i ditt närområde, håll den nära och bekväm</a:t>
            </a:r>
            <a:endParaRPr lang="en-US" sz="2000" dirty="0"/>
          </a:p>
          <a:p>
            <a:pPr marL="342900" indent="-342900">
              <a:buClr>
                <a:srgbClr val="7ABB57"/>
              </a:buClr>
              <a:buFont typeface="Wingdings" panose="05000000000000000000" pitchFamily="2" charset="2"/>
              <a:buChar char="ü"/>
            </a:pPr>
            <a:r>
              <a:rPr lang="sv-SE" sz="2000" dirty="0"/>
              <a:t>Utforska dina alternativ – välj inte den första banken du stöter på</a:t>
            </a:r>
            <a:endParaRPr lang="de-DE" sz="2000" dirty="0"/>
          </a:p>
        </p:txBody>
      </p:sp>
      <p:sp>
        <p:nvSpPr>
          <p:cNvPr id="4" name="Textfeld 3">
            <a:extLst>
              <a:ext uri="{FF2B5EF4-FFF2-40B4-BE49-F238E27FC236}">
                <a16:creationId xmlns:a16="http://schemas.microsoft.com/office/drawing/2014/main" id="{5418EF0D-3635-AE23-5DE4-6725C8C2D332}"/>
              </a:ext>
            </a:extLst>
          </p:cNvPr>
          <p:cNvSpPr txBox="1"/>
          <p:nvPr/>
        </p:nvSpPr>
        <p:spPr>
          <a:xfrm>
            <a:off x="4447164" y="1134276"/>
            <a:ext cx="10567407" cy="461665"/>
          </a:xfrm>
          <a:prstGeom prst="rect">
            <a:avLst/>
          </a:prstGeom>
          <a:noFill/>
        </p:spPr>
        <p:txBody>
          <a:bodyPr wrap="square" rtlCol="0">
            <a:spAutoFit/>
          </a:bodyPr>
          <a:lstStyle/>
          <a:p>
            <a:pPr>
              <a:buClr>
                <a:srgbClr val="915F9E"/>
              </a:buClr>
            </a:pPr>
            <a:r>
              <a:rPr lang="sv-SE" sz="2400" b="1" dirty="0">
                <a:solidFill>
                  <a:srgbClr val="E97924"/>
                </a:solidFill>
                <a:latin typeface="Calibri" panose="020F0502020204030204" pitchFamily="34" charset="0"/>
                <a:cs typeface="Calibri" panose="020F0502020204030204" pitchFamily="34" charset="0"/>
              </a:rPr>
              <a:t>För mer komplexa start-up idéer, överväg ett banklån</a:t>
            </a:r>
            <a:endParaRPr lang="en-US" sz="2400" b="1" dirty="0">
              <a:solidFill>
                <a:srgbClr val="E97924"/>
              </a:solidFill>
              <a:latin typeface="Calibri" panose="020F0502020204030204" pitchFamily="34" charset="0"/>
              <a:cs typeface="Calibri" panose="020F0502020204030204" pitchFamily="34" charset="0"/>
            </a:endParaRPr>
          </a:p>
        </p:txBody>
      </p:sp>
      <p:pic>
        <p:nvPicPr>
          <p:cNvPr id="8" name="Grafik 7">
            <a:extLst>
              <a:ext uri="{FF2B5EF4-FFF2-40B4-BE49-F238E27FC236}">
                <a16:creationId xmlns:a16="http://schemas.microsoft.com/office/drawing/2014/main" id="{D0473CB9-600A-43E8-A4C0-03C532180FD0}"/>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1219" r="29822"/>
          <a:stretch/>
        </p:blipFill>
        <p:spPr>
          <a:xfrm>
            <a:off x="0" y="-9625"/>
            <a:ext cx="4007592" cy="6858000"/>
          </a:xfrm>
          <a:prstGeom prst="rect">
            <a:avLst/>
          </a:prstGeom>
        </p:spPr>
      </p:pic>
    </p:spTree>
    <p:extLst>
      <p:ext uri="{BB962C8B-B14F-4D97-AF65-F5344CB8AC3E}">
        <p14:creationId xmlns:p14="http://schemas.microsoft.com/office/powerpoint/2010/main" val="109824129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4CC2DD8F-9752-AB3B-1CE6-CE47F40CC35A}"/>
              </a:ext>
            </a:extLst>
          </p:cNvPr>
          <p:cNvSpPr>
            <a:spLocks noGrp="1"/>
          </p:cNvSpPr>
          <p:nvPr>
            <p:ph type="body" sz="quarter" idx="30"/>
          </p:nvPr>
        </p:nvSpPr>
        <p:spPr>
          <a:xfrm>
            <a:off x="921655" y="704298"/>
            <a:ext cx="10483431" cy="804265"/>
          </a:xfrm>
        </p:spPr>
        <p:txBody>
          <a:bodyPr/>
          <a:lstStyle/>
          <a:p>
            <a:r>
              <a:rPr lang="sv-SE" dirty="0"/>
              <a:t>Att göra och inte göra när du handlar med en bank</a:t>
            </a:r>
            <a:endParaRPr lang="de-DE" dirty="0"/>
          </a:p>
        </p:txBody>
      </p:sp>
      <p:sp>
        <p:nvSpPr>
          <p:cNvPr id="4" name="Textplatzhalter 3">
            <a:extLst>
              <a:ext uri="{FF2B5EF4-FFF2-40B4-BE49-F238E27FC236}">
                <a16:creationId xmlns:a16="http://schemas.microsoft.com/office/drawing/2014/main" id="{63FE6E99-FC6E-0DE2-6764-0AECC8D53D32}"/>
              </a:ext>
            </a:extLst>
          </p:cNvPr>
          <p:cNvSpPr>
            <a:spLocks noGrp="1"/>
          </p:cNvSpPr>
          <p:nvPr>
            <p:ph type="body" sz="quarter" idx="48"/>
          </p:nvPr>
        </p:nvSpPr>
        <p:spPr>
          <a:xfrm>
            <a:off x="979407" y="1450666"/>
            <a:ext cx="10483429" cy="4703036"/>
          </a:xfrm>
        </p:spPr>
        <p:txBody>
          <a:bodyPr/>
          <a:lstStyle/>
          <a:p>
            <a:r>
              <a:rPr lang="en-US" sz="2800" b="1" dirty="0">
                <a:solidFill>
                  <a:srgbClr val="7ABB57"/>
                </a:solidFill>
              </a:rPr>
              <a:t>         DO:</a:t>
            </a:r>
          </a:p>
          <a:p>
            <a:endParaRPr lang="en-US" sz="1000" b="1" dirty="0">
              <a:solidFill>
                <a:srgbClr val="7ABB57"/>
              </a:solidFill>
            </a:endParaRPr>
          </a:p>
          <a:p>
            <a:pPr marL="342900" indent="-342900">
              <a:buClr>
                <a:srgbClr val="7ABB57"/>
              </a:buClr>
              <a:buFont typeface="Wingdings" panose="05000000000000000000" pitchFamily="2" charset="2"/>
              <a:buChar char="ü"/>
            </a:pPr>
            <a:r>
              <a:rPr lang="sv-SE" sz="2000" dirty="0"/>
              <a:t>Jämför lånepaket och se till att du förstår den årliga räntan (APR) för en korrekt kostnadsbedömning.</a:t>
            </a:r>
            <a:endParaRPr lang="en-US" sz="2000" dirty="0"/>
          </a:p>
          <a:p>
            <a:pPr marL="342900" indent="-342900">
              <a:buClr>
                <a:srgbClr val="7ABB57"/>
              </a:buClr>
              <a:buFont typeface="Wingdings" panose="05000000000000000000" pitchFamily="2" charset="2"/>
              <a:buChar char="ü"/>
            </a:pPr>
            <a:r>
              <a:rPr lang="sv-SE" sz="2000" dirty="0"/>
              <a:t>Var förberedd när du träffar din bank.</a:t>
            </a:r>
            <a:endParaRPr lang="en-US" sz="2000" dirty="0"/>
          </a:p>
          <a:p>
            <a:pPr marL="342900" indent="-342900">
              <a:buClr>
                <a:srgbClr val="7ABB57"/>
              </a:buClr>
              <a:buFont typeface="Wingdings" panose="05000000000000000000" pitchFamily="2" charset="2"/>
              <a:buChar char="ü"/>
            </a:pPr>
            <a:r>
              <a:rPr lang="sv-SE" sz="2000" dirty="0"/>
              <a:t>Håll din bank informerad i goda och dåliga tider.</a:t>
            </a:r>
            <a:endParaRPr lang="en-US" sz="2000" dirty="0"/>
          </a:p>
          <a:p>
            <a:pPr marL="342900" indent="-342900">
              <a:buClr>
                <a:srgbClr val="7ABB57"/>
              </a:buClr>
              <a:buFont typeface="Wingdings" panose="05000000000000000000" pitchFamily="2" charset="2"/>
              <a:buChar char="ü"/>
            </a:pPr>
            <a:r>
              <a:rPr lang="sv-SE" sz="2000" dirty="0"/>
              <a:t>Välj mellan en kreditram och ett traditionellt lån baserat på ditt företags behov.</a:t>
            </a:r>
            <a:endParaRPr lang="en-US" sz="2000" dirty="0"/>
          </a:p>
          <a:p>
            <a:pPr marL="342900" indent="-342900">
              <a:buClr>
                <a:srgbClr val="7ABB57"/>
              </a:buClr>
              <a:buFont typeface="Wingdings" panose="05000000000000000000" pitchFamily="2" charset="2"/>
              <a:buChar char="ü"/>
            </a:pPr>
            <a:r>
              <a:rPr lang="sv-SE" sz="2000" dirty="0"/>
              <a:t>Låna i rätt tid för att undvika missbruk av pengar.</a:t>
            </a:r>
            <a:endParaRPr lang="en-US" sz="2000" dirty="0"/>
          </a:p>
          <a:p>
            <a:pPr marL="342900" indent="-342900">
              <a:buClr>
                <a:srgbClr val="7ABB57"/>
              </a:buClr>
              <a:buFont typeface="Wingdings" panose="05000000000000000000" pitchFamily="2" charset="2"/>
              <a:buChar char="ü"/>
            </a:pPr>
            <a:r>
              <a:rPr lang="sv-SE" sz="2000" dirty="0"/>
              <a:t>Låna rätt belopp för att förhindra underkapitaliseringsutmaningar.</a:t>
            </a:r>
            <a:endParaRPr lang="en-US" sz="2000" dirty="0"/>
          </a:p>
        </p:txBody>
      </p:sp>
      <p:pic>
        <p:nvPicPr>
          <p:cNvPr id="5" name="Grafik 4" descr="Daumen hoch-Zeichen mit einfarbiger Füllung">
            <a:extLst>
              <a:ext uri="{FF2B5EF4-FFF2-40B4-BE49-F238E27FC236}">
                <a16:creationId xmlns:a16="http://schemas.microsoft.com/office/drawing/2014/main" id="{55BB7880-9E83-4B13-AAA1-88DB0A4EA96F}"/>
              </a:ext>
            </a:extLst>
          </p:cNvPr>
          <p:cNvPicPr>
            <a:picLocks noChangeAspect="1"/>
          </p:cNvPicPr>
          <p:nvPr/>
        </p:nvPicPr>
        <p:blipFill>
          <a:blip r:embed="rId2">
            <a:alphaModFix amt="19000"/>
            <a:extLst>
              <a:ext uri="{96DAC541-7B7A-43D3-8B79-37D633B846F1}">
                <asvg:svgBlip xmlns:asvg="http://schemas.microsoft.com/office/drawing/2016/SVG/main" xmlns="" r:embed="rId3"/>
              </a:ext>
            </a:extLst>
          </a:blip>
          <a:stretch>
            <a:fillRect/>
          </a:stretch>
        </p:blipFill>
        <p:spPr>
          <a:xfrm rot="10800000">
            <a:off x="6612558" y="1731043"/>
            <a:ext cx="3917466" cy="3917466"/>
          </a:xfrm>
          <a:prstGeom prst="rect">
            <a:avLst/>
          </a:prstGeom>
        </p:spPr>
      </p:pic>
      <p:sp>
        <p:nvSpPr>
          <p:cNvPr id="3" name="Textfeld 2">
            <a:extLst>
              <a:ext uri="{FF2B5EF4-FFF2-40B4-BE49-F238E27FC236}">
                <a16:creationId xmlns:a16="http://schemas.microsoft.com/office/drawing/2014/main" id="{FCACC94D-C588-46DB-B43B-C4624D758541}"/>
              </a:ext>
            </a:extLst>
          </p:cNvPr>
          <p:cNvSpPr txBox="1"/>
          <p:nvPr/>
        </p:nvSpPr>
        <p:spPr>
          <a:xfrm>
            <a:off x="6612558" y="1498792"/>
            <a:ext cx="4263991" cy="4013856"/>
          </a:xfrm>
          <a:prstGeom prst="rect">
            <a:avLst/>
          </a:prstGeom>
          <a:noFill/>
        </p:spPr>
        <p:txBody>
          <a:bodyPr wrap="square" rtlCol="0">
            <a:spAutoFit/>
          </a:bodyPr>
          <a:lstStyle/>
          <a:p>
            <a:pPr marL="0" marR="0" lvl="0" indent="0" algn="l" defTabSz="3343281" rtl="0" eaLnBrk="1" fontAlgn="auto" latinLnBrk="0" hangingPunct="1">
              <a:lnSpc>
                <a:spcPct val="100000"/>
              </a:lnSpc>
              <a:spcBef>
                <a:spcPts val="0"/>
              </a:spcBef>
              <a:spcAft>
                <a:spcPts val="0"/>
              </a:spcAft>
              <a:buClr>
                <a:srgbClr val="7ABB57"/>
              </a:buClr>
              <a:buSzTx/>
              <a:buFont typeface="Arial" panose="020B0604020202020204" pitchFamily="34" charset="0"/>
              <a:buNone/>
              <a:tabLst/>
              <a:defRPr/>
            </a:pPr>
            <a:r>
              <a:rPr kumimoji="0" lang="en-US" sz="2800" b="1" i="0" u="none" strike="noStrike" kern="1200" cap="none" spc="0" normalizeH="0" baseline="0" noProof="0" dirty="0">
                <a:ln>
                  <a:noFill/>
                </a:ln>
                <a:solidFill>
                  <a:srgbClr val="E97924"/>
                </a:solidFill>
                <a:effectLst/>
                <a:uLnTx/>
                <a:uFillTx/>
                <a:latin typeface="Calibri" panose="020F0502020204030204" pitchFamily="34" charset="0"/>
                <a:ea typeface="Open Sans" panose="020B0606030504020204" pitchFamily="34" charset="0"/>
                <a:cs typeface="Calibri" panose="020F0502020204030204" pitchFamily="34" charset="0"/>
              </a:rPr>
              <a:t>          DON’T:</a:t>
            </a:r>
          </a:p>
          <a:p>
            <a:pPr marL="0" marR="0" lvl="0" indent="0" algn="l" defTabSz="3343281" rtl="0" eaLnBrk="1" fontAlgn="auto" latinLnBrk="0" hangingPunct="1">
              <a:lnSpc>
                <a:spcPct val="100000"/>
              </a:lnSpc>
              <a:spcBef>
                <a:spcPts val="0"/>
              </a:spcBef>
              <a:spcAft>
                <a:spcPts val="0"/>
              </a:spcAft>
              <a:buClr>
                <a:srgbClr val="7ABB57"/>
              </a:buClr>
              <a:buSzTx/>
              <a:buFont typeface="Arial" panose="020B0604020202020204" pitchFamily="34" charset="0"/>
              <a:buNone/>
              <a:tabLst/>
              <a:defRPr/>
            </a:pPr>
            <a:r>
              <a:rPr lang="en-US" sz="1400" b="1" dirty="0">
                <a:solidFill>
                  <a:srgbClr val="E97924"/>
                </a:solidFill>
                <a:latin typeface="Calibri" panose="020F0502020204030204" pitchFamily="34" charset="0"/>
                <a:ea typeface="Open Sans" panose="020B0606030504020204" pitchFamily="34" charset="0"/>
                <a:cs typeface="Calibri" panose="020F0502020204030204" pitchFamily="34" charset="0"/>
              </a:rPr>
              <a:t>   </a:t>
            </a:r>
            <a:endParaRPr kumimoji="0" lang="en-US" sz="1200" b="1" i="0" u="none" strike="noStrike" kern="1200" cap="none" spc="0" normalizeH="0" baseline="0" noProof="0" dirty="0">
              <a:ln>
                <a:noFill/>
              </a:ln>
              <a:solidFill>
                <a:srgbClr val="E97924"/>
              </a:solidFill>
              <a:effectLst/>
              <a:uLnTx/>
              <a:uFillTx/>
              <a:latin typeface="Calibri" panose="020F0502020204030204" pitchFamily="34" charset="0"/>
              <a:ea typeface="Open Sans" panose="020B0606030504020204" pitchFamily="34" charset="0"/>
              <a:cs typeface="Calibri" panose="020F0502020204030204" pitchFamily="34" charset="0"/>
            </a:endParaRPr>
          </a:p>
          <a:p>
            <a:pPr marL="342900" marR="0" lvl="0" indent="-342900" algn="l" defTabSz="3343281" rtl="0" eaLnBrk="1" fontAlgn="auto" latinLnBrk="0" hangingPunct="1">
              <a:lnSpc>
                <a:spcPct val="100000"/>
              </a:lnSpc>
              <a:spcBef>
                <a:spcPts val="0"/>
              </a:spcBef>
              <a:spcAft>
                <a:spcPts val="0"/>
              </a:spcAft>
              <a:buClr>
                <a:srgbClr val="E97924"/>
              </a:buClr>
              <a:buSzTx/>
              <a:buFont typeface="Calibri" panose="020F0502020204030204" pitchFamily="34" charset="0"/>
              <a:buChar char="×"/>
              <a:tabLst/>
              <a:defRPr/>
            </a:pPr>
            <a:r>
              <a:rPr kumimoji="0" lang="sv-SE" sz="20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rPr>
              <a:t>Blanda dina affärs- och personliga konton; ha ett separat bankkonto för småföretag.</a:t>
            </a:r>
            <a:endParaRPr kumimoji="0" lang="en-US" sz="20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endParaRPr>
          </a:p>
          <a:p>
            <a:pPr marL="342900" marR="0" lvl="0" indent="-342900" algn="l" defTabSz="3343281" rtl="0" eaLnBrk="1" fontAlgn="auto" latinLnBrk="0" hangingPunct="1">
              <a:lnSpc>
                <a:spcPct val="100000"/>
              </a:lnSpc>
              <a:spcBef>
                <a:spcPts val="0"/>
              </a:spcBef>
              <a:spcAft>
                <a:spcPts val="0"/>
              </a:spcAft>
              <a:buClr>
                <a:srgbClr val="E97924"/>
              </a:buClr>
              <a:buSzTx/>
              <a:buFont typeface="Calibri" panose="020F0502020204030204" pitchFamily="34" charset="0"/>
              <a:buChar char="×"/>
              <a:tabLst/>
              <a:defRPr/>
            </a:pPr>
            <a:r>
              <a:rPr kumimoji="0" lang="sv-SE" sz="20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rPr>
              <a:t>Ansök endast på en typ av långivare; utforska alla alternativ för bättre beslutsfattande.</a:t>
            </a:r>
            <a:endParaRPr kumimoji="0" lang="en-US" sz="20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endParaRPr>
          </a:p>
          <a:p>
            <a:pPr marL="342900" marR="0" lvl="0" indent="-342900" algn="l" defTabSz="3343281" rtl="0" eaLnBrk="1" fontAlgn="auto" latinLnBrk="0" hangingPunct="1">
              <a:lnSpc>
                <a:spcPct val="100000"/>
              </a:lnSpc>
              <a:spcBef>
                <a:spcPts val="0"/>
              </a:spcBef>
              <a:spcAft>
                <a:spcPts val="0"/>
              </a:spcAft>
              <a:buClr>
                <a:srgbClr val="E97924"/>
              </a:buClr>
              <a:buSzTx/>
              <a:buFont typeface="Calibri" panose="020F0502020204030204" pitchFamily="34" charset="0"/>
              <a:buChar char="×"/>
              <a:tabLst/>
              <a:defRPr/>
            </a:pPr>
            <a:r>
              <a:rPr kumimoji="0" lang="sv-SE" sz="20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rPr>
              <a:t>Fall för opålitliga långivare; säkerställa trovärdighet och tillförlitlighet innan du förbinder dig.</a:t>
            </a:r>
            <a:endParaRPr kumimoji="0" lang="de-DE" sz="2400" b="1" i="0" u="none" strike="noStrike" kern="1200" cap="none" spc="0" normalizeH="0" baseline="0" noProof="0" dirty="0">
              <a:ln>
                <a:noFill/>
              </a:ln>
              <a:solidFill>
                <a:srgbClr val="E97924"/>
              </a:solidFill>
              <a:effectLst/>
              <a:uLnTx/>
              <a:uFillTx/>
              <a:latin typeface="Calibri" panose="020F0502020204030204" pitchFamily="34" charset="0"/>
              <a:ea typeface="Open Sans" panose="020B0606030504020204" pitchFamily="34" charset="0"/>
              <a:cs typeface="Calibri" panose="020F0502020204030204" pitchFamily="34" charset="0"/>
            </a:endParaRPr>
          </a:p>
          <a:p>
            <a:endParaRPr lang="de-DE" dirty="0"/>
          </a:p>
        </p:txBody>
      </p:sp>
      <p:pic>
        <p:nvPicPr>
          <p:cNvPr id="6" name="Grafik 5" descr="Daumen hoch-Zeichen mit einfarbiger Füllung">
            <a:extLst>
              <a:ext uri="{FF2B5EF4-FFF2-40B4-BE49-F238E27FC236}">
                <a16:creationId xmlns:a16="http://schemas.microsoft.com/office/drawing/2014/main" id="{98DC6F36-FD00-45D9-A888-2A9FF75D6220}"/>
              </a:ext>
            </a:extLst>
          </p:cNvPr>
          <p:cNvPicPr>
            <a:picLocks noChangeAspect="1"/>
          </p:cNvPicPr>
          <p:nvPr/>
        </p:nvPicPr>
        <p:blipFill>
          <a:blip r:embed="rId4" cstate="email">
            <a:alphaModFix amt="41000"/>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1661976" y="1920148"/>
            <a:ext cx="3291839" cy="3487186"/>
          </a:xfrm>
          <a:prstGeom prst="rect">
            <a:avLst/>
          </a:prstGeom>
        </p:spPr>
      </p:pic>
    </p:spTree>
    <p:extLst>
      <p:ext uri="{BB962C8B-B14F-4D97-AF65-F5344CB8AC3E}">
        <p14:creationId xmlns:p14="http://schemas.microsoft.com/office/powerpoint/2010/main" val="284540437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4CC2DD8F-9752-AB3B-1CE6-CE47F40CC35A}"/>
              </a:ext>
            </a:extLst>
          </p:cNvPr>
          <p:cNvSpPr>
            <a:spLocks noGrp="1"/>
          </p:cNvSpPr>
          <p:nvPr>
            <p:ph type="body" sz="quarter" idx="30"/>
          </p:nvPr>
        </p:nvSpPr>
        <p:spPr>
          <a:xfrm>
            <a:off x="854280" y="646547"/>
            <a:ext cx="10483431" cy="804265"/>
          </a:xfrm>
        </p:spPr>
        <p:txBody>
          <a:bodyPr/>
          <a:lstStyle/>
          <a:p>
            <a:r>
              <a:rPr lang="sv-SE" dirty="0"/>
              <a:t>ANSÖKAR FINANSIERING – VA OM JAG FÅR NEJ?</a:t>
            </a:r>
            <a:endParaRPr lang="de-DE" dirty="0"/>
          </a:p>
        </p:txBody>
      </p:sp>
      <p:sp>
        <p:nvSpPr>
          <p:cNvPr id="4" name="Textplatzhalter 3">
            <a:extLst>
              <a:ext uri="{FF2B5EF4-FFF2-40B4-BE49-F238E27FC236}">
                <a16:creationId xmlns:a16="http://schemas.microsoft.com/office/drawing/2014/main" id="{63FE6E99-FC6E-0DE2-6764-0AECC8D53D32}"/>
              </a:ext>
            </a:extLst>
          </p:cNvPr>
          <p:cNvSpPr>
            <a:spLocks noGrp="1"/>
          </p:cNvSpPr>
          <p:nvPr>
            <p:ph type="body" sz="quarter" idx="48"/>
          </p:nvPr>
        </p:nvSpPr>
        <p:spPr>
          <a:xfrm>
            <a:off x="1211615" y="1566169"/>
            <a:ext cx="9732309" cy="4439577"/>
          </a:xfrm>
        </p:spPr>
        <p:txBody>
          <a:bodyPr/>
          <a:lstStyle/>
          <a:p>
            <a:pPr>
              <a:buClr>
                <a:srgbClr val="7ABB57"/>
              </a:buClr>
            </a:pPr>
            <a:r>
              <a:rPr lang="sv-SE" sz="2000" dirty="0"/>
              <a:t>Så, receptet träffade inte riktigt målet, och du gick miste om bidraget, publikfonden eller lånet. Men frukta inte! Använd dessa avslag som språngbrädor i din inlärningsresa.</a:t>
            </a:r>
            <a:endParaRPr lang="en-US" sz="2000" dirty="0"/>
          </a:p>
          <a:p>
            <a:pPr>
              <a:buClr>
                <a:srgbClr val="7ABB57"/>
              </a:buClr>
            </a:pPr>
            <a:endParaRPr lang="en-US" sz="1100" dirty="0"/>
          </a:p>
          <a:p>
            <a:pPr>
              <a:buClr>
                <a:srgbClr val="7ABB57"/>
              </a:buClr>
            </a:pPr>
            <a:r>
              <a:rPr lang="sv-SE" sz="2000" dirty="0"/>
              <a:t>Att möta ett "nej" kan vara svårt, men låt det vara en katalysator för tillväxt. Ta dessa steg för att öka dina chanser till omprövning, förbättra dina framtida finansieringsmöjligheter och, viktigast av allt, lätta på stressen med att säkra finansiering.</a:t>
            </a:r>
            <a:endParaRPr lang="en-US" sz="2000" dirty="0"/>
          </a:p>
          <a:p>
            <a:pPr>
              <a:buClr>
                <a:srgbClr val="7ABB57"/>
              </a:buClr>
            </a:pPr>
            <a:endParaRPr lang="en-US" sz="2000" dirty="0"/>
          </a:p>
          <a:p>
            <a:pPr>
              <a:buClr>
                <a:srgbClr val="7ABB57"/>
              </a:buClr>
            </a:pPr>
            <a:r>
              <a:rPr lang="en-US" sz="2000" b="1" dirty="0" err="1">
                <a:solidFill>
                  <a:srgbClr val="E97924"/>
                </a:solidFill>
              </a:rPr>
              <a:t>Reflektera</a:t>
            </a:r>
            <a:r>
              <a:rPr lang="en-US" sz="2000" b="1" dirty="0">
                <a:solidFill>
                  <a:srgbClr val="E97924"/>
                </a:solidFill>
              </a:rPr>
              <a:t> </a:t>
            </a:r>
            <a:r>
              <a:rPr lang="en-US" sz="2000" b="1" dirty="0" err="1">
                <a:solidFill>
                  <a:srgbClr val="E97924"/>
                </a:solidFill>
              </a:rPr>
              <a:t>över</a:t>
            </a:r>
            <a:r>
              <a:rPr lang="en-US" sz="2000" b="1" dirty="0">
                <a:solidFill>
                  <a:srgbClr val="E97924"/>
                </a:solidFill>
              </a:rPr>
              <a:t> </a:t>
            </a:r>
            <a:r>
              <a:rPr lang="en-US" sz="2000" b="1" dirty="0" err="1">
                <a:solidFill>
                  <a:srgbClr val="E97924"/>
                </a:solidFill>
              </a:rPr>
              <a:t>ditt</a:t>
            </a:r>
            <a:r>
              <a:rPr lang="en-US" sz="2000" b="1" dirty="0">
                <a:solidFill>
                  <a:srgbClr val="E97924"/>
                </a:solidFill>
              </a:rPr>
              <a:t> </a:t>
            </a:r>
            <a:r>
              <a:rPr lang="en-US" sz="2000" b="1" dirty="0" err="1">
                <a:solidFill>
                  <a:srgbClr val="E97924"/>
                </a:solidFill>
              </a:rPr>
              <a:t>förhållningssätt</a:t>
            </a:r>
            <a:endParaRPr lang="en-US" sz="2000" dirty="0"/>
          </a:p>
          <a:p>
            <a:pPr>
              <a:buClr>
                <a:srgbClr val="7ABB57"/>
              </a:buClr>
            </a:pPr>
            <a:r>
              <a:rPr lang="sv-SE" sz="2000" dirty="0"/>
              <a:t>Var ärlig med dig själv. Hade du bråttom med ansökan? Visade du verkligen upp ditt projekts prioriteringar, eller missade du ett tillfälle att briljera i ditt skrivande?</a:t>
            </a:r>
          </a:p>
          <a:p>
            <a:pPr>
              <a:buClr>
                <a:srgbClr val="7ABB57"/>
              </a:buClr>
            </a:pPr>
            <a:endParaRPr lang="en-US" sz="2000" dirty="0"/>
          </a:p>
          <a:p>
            <a:pPr>
              <a:buClr>
                <a:srgbClr val="7ABB57"/>
              </a:buClr>
            </a:pPr>
            <a:r>
              <a:rPr lang="en-US" sz="2000" b="1" dirty="0" err="1">
                <a:solidFill>
                  <a:srgbClr val="E97924"/>
                </a:solidFill>
              </a:rPr>
              <a:t>Sök</a:t>
            </a:r>
            <a:r>
              <a:rPr lang="en-US" sz="2000" b="1" dirty="0">
                <a:solidFill>
                  <a:srgbClr val="E97924"/>
                </a:solidFill>
              </a:rPr>
              <a:t> feedback</a:t>
            </a:r>
            <a:r>
              <a:rPr lang="en-US" sz="2000" dirty="0"/>
              <a:t/>
            </a:r>
            <a:br>
              <a:rPr lang="en-US" sz="2000" dirty="0"/>
            </a:br>
            <a:r>
              <a:rPr lang="sv-SE" sz="2000" dirty="0"/>
              <a:t>Även om ditt avslagsbrev ger en anledning, kan ett muntligt samtal ge fler insikter. Agera professionellt trots besvikelsen och uttrycka tacksamhet för sin tid. Att följa upp efter att ha justerat ditt tillvägagångssätt kan förbättra dina chanser avsevärt.</a:t>
            </a:r>
            <a:endParaRPr lang="en-US" sz="2000" dirty="0"/>
          </a:p>
          <a:p>
            <a:pPr>
              <a:buClr>
                <a:srgbClr val="7ABB57"/>
              </a:buClr>
            </a:pPr>
            <a:endParaRPr lang="en-US" sz="2000" dirty="0"/>
          </a:p>
        </p:txBody>
      </p:sp>
      <p:pic>
        <p:nvPicPr>
          <p:cNvPr id="7" name="Grafik 6" descr="Chatblase Silhouette">
            <a:extLst>
              <a:ext uri="{FF2B5EF4-FFF2-40B4-BE49-F238E27FC236}">
                <a16:creationId xmlns:a16="http://schemas.microsoft.com/office/drawing/2014/main" id="{F51DEAB0-73D6-01EE-C2C1-203942EC551A}"/>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249090" y="4946969"/>
            <a:ext cx="914400" cy="914400"/>
          </a:xfrm>
          <a:prstGeom prst="rect">
            <a:avLst/>
          </a:prstGeom>
        </p:spPr>
      </p:pic>
      <p:pic>
        <p:nvPicPr>
          <p:cNvPr id="8" name="Grafik 7" descr="Spiegelung Silhouette">
            <a:extLst>
              <a:ext uri="{FF2B5EF4-FFF2-40B4-BE49-F238E27FC236}">
                <a16:creationId xmlns:a16="http://schemas.microsoft.com/office/drawing/2014/main" id="{A6C90122-7E8E-A2D7-DFBC-C17E64176FCC}"/>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249090" y="3641580"/>
            <a:ext cx="914400" cy="914400"/>
          </a:xfrm>
          <a:prstGeom prst="rect">
            <a:avLst/>
          </a:prstGeom>
        </p:spPr>
      </p:pic>
    </p:spTree>
    <p:extLst>
      <p:ext uri="{BB962C8B-B14F-4D97-AF65-F5344CB8AC3E}">
        <p14:creationId xmlns:p14="http://schemas.microsoft.com/office/powerpoint/2010/main" val="298891719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4CC2DD8F-9752-AB3B-1CE6-CE47F40CC35A}"/>
              </a:ext>
            </a:extLst>
          </p:cNvPr>
          <p:cNvSpPr>
            <a:spLocks noGrp="1"/>
          </p:cNvSpPr>
          <p:nvPr>
            <p:ph type="body" sz="quarter" idx="30"/>
          </p:nvPr>
        </p:nvSpPr>
        <p:spPr>
          <a:xfrm>
            <a:off x="854280" y="694675"/>
            <a:ext cx="10483431" cy="804265"/>
          </a:xfrm>
        </p:spPr>
        <p:txBody>
          <a:bodyPr/>
          <a:lstStyle/>
          <a:p>
            <a:r>
              <a:rPr lang="sv-SE" dirty="0"/>
              <a:t>ANSÖKAR FINANSIERING – VA OM JAG FÅR NEJ?</a:t>
            </a:r>
            <a:endParaRPr lang="de-DE" dirty="0"/>
          </a:p>
        </p:txBody>
      </p:sp>
      <p:sp>
        <p:nvSpPr>
          <p:cNvPr id="4" name="Textplatzhalter 3">
            <a:extLst>
              <a:ext uri="{FF2B5EF4-FFF2-40B4-BE49-F238E27FC236}">
                <a16:creationId xmlns:a16="http://schemas.microsoft.com/office/drawing/2014/main" id="{63FE6E99-FC6E-0DE2-6764-0AECC8D53D32}"/>
              </a:ext>
            </a:extLst>
          </p:cNvPr>
          <p:cNvSpPr>
            <a:spLocks noGrp="1"/>
          </p:cNvSpPr>
          <p:nvPr>
            <p:ph type="body" sz="quarter" idx="48"/>
          </p:nvPr>
        </p:nvSpPr>
        <p:spPr>
          <a:xfrm>
            <a:off x="1248917" y="1614295"/>
            <a:ext cx="9598756" cy="4439577"/>
          </a:xfrm>
        </p:spPr>
        <p:txBody>
          <a:bodyPr/>
          <a:lstStyle/>
          <a:p>
            <a:pPr>
              <a:buClr>
                <a:srgbClr val="7ABB57"/>
              </a:buClr>
            </a:pPr>
            <a:r>
              <a:rPr lang="sv-SE" sz="2000" b="1" dirty="0">
                <a:solidFill>
                  <a:srgbClr val="E97924"/>
                </a:solidFill>
              </a:rPr>
              <a:t>Utforska vad som fick finansiering</a:t>
            </a:r>
            <a:endParaRPr lang="en-US" sz="2000" b="1" dirty="0">
              <a:solidFill>
                <a:srgbClr val="E97924"/>
              </a:solidFill>
            </a:endParaRPr>
          </a:p>
          <a:p>
            <a:pPr>
              <a:buClr>
                <a:srgbClr val="7ABB57"/>
              </a:buClr>
            </a:pPr>
            <a:r>
              <a:rPr lang="sv-SE" sz="2000" dirty="0"/>
              <a:t>Finansiärer delar ofta listor över framgångsrika projekt. Vad utmärker sig hos de som fått finansiering? Var de i ett annat affärsskede? Begärde de mer eller mindre pengar än du gjorde? Var deras aktiviteter anpassade till finansiärens preferenser?</a:t>
            </a:r>
          </a:p>
          <a:p>
            <a:pPr>
              <a:buClr>
                <a:srgbClr val="7ABB57"/>
              </a:buClr>
            </a:pPr>
            <a:endParaRPr lang="en-US" sz="2000" dirty="0"/>
          </a:p>
          <a:p>
            <a:pPr>
              <a:buClr>
                <a:srgbClr val="7ABB57"/>
              </a:buClr>
            </a:pPr>
            <a:r>
              <a:rPr lang="en-US" sz="2000" b="1" dirty="0" err="1">
                <a:solidFill>
                  <a:srgbClr val="E97924"/>
                </a:solidFill>
              </a:rPr>
              <a:t>Överväg</a:t>
            </a:r>
            <a:r>
              <a:rPr lang="en-US" sz="2000" b="1" dirty="0">
                <a:solidFill>
                  <a:srgbClr val="E97924"/>
                </a:solidFill>
              </a:rPr>
              <a:t> </a:t>
            </a:r>
            <a:r>
              <a:rPr lang="en-US" sz="2000" b="1" dirty="0" err="1">
                <a:solidFill>
                  <a:srgbClr val="E97924"/>
                </a:solidFill>
              </a:rPr>
              <a:t>dina</a:t>
            </a:r>
            <a:r>
              <a:rPr lang="en-US" sz="2000" b="1" dirty="0">
                <a:solidFill>
                  <a:srgbClr val="E97924"/>
                </a:solidFill>
              </a:rPr>
              <a:t> </a:t>
            </a:r>
            <a:r>
              <a:rPr lang="en-US" sz="2000" b="1" dirty="0" err="1">
                <a:solidFill>
                  <a:srgbClr val="E97924"/>
                </a:solidFill>
              </a:rPr>
              <a:t>alternativ</a:t>
            </a:r>
            <a:r>
              <a:rPr lang="en-US" sz="2000" dirty="0"/>
              <a:t/>
            </a:r>
            <a:br>
              <a:rPr lang="en-US" sz="2000" dirty="0"/>
            </a:br>
            <a:r>
              <a:rPr lang="sv-SE" sz="2000" dirty="0"/>
              <a:t>Det finns ingen enhetlig metod för finansiering. Om en väg visar sig vara mer utmanande än givande, överväg att ändra din strategi. Att välja rätt kanal eller kombination av kanaler kan vara nyckeln till att säkerställa att ja.</a:t>
            </a:r>
            <a:endParaRPr lang="en-US" sz="2000" dirty="0"/>
          </a:p>
          <a:p>
            <a:pPr>
              <a:buClr>
                <a:srgbClr val="7ABB57"/>
              </a:buClr>
            </a:pPr>
            <a:endParaRPr lang="en-US" sz="2000" dirty="0"/>
          </a:p>
          <a:p>
            <a:pPr>
              <a:buClr>
                <a:srgbClr val="7ABB57"/>
              </a:buClr>
            </a:pPr>
            <a:r>
              <a:rPr lang="en-US" sz="2000" b="1" dirty="0" err="1">
                <a:solidFill>
                  <a:srgbClr val="E97924"/>
                </a:solidFill>
              </a:rPr>
              <a:t>Utvärdera</a:t>
            </a:r>
            <a:r>
              <a:rPr lang="en-US" sz="2000" b="1" dirty="0">
                <a:solidFill>
                  <a:srgbClr val="E97924"/>
                </a:solidFill>
              </a:rPr>
              <a:t> din </a:t>
            </a:r>
            <a:r>
              <a:rPr lang="en-US" sz="2000" b="1" dirty="0" err="1">
                <a:solidFill>
                  <a:srgbClr val="E97924"/>
                </a:solidFill>
              </a:rPr>
              <a:t>affärsmodell</a:t>
            </a:r>
            <a:endParaRPr lang="en-US" sz="2000" b="1" dirty="0">
              <a:solidFill>
                <a:srgbClr val="E97924"/>
              </a:solidFill>
            </a:endParaRPr>
          </a:p>
          <a:p>
            <a:pPr>
              <a:buClr>
                <a:srgbClr val="7ABB57"/>
              </a:buClr>
            </a:pPr>
            <a:r>
              <a:rPr lang="sv-SE" sz="2000" dirty="0"/>
              <a:t>Använd avslaget som en chans att förfina din affärsmodell. Identifiera och åtgärda eventuella större brister eller svagheter. Detta gör inte bara ditt företag mer tilltalande för andra potentiella investerare utan kan också påverka sinnena hos dem som från början sa nej.</a:t>
            </a:r>
            <a:endParaRPr lang="en-US" sz="2000" dirty="0"/>
          </a:p>
        </p:txBody>
      </p:sp>
      <p:pic>
        <p:nvPicPr>
          <p:cNvPr id="5" name="Grafik 4" descr="Schatzkarte Silhouette">
            <a:extLst>
              <a:ext uri="{FF2B5EF4-FFF2-40B4-BE49-F238E27FC236}">
                <a16:creationId xmlns:a16="http://schemas.microsoft.com/office/drawing/2014/main" id="{430DD8CD-2433-C5F9-6164-014A13CAA4FA}"/>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370535" y="1903781"/>
            <a:ext cx="914400" cy="914400"/>
          </a:xfrm>
          <a:prstGeom prst="rect">
            <a:avLst/>
          </a:prstGeom>
        </p:spPr>
      </p:pic>
      <p:pic>
        <p:nvPicPr>
          <p:cNvPr id="9" name="Grafik 8" descr="Person mit Idee Silhouette">
            <a:extLst>
              <a:ext uri="{FF2B5EF4-FFF2-40B4-BE49-F238E27FC236}">
                <a16:creationId xmlns:a16="http://schemas.microsoft.com/office/drawing/2014/main" id="{F56E0479-CC39-10FD-A702-A99F24AA42D4}"/>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394633" y="3376883"/>
            <a:ext cx="914400" cy="914400"/>
          </a:xfrm>
          <a:prstGeom prst="rect">
            <a:avLst/>
          </a:prstGeom>
        </p:spPr>
      </p:pic>
      <p:pic>
        <p:nvPicPr>
          <p:cNvPr id="15" name="Grafik 14" descr="Recherche Silhouette">
            <a:extLst>
              <a:ext uri="{FF2B5EF4-FFF2-40B4-BE49-F238E27FC236}">
                <a16:creationId xmlns:a16="http://schemas.microsoft.com/office/drawing/2014/main" id="{1E926D71-41C0-F0B3-2A13-D45634E10CC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xmlns="" r:embed="rId7"/>
              </a:ext>
            </a:extLst>
          </a:blip>
          <a:stretch>
            <a:fillRect/>
          </a:stretch>
        </p:blipFill>
        <p:spPr>
          <a:xfrm>
            <a:off x="414029" y="4961623"/>
            <a:ext cx="914400" cy="914400"/>
          </a:xfrm>
          <a:prstGeom prst="rect">
            <a:avLst/>
          </a:prstGeom>
        </p:spPr>
      </p:pic>
    </p:spTree>
    <p:extLst>
      <p:ext uri="{BB962C8B-B14F-4D97-AF65-F5344CB8AC3E}">
        <p14:creationId xmlns:p14="http://schemas.microsoft.com/office/powerpoint/2010/main" val="177713351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851B00E-87A4-6809-75C0-0606E0F7688C}"/>
              </a:ext>
            </a:extLst>
          </p:cNvPr>
          <p:cNvSpPr>
            <a:spLocks noGrp="1"/>
          </p:cNvSpPr>
          <p:nvPr>
            <p:ph type="body" sz="quarter" idx="20"/>
          </p:nvPr>
        </p:nvSpPr>
        <p:spPr/>
        <p:txBody>
          <a:bodyPr/>
          <a:lstStyle/>
          <a:p>
            <a:r>
              <a:rPr lang="en-US" dirty="0"/>
              <a:t>www.</a:t>
            </a:r>
            <a:r>
              <a:rPr lang="en-US" b="1" dirty="0"/>
              <a:t>ingrow</a:t>
            </a:r>
            <a:r>
              <a:rPr lang="en-US" dirty="0"/>
              <a:t>.eu</a:t>
            </a:r>
          </a:p>
        </p:txBody>
      </p:sp>
      <p:sp>
        <p:nvSpPr>
          <p:cNvPr id="5" name="Text Placeholder 4">
            <a:extLst>
              <a:ext uri="{FF2B5EF4-FFF2-40B4-BE49-F238E27FC236}">
                <a16:creationId xmlns:a16="http://schemas.microsoft.com/office/drawing/2014/main" id="{E06499F2-5E90-07E2-4CB3-FFBDC4494273}"/>
              </a:ext>
            </a:extLst>
          </p:cNvPr>
          <p:cNvSpPr>
            <a:spLocks noGrp="1"/>
          </p:cNvSpPr>
          <p:nvPr>
            <p:ph type="body" sz="quarter" idx="30"/>
          </p:nvPr>
        </p:nvSpPr>
        <p:spPr/>
        <p:txBody>
          <a:bodyPr/>
          <a:lstStyle/>
          <a:p>
            <a:r>
              <a:rPr lang="en-US" dirty="0" err="1"/>
              <a:t>Följ</a:t>
            </a:r>
            <a:r>
              <a:rPr lang="en-US" dirty="0"/>
              <a:t> </a:t>
            </a:r>
            <a:r>
              <a:rPr lang="en-US" dirty="0" err="1"/>
              <a:t>vår</a:t>
            </a:r>
            <a:r>
              <a:rPr lang="en-US" dirty="0"/>
              <a:t> </a:t>
            </a:r>
            <a:r>
              <a:rPr lang="en-US" dirty="0" err="1"/>
              <a:t>resa</a:t>
            </a:r>
            <a:endParaRPr lang="en-US" dirty="0"/>
          </a:p>
        </p:txBody>
      </p:sp>
      <p:grpSp>
        <p:nvGrpSpPr>
          <p:cNvPr id="24" name="Group 23">
            <a:extLst>
              <a:ext uri="{FF2B5EF4-FFF2-40B4-BE49-F238E27FC236}">
                <a16:creationId xmlns:a16="http://schemas.microsoft.com/office/drawing/2014/main" id="{B205A1CF-0959-78DE-5028-7853151D2286}"/>
              </a:ext>
            </a:extLst>
          </p:cNvPr>
          <p:cNvGrpSpPr/>
          <p:nvPr/>
        </p:nvGrpSpPr>
        <p:grpSpPr>
          <a:xfrm>
            <a:off x="575886" y="4233019"/>
            <a:ext cx="2476327" cy="417772"/>
            <a:chOff x="575887" y="5068173"/>
            <a:chExt cx="1664680" cy="280842"/>
          </a:xfrm>
        </p:grpSpPr>
        <p:grpSp>
          <p:nvGrpSpPr>
            <p:cNvPr id="6" name="Graphic 3">
              <a:extLst>
                <a:ext uri="{FF2B5EF4-FFF2-40B4-BE49-F238E27FC236}">
                  <a16:creationId xmlns:a16="http://schemas.microsoft.com/office/drawing/2014/main" id="{C16F0B8A-7F69-937C-F2ED-17559B20A6AB}"/>
                </a:ext>
              </a:extLst>
            </p:cNvPr>
            <p:cNvGrpSpPr/>
            <p:nvPr/>
          </p:nvGrpSpPr>
          <p:grpSpPr>
            <a:xfrm>
              <a:off x="1614025" y="5068173"/>
              <a:ext cx="280634" cy="280634"/>
              <a:chOff x="1950027" y="2499889"/>
              <a:chExt cx="850463" cy="850463"/>
            </a:xfrm>
          </p:grpSpPr>
          <p:sp>
            <p:nvSpPr>
              <p:cNvPr id="7" name="Freeform 6">
                <a:extLst>
                  <a:ext uri="{FF2B5EF4-FFF2-40B4-BE49-F238E27FC236}">
                    <a16:creationId xmlns:a16="http://schemas.microsoft.com/office/drawing/2014/main" id="{207490F1-E345-5BC9-D101-99147648B512}"/>
                  </a:ext>
                </a:extLst>
              </p:cNvPr>
              <p:cNvSpPr/>
              <p:nvPr/>
            </p:nvSpPr>
            <p:spPr>
              <a:xfrm>
                <a:off x="1950027"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nvGrpSpPr>
              <p:cNvPr id="8" name="Graphic 3">
                <a:extLst>
                  <a:ext uri="{FF2B5EF4-FFF2-40B4-BE49-F238E27FC236}">
                    <a16:creationId xmlns:a16="http://schemas.microsoft.com/office/drawing/2014/main" id="{EF0EC305-2157-B506-4C46-7D05B4AB506E}"/>
                  </a:ext>
                </a:extLst>
              </p:cNvPr>
              <p:cNvGrpSpPr/>
              <p:nvPr/>
            </p:nvGrpSpPr>
            <p:grpSpPr>
              <a:xfrm>
                <a:off x="2107521" y="2657382"/>
                <a:ext cx="535476" cy="535477"/>
                <a:chOff x="2107521" y="2657382"/>
                <a:chExt cx="535476" cy="535477"/>
              </a:xfrm>
              <a:solidFill>
                <a:srgbClr val="FFFFFF"/>
              </a:solidFill>
            </p:grpSpPr>
            <p:sp>
              <p:nvSpPr>
                <p:cNvPr id="9" name="Freeform 8">
                  <a:extLst>
                    <a:ext uri="{FF2B5EF4-FFF2-40B4-BE49-F238E27FC236}">
                      <a16:creationId xmlns:a16="http://schemas.microsoft.com/office/drawing/2014/main" id="{9212B4F7-97DF-6D12-BC9E-8A1F181265E4}"/>
                    </a:ext>
                  </a:extLst>
                </p:cNvPr>
                <p:cNvSpPr/>
                <p:nvPr/>
              </p:nvSpPr>
              <p:spPr>
                <a:xfrm>
                  <a:off x="2107521" y="2657382"/>
                  <a:ext cx="535476" cy="535477"/>
                </a:xfrm>
                <a:custGeom>
                  <a:avLst/>
                  <a:gdLst>
                    <a:gd name="connsiteX0" fmla="*/ 267739 w 535476"/>
                    <a:gd name="connsiteY0" fmla="*/ 48508 h 535477"/>
                    <a:gd name="connsiteX1" fmla="*/ 376094 w 535476"/>
                    <a:gd name="connsiteY1" fmla="*/ 49768 h 535477"/>
                    <a:gd name="connsiteX2" fmla="*/ 425862 w 535476"/>
                    <a:gd name="connsiteY2" fmla="*/ 59217 h 535477"/>
                    <a:gd name="connsiteX3" fmla="*/ 456730 w 535476"/>
                    <a:gd name="connsiteY3" fmla="*/ 79377 h 535477"/>
                    <a:gd name="connsiteX4" fmla="*/ 476890 w 535476"/>
                    <a:gd name="connsiteY4" fmla="*/ 110245 h 535477"/>
                    <a:gd name="connsiteX5" fmla="*/ 486339 w 535476"/>
                    <a:gd name="connsiteY5" fmla="*/ 160013 h 535477"/>
                    <a:gd name="connsiteX6" fmla="*/ 487599 w 535476"/>
                    <a:gd name="connsiteY6" fmla="*/ 268368 h 535477"/>
                    <a:gd name="connsiteX7" fmla="*/ 486339 w 535476"/>
                    <a:gd name="connsiteY7" fmla="*/ 376724 h 535477"/>
                    <a:gd name="connsiteX8" fmla="*/ 476890 w 535476"/>
                    <a:gd name="connsiteY8" fmla="*/ 426492 h 535477"/>
                    <a:gd name="connsiteX9" fmla="*/ 456730 w 535476"/>
                    <a:gd name="connsiteY9" fmla="*/ 457360 h 535477"/>
                    <a:gd name="connsiteX10" fmla="*/ 425862 w 535476"/>
                    <a:gd name="connsiteY10" fmla="*/ 477519 h 535477"/>
                    <a:gd name="connsiteX11" fmla="*/ 376094 w 535476"/>
                    <a:gd name="connsiteY11" fmla="*/ 486969 h 535477"/>
                    <a:gd name="connsiteX12" fmla="*/ 267739 w 535476"/>
                    <a:gd name="connsiteY12" fmla="*/ 488229 h 535477"/>
                    <a:gd name="connsiteX13" fmla="*/ 159383 w 535476"/>
                    <a:gd name="connsiteY13" fmla="*/ 486969 h 535477"/>
                    <a:gd name="connsiteX14" fmla="*/ 109615 w 535476"/>
                    <a:gd name="connsiteY14" fmla="*/ 477519 h 535477"/>
                    <a:gd name="connsiteX15" fmla="*/ 78747 w 535476"/>
                    <a:gd name="connsiteY15" fmla="*/ 457360 h 535477"/>
                    <a:gd name="connsiteX16" fmla="*/ 58587 w 535476"/>
                    <a:gd name="connsiteY16" fmla="*/ 426492 h 535477"/>
                    <a:gd name="connsiteX17" fmla="*/ 49138 w 535476"/>
                    <a:gd name="connsiteY17" fmla="*/ 376724 h 535477"/>
                    <a:gd name="connsiteX18" fmla="*/ 47878 w 535476"/>
                    <a:gd name="connsiteY18" fmla="*/ 268368 h 535477"/>
                    <a:gd name="connsiteX19" fmla="*/ 49138 w 535476"/>
                    <a:gd name="connsiteY19" fmla="*/ 160013 h 535477"/>
                    <a:gd name="connsiteX20" fmla="*/ 58587 w 535476"/>
                    <a:gd name="connsiteY20" fmla="*/ 110245 h 535477"/>
                    <a:gd name="connsiteX21" fmla="*/ 78747 w 535476"/>
                    <a:gd name="connsiteY21" fmla="*/ 79377 h 535477"/>
                    <a:gd name="connsiteX22" fmla="*/ 109615 w 535476"/>
                    <a:gd name="connsiteY22" fmla="*/ 59217 h 535477"/>
                    <a:gd name="connsiteX23" fmla="*/ 159383 w 535476"/>
                    <a:gd name="connsiteY23" fmla="*/ 49768 h 535477"/>
                    <a:gd name="connsiteX24" fmla="*/ 267739 w 535476"/>
                    <a:gd name="connsiteY24" fmla="*/ 48508 h 535477"/>
                    <a:gd name="connsiteX25" fmla="*/ 267739 w 535476"/>
                    <a:gd name="connsiteY25" fmla="*/ 0 h 535477"/>
                    <a:gd name="connsiteX26" fmla="*/ 157493 w 535476"/>
                    <a:gd name="connsiteY26" fmla="*/ 1890 h 535477"/>
                    <a:gd name="connsiteX27" fmla="*/ 92606 w 535476"/>
                    <a:gd name="connsiteY27" fmla="*/ 14489 h 535477"/>
                    <a:gd name="connsiteX28" fmla="*/ 45358 w 535476"/>
                    <a:gd name="connsiteY28" fmla="*/ 45358 h 535477"/>
                    <a:gd name="connsiteX29" fmla="*/ 14489 w 535476"/>
                    <a:gd name="connsiteY29" fmla="*/ 92606 h 535477"/>
                    <a:gd name="connsiteX30" fmla="*/ 1890 w 535476"/>
                    <a:gd name="connsiteY30" fmla="*/ 157493 h 535477"/>
                    <a:gd name="connsiteX31" fmla="*/ 0 w 535476"/>
                    <a:gd name="connsiteY31" fmla="*/ 267739 h 535477"/>
                    <a:gd name="connsiteX32" fmla="*/ 1890 w 535476"/>
                    <a:gd name="connsiteY32" fmla="*/ 377984 h 535477"/>
                    <a:gd name="connsiteX33" fmla="*/ 14489 w 535476"/>
                    <a:gd name="connsiteY33" fmla="*/ 442871 h 535477"/>
                    <a:gd name="connsiteX34" fmla="*/ 45358 w 535476"/>
                    <a:gd name="connsiteY34" fmla="*/ 490119 h 535477"/>
                    <a:gd name="connsiteX35" fmla="*/ 92606 w 535476"/>
                    <a:gd name="connsiteY35" fmla="*/ 520988 h 535477"/>
                    <a:gd name="connsiteX36" fmla="*/ 157493 w 535476"/>
                    <a:gd name="connsiteY36" fmla="*/ 533587 h 535477"/>
                    <a:gd name="connsiteX37" fmla="*/ 267739 w 535476"/>
                    <a:gd name="connsiteY37" fmla="*/ 535477 h 535477"/>
                    <a:gd name="connsiteX38" fmla="*/ 377984 w 535476"/>
                    <a:gd name="connsiteY38" fmla="*/ 533587 h 535477"/>
                    <a:gd name="connsiteX39" fmla="*/ 442871 w 535476"/>
                    <a:gd name="connsiteY39" fmla="*/ 520988 h 535477"/>
                    <a:gd name="connsiteX40" fmla="*/ 490119 w 535476"/>
                    <a:gd name="connsiteY40" fmla="*/ 490119 h 535477"/>
                    <a:gd name="connsiteX41" fmla="*/ 520988 w 535476"/>
                    <a:gd name="connsiteY41" fmla="*/ 442871 h 535477"/>
                    <a:gd name="connsiteX42" fmla="*/ 533587 w 535476"/>
                    <a:gd name="connsiteY42" fmla="*/ 377984 h 535477"/>
                    <a:gd name="connsiteX43" fmla="*/ 535477 w 535476"/>
                    <a:gd name="connsiteY43" fmla="*/ 267739 h 535477"/>
                    <a:gd name="connsiteX44" fmla="*/ 533587 w 535476"/>
                    <a:gd name="connsiteY44" fmla="*/ 157493 h 535477"/>
                    <a:gd name="connsiteX45" fmla="*/ 520988 w 535476"/>
                    <a:gd name="connsiteY45" fmla="*/ 92606 h 535477"/>
                    <a:gd name="connsiteX46" fmla="*/ 490119 w 535476"/>
                    <a:gd name="connsiteY46" fmla="*/ 45358 h 535477"/>
                    <a:gd name="connsiteX47" fmla="*/ 442871 w 535476"/>
                    <a:gd name="connsiteY47" fmla="*/ 14489 h 535477"/>
                    <a:gd name="connsiteX48" fmla="*/ 377984 w 535476"/>
                    <a:gd name="connsiteY48" fmla="*/ 1890 h 535477"/>
                    <a:gd name="connsiteX49" fmla="*/ 267739 w 535476"/>
                    <a:gd name="connsiteY49" fmla="*/ 0 h 535477"/>
                    <a:gd name="connsiteX50" fmla="*/ 267739 w 535476"/>
                    <a:gd name="connsiteY50" fmla="*/ 0 h 53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5476" h="535477">
                      <a:moveTo>
                        <a:pt x="267739" y="48508"/>
                      </a:moveTo>
                      <a:cubicBezTo>
                        <a:pt x="338925" y="48508"/>
                        <a:pt x="347745" y="48508"/>
                        <a:pt x="376094" y="49768"/>
                      </a:cubicBezTo>
                      <a:cubicBezTo>
                        <a:pt x="401923" y="51028"/>
                        <a:pt x="416412" y="55438"/>
                        <a:pt x="425862" y="59217"/>
                      </a:cubicBezTo>
                      <a:cubicBezTo>
                        <a:pt x="438461" y="64257"/>
                        <a:pt x="447281" y="69927"/>
                        <a:pt x="456730" y="79377"/>
                      </a:cubicBezTo>
                      <a:cubicBezTo>
                        <a:pt x="466180" y="88826"/>
                        <a:pt x="471849" y="97646"/>
                        <a:pt x="476890" y="110245"/>
                      </a:cubicBezTo>
                      <a:cubicBezTo>
                        <a:pt x="480669" y="119695"/>
                        <a:pt x="485079" y="133554"/>
                        <a:pt x="486339" y="160013"/>
                      </a:cubicBezTo>
                      <a:cubicBezTo>
                        <a:pt x="487599" y="188362"/>
                        <a:pt x="487599" y="196552"/>
                        <a:pt x="487599" y="268368"/>
                      </a:cubicBezTo>
                      <a:cubicBezTo>
                        <a:pt x="487599" y="340185"/>
                        <a:pt x="487599" y="348375"/>
                        <a:pt x="486339" y="376724"/>
                      </a:cubicBezTo>
                      <a:cubicBezTo>
                        <a:pt x="485079" y="402553"/>
                        <a:pt x="480669" y="417042"/>
                        <a:pt x="476890" y="426492"/>
                      </a:cubicBezTo>
                      <a:cubicBezTo>
                        <a:pt x="471849" y="439091"/>
                        <a:pt x="466180" y="447911"/>
                        <a:pt x="456730" y="457360"/>
                      </a:cubicBezTo>
                      <a:cubicBezTo>
                        <a:pt x="447281" y="466810"/>
                        <a:pt x="438461" y="472480"/>
                        <a:pt x="425862" y="477519"/>
                      </a:cubicBezTo>
                      <a:cubicBezTo>
                        <a:pt x="416412" y="481299"/>
                        <a:pt x="402552" y="485709"/>
                        <a:pt x="376094" y="486969"/>
                      </a:cubicBezTo>
                      <a:cubicBezTo>
                        <a:pt x="347745" y="488229"/>
                        <a:pt x="339555" y="488229"/>
                        <a:pt x="267739" y="488229"/>
                      </a:cubicBezTo>
                      <a:cubicBezTo>
                        <a:pt x="195921" y="488229"/>
                        <a:pt x="187732" y="488229"/>
                        <a:pt x="159383" y="486969"/>
                      </a:cubicBezTo>
                      <a:cubicBezTo>
                        <a:pt x="133554" y="485709"/>
                        <a:pt x="119065" y="481299"/>
                        <a:pt x="109615" y="477519"/>
                      </a:cubicBezTo>
                      <a:cubicBezTo>
                        <a:pt x="97016" y="472480"/>
                        <a:pt x="88196" y="466810"/>
                        <a:pt x="78747" y="457360"/>
                      </a:cubicBezTo>
                      <a:cubicBezTo>
                        <a:pt x="69297" y="447911"/>
                        <a:pt x="63627" y="439091"/>
                        <a:pt x="58587" y="426492"/>
                      </a:cubicBezTo>
                      <a:cubicBezTo>
                        <a:pt x="54808" y="417042"/>
                        <a:pt x="50398" y="403183"/>
                        <a:pt x="49138" y="376724"/>
                      </a:cubicBezTo>
                      <a:cubicBezTo>
                        <a:pt x="47878" y="348375"/>
                        <a:pt x="47878" y="340185"/>
                        <a:pt x="47878" y="268368"/>
                      </a:cubicBezTo>
                      <a:cubicBezTo>
                        <a:pt x="47878" y="196552"/>
                        <a:pt x="47878" y="188362"/>
                        <a:pt x="49138" y="160013"/>
                      </a:cubicBezTo>
                      <a:cubicBezTo>
                        <a:pt x="50398" y="134184"/>
                        <a:pt x="54808" y="119695"/>
                        <a:pt x="58587" y="110245"/>
                      </a:cubicBezTo>
                      <a:cubicBezTo>
                        <a:pt x="63627" y="97646"/>
                        <a:pt x="69297" y="88826"/>
                        <a:pt x="78747" y="79377"/>
                      </a:cubicBezTo>
                      <a:cubicBezTo>
                        <a:pt x="88196" y="69927"/>
                        <a:pt x="97016" y="64257"/>
                        <a:pt x="109615" y="59217"/>
                      </a:cubicBezTo>
                      <a:cubicBezTo>
                        <a:pt x="119065" y="55438"/>
                        <a:pt x="132924" y="51028"/>
                        <a:pt x="159383" y="49768"/>
                      </a:cubicBezTo>
                      <a:cubicBezTo>
                        <a:pt x="187732" y="48508"/>
                        <a:pt x="195921" y="48508"/>
                        <a:pt x="267739" y="48508"/>
                      </a:cubicBezTo>
                      <a:moveTo>
                        <a:pt x="267739" y="0"/>
                      </a:moveTo>
                      <a:cubicBezTo>
                        <a:pt x="195292" y="0"/>
                        <a:pt x="185842" y="0"/>
                        <a:pt x="157493" y="1890"/>
                      </a:cubicBezTo>
                      <a:cubicBezTo>
                        <a:pt x="129144" y="3150"/>
                        <a:pt x="109615" y="7560"/>
                        <a:pt x="92606" y="14489"/>
                      </a:cubicBezTo>
                      <a:cubicBezTo>
                        <a:pt x="74967" y="21419"/>
                        <a:pt x="59847" y="30239"/>
                        <a:pt x="45358" y="45358"/>
                      </a:cubicBezTo>
                      <a:cubicBezTo>
                        <a:pt x="30239" y="60477"/>
                        <a:pt x="21419" y="74967"/>
                        <a:pt x="14489" y="92606"/>
                      </a:cubicBezTo>
                      <a:cubicBezTo>
                        <a:pt x="7560" y="109615"/>
                        <a:pt x="3150" y="129144"/>
                        <a:pt x="1890" y="157493"/>
                      </a:cubicBezTo>
                      <a:cubicBezTo>
                        <a:pt x="630" y="185842"/>
                        <a:pt x="0" y="195292"/>
                        <a:pt x="0" y="267739"/>
                      </a:cubicBezTo>
                      <a:cubicBezTo>
                        <a:pt x="0" y="340185"/>
                        <a:pt x="0" y="349635"/>
                        <a:pt x="1890" y="377984"/>
                      </a:cubicBezTo>
                      <a:cubicBezTo>
                        <a:pt x="3150" y="406333"/>
                        <a:pt x="7560" y="425862"/>
                        <a:pt x="14489" y="442871"/>
                      </a:cubicBezTo>
                      <a:cubicBezTo>
                        <a:pt x="21419" y="460510"/>
                        <a:pt x="30239" y="475630"/>
                        <a:pt x="45358" y="490119"/>
                      </a:cubicBezTo>
                      <a:cubicBezTo>
                        <a:pt x="60477" y="505238"/>
                        <a:pt x="74967" y="514058"/>
                        <a:pt x="92606" y="520988"/>
                      </a:cubicBezTo>
                      <a:cubicBezTo>
                        <a:pt x="109615" y="527917"/>
                        <a:pt x="129144" y="532327"/>
                        <a:pt x="157493" y="533587"/>
                      </a:cubicBezTo>
                      <a:cubicBezTo>
                        <a:pt x="185842" y="534847"/>
                        <a:pt x="195292" y="535477"/>
                        <a:pt x="267739" y="535477"/>
                      </a:cubicBezTo>
                      <a:cubicBezTo>
                        <a:pt x="340185" y="535477"/>
                        <a:pt x="349635" y="535477"/>
                        <a:pt x="377984" y="533587"/>
                      </a:cubicBezTo>
                      <a:cubicBezTo>
                        <a:pt x="406333" y="532327"/>
                        <a:pt x="425862" y="527917"/>
                        <a:pt x="442871" y="520988"/>
                      </a:cubicBezTo>
                      <a:cubicBezTo>
                        <a:pt x="460510" y="514058"/>
                        <a:pt x="475630" y="505238"/>
                        <a:pt x="490119" y="490119"/>
                      </a:cubicBezTo>
                      <a:cubicBezTo>
                        <a:pt x="505238" y="475000"/>
                        <a:pt x="514058" y="460510"/>
                        <a:pt x="520988" y="442871"/>
                      </a:cubicBezTo>
                      <a:cubicBezTo>
                        <a:pt x="527917" y="425862"/>
                        <a:pt x="532327" y="406333"/>
                        <a:pt x="533587" y="377984"/>
                      </a:cubicBezTo>
                      <a:cubicBezTo>
                        <a:pt x="534847" y="349635"/>
                        <a:pt x="535477" y="340185"/>
                        <a:pt x="535477" y="267739"/>
                      </a:cubicBezTo>
                      <a:cubicBezTo>
                        <a:pt x="535477" y="195292"/>
                        <a:pt x="535477" y="185842"/>
                        <a:pt x="533587" y="157493"/>
                      </a:cubicBezTo>
                      <a:cubicBezTo>
                        <a:pt x="532327" y="129144"/>
                        <a:pt x="527917" y="109615"/>
                        <a:pt x="520988" y="92606"/>
                      </a:cubicBezTo>
                      <a:cubicBezTo>
                        <a:pt x="514058" y="74967"/>
                        <a:pt x="505238" y="59847"/>
                        <a:pt x="490119" y="45358"/>
                      </a:cubicBezTo>
                      <a:cubicBezTo>
                        <a:pt x="474999" y="30239"/>
                        <a:pt x="460510" y="21419"/>
                        <a:pt x="442871" y="14489"/>
                      </a:cubicBezTo>
                      <a:cubicBezTo>
                        <a:pt x="425862" y="7560"/>
                        <a:pt x="406333" y="3150"/>
                        <a:pt x="377984" y="1890"/>
                      </a:cubicBezTo>
                      <a:cubicBezTo>
                        <a:pt x="349635" y="630"/>
                        <a:pt x="340185" y="0"/>
                        <a:pt x="267739" y="0"/>
                      </a:cubicBezTo>
                      <a:lnTo>
                        <a:pt x="267739" y="0"/>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1" name="Freeform 10">
                  <a:extLst>
                    <a:ext uri="{FF2B5EF4-FFF2-40B4-BE49-F238E27FC236}">
                      <a16:creationId xmlns:a16="http://schemas.microsoft.com/office/drawing/2014/main" id="{A6004818-C8CE-1437-8DFC-6531BA840172}"/>
                    </a:ext>
                  </a:extLst>
                </p:cNvPr>
                <p:cNvSpPr/>
                <p:nvPr/>
              </p:nvSpPr>
              <p:spPr>
                <a:xfrm>
                  <a:off x="2237925" y="2787786"/>
                  <a:ext cx="274668" cy="274668"/>
                </a:xfrm>
                <a:custGeom>
                  <a:avLst/>
                  <a:gdLst>
                    <a:gd name="connsiteX0" fmla="*/ 137334 w 274668"/>
                    <a:gd name="connsiteY0" fmla="*/ 0 h 274668"/>
                    <a:gd name="connsiteX1" fmla="*/ 0 w 274668"/>
                    <a:gd name="connsiteY1" fmla="*/ 137334 h 274668"/>
                    <a:gd name="connsiteX2" fmla="*/ 137334 w 274668"/>
                    <a:gd name="connsiteY2" fmla="*/ 274668 h 274668"/>
                    <a:gd name="connsiteX3" fmla="*/ 274668 w 274668"/>
                    <a:gd name="connsiteY3" fmla="*/ 137334 h 274668"/>
                    <a:gd name="connsiteX4" fmla="*/ 137334 w 274668"/>
                    <a:gd name="connsiteY4" fmla="*/ 0 h 274668"/>
                    <a:gd name="connsiteX5" fmla="*/ 137334 w 274668"/>
                    <a:gd name="connsiteY5" fmla="*/ 226790 h 274668"/>
                    <a:gd name="connsiteX6" fmla="*/ 47878 w 274668"/>
                    <a:gd name="connsiteY6" fmla="*/ 137334 h 274668"/>
                    <a:gd name="connsiteX7" fmla="*/ 137334 w 274668"/>
                    <a:gd name="connsiteY7" fmla="*/ 47878 h 274668"/>
                    <a:gd name="connsiteX8" fmla="*/ 226790 w 274668"/>
                    <a:gd name="connsiteY8" fmla="*/ 137334 h 274668"/>
                    <a:gd name="connsiteX9" fmla="*/ 137334 w 274668"/>
                    <a:gd name="connsiteY9" fmla="*/ 226790 h 2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68" h="274668">
                      <a:moveTo>
                        <a:pt x="137334" y="0"/>
                      </a:moveTo>
                      <a:cubicBezTo>
                        <a:pt x="61107" y="0"/>
                        <a:pt x="0" y="61737"/>
                        <a:pt x="0" y="137334"/>
                      </a:cubicBezTo>
                      <a:cubicBezTo>
                        <a:pt x="0" y="212931"/>
                        <a:pt x="61737" y="274668"/>
                        <a:pt x="137334" y="274668"/>
                      </a:cubicBezTo>
                      <a:cubicBezTo>
                        <a:pt x="212931" y="274668"/>
                        <a:pt x="274668" y="212931"/>
                        <a:pt x="274668" y="137334"/>
                      </a:cubicBezTo>
                      <a:cubicBezTo>
                        <a:pt x="274668" y="61737"/>
                        <a:pt x="212931" y="0"/>
                        <a:pt x="137334" y="0"/>
                      </a:cubicBezTo>
                      <a:close/>
                      <a:moveTo>
                        <a:pt x="137334" y="226790"/>
                      </a:moveTo>
                      <a:cubicBezTo>
                        <a:pt x="88196" y="226790"/>
                        <a:pt x="47878" y="187102"/>
                        <a:pt x="47878" y="137334"/>
                      </a:cubicBezTo>
                      <a:cubicBezTo>
                        <a:pt x="47878" y="87566"/>
                        <a:pt x="87566" y="47878"/>
                        <a:pt x="137334" y="47878"/>
                      </a:cubicBezTo>
                      <a:cubicBezTo>
                        <a:pt x="186472" y="47878"/>
                        <a:pt x="226790" y="87566"/>
                        <a:pt x="226790" y="137334"/>
                      </a:cubicBezTo>
                      <a:cubicBezTo>
                        <a:pt x="226790" y="187102"/>
                        <a:pt x="186472" y="226790"/>
                        <a:pt x="137334" y="226790"/>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2" name="Freeform 11">
                  <a:extLst>
                    <a:ext uri="{FF2B5EF4-FFF2-40B4-BE49-F238E27FC236}">
                      <a16:creationId xmlns:a16="http://schemas.microsoft.com/office/drawing/2014/main" id="{C59713EE-BFB0-C40E-9344-FCFC1CB8A270}"/>
                    </a:ext>
                  </a:extLst>
                </p:cNvPr>
                <p:cNvSpPr/>
                <p:nvPr/>
              </p:nvSpPr>
              <p:spPr>
                <a:xfrm>
                  <a:off x="2486134" y="2749988"/>
                  <a:ext cx="64257" cy="64257"/>
                </a:xfrm>
                <a:custGeom>
                  <a:avLst/>
                  <a:gdLst>
                    <a:gd name="connsiteX0" fmla="*/ 64257 w 64257"/>
                    <a:gd name="connsiteY0" fmla="*/ 32129 h 64257"/>
                    <a:gd name="connsiteX1" fmla="*/ 32129 w 64257"/>
                    <a:gd name="connsiteY1" fmla="*/ 64257 h 64257"/>
                    <a:gd name="connsiteX2" fmla="*/ 0 w 64257"/>
                    <a:gd name="connsiteY2" fmla="*/ 32129 h 64257"/>
                    <a:gd name="connsiteX3" fmla="*/ 32129 w 64257"/>
                    <a:gd name="connsiteY3" fmla="*/ 0 h 64257"/>
                    <a:gd name="connsiteX4" fmla="*/ 64257 w 64257"/>
                    <a:gd name="connsiteY4" fmla="*/ 32129 h 6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7" h="64257">
                      <a:moveTo>
                        <a:pt x="64257" y="32129"/>
                      </a:moveTo>
                      <a:cubicBezTo>
                        <a:pt x="64257" y="49873"/>
                        <a:pt x="49873" y="64257"/>
                        <a:pt x="32129" y="64257"/>
                      </a:cubicBezTo>
                      <a:cubicBezTo>
                        <a:pt x="14385" y="64257"/>
                        <a:pt x="0" y="49873"/>
                        <a:pt x="0" y="32129"/>
                      </a:cubicBezTo>
                      <a:cubicBezTo>
                        <a:pt x="0" y="14384"/>
                        <a:pt x="14385" y="0"/>
                        <a:pt x="32129" y="0"/>
                      </a:cubicBezTo>
                      <a:cubicBezTo>
                        <a:pt x="49873" y="0"/>
                        <a:pt x="64257" y="14384"/>
                        <a:pt x="64257" y="32129"/>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grpSp>
          <p:nvGrpSpPr>
            <p:cNvPr id="13" name="Graphic 3">
              <a:extLst>
                <a:ext uri="{FF2B5EF4-FFF2-40B4-BE49-F238E27FC236}">
                  <a16:creationId xmlns:a16="http://schemas.microsoft.com/office/drawing/2014/main" id="{6ADFA78E-0546-9468-4BB4-200E92A1AB17}"/>
                </a:ext>
              </a:extLst>
            </p:cNvPr>
            <p:cNvGrpSpPr/>
            <p:nvPr/>
          </p:nvGrpSpPr>
          <p:grpSpPr>
            <a:xfrm>
              <a:off x="921794" y="5068173"/>
              <a:ext cx="280634" cy="280634"/>
              <a:chOff x="-147782" y="2499889"/>
              <a:chExt cx="850463" cy="850463"/>
            </a:xfrm>
          </p:grpSpPr>
          <p:sp>
            <p:nvSpPr>
              <p:cNvPr id="14" name="Freeform 13">
                <a:extLst>
                  <a:ext uri="{FF2B5EF4-FFF2-40B4-BE49-F238E27FC236}">
                    <a16:creationId xmlns:a16="http://schemas.microsoft.com/office/drawing/2014/main" id="{FDBCB942-26FF-C552-B1A3-52312ED6BF4D}"/>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5" name="Freeform 14">
                <a:extLst>
                  <a:ext uri="{FF2B5EF4-FFF2-40B4-BE49-F238E27FC236}">
                    <a16:creationId xmlns:a16="http://schemas.microsoft.com/office/drawing/2014/main" id="{9295F478-319D-3477-9C4B-A70F9E9B7ED5}"/>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6" name="Graphic 3">
              <a:extLst>
                <a:ext uri="{FF2B5EF4-FFF2-40B4-BE49-F238E27FC236}">
                  <a16:creationId xmlns:a16="http://schemas.microsoft.com/office/drawing/2014/main" id="{80CDBD12-7227-6369-73DA-B64E6DFBC12C}"/>
                </a:ext>
              </a:extLst>
            </p:cNvPr>
            <p:cNvGrpSpPr/>
            <p:nvPr/>
          </p:nvGrpSpPr>
          <p:grpSpPr>
            <a:xfrm>
              <a:off x="1959933" y="5068173"/>
              <a:ext cx="280634" cy="280634"/>
              <a:chOff x="2998302" y="2499889"/>
              <a:chExt cx="850463" cy="850463"/>
            </a:xfrm>
          </p:grpSpPr>
          <p:sp>
            <p:nvSpPr>
              <p:cNvPr id="17" name="Freeform 16">
                <a:extLst>
                  <a:ext uri="{FF2B5EF4-FFF2-40B4-BE49-F238E27FC236}">
                    <a16:creationId xmlns:a16="http://schemas.microsoft.com/office/drawing/2014/main" id="{FF365CDF-6FF9-91B4-82AB-20B0506EDBF3}"/>
                  </a:ext>
                </a:extLst>
              </p:cNvPr>
              <p:cNvSpPr/>
              <p:nvPr/>
            </p:nvSpPr>
            <p:spPr>
              <a:xfrm>
                <a:off x="2998302" y="2499889"/>
                <a:ext cx="850463" cy="850463"/>
              </a:xfrm>
              <a:custGeom>
                <a:avLst/>
                <a:gdLst>
                  <a:gd name="connsiteX0" fmla="*/ 850463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3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3" y="425232"/>
                    </a:moveTo>
                    <a:cubicBezTo>
                      <a:pt x="850463" y="660081"/>
                      <a:pt x="660081" y="850464"/>
                      <a:pt x="425232" y="850464"/>
                    </a:cubicBezTo>
                    <a:cubicBezTo>
                      <a:pt x="190382" y="850464"/>
                      <a:pt x="0" y="660081"/>
                      <a:pt x="0" y="425232"/>
                    </a:cubicBezTo>
                    <a:cubicBezTo>
                      <a:pt x="0" y="190383"/>
                      <a:pt x="190382" y="0"/>
                      <a:pt x="425232" y="0"/>
                    </a:cubicBezTo>
                    <a:cubicBezTo>
                      <a:pt x="660081" y="0"/>
                      <a:pt x="850463" y="19038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8" name="Freeform 17">
                <a:extLst>
                  <a:ext uri="{FF2B5EF4-FFF2-40B4-BE49-F238E27FC236}">
                    <a16:creationId xmlns:a16="http://schemas.microsoft.com/office/drawing/2014/main" id="{C51DB4C4-55D6-B57D-7ADB-2642557C7218}"/>
                  </a:ext>
                </a:extLst>
              </p:cNvPr>
              <p:cNvSpPr/>
              <p:nvPr/>
            </p:nvSpPr>
            <p:spPr>
              <a:xfrm>
                <a:off x="3139416" y="2726679"/>
                <a:ext cx="568235" cy="398142"/>
              </a:xfrm>
              <a:custGeom>
                <a:avLst/>
                <a:gdLst>
                  <a:gd name="connsiteX0" fmla="*/ 556266 w 568235"/>
                  <a:gd name="connsiteY0" fmla="*/ 62367 h 398142"/>
                  <a:gd name="connsiteX1" fmla="*/ 505868 w 568235"/>
                  <a:gd name="connsiteY1" fmla="*/ 11969 h 398142"/>
                  <a:gd name="connsiteX2" fmla="*/ 284118 w 568235"/>
                  <a:gd name="connsiteY2" fmla="*/ 0 h 398142"/>
                  <a:gd name="connsiteX3" fmla="*/ 62367 w 568235"/>
                  <a:gd name="connsiteY3" fmla="*/ 11969 h 398142"/>
                  <a:gd name="connsiteX4" fmla="*/ 11970 w 568235"/>
                  <a:gd name="connsiteY4" fmla="*/ 62367 h 398142"/>
                  <a:gd name="connsiteX5" fmla="*/ 0 w 568235"/>
                  <a:gd name="connsiteY5" fmla="*/ 199071 h 398142"/>
                  <a:gd name="connsiteX6" fmla="*/ 11970 w 568235"/>
                  <a:gd name="connsiteY6" fmla="*/ 335776 h 398142"/>
                  <a:gd name="connsiteX7" fmla="*/ 62367 w 568235"/>
                  <a:gd name="connsiteY7" fmla="*/ 386173 h 398142"/>
                  <a:gd name="connsiteX8" fmla="*/ 284118 w 568235"/>
                  <a:gd name="connsiteY8" fmla="*/ 398143 h 398142"/>
                  <a:gd name="connsiteX9" fmla="*/ 505868 w 568235"/>
                  <a:gd name="connsiteY9" fmla="*/ 386173 h 398142"/>
                  <a:gd name="connsiteX10" fmla="*/ 556266 w 568235"/>
                  <a:gd name="connsiteY10" fmla="*/ 335776 h 398142"/>
                  <a:gd name="connsiteX11" fmla="*/ 568236 w 568235"/>
                  <a:gd name="connsiteY11" fmla="*/ 199071 h 398142"/>
                  <a:gd name="connsiteX12" fmla="*/ 556266 w 568235"/>
                  <a:gd name="connsiteY12" fmla="*/ 62367 h 398142"/>
                  <a:gd name="connsiteX13" fmla="*/ 227420 w 568235"/>
                  <a:gd name="connsiteY13" fmla="*/ 283488 h 398142"/>
                  <a:gd name="connsiteX14" fmla="*/ 227420 w 568235"/>
                  <a:gd name="connsiteY14" fmla="*/ 113395 h 398142"/>
                  <a:gd name="connsiteX15" fmla="*/ 374834 w 568235"/>
                  <a:gd name="connsiteY15" fmla="*/ 198441 h 398142"/>
                  <a:gd name="connsiteX16" fmla="*/ 227420 w 568235"/>
                  <a:gd name="connsiteY16" fmla="*/ 283488 h 39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8235" h="398142">
                    <a:moveTo>
                      <a:pt x="556266" y="62367"/>
                    </a:moveTo>
                    <a:cubicBezTo>
                      <a:pt x="549966" y="37798"/>
                      <a:pt x="530437" y="18899"/>
                      <a:pt x="505868" y="11969"/>
                    </a:cubicBezTo>
                    <a:cubicBezTo>
                      <a:pt x="461770" y="0"/>
                      <a:pt x="284118" y="0"/>
                      <a:pt x="284118" y="0"/>
                    </a:cubicBezTo>
                    <a:cubicBezTo>
                      <a:pt x="284118" y="0"/>
                      <a:pt x="107095" y="0"/>
                      <a:pt x="62367" y="11969"/>
                    </a:cubicBezTo>
                    <a:cubicBezTo>
                      <a:pt x="37798" y="18269"/>
                      <a:pt x="18899" y="37798"/>
                      <a:pt x="11970" y="62367"/>
                    </a:cubicBezTo>
                    <a:cubicBezTo>
                      <a:pt x="0" y="106465"/>
                      <a:pt x="0" y="199071"/>
                      <a:pt x="0" y="199071"/>
                    </a:cubicBezTo>
                    <a:cubicBezTo>
                      <a:pt x="0" y="199071"/>
                      <a:pt x="0" y="291048"/>
                      <a:pt x="11970" y="335776"/>
                    </a:cubicBezTo>
                    <a:cubicBezTo>
                      <a:pt x="18269" y="360345"/>
                      <a:pt x="37798" y="379244"/>
                      <a:pt x="62367" y="386173"/>
                    </a:cubicBezTo>
                    <a:cubicBezTo>
                      <a:pt x="106466" y="398143"/>
                      <a:pt x="284118" y="398143"/>
                      <a:pt x="284118" y="398143"/>
                    </a:cubicBezTo>
                    <a:cubicBezTo>
                      <a:pt x="284118" y="398143"/>
                      <a:pt x="461140" y="398143"/>
                      <a:pt x="505868" y="386173"/>
                    </a:cubicBezTo>
                    <a:cubicBezTo>
                      <a:pt x="530437" y="379874"/>
                      <a:pt x="549336" y="360345"/>
                      <a:pt x="556266" y="335776"/>
                    </a:cubicBezTo>
                    <a:cubicBezTo>
                      <a:pt x="568236" y="291677"/>
                      <a:pt x="568236" y="199071"/>
                      <a:pt x="568236" y="199071"/>
                    </a:cubicBezTo>
                    <a:cubicBezTo>
                      <a:pt x="568236" y="199071"/>
                      <a:pt x="567605" y="106465"/>
                      <a:pt x="556266" y="62367"/>
                    </a:cubicBezTo>
                    <a:close/>
                    <a:moveTo>
                      <a:pt x="227420" y="283488"/>
                    </a:moveTo>
                    <a:lnTo>
                      <a:pt x="227420" y="113395"/>
                    </a:lnTo>
                    <a:lnTo>
                      <a:pt x="374834" y="198441"/>
                    </a:lnTo>
                    <a:lnTo>
                      <a:pt x="227420" y="283488"/>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9" name="Graphic 3">
              <a:extLst>
                <a:ext uri="{FF2B5EF4-FFF2-40B4-BE49-F238E27FC236}">
                  <a16:creationId xmlns:a16="http://schemas.microsoft.com/office/drawing/2014/main" id="{0DC999F4-1270-4BAD-D991-3FF630789A37}"/>
                </a:ext>
              </a:extLst>
            </p:cNvPr>
            <p:cNvGrpSpPr/>
            <p:nvPr/>
          </p:nvGrpSpPr>
          <p:grpSpPr>
            <a:xfrm>
              <a:off x="575887" y="5068173"/>
              <a:ext cx="280634" cy="280842"/>
              <a:chOff x="-1196056" y="2499889"/>
              <a:chExt cx="850463" cy="851093"/>
            </a:xfrm>
          </p:grpSpPr>
          <p:sp>
            <p:nvSpPr>
              <p:cNvPr id="20" name="Freeform 19">
                <a:extLst>
                  <a:ext uri="{FF2B5EF4-FFF2-40B4-BE49-F238E27FC236}">
                    <a16:creationId xmlns:a16="http://schemas.microsoft.com/office/drawing/2014/main" id="{DB34B1BE-7597-2BD6-C4DE-8970A9DDD349}"/>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21" name="Freeform 20">
                <a:extLst>
                  <a:ext uri="{FF2B5EF4-FFF2-40B4-BE49-F238E27FC236}">
                    <a16:creationId xmlns:a16="http://schemas.microsoft.com/office/drawing/2014/main" id="{1A5B505D-0AE7-E7E0-3E8C-E879D3E0AE76}"/>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sp>
          <p:nvSpPr>
            <p:cNvPr id="22" name="Freeform 21">
              <a:extLst>
                <a:ext uri="{FF2B5EF4-FFF2-40B4-BE49-F238E27FC236}">
                  <a16:creationId xmlns:a16="http://schemas.microsoft.com/office/drawing/2014/main" id="{ADC8DA71-6474-E29C-8B02-017CD63A5BAF}"/>
                </a:ext>
              </a:extLst>
            </p:cNvPr>
            <p:cNvSpPr/>
            <p:nvPr/>
          </p:nvSpPr>
          <p:spPr>
            <a:xfrm>
              <a:off x="1267910" y="5068173"/>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pic>
          <p:nvPicPr>
            <p:cNvPr id="23" name="Graphic 22" descr="World with solid fill">
              <a:extLst>
                <a:ext uri="{FF2B5EF4-FFF2-40B4-BE49-F238E27FC236}">
                  <a16:creationId xmlns:a16="http://schemas.microsoft.com/office/drawing/2014/main" id="{D0C830EC-2994-0CE1-6328-18CA4371EAA4}"/>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1285189" y="5085452"/>
              <a:ext cx="246077" cy="246077"/>
            </a:xfrm>
            <a:prstGeom prst="rect">
              <a:avLst/>
            </a:prstGeom>
          </p:spPr>
        </p:pic>
      </p:grpSp>
      <p:grpSp>
        <p:nvGrpSpPr>
          <p:cNvPr id="34" name="Group 33">
            <a:extLst>
              <a:ext uri="{FF2B5EF4-FFF2-40B4-BE49-F238E27FC236}">
                <a16:creationId xmlns:a16="http://schemas.microsoft.com/office/drawing/2014/main" id="{9149C1B2-6321-2661-5E70-B0188E48F97D}"/>
              </a:ext>
            </a:extLst>
          </p:cNvPr>
          <p:cNvGrpSpPr/>
          <p:nvPr/>
        </p:nvGrpSpPr>
        <p:grpSpPr>
          <a:xfrm>
            <a:off x="9055786" y="2634249"/>
            <a:ext cx="3136215" cy="3344687"/>
            <a:chOff x="9055786" y="2634249"/>
            <a:chExt cx="3136215" cy="3344687"/>
          </a:xfrm>
        </p:grpSpPr>
        <p:sp>
          <p:nvSpPr>
            <p:cNvPr id="31" name="Freeform 30">
              <a:extLst>
                <a:ext uri="{FF2B5EF4-FFF2-40B4-BE49-F238E27FC236}">
                  <a16:creationId xmlns:a16="http://schemas.microsoft.com/office/drawing/2014/main" id="{AE5D0B86-FA31-B821-11AD-EEEBC4900E71}"/>
                </a:ext>
              </a:extLst>
            </p:cNvPr>
            <p:cNvSpPr/>
            <p:nvPr userDrawn="1"/>
          </p:nvSpPr>
          <p:spPr>
            <a:xfrm>
              <a:off x="9055786" y="3045909"/>
              <a:ext cx="634138" cy="2933026"/>
            </a:xfrm>
            <a:custGeom>
              <a:avLst/>
              <a:gdLst>
                <a:gd name="connsiteX0" fmla="*/ 282413 w 634138"/>
                <a:gd name="connsiteY0" fmla="*/ 153 h 2933026"/>
                <a:gd name="connsiteX1" fmla="*/ 617924 w 634138"/>
                <a:gd name="connsiteY1" fmla="*/ 376379 h 2933026"/>
                <a:gd name="connsiteX2" fmla="*/ 617924 w 634138"/>
                <a:gd name="connsiteY2" fmla="*/ 757688 h 2933026"/>
                <a:gd name="connsiteX3" fmla="*/ 516254 w 634138"/>
                <a:gd name="connsiteY3" fmla="*/ 1759258 h 2933026"/>
                <a:gd name="connsiteX4" fmla="*/ 628984 w 634138"/>
                <a:gd name="connsiteY4" fmla="*/ 2914228 h 2933026"/>
                <a:gd name="connsiteX5" fmla="*/ 634138 w 634138"/>
                <a:gd name="connsiteY5" fmla="*/ 2933026 h 2933026"/>
                <a:gd name="connsiteX6" fmla="*/ 407410 w 634138"/>
                <a:gd name="connsiteY6" fmla="*/ 2933026 h 2933026"/>
                <a:gd name="connsiteX7" fmla="*/ 359936 w 634138"/>
                <a:gd name="connsiteY7" fmla="*/ 2897466 h 2933026"/>
                <a:gd name="connsiteX8" fmla="*/ 124825 w 634138"/>
                <a:gd name="connsiteY8" fmla="*/ 2587970 h 2933026"/>
                <a:gd name="connsiteX9" fmla="*/ 48572 w 634138"/>
                <a:gd name="connsiteY9" fmla="*/ 1627072 h 2933026"/>
                <a:gd name="connsiteX10" fmla="*/ 211246 w 634138"/>
                <a:gd name="connsiteY10" fmla="*/ 950884 h 2933026"/>
                <a:gd name="connsiteX11" fmla="*/ 185827 w 634138"/>
                <a:gd name="connsiteY11" fmla="*/ 254360 h 2933026"/>
                <a:gd name="connsiteX12" fmla="*/ 282413 w 634138"/>
                <a:gd name="connsiteY12" fmla="*/ 153 h 293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138" h="2933026">
                  <a:moveTo>
                    <a:pt x="282413" y="153"/>
                  </a:moveTo>
                  <a:cubicBezTo>
                    <a:pt x="490837" y="10321"/>
                    <a:pt x="587423" y="188267"/>
                    <a:pt x="617924" y="376379"/>
                  </a:cubicBezTo>
                  <a:cubicBezTo>
                    <a:pt x="638259" y="503481"/>
                    <a:pt x="623007" y="630583"/>
                    <a:pt x="617924" y="757688"/>
                  </a:cubicBezTo>
                  <a:cubicBezTo>
                    <a:pt x="612840" y="813614"/>
                    <a:pt x="531505" y="1261016"/>
                    <a:pt x="516254" y="1759258"/>
                  </a:cubicBezTo>
                  <a:cubicBezTo>
                    <a:pt x="502911" y="2088456"/>
                    <a:pt x="524595" y="2491611"/>
                    <a:pt x="628984" y="2914228"/>
                  </a:cubicBezTo>
                  <a:lnTo>
                    <a:pt x="634138" y="2933026"/>
                  </a:lnTo>
                  <a:lnTo>
                    <a:pt x="407410" y="2933026"/>
                  </a:lnTo>
                  <a:lnTo>
                    <a:pt x="359936" y="2897466"/>
                  </a:lnTo>
                  <a:cubicBezTo>
                    <a:pt x="265891" y="2812943"/>
                    <a:pt x="185827" y="2709990"/>
                    <a:pt x="124825" y="2587970"/>
                  </a:cubicBezTo>
                  <a:cubicBezTo>
                    <a:pt x="-22597" y="2293092"/>
                    <a:pt x="-27681" y="1942288"/>
                    <a:pt x="48572" y="1627072"/>
                  </a:cubicBezTo>
                  <a:cubicBezTo>
                    <a:pt x="104492" y="1403370"/>
                    <a:pt x="185827" y="1179669"/>
                    <a:pt x="211246" y="950884"/>
                  </a:cubicBezTo>
                  <a:cubicBezTo>
                    <a:pt x="236663" y="722098"/>
                    <a:pt x="226495" y="483145"/>
                    <a:pt x="185827" y="254360"/>
                  </a:cubicBezTo>
                  <a:cubicBezTo>
                    <a:pt x="165494" y="117087"/>
                    <a:pt x="94325" y="-4931"/>
                    <a:pt x="282413" y="15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33" name="Freeform 32">
              <a:extLst>
                <a:ext uri="{FF2B5EF4-FFF2-40B4-BE49-F238E27FC236}">
                  <a16:creationId xmlns:a16="http://schemas.microsoft.com/office/drawing/2014/main" id="{A7167D42-C7D6-324C-259D-73E821802ACE}"/>
                </a:ext>
              </a:extLst>
            </p:cNvPr>
            <p:cNvSpPr/>
            <p:nvPr userDrawn="1"/>
          </p:nvSpPr>
          <p:spPr>
            <a:xfrm>
              <a:off x="9815302" y="4872869"/>
              <a:ext cx="2376698" cy="1106067"/>
            </a:xfrm>
            <a:custGeom>
              <a:avLst/>
              <a:gdLst>
                <a:gd name="connsiteX0" fmla="*/ 2376698 w 2376698"/>
                <a:gd name="connsiteY0" fmla="*/ 0 h 1106067"/>
                <a:gd name="connsiteX1" fmla="*/ 2376698 w 2376698"/>
                <a:gd name="connsiteY1" fmla="*/ 332258 h 1106067"/>
                <a:gd name="connsiteX2" fmla="*/ 2099591 w 2376698"/>
                <a:gd name="connsiteY2" fmla="*/ 550656 h 1106067"/>
                <a:gd name="connsiteX3" fmla="*/ 1708796 w 2376698"/>
                <a:gd name="connsiteY3" fmla="*/ 816936 h 1106067"/>
                <a:gd name="connsiteX4" fmla="*/ 1397433 w 2376698"/>
                <a:gd name="connsiteY4" fmla="*/ 1018396 h 1106067"/>
                <a:gd name="connsiteX5" fmla="*/ 1256608 w 2376698"/>
                <a:gd name="connsiteY5" fmla="*/ 1106067 h 1106067"/>
                <a:gd name="connsiteX6" fmla="*/ 8550 w 2376698"/>
                <a:gd name="connsiteY6" fmla="*/ 1106067 h 1106067"/>
                <a:gd name="connsiteX7" fmla="*/ 6821 w 2376698"/>
                <a:gd name="connsiteY7" fmla="*/ 1085541 h 1106067"/>
                <a:gd name="connsiteX8" fmla="*/ 51579 w 2376698"/>
                <a:gd name="connsiteY8" fmla="*/ 115329 h 1106067"/>
                <a:gd name="connsiteX9" fmla="*/ 270171 w 2376698"/>
                <a:gd name="connsiteY9" fmla="*/ 547480 h 1106067"/>
                <a:gd name="connsiteX10" fmla="*/ 254919 w 2376698"/>
                <a:gd name="connsiteY10" fmla="*/ 252599 h 1106067"/>
                <a:gd name="connsiteX11" fmla="*/ 610763 w 2376698"/>
                <a:gd name="connsiteY11" fmla="*/ 89907 h 1106067"/>
                <a:gd name="connsiteX12" fmla="*/ 722600 w 2376698"/>
                <a:gd name="connsiteY12" fmla="*/ 466133 h 1106067"/>
                <a:gd name="connsiteX13" fmla="*/ 646347 w 2376698"/>
                <a:gd name="connsiteY13" fmla="*/ 572900 h 1106067"/>
                <a:gd name="connsiteX14" fmla="*/ 2100225 w 2376698"/>
                <a:gd name="connsiteY14" fmla="*/ 110245 h 1106067"/>
                <a:gd name="connsiteX15" fmla="*/ 2318816 w 2376698"/>
                <a:gd name="connsiteY15" fmla="*/ 9833 h 110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698" h="1106067">
                  <a:moveTo>
                    <a:pt x="2376698" y="0"/>
                  </a:moveTo>
                  <a:lnTo>
                    <a:pt x="2376698" y="332258"/>
                  </a:lnTo>
                  <a:lnTo>
                    <a:pt x="2099591" y="550656"/>
                  </a:lnTo>
                  <a:cubicBezTo>
                    <a:pt x="1973139" y="644077"/>
                    <a:pt x="1843509" y="733048"/>
                    <a:pt x="1708796" y="816936"/>
                  </a:cubicBezTo>
                  <a:cubicBezTo>
                    <a:pt x="1604585" y="883031"/>
                    <a:pt x="1501644" y="951667"/>
                    <a:pt x="1397433" y="1018396"/>
                  </a:cubicBezTo>
                  <a:lnTo>
                    <a:pt x="1256608" y="1106067"/>
                  </a:lnTo>
                  <a:lnTo>
                    <a:pt x="8550" y="1106067"/>
                  </a:lnTo>
                  <a:lnTo>
                    <a:pt x="6821" y="1085541"/>
                  </a:lnTo>
                  <a:cubicBezTo>
                    <a:pt x="-22370" y="559077"/>
                    <a:pt x="51579" y="115329"/>
                    <a:pt x="51579" y="115329"/>
                  </a:cubicBezTo>
                  <a:cubicBezTo>
                    <a:pt x="102413" y="339031"/>
                    <a:pt x="168501" y="481385"/>
                    <a:pt x="270171" y="547480"/>
                  </a:cubicBezTo>
                  <a:cubicBezTo>
                    <a:pt x="219334" y="466133"/>
                    <a:pt x="209167" y="354282"/>
                    <a:pt x="254919" y="252599"/>
                  </a:cubicBezTo>
                  <a:cubicBezTo>
                    <a:pt x="321004" y="105162"/>
                    <a:pt x="478592" y="28898"/>
                    <a:pt x="610763" y="89907"/>
                  </a:cubicBezTo>
                  <a:cubicBezTo>
                    <a:pt x="737849" y="145833"/>
                    <a:pt x="788686" y="318692"/>
                    <a:pt x="722600" y="466133"/>
                  </a:cubicBezTo>
                  <a:cubicBezTo>
                    <a:pt x="702265" y="506807"/>
                    <a:pt x="676848" y="542394"/>
                    <a:pt x="646347" y="572900"/>
                  </a:cubicBezTo>
                  <a:cubicBezTo>
                    <a:pt x="1271616" y="593235"/>
                    <a:pt x="1983306" y="191590"/>
                    <a:pt x="2100225" y="110245"/>
                  </a:cubicBezTo>
                  <a:cubicBezTo>
                    <a:pt x="2168852" y="64488"/>
                    <a:pt x="2242563" y="30170"/>
                    <a:pt x="2318816" y="983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27" name="Freeform 26">
              <a:extLst>
                <a:ext uri="{FF2B5EF4-FFF2-40B4-BE49-F238E27FC236}">
                  <a16:creationId xmlns:a16="http://schemas.microsoft.com/office/drawing/2014/main" id="{D32FDED2-2D19-4BF3-2736-3F96CD3C7CE7}"/>
                </a:ext>
              </a:extLst>
            </p:cNvPr>
            <p:cNvSpPr/>
            <p:nvPr userDrawn="1"/>
          </p:nvSpPr>
          <p:spPr>
            <a:xfrm>
              <a:off x="9729628" y="2634249"/>
              <a:ext cx="2462373" cy="2302264"/>
            </a:xfrm>
            <a:custGeom>
              <a:avLst/>
              <a:gdLst>
                <a:gd name="connsiteX0" fmla="*/ 1639981 w 2462373"/>
                <a:gd name="connsiteY0" fmla="*/ 2304 h 2302264"/>
                <a:gd name="connsiteX1" fmla="*/ 1718219 w 2462373"/>
                <a:gd name="connsiteY1" fmla="*/ 40674 h 2302264"/>
                <a:gd name="connsiteX2" fmla="*/ 1728386 w 2462373"/>
                <a:gd name="connsiteY2" fmla="*/ 350804 h 2302264"/>
                <a:gd name="connsiteX3" fmla="*/ 1113285 w 2462373"/>
                <a:gd name="connsiteY3" fmla="*/ 1342208 h 2302264"/>
                <a:gd name="connsiteX4" fmla="*/ 1103118 w 2462373"/>
                <a:gd name="connsiteY4" fmla="*/ 1459143 h 2302264"/>
                <a:gd name="connsiteX5" fmla="*/ 1265789 w 2462373"/>
                <a:gd name="connsiteY5" fmla="*/ 1418469 h 2302264"/>
                <a:gd name="connsiteX6" fmla="*/ 2287569 w 2462373"/>
                <a:gd name="connsiteY6" fmla="*/ 289795 h 2302264"/>
                <a:gd name="connsiteX7" fmla="*/ 2423553 w 2462373"/>
                <a:gd name="connsiteY7" fmla="*/ 212898 h 2302264"/>
                <a:gd name="connsiteX8" fmla="*/ 2462373 w 2462373"/>
                <a:gd name="connsiteY8" fmla="*/ 207006 h 2302264"/>
                <a:gd name="connsiteX9" fmla="*/ 2462373 w 2462373"/>
                <a:gd name="connsiteY9" fmla="*/ 752629 h 2302264"/>
                <a:gd name="connsiteX10" fmla="*/ 2420376 w 2462373"/>
                <a:gd name="connsiteY10" fmla="*/ 812665 h 2302264"/>
                <a:gd name="connsiteX11" fmla="*/ 1911393 w 2462373"/>
                <a:gd name="connsiteY11" fmla="*/ 1357460 h 2302264"/>
                <a:gd name="connsiteX12" fmla="*/ 1565715 w 2462373"/>
                <a:gd name="connsiteY12" fmla="*/ 1733685 h 2302264"/>
                <a:gd name="connsiteX13" fmla="*/ 1647052 w 2462373"/>
                <a:gd name="connsiteY13" fmla="*/ 1942132 h 2302264"/>
                <a:gd name="connsiteX14" fmla="*/ 1850389 w 2462373"/>
                <a:gd name="connsiteY14" fmla="*/ 1799778 h 2302264"/>
                <a:gd name="connsiteX15" fmla="*/ 2409575 w 2462373"/>
                <a:gd name="connsiteY15" fmla="*/ 1337124 h 2302264"/>
                <a:gd name="connsiteX16" fmla="*/ 2462373 w 2462373"/>
                <a:gd name="connsiteY16" fmla="*/ 1296174 h 2302264"/>
                <a:gd name="connsiteX17" fmla="*/ 2462373 w 2462373"/>
                <a:gd name="connsiteY17" fmla="*/ 1829528 h 2302264"/>
                <a:gd name="connsiteX18" fmla="*/ 2328556 w 2462373"/>
                <a:gd name="connsiteY18" fmla="*/ 1924657 h 2302264"/>
                <a:gd name="connsiteX19" fmla="*/ 2170651 w 2462373"/>
                <a:gd name="connsiteY19" fmla="*/ 2033648 h 2302264"/>
                <a:gd name="connsiteX20" fmla="*/ 1570799 w 2462373"/>
                <a:gd name="connsiteY20" fmla="*/ 2277684 h 2302264"/>
                <a:gd name="connsiteX21" fmla="*/ 701522 w 2462373"/>
                <a:gd name="connsiteY21" fmla="*/ 2201424 h 2302264"/>
                <a:gd name="connsiteX22" fmla="*/ 1052281 w 2462373"/>
                <a:gd name="connsiteY22" fmla="*/ 1921797 h 2302264"/>
                <a:gd name="connsiteX23" fmla="*/ 859109 w 2462373"/>
                <a:gd name="connsiteY23" fmla="*/ 1413385 h 2302264"/>
                <a:gd name="connsiteX24" fmla="*/ 381263 w 2462373"/>
                <a:gd name="connsiteY24" fmla="*/ 1677760 h 2302264"/>
                <a:gd name="connsiteX25" fmla="*/ 396512 w 2462373"/>
                <a:gd name="connsiteY25" fmla="*/ 2023480 h 2302264"/>
                <a:gd name="connsiteX26" fmla="*/ 0 w 2462373"/>
                <a:gd name="connsiteY26" fmla="*/ 1459143 h 2302264"/>
                <a:gd name="connsiteX27" fmla="*/ 284677 w 2462373"/>
                <a:gd name="connsiteY27" fmla="*/ 1525236 h 2302264"/>
                <a:gd name="connsiteX28" fmla="*/ 793024 w 2462373"/>
                <a:gd name="connsiteY28" fmla="*/ 1001572 h 2302264"/>
                <a:gd name="connsiteX29" fmla="*/ 1377627 w 2462373"/>
                <a:gd name="connsiteY29" fmla="*/ 101683 h 2302264"/>
                <a:gd name="connsiteX30" fmla="*/ 1639981 w 2462373"/>
                <a:gd name="connsiteY30" fmla="*/ 2304 h 230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62373" h="2302264">
                  <a:moveTo>
                    <a:pt x="1639981" y="2304"/>
                  </a:moveTo>
                  <a:cubicBezTo>
                    <a:pt x="1668655" y="6991"/>
                    <a:pt x="1695343" y="19066"/>
                    <a:pt x="1718219" y="40674"/>
                  </a:cubicBezTo>
                  <a:cubicBezTo>
                    <a:pt x="1799555" y="116935"/>
                    <a:pt x="1774139" y="249121"/>
                    <a:pt x="1728386" y="350804"/>
                  </a:cubicBezTo>
                  <a:cubicBezTo>
                    <a:pt x="1570799" y="706694"/>
                    <a:pt x="1281038" y="991404"/>
                    <a:pt x="1113285" y="1342208"/>
                  </a:cubicBezTo>
                  <a:cubicBezTo>
                    <a:pt x="1092950" y="1372711"/>
                    <a:pt x="1077698" y="1428637"/>
                    <a:pt x="1103118" y="1459143"/>
                  </a:cubicBezTo>
                  <a:cubicBezTo>
                    <a:pt x="1148870" y="1520152"/>
                    <a:pt x="1230204" y="1459143"/>
                    <a:pt x="1265789" y="1418469"/>
                  </a:cubicBezTo>
                  <a:cubicBezTo>
                    <a:pt x="1601299" y="1047330"/>
                    <a:pt x="1891058" y="605011"/>
                    <a:pt x="2287569" y="289795"/>
                  </a:cubicBezTo>
                  <a:cubicBezTo>
                    <a:pt x="2328238" y="259290"/>
                    <a:pt x="2375260" y="228785"/>
                    <a:pt x="2423553" y="212898"/>
                  </a:cubicBezTo>
                  <a:lnTo>
                    <a:pt x="2462373" y="207006"/>
                  </a:lnTo>
                  <a:lnTo>
                    <a:pt x="2462373" y="752629"/>
                  </a:lnTo>
                  <a:lnTo>
                    <a:pt x="2420376" y="812665"/>
                  </a:lnTo>
                  <a:cubicBezTo>
                    <a:pt x="2267871" y="1008563"/>
                    <a:pt x="2086771" y="1185871"/>
                    <a:pt x="1911393" y="1357460"/>
                  </a:cubicBezTo>
                  <a:cubicBezTo>
                    <a:pt x="1789388" y="1479478"/>
                    <a:pt x="1672469" y="1601497"/>
                    <a:pt x="1565715" y="1733685"/>
                  </a:cubicBezTo>
                  <a:cubicBezTo>
                    <a:pt x="1494546" y="1820114"/>
                    <a:pt x="1484378" y="1992974"/>
                    <a:pt x="1647052" y="1942132"/>
                  </a:cubicBezTo>
                  <a:cubicBezTo>
                    <a:pt x="1723302" y="1916713"/>
                    <a:pt x="1789388" y="1850620"/>
                    <a:pt x="1850389" y="1799778"/>
                  </a:cubicBezTo>
                  <a:cubicBezTo>
                    <a:pt x="2038480" y="1647254"/>
                    <a:pt x="2221484" y="1489646"/>
                    <a:pt x="2409575" y="1337124"/>
                  </a:cubicBezTo>
                  <a:lnTo>
                    <a:pt x="2462373" y="1296174"/>
                  </a:lnTo>
                  <a:lnTo>
                    <a:pt x="2462373" y="1829528"/>
                  </a:lnTo>
                  <a:lnTo>
                    <a:pt x="2328556" y="1924657"/>
                  </a:lnTo>
                  <a:cubicBezTo>
                    <a:pt x="2275815" y="1960881"/>
                    <a:pt x="2222756" y="1996788"/>
                    <a:pt x="2170651" y="2033648"/>
                  </a:cubicBezTo>
                  <a:cubicBezTo>
                    <a:pt x="1992728" y="2160750"/>
                    <a:pt x="1789388" y="2247181"/>
                    <a:pt x="1570799" y="2277684"/>
                  </a:cubicBezTo>
                  <a:cubicBezTo>
                    <a:pt x="1311541" y="2318358"/>
                    <a:pt x="996364" y="2318358"/>
                    <a:pt x="701522" y="2201424"/>
                  </a:cubicBezTo>
                  <a:cubicBezTo>
                    <a:pt x="848941" y="2196340"/>
                    <a:pt x="991280" y="2084489"/>
                    <a:pt x="1052281" y="1921797"/>
                  </a:cubicBezTo>
                  <a:cubicBezTo>
                    <a:pt x="1133618" y="1708263"/>
                    <a:pt x="1042116" y="1479478"/>
                    <a:pt x="859109" y="1413385"/>
                  </a:cubicBezTo>
                  <a:cubicBezTo>
                    <a:pt x="671021" y="1347292"/>
                    <a:pt x="457513" y="1464227"/>
                    <a:pt x="381263" y="1677760"/>
                  </a:cubicBezTo>
                  <a:cubicBezTo>
                    <a:pt x="335511" y="1799778"/>
                    <a:pt x="345678" y="1926881"/>
                    <a:pt x="396512" y="2023480"/>
                  </a:cubicBezTo>
                  <a:cubicBezTo>
                    <a:pt x="238924" y="1891291"/>
                    <a:pt x="101670" y="1713347"/>
                    <a:pt x="0" y="1459143"/>
                  </a:cubicBezTo>
                  <a:cubicBezTo>
                    <a:pt x="45752" y="1535404"/>
                    <a:pt x="188088" y="1555742"/>
                    <a:pt x="284677" y="1525236"/>
                  </a:cubicBezTo>
                  <a:cubicBezTo>
                    <a:pt x="533767" y="1443891"/>
                    <a:pt x="671021" y="1215106"/>
                    <a:pt x="793024" y="1001572"/>
                  </a:cubicBezTo>
                  <a:cubicBezTo>
                    <a:pt x="965863" y="696524"/>
                    <a:pt x="1113285" y="340636"/>
                    <a:pt x="1377627" y="101683"/>
                  </a:cubicBezTo>
                  <a:cubicBezTo>
                    <a:pt x="1450067" y="40673"/>
                    <a:pt x="1553959" y="-11758"/>
                    <a:pt x="1639981" y="2304"/>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grpSp>
    </p:spTree>
    <p:extLst>
      <p:ext uri="{BB962C8B-B14F-4D97-AF65-F5344CB8AC3E}">
        <p14:creationId xmlns:p14="http://schemas.microsoft.com/office/powerpoint/2010/main" val="42913968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CF56E11C-D7D3-76D0-45C9-1AC65EDB7F46}"/>
              </a:ext>
            </a:extLst>
          </p:cNvPr>
          <p:cNvSpPr>
            <a:spLocks noGrp="1"/>
          </p:cNvSpPr>
          <p:nvPr>
            <p:ph type="body" sz="quarter" idx="30"/>
          </p:nvPr>
        </p:nvSpPr>
        <p:spPr>
          <a:xfrm>
            <a:off x="854280" y="450119"/>
            <a:ext cx="10483431" cy="804265"/>
          </a:xfrm>
        </p:spPr>
        <p:txBody>
          <a:bodyPr/>
          <a:lstStyle/>
          <a:p>
            <a:r>
              <a:rPr lang="de-DE" dirty="0"/>
              <a:t>Fördelar med finansiell kompetens</a:t>
            </a:r>
          </a:p>
        </p:txBody>
      </p:sp>
      <p:sp>
        <p:nvSpPr>
          <p:cNvPr id="9" name="Textplatzhalter 8">
            <a:extLst>
              <a:ext uri="{FF2B5EF4-FFF2-40B4-BE49-F238E27FC236}">
                <a16:creationId xmlns:a16="http://schemas.microsoft.com/office/drawing/2014/main" id="{D70A2686-3F4E-ED87-8E74-F0AF2B26B5C6}"/>
              </a:ext>
            </a:extLst>
          </p:cNvPr>
          <p:cNvSpPr>
            <a:spLocks noGrp="1"/>
          </p:cNvSpPr>
          <p:nvPr>
            <p:ph type="body" sz="quarter" idx="48"/>
          </p:nvPr>
        </p:nvSpPr>
        <p:spPr>
          <a:xfrm>
            <a:off x="854283" y="1254384"/>
            <a:ext cx="6220285" cy="4439577"/>
          </a:xfrm>
        </p:spPr>
        <p:txBody>
          <a:bodyPr/>
          <a:lstStyle/>
          <a:p>
            <a:pPr algn="l"/>
            <a:r>
              <a:rPr lang="en-US" sz="2000" b="1" i="0" dirty="0">
                <a:solidFill>
                  <a:srgbClr val="0D0D0D"/>
                </a:solidFill>
                <a:effectLst/>
              </a:rPr>
              <a:t>3. </a:t>
            </a:r>
            <a:r>
              <a:rPr lang="en-US" sz="1950" b="1" i="0" dirty="0" err="1">
                <a:solidFill>
                  <a:srgbClr val="0D0D0D"/>
                </a:solidFill>
                <a:effectLst/>
              </a:rPr>
              <a:t>Att</a:t>
            </a:r>
            <a:r>
              <a:rPr lang="en-US" sz="1950" b="1" i="0" dirty="0">
                <a:solidFill>
                  <a:srgbClr val="0D0D0D"/>
                </a:solidFill>
                <a:effectLst/>
              </a:rPr>
              <a:t> </a:t>
            </a:r>
            <a:r>
              <a:rPr lang="en-US" sz="1950" b="1" i="0" dirty="0" err="1">
                <a:solidFill>
                  <a:srgbClr val="0D0D0D"/>
                </a:solidFill>
                <a:effectLst/>
              </a:rPr>
              <a:t>uppnå</a:t>
            </a:r>
            <a:r>
              <a:rPr lang="en-US" sz="1950" b="1" i="0" dirty="0">
                <a:solidFill>
                  <a:srgbClr val="0D0D0D"/>
                </a:solidFill>
                <a:effectLst/>
              </a:rPr>
              <a:t> </a:t>
            </a:r>
            <a:r>
              <a:rPr lang="en-US" sz="1950" b="1" i="0" dirty="0" err="1">
                <a:solidFill>
                  <a:srgbClr val="0D0D0D"/>
                </a:solidFill>
                <a:effectLst/>
              </a:rPr>
              <a:t>finansiella</a:t>
            </a:r>
            <a:r>
              <a:rPr lang="en-US" sz="1950" b="1" i="0" dirty="0">
                <a:solidFill>
                  <a:srgbClr val="0D0D0D"/>
                </a:solidFill>
                <a:effectLst/>
              </a:rPr>
              <a:t> </a:t>
            </a:r>
            <a:r>
              <a:rPr lang="en-US" sz="1950" b="1" i="0" dirty="0" err="1">
                <a:solidFill>
                  <a:srgbClr val="0D0D0D"/>
                </a:solidFill>
                <a:effectLst/>
              </a:rPr>
              <a:t>mål</a:t>
            </a:r>
            <a:r>
              <a:rPr lang="en-US" sz="1950" b="1" i="0" dirty="0">
                <a:solidFill>
                  <a:srgbClr val="0D0D0D"/>
                </a:solidFill>
                <a:effectLst/>
              </a:rPr>
              <a:t>:</a:t>
            </a:r>
            <a:r>
              <a:rPr lang="en-US" sz="1950" b="0" i="0" dirty="0">
                <a:solidFill>
                  <a:srgbClr val="0D0D0D"/>
                </a:solidFill>
                <a:effectLst/>
              </a:rPr>
              <a:t> </a:t>
            </a:r>
          </a:p>
          <a:p>
            <a:pPr algn="l"/>
            <a:r>
              <a:rPr lang="sv-SE" sz="1950" b="0" i="0" dirty="0">
                <a:solidFill>
                  <a:srgbClr val="0D0D0D"/>
                </a:solidFill>
                <a:effectLst/>
              </a:rPr>
              <a:t>Genom att behärska budgeterings- och spartekniker kan individer utveckla realistiska ekonomiska planer som ger dem möjlighet att nå sina ambitioner. Finansiell kompetens ger individer möjlighet att sätta tydliga förväntningar, hålla sig ansvariga för sina ekonomiska mål och utforma strategier för att uppnå till synes ouppnåeliga mål, vilket främjar en väg mot att uppnå sina drömmar.</a:t>
            </a:r>
          </a:p>
          <a:p>
            <a:pPr algn="l"/>
            <a:endParaRPr lang="en-US" sz="1950" b="0" i="0" dirty="0">
              <a:solidFill>
                <a:srgbClr val="0D0D0D"/>
              </a:solidFill>
              <a:effectLst/>
            </a:endParaRPr>
          </a:p>
          <a:p>
            <a:pPr algn="l"/>
            <a:r>
              <a:rPr lang="en-US" sz="1950" b="1" dirty="0">
                <a:solidFill>
                  <a:srgbClr val="0D0D0D"/>
                </a:solidFill>
              </a:rPr>
              <a:t>4. </a:t>
            </a:r>
            <a:r>
              <a:rPr lang="en-US" sz="1950" b="1" i="0" dirty="0" err="1">
                <a:solidFill>
                  <a:srgbClr val="0D0D0D"/>
                </a:solidFill>
                <a:effectLst/>
              </a:rPr>
              <a:t>Bygga</a:t>
            </a:r>
            <a:r>
              <a:rPr lang="en-US" sz="1950" b="1" i="0" dirty="0">
                <a:solidFill>
                  <a:srgbClr val="0D0D0D"/>
                </a:solidFill>
                <a:effectLst/>
              </a:rPr>
              <a:t> </a:t>
            </a:r>
            <a:r>
              <a:rPr lang="en-US" sz="1950" b="1" i="0" dirty="0" err="1">
                <a:solidFill>
                  <a:srgbClr val="0D0D0D"/>
                </a:solidFill>
                <a:effectLst/>
              </a:rPr>
              <a:t>förtroende</a:t>
            </a:r>
            <a:r>
              <a:rPr lang="en-US" sz="1950" b="1" i="0" dirty="0">
                <a:solidFill>
                  <a:srgbClr val="0D0D0D"/>
                </a:solidFill>
                <a:effectLst/>
              </a:rPr>
              <a:t>:</a:t>
            </a:r>
            <a:r>
              <a:rPr lang="en-US" sz="1950" b="0" i="0" dirty="0">
                <a:solidFill>
                  <a:srgbClr val="0D0D0D"/>
                </a:solidFill>
                <a:effectLst/>
              </a:rPr>
              <a:t> </a:t>
            </a:r>
          </a:p>
          <a:p>
            <a:pPr algn="l"/>
            <a:r>
              <a:rPr lang="sv-SE" sz="1950" b="0" i="0" dirty="0">
                <a:solidFill>
                  <a:srgbClr val="0D0D0D"/>
                </a:solidFill>
                <a:effectLst/>
              </a:rPr>
              <a:t>Finansiell kompetens ingjuter förtroende genom att säkerställa att individer har den nödvändiga kunskapen för att fatta välinformerade beslut. Beväpnade med ekonomiskt sinne kan individer närma sig viktiga livsval med säkerhet, i vetskap om att de är mindre benägna att stöta på oväntade ekonomiska överraskningar eller negativa konsekvenser, vilket underlättar säkrare och säkrare beslutsprocesser.</a:t>
            </a:r>
            <a:endParaRPr lang="en-US" sz="1950" b="0" i="0" dirty="0">
              <a:solidFill>
                <a:srgbClr val="0D0D0D"/>
              </a:solidFill>
              <a:effectLst/>
            </a:endParaRPr>
          </a:p>
          <a:p>
            <a:endParaRPr lang="de-DE" sz="2000" dirty="0"/>
          </a:p>
        </p:txBody>
      </p:sp>
      <p:pic>
        <p:nvPicPr>
          <p:cNvPr id="3" name="Grafik 2">
            <a:extLst>
              <a:ext uri="{FF2B5EF4-FFF2-40B4-BE49-F238E27FC236}">
                <a16:creationId xmlns:a16="http://schemas.microsoft.com/office/drawing/2014/main" id="{1584EEF7-227A-4201-AB5B-8880062FA3E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5180" r="40183"/>
          <a:stretch/>
        </p:blipFill>
        <p:spPr>
          <a:xfrm>
            <a:off x="7523747" y="0"/>
            <a:ext cx="4668253" cy="6858000"/>
          </a:xfrm>
          <a:prstGeom prst="rect">
            <a:avLst/>
          </a:prstGeom>
        </p:spPr>
      </p:pic>
    </p:spTree>
    <p:extLst>
      <p:ext uri="{BB962C8B-B14F-4D97-AF65-F5344CB8AC3E}">
        <p14:creationId xmlns:p14="http://schemas.microsoft.com/office/powerpoint/2010/main" val="231166679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636922"/>
            <a:ext cx="10483431" cy="804265"/>
          </a:xfrm>
        </p:spPr>
        <p:txBody>
          <a:bodyPr/>
          <a:lstStyle/>
          <a:p>
            <a:r>
              <a:rPr lang="en-US" sz="3200" dirty="0"/>
              <a:t>EXTRA: LIKVIDITETSHANTERING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93637"/>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60</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770304" y="1264043"/>
            <a:ext cx="10567407" cy="584775"/>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Teknikerna och metoderna du just har plockat upp kan också användas i affärsplanering. Att hantera kassaflöde och likviditetsplanering är särskilt viktigt i detta sammanhang – på något sätt kan det ses som en budgetbok för ditt företag.</a:t>
            </a:r>
            <a:endParaRPr lang="en-US" sz="1400" dirty="0">
              <a:latin typeface="Calibri" panose="020F0502020204030204" pitchFamily="34" charset="0"/>
              <a:cs typeface="Calibri" panose="020F0502020204030204" pitchFamily="34" charset="0"/>
            </a:endParaRPr>
          </a:p>
        </p:txBody>
      </p:sp>
      <p:sp>
        <p:nvSpPr>
          <p:cNvPr id="5" name="Textfeld 4">
            <a:extLst>
              <a:ext uri="{FF2B5EF4-FFF2-40B4-BE49-F238E27FC236}">
                <a16:creationId xmlns:a16="http://schemas.microsoft.com/office/drawing/2014/main" id="{2FA173D8-962B-F838-F678-F7CECAE96550}"/>
              </a:ext>
            </a:extLst>
          </p:cNvPr>
          <p:cNvSpPr txBox="1"/>
          <p:nvPr/>
        </p:nvSpPr>
        <p:spPr>
          <a:xfrm>
            <a:off x="770304" y="1961961"/>
            <a:ext cx="3717720" cy="4031873"/>
          </a:xfrm>
          <a:prstGeom prst="rect">
            <a:avLst/>
          </a:prstGeom>
          <a:noFill/>
        </p:spPr>
        <p:txBody>
          <a:bodyPr wrap="square">
            <a:spAutoFit/>
          </a:bodyPr>
          <a:lstStyle/>
          <a:p>
            <a:r>
              <a:rPr lang="sv-SE" sz="1600" dirty="0">
                <a:latin typeface="Calibri" panose="020F0502020204030204" pitchFamily="34" charset="0"/>
                <a:cs typeface="Calibri" panose="020F0502020204030204" pitchFamily="34" charset="0"/>
              </a:rPr>
              <a:t>Likviditetshantering är avgörande för ett företags finansiella stabilitet. Det säkerställer att det alltid finns tillräckligt med pengar tillgängliga för att täcka utgifter och göra investeringar, vilket förhindrar likviditetsproblem och förblir solvent.</a:t>
            </a:r>
            <a:endParaRPr lang="en-US" sz="1600" dirty="0">
              <a:latin typeface="Calibri" panose="020F0502020204030204" pitchFamily="34" charset="0"/>
              <a:cs typeface="Calibri" panose="020F0502020204030204" pitchFamily="34" charset="0"/>
            </a:endParaRPr>
          </a:p>
          <a:p>
            <a:endParaRPr lang="en-US" sz="1600" dirty="0">
              <a:latin typeface="Calibri" panose="020F0502020204030204" pitchFamily="34" charset="0"/>
              <a:cs typeface="Calibri" panose="020F0502020204030204" pitchFamily="34" charset="0"/>
            </a:endParaRPr>
          </a:p>
          <a:p>
            <a:r>
              <a:rPr lang="en-US" sz="1600" dirty="0">
                <a:latin typeface="Calibri" panose="020F0502020204030204" pitchFamily="34" charset="0"/>
                <a:cs typeface="Calibri" panose="020F0502020204030204" pitchFamily="34" charset="0"/>
              </a:rPr>
              <a:t>De </a:t>
            </a:r>
            <a:r>
              <a:rPr lang="en-US" sz="1600" dirty="0" err="1">
                <a:latin typeface="Calibri" panose="020F0502020204030204" pitchFamily="34" charset="0"/>
                <a:cs typeface="Calibri" panose="020F0502020204030204" pitchFamily="34" charset="0"/>
              </a:rPr>
              <a:t>viktigaste</a:t>
            </a:r>
            <a:r>
              <a:rPr lang="en-US" sz="1600" dirty="0">
                <a:latin typeface="Calibri" panose="020F0502020204030204" pitchFamily="34" charset="0"/>
                <a:cs typeface="Calibri" panose="020F0502020204030204" pitchFamily="34" charset="0"/>
              </a:rPr>
              <a:t> </a:t>
            </a:r>
            <a:r>
              <a:rPr lang="en-US" sz="1600" dirty="0" err="1">
                <a:latin typeface="Calibri" panose="020F0502020204030204" pitchFamily="34" charset="0"/>
                <a:cs typeface="Calibri" panose="020F0502020204030204" pitchFamily="34" charset="0"/>
              </a:rPr>
              <a:t>funktionerna</a:t>
            </a:r>
            <a:r>
              <a:rPr lang="en-US" sz="1600" dirty="0">
                <a:latin typeface="Calibri" panose="020F0502020204030204" pitchFamily="34" charset="0"/>
                <a:cs typeface="Calibri" panose="020F0502020204030204" pitchFamily="34" charset="0"/>
              </a:rPr>
              <a:t> </a:t>
            </a:r>
            <a:r>
              <a:rPr lang="en-US" sz="1600" dirty="0" err="1">
                <a:latin typeface="Calibri" panose="020F0502020204030204" pitchFamily="34" charset="0"/>
                <a:cs typeface="Calibri" panose="020F0502020204030204" pitchFamily="34" charset="0"/>
              </a:rPr>
              <a:t>är</a:t>
            </a:r>
            <a:r>
              <a:rPr lang="en-US" sz="1600" dirty="0">
                <a:latin typeface="Calibri" panose="020F0502020204030204" pitchFamily="34" charset="0"/>
                <a:cs typeface="Calibri" panose="020F0502020204030204" pitchFamily="34" charset="0"/>
              </a:rPr>
              <a:t>:</a:t>
            </a:r>
          </a:p>
          <a:p>
            <a:endParaRPr lang="en-US"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1600" dirty="0">
                <a:latin typeface="Calibri" panose="020F0502020204030204" pitchFamily="34" charset="0"/>
                <a:cs typeface="Calibri" panose="020F0502020204030204" pitchFamily="34" charset="0"/>
              </a:rPr>
              <a:t>Transparent </a:t>
            </a:r>
            <a:r>
              <a:rPr lang="en-US" sz="1600" dirty="0" err="1">
                <a:latin typeface="Calibri" panose="020F0502020204030204" pitchFamily="34" charset="0"/>
                <a:cs typeface="Calibri" panose="020F0502020204030204" pitchFamily="34" charset="0"/>
              </a:rPr>
              <a:t>kassaflödesspårning</a:t>
            </a:r>
            <a:endParaRPr lang="en-US"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sv-SE" sz="1600" dirty="0">
                <a:latin typeface="Calibri" panose="020F0502020204030204" pitchFamily="34" charset="0"/>
                <a:cs typeface="Calibri" panose="020F0502020204030204" pitchFamily="34" charset="0"/>
              </a:rPr>
              <a:t>Övervaka fordringar (vad du kommer att få) och skulder (vad du är skyldig)</a:t>
            </a:r>
          </a:p>
          <a:p>
            <a:pPr marL="285750" indent="-285750">
              <a:buFont typeface="Arial" panose="020B0604020202020204" pitchFamily="34" charset="0"/>
              <a:buChar char="•"/>
            </a:pPr>
            <a:r>
              <a:rPr lang="en-US" sz="1600" dirty="0" err="1">
                <a:latin typeface="Calibri" panose="020F0502020204030204" pitchFamily="34" charset="0"/>
                <a:cs typeface="Calibri" panose="020F0502020204030204" pitchFamily="34" charset="0"/>
              </a:rPr>
              <a:t>Noggrann</a:t>
            </a:r>
            <a:r>
              <a:rPr lang="en-US" sz="1600" dirty="0">
                <a:latin typeface="Calibri" panose="020F0502020204030204" pitchFamily="34" charset="0"/>
                <a:cs typeface="Calibri" panose="020F0502020204030204" pitchFamily="34" charset="0"/>
              </a:rPr>
              <a:t> </a:t>
            </a:r>
            <a:r>
              <a:rPr lang="en-US" sz="1600" dirty="0" err="1">
                <a:latin typeface="Calibri" panose="020F0502020204030204" pitchFamily="34" charset="0"/>
                <a:cs typeface="Calibri" panose="020F0502020204030204" pitchFamily="34" charset="0"/>
              </a:rPr>
              <a:t>framtidsplanering</a:t>
            </a:r>
            <a:endParaRPr lang="en-US"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1600" dirty="0" err="1">
                <a:latin typeface="Calibri" panose="020F0502020204030204" pitchFamily="34" charset="0"/>
                <a:cs typeface="Calibri" panose="020F0502020204030204" pitchFamily="34" charset="0"/>
              </a:rPr>
              <a:t>Dynamiska</a:t>
            </a:r>
            <a:r>
              <a:rPr lang="en-US" sz="1600" dirty="0">
                <a:latin typeface="Calibri" panose="020F0502020204030204" pitchFamily="34" charset="0"/>
                <a:cs typeface="Calibri" panose="020F0502020204030204" pitchFamily="34" charset="0"/>
              </a:rPr>
              <a:t> </a:t>
            </a:r>
            <a:r>
              <a:rPr lang="en-US" sz="1600" dirty="0" err="1">
                <a:latin typeface="Calibri" panose="020F0502020204030204" pitchFamily="34" charset="0"/>
                <a:cs typeface="Calibri" panose="020F0502020204030204" pitchFamily="34" charset="0"/>
              </a:rPr>
              <a:t>uppdateringar</a:t>
            </a:r>
            <a:r>
              <a:rPr lang="en-US" sz="1600" dirty="0">
                <a:latin typeface="Calibri" panose="020F0502020204030204" pitchFamily="34" charset="0"/>
                <a:cs typeface="Calibri" panose="020F0502020204030204" pitchFamily="34" charset="0"/>
              </a:rPr>
              <a:t> för </a:t>
            </a:r>
            <a:r>
              <a:rPr lang="en-US" sz="1600" dirty="0" err="1">
                <a:latin typeface="Calibri" panose="020F0502020204030204" pitchFamily="34" charset="0"/>
                <a:cs typeface="Calibri" panose="020F0502020204030204" pitchFamily="34" charset="0"/>
              </a:rPr>
              <a:t>prestandajämförelse</a:t>
            </a:r>
            <a:endParaRPr lang="en-US" sz="1600" dirty="0">
              <a:latin typeface="Calibri" panose="020F0502020204030204" pitchFamily="34" charset="0"/>
              <a:cs typeface="Calibri" panose="020F0502020204030204" pitchFamily="34" charset="0"/>
            </a:endParaRPr>
          </a:p>
        </p:txBody>
      </p:sp>
      <p:graphicFrame>
        <p:nvGraphicFramePr>
          <p:cNvPr id="3" name="Google Shape;1131;p16">
            <a:extLst>
              <a:ext uri="{FF2B5EF4-FFF2-40B4-BE49-F238E27FC236}">
                <a16:creationId xmlns:a16="http://schemas.microsoft.com/office/drawing/2014/main" id="{5DFBB4B5-7B30-3F21-2DDD-5BB5DBDFE93B}"/>
              </a:ext>
            </a:extLst>
          </p:cNvPr>
          <p:cNvGraphicFramePr/>
          <p:nvPr>
            <p:extLst>
              <p:ext uri="{D42A27DB-BD31-4B8C-83A1-F6EECF244321}">
                <p14:modId xmlns:p14="http://schemas.microsoft.com/office/powerpoint/2010/main" val="1493493349"/>
              </p:ext>
            </p:extLst>
          </p:nvPr>
        </p:nvGraphicFramePr>
        <p:xfrm>
          <a:off x="4607174" y="1957169"/>
          <a:ext cx="6968782" cy="4455368"/>
        </p:xfrm>
        <a:graphic>
          <a:graphicData uri="http://schemas.openxmlformats.org/drawingml/2006/table">
            <a:tbl>
              <a:tblPr firstRow="1" bandRow="1">
                <a:noFill/>
              </a:tblPr>
              <a:tblGrid>
                <a:gridCol w="3484391">
                  <a:extLst>
                    <a:ext uri="{9D8B030D-6E8A-4147-A177-3AD203B41FA5}">
                      <a16:colId xmlns:a16="http://schemas.microsoft.com/office/drawing/2014/main" val="20000"/>
                    </a:ext>
                  </a:extLst>
                </a:gridCol>
                <a:gridCol w="3484391">
                  <a:extLst>
                    <a:ext uri="{9D8B030D-6E8A-4147-A177-3AD203B41FA5}">
                      <a16:colId xmlns:a16="http://schemas.microsoft.com/office/drawing/2014/main" val="20001"/>
                    </a:ext>
                  </a:extLst>
                </a:gridCol>
              </a:tblGrid>
              <a:tr h="431988">
                <a:tc gridSpan="2">
                  <a:txBody>
                    <a:bodyPr/>
                    <a:lstStyle/>
                    <a:p>
                      <a:pPr marL="0" marR="0" lvl="0" indent="0" algn="ctr" rtl="0">
                        <a:spcBef>
                          <a:spcPts val="0"/>
                        </a:spcBef>
                        <a:spcAft>
                          <a:spcPts val="0"/>
                        </a:spcAft>
                        <a:buNone/>
                      </a:pPr>
                      <a:r>
                        <a:rPr lang="de-DE" sz="1800" b="1" u="none" strike="noStrike" cap="none" dirty="0">
                          <a:solidFill>
                            <a:schemeClr val="bg1"/>
                          </a:solidFill>
                          <a:latin typeface="Calibri" panose="020F0502020204030204" pitchFamily="34" charset="0"/>
                          <a:cs typeface="Calibri" panose="020F0502020204030204" pitchFamily="34" charset="0"/>
                        </a:rPr>
                        <a:t>Grundläggande struktur för likviditetsplanering</a:t>
                      </a:r>
                      <a:endParaRPr sz="1800" b="1" u="none" strike="noStrike" cap="none"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915F9E"/>
                    </a:solidFill>
                  </a:tcPr>
                </a:tc>
                <a:tc hMerge="1">
                  <a:txBody>
                    <a:bodyPr/>
                    <a:lstStyle/>
                    <a:p>
                      <a:endParaRPr lang="en-US"/>
                    </a:p>
                  </a:txBody>
                  <a:tcPr/>
                </a:tc>
                <a:extLst>
                  <a:ext uri="{0D108BD9-81ED-4DB2-BD59-A6C34878D82A}">
                    <a16:rowId xmlns:a16="http://schemas.microsoft.com/office/drawing/2014/main" val="10000"/>
                  </a:ext>
                </a:extLst>
              </a:tr>
              <a:tr h="609760">
                <a:tc>
                  <a:txBody>
                    <a:bodyPr/>
                    <a:lstStyle/>
                    <a:p>
                      <a:pPr marL="0" marR="0" lvl="0" indent="0" algn="l" rtl="0">
                        <a:spcBef>
                          <a:spcPts val="0"/>
                        </a:spcBef>
                        <a:spcAft>
                          <a:spcPts val="0"/>
                        </a:spcAft>
                        <a:buNone/>
                      </a:pPr>
                      <a:r>
                        <a:rPr lang="sv-SE" sz="1800" u="none" strike="noStrike" cap="none" dirty="0">
                          <a:solidFill>
                            <a:srgbClr val="915F9E"/>
                          </a:solidFill>
                          <a:latin typeface="Calibri" panose="020F0502020204030204" pitchFamily="34" charset="0"/>
                          <a:cs typeface="Calibri" panose="020F0502020204030204" pitchFamily="34" charset="0"/>
                        </a:rPr>
                        <a:t>Summa av alla inkommande betalningar</a:t>
                      </a:r>
                      <a:endParaRPr sz="1800" dirty="0">
                        <a:solidFill>
                          <a:srgbClr val="915F9E"/>
                        </a:solidFill>
                        <a:latin typeface="Calibri" panose="020F0502020204030204" pitchFamily="34" charset="0"/>
                        <a:cs typeface="Calibri" panose="020F0502020204030204" pitchFamily="34" charset="0"/>
                      </a:endParaRPr>
                    </a:p>
                  </a:txBody>
                  <a:tcPr marL="91450" marR="91450" marT="45725" marB="45725">
                    <a:lnR w="12700" cap="flat" cmpd="sng">
                      <a:solidFill>
                        <a:srgbClr val="595A59"/>
                      </a:solidFill>
                      <a:prstDash val="solid"/>
                      <a:round/>
                      <a:headEnd type="none" w="sm" len="sm"/>
                      <a:tailEnd type="none" w="sm" len="sm"/>
                    </a:lnR>
                    <a:solidFill>
                      <a:schemeClr val="lt1"/>
                    </a:solidFill>
                  </a:tcPr>
                </a:tc>
                <a:tc>
                  <a:txBody>
                    <a:bodyPr/>
                    <a:lstStyle/>
                    <a:p>
                      <a:pPr marL="0" marR="0" lvl="0" indent="0" algn="l" rtl="0">
                        <a:spcBef>
                          <a:spcPts val="0"/>
                        </a:spcBef>
                        <a:spcAft>
                          <a:spcPts val="0"/>
                        </a:spcAft>
                        <a:buNone/>
                      </a:pPr>
                      <a:r>
                        <a:rPr lang="de-DE" sz="1800" dirty="0">
                          <a:solidFill>
                            <a:srgbClr val="915F9E"/>
                          </a:solidFill>
                          <a:latin typeface="Calibri" panose="020F0502020204030204" pitchFamily="34" charset="0"/>
                          <a:cs typeface="Calibri" panose="020F0502020204030204" pitchFamily="34" charset="0"/>
                        </a:rPr>
                        <a:t>Summa av alla utbetalningar</a:t>
                      </a:r>
                      <a:endParaRPr sz="1800" dirty="0">
                        <a:solidFill>
                          <a:srgbClr val="915F9E"/>
                        </a:solidFill>
                        <a:latin typeface="Calibri" panose="020F0502020204030204" pitchFamily="34" charset="0"/>
                        <a:cs typeface="Calibri" panose="020F0502020204030204" pitchFamily="34" charset="0"/>
                      </a:endParaRPr>
                    </a:p>
                  </a:txBody>
                  <a:tcPr marL="91450" marR="91450" marT="45725" marB="45725">
                    <a:lnL w="12700" cap="flat" cmpd="sng">
                      <a:solidFill>
                        <a:srgbClr val="595A59"/>
                      </a:solidFill>
                      <a:prstDash val="solid"/>
                      <a:round/>
                      <a:headEnd type="none" w="sm" len="sm"/>
                      <a:tailEnd type="none" w="sm" len="sm"/>
                    </a:lnL>
                    <a:solidFill>
                      <a:schemeClr val="lt1"/>
                    </a:solidFill>
                  </a:tcPr>
                </a:tc>
                <a:extLst>
                  <a:ext uri="{0D108BD9-81ED-4DB2-BD59-A6C34878D82A}">
                    <a16:rowId xmlns:a16="http://schemas.microsoft.com/office/drawing/2014/main" val="10001"/>
                  </a:ext>
                </a:extLst>
              </a:tr>
              <a:tr h="2971404">
                <a:tc>
                  <a:txBody>
                    <a:bodyPr/>
                    <a:lstStyle/>
                    <a:p>
                      <a:pPr marL="0" marR="0" lvl="0" indent="0" algn="l" rtl="0">
                        <a:spcBef>
                          <a:spcPts val="0"/>
                        </a:spcBef>
                        <a:spcAft>
                          <a:spcPts val="0"/>
                        </a:spcAft>
                        <a:buClr>
                          <a:srgbClr val="595A59"/>
                        </a:buClr>
                        <a:buSzPts val="1800"/>
                        <a:buFont typeface="Calibri"/>
                        <a:buNone/>
                      </a:pPr>
                      <a:r>
                        <a:rPr lang="de-DE" sz="1800" dirty="0">
                          <a:solidFill>
                            <a:schemeClr val="tx1"/>
                          </a:solidFill>
                          <a:latin typeface="Calibri" panose="020F0502020204030204" pitchFamily="34" charset="0"/>
                          <a:cs typeface="Calibri" panose="020F0502020204030204" pitchFamily="34" charset="0"/>
                        </a:rPr>
                        <a:t>+ Försäljning / tjänster</a:t>
                      </a:r>
                      <a:endParaRPr dirty="0">
                        <a:solidFill>
                          <a:schemeClr val="tx1"/>
                        </a:solidFill>
                        <a:latin typeface="Calibri" panose="020F0502020204030204" pitchFamily="34" charset="0"/>
                        <a:cs typeface="Calibri" panose="020F0502020204030204" pitchFamily="34" charset="0"/>
                      </a:endParaRPr>
                    </a:p>
                    <a:p>
                      <a:pPr marL="0" marR="0" lvl="0" indent="0" algn="l" rtl="0">
                        <a:spcBef>
                          <a:spcPts val="0"/>
                        </a:spcBef>
                        <a:spcAft>
                          <a:spcPts val="0"/>
                        </a:spcAft>
                        <a:buClr>
                          <a:srgbClr val="595A59"/>
                        </a:buClr>
                        <a:buSzPts val="1800"/>
                        <a:buFont typeface="Calibri"/>
                        <a:buNone/>
                      </a:pPr>
                      <a:r>
                        <a:rPr lang="de-DE" sz="1800" dirty="0">
                          <a:solidFill>
                            <a:schemeClr val="tx1"/>
                          </a:solidFill>
                          <a:latin typeface="Calibri" panose="020F0502020204030204" pitchFamily="34" charset="0"/>
                          <a:cs typeface="Calibri" panose="020F0502020204030204" pitchFamily="34" charset="0"/>
                        </a:rPr>
                        <a:t>+ Gäldenärsbetalningar</a:t>
                      </a:r>
                      <a:endParaRPr dirty="0">
                        <a:solidFill>
                          <a:schemeClr val="tx1"/>
                        </a:solidFill>
                        <a:latin typeface="Calibri" panose="020F0502020204030204" pitchFamily="34" charset="0"/>
                        <a:cs typeface="Calibri" panose="020F0502020204030204" pitchFamily="34" charset="0"/>
                      </a:endParaRPr>
                    </a:p>
                    <a:p>
                      <a:pPr marL="0" marR="0" lvl="0" indent="0" algn="l" rtl="0">
                        <a:spcBef>
                          <a:spcPts val="0"/>
                        </a:spcBef>
                        <a:spcAft>
                          <a:spcPts val="0"/>
                        </a:spcAft>
                        <a:buClr>
                          <a:srgbClr val="595A59"/>
                        </a:buClr>
                        <a:buSzPts val="1800"/>
                        <a:buFont typeface="Calibri"/>
                        <a:buNone/>
                      </a:pPr>
                      <a:r>
                        <a:rPr lang="de-DE" sz="1800" dirty="0">
                          <a:solidFill>
                            <a:schemeClr val="tx1"/>
                          </a:solidFill>
                          <a:latin typeface="Calibri" panose="020F0502020204030204" pitchFamily="34" charset="0"/>
                          <a:cs typeface="Calibri" panose="020F0502020204030204" pitchFamily="34" charset="0"/>
                        </a:rPr>
                        <a:t>+ </a:t>
                      </a:r>
                      <a:r>
                        <a:rPr lang="sv-SE" sz="1800" dirty="0">
                          <a:solidFill>
                            <a:schemeClr val="tx1"/>
                          </a:solidFill>
                          <a:latin typeface="Calibri" panose="020F0502020204030204" pitchFamily="34" charset="0"/>
                          <a:cs typeface="Calibri" panose="020F0502020204030204" pitchFamily="34" charset="0"/>
                        </a:rPr>
                        <a:t>Andra kassainflöden (t.ex. räntor, ägarnas kapitaltillskott etc.)</a:t>
                      </a:r>
                      <a:endParaRPr sz="1800" dirty="0">
                        <a:solidFill>
                          <a:schemeClr val="tx1"/>
                        </a:solidFill>
                        <a:latin typeface="Calibri" panose="020F0502020204030204" pitchFamily="34" charset="0"/>
                        <a:cs typeface="Calibri" panose="020F0502020204030204" pitchFamily="34" charset="0"/>
                      </a:endParaRPr>
                    </a:p>
                  </a:txBody>
                  <a:tcPr marL="91450" marR="91450" marT="45725" marB="45725">
                    <a:lnR w="12700" cap="flat" cmpd="sng">
                      <a:solidFill>
                        <a:srgbClr val="595A59"/>
                      </a:solidFill>
                      <a:prstDash val="solid"/>
                      <a:round/>
                      <a:headEnd type="none" w="sm" len="sm"/>
                      <a:tailEnd type="none" w="sm" len="sm"/>
                    </a:lnR>
                    <a:solidFill>
                      <a:schemeClr val="lt1"/>
                    </a:solidFill>
                  </a:tcPr>
                </a:tc>
                <a:tc>
                  <a:txBody>
                    <a:bodyPr/>
                    <a:lstStyle/>
                    <a:p>
                      <a:pPr marL="285750" marR="0" lvl="0" indent="-285750" algn="l" rtl="0">
                        <a:spcBef>
                          <a:spcPts val="0"/>
                        </a:spcBef>
                        <a:spcAft>
                          <a:spcPts val="0"/>
                        </a:spcAft>
                        <a:buClr>
                          <a:srgbClr val="595A59"/>
                        </a:buClr>
                        <a:buSzPts val="1800"/>
                        <a:buFont typeface="Calibri"/>
                        <a:buChar char="-"/>
                      </a:pPr>
                      <a:r>
                        <a:rPr lang="sv-SE" sz="1800" dirty="0">
                          <a:solidFill>
                            <a:schemeClr val="tx1"/>
                          </a:solidFill>
                          <a:latin typeface="Calibri" panose="020F0502020204030204" pitchFamily="34" charset="0"/>
                          <a:cs typeface="Calibri" panose="020F0502020204030204" pitchFamily="34" charset="0"/>
                        </a:rPr>
                        <a:t>Betalningar för varor och material</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Löner, löner, sociala förmåner</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Reklam</a:t>
                      </a: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Skatter som mervärdesskatt</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Ränta på kapital</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Försäkring</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Allmänna kontors- och administrationskostnader</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Hyra</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sv-SE" sz="1800" dirty="0">
                          <a:solidFill>
                            <a:schemeClr val="tx1"/>
                          </a:solidFill>
                          <a:latin typeface="Calibri" panose="020F0502020204030204" pitchFamily="34" charset="0"/>
                          <a:cs typeface="Calibri" panose="020F0502020204030204" pitchFamily="34" charset="0"/>
                        </a:rPr>
                        <a:t>Andra utbetalningar (el, vatten, etc.)</a:t>
                      </a:r>
                      <a:endParaRPr dirty="0">
                        <a:solidFill>
                          <a:schemeClr val="tx1"/>
                        </a:solidFill>
                        <a:latin typeface="Calibri" panose="020F0502020204030204" pitchFamily="34" charset="0"/>
                        <a:cs typeface="Calibri" panose="020F0502020204030204" pitchFamily="34" charset="0"/>
                      </a:endParaRPr>
                    </a:p>
                  </a:txBody>
                  <a:tcPr marL="91450" marR="91450" marT="45725" marB="45725">
                    <a:lnL w="12700" cap="flat" cmpd="sng">
                      <a:solidFill>
                        <a:srgbClr val="595A59"/>
                      </a:solidFill>
                      <a:prstDash val="solid"/>
                      <a:round/>
                      <a:headEnd type="none" w="sm" len="sm"/>
                      <a:tailEnd type="none" w="sm" len="sm"/>
                    </a:lnL>
                    <a:solidFill>
                      <a:schemeClr val="lt1"/>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6397810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9F1AFB7B-A6B7-5D7B-1EDA-14991DDF0947}"/>
              </a:ext>
            </a:extLst>
          </p:cNvPr>
          <p:cNvSpPr>
            <a:spLocks noGrp="1"/>
          </p:cNvSpPr>
          <p:nvPr>
            <p:ph type="body" sz="quarter" idx="30"/>
          </p:nvPr>
        </p:nvSpPr>
        <p:spPr>
          <a:xfrm>
            <a:off x="854280" y="752425"/>
            <a:ext cx="10483431" cy="804265"/>
          </a:xfrm>
        </p:spPr>
        <p:txBody>
          <a:bodyPr/>
          <a:lstStyle/>
          <a:p>
            <a:r>
              <a:rPr lang="en-US" sz="3600" dirty="0"/>
              <a:t>EXTRA: LIKVIDITETSHANTERING</a:t>
            </a:r>
          </a:p>
        </p:txBody>
      </p:sp>
      <p:sp>
        <p:nvSpPr>
          <p:cNvPr id="4" name="Textfeld 3">
            <a:extLst>
              <a:ext uri="{FF2B5EF4-FFF2-40B4-BE49-F238E27FC236}">
                <a16:creationId xmlns:a16="http://schemas.microsoft.com/office/drawing/2014/main" id="{6134D241-9480-7399-8CCB-B2F4F5AF2C48}"/>
              </a:ext>
            </a:extLst>
          </p:cNvPr>
          <p:cNvSpPr txBox="1"/>
          <p:nvPr/>
        </p:nvSpPr>
        <p:spPr>
          <a:xfrm>
            <a:off x="808804" y="1706803"/>
            <a:ext cx="10567407" cy="830997"/>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Likviditetsplanering är som att skapa en färdplan för pengar för företag. De förutsäger vilka pengar som kommer in och går ut, vilket hjälper dem att se om de kommer att ha tillräckligt för utgifter och potentiella investeringar. Allt handlar om att se till att de har tillräckligt med kontanter till hands och undvika onödiga lån.</a:t>
            </a:r>
            <a:endParaRPr lang="en-US" sz="1400" dirty="0">
              <a:latin typeface="Calibri" panose="020F0502020204030204" pitchFamily="34" charset="0"/>
              <a:cs typeface="Calibri" panose="020F0502020204030204" pitchFamily="34" charset="0"/>
            </a:endParaRPr>
          </a:p>
        </p:txBody>
      </p:sp>
      <p:sp>
        <p:nvSpPr>
          <p:cNvPr id="13" name="Google Shape;1137;p17">
            <a:extLst>
              <a:ext uri="{FF2B5EF4-FFF2-40B4-BE49-F238E27FC236}">
                <a16:creationId xmlns:a16="http://schemas.microsoft.com/office/drawing/2014/main" id="{60CE53FE-0E03-5210-211A-EAE833199F24}"/>
              </a:ext>
            </a:extLst>
          </p:cNvPr>
          <p:cNvSpPr txBox="1">
            <a:spLocks/>
          </p:cNvSpPr>
          <p:nvPr/>
        </p:nvSpPr>
        <p:spPr>
          <a:xfrm>
            <a:off x="3434552" y="1931316"/>
            <a:ext cx="8007709" cy="4615273"/>
          </a:xfrm>
          <a:prstGeom prst="rect">
            <a:avLst/>
          </a:prstGeom>
          <a:noFill/>
          <a:ln>
            <a:noFill/>
          </a:ln>
        </p:spPr>
        <p:txBody>
          <a:bodyPr spcFirstLastPara="1" wrap="square" lIns="91425" tIns="45700" rIns="91425" bIns="45700" anchor="t" anchorCtr="0">
            <a:normAutofit/>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lnSpc>
                <a:spcPct val="90000"/>
              </a:lnSpc>
              <a:spcBef>
                <a:spcPts val="1000"/>
              </a:spcBef>
              <a:buClr>
                <a:srgbClr val="595A59"/>
              </a:buClr>
              <a:buSzPts val="1800"/>
              <a:buFont typeface="Arial" panose="020B0604020202020204" pitchFamily="34" charset="0"/>
              <a:buNone/>
            </a:pPr>
            <a:endParaRPr lang="en-US" sz="4000" dirty="0"/>
          </a:p>
          <a:p>
            <a:pPr marL="0" indent="0">
              <a:lnSpc>
                <a:spcPct val="90000"/>
              </a:lnSpc>
              <a:spcBef>
                <a:spcPts val="1000"/>
              </a:spcBef>
              <a:buClr>
                <a:srgbClr val="595A59"/>
              </a:buClr>
              <a:buSzPts val="1800"/>
              <a:buFont typeface="Arial" panose="020B0604020202020204" pitchFamily="34" charset="0"/>
              <a:buNone/>
            </a:pPr>
            <a:r>
              <a:rPr lang="en-US" sz="4000" dirty="0" err="1">
                <a:solidFill>
                  <a:srgbClr val="7ABB57"/>
                </a:solidFill>
              </a:rPr>
              <a:t>Likviditetsstatus</a:t>
            </a:r>
            <a:endParaRPr lang="en-US" sz="4000" dirty="0">
              <a:solidFill>
                <a:srgbClr val="7ABB57"/>
              </a:solidFill>
            </a:endParaRPr>
          </a:p>
          <a:p>
            <a:pPr marL="0" indent="0">
              <a:lnSpc>
                <a:spcPct val="90000"/>
              </a:lnSpc>
              <a:spcBef>
                <a:spcPts val="1000"/>
              </a:spcBef>
              <a:buClr>
                <a:srgbClr val="595A59"/>
              </a:buClr>
              <a:buSzPts val="1800"/>
              <a:buFont typeface="Arial" panose="020B0604020202020204" pitchFamily="34" charset="0"/>
              <a:buNone/>
            </a:pPr>
            <a:r>
              <a:rPr lang="en-US" sz="1600" dirty="0"/>
              <a:t>+ </a:t>
            </a:r>
            <a:r>
              <a:rPr lang="sv-SE" sz="1600" dirty="0"/>
              <a:t>Kassaflöde från den löpande verksamheten</a:t>
            </a:r>
            <a:r>
              <a:rPr lang="en-US" sz="1600" dirty="0"/>
              <a:t/>
            </a:r>
            <a:br>
              <a:rPr lang="en-US" sz="1600" dirty="0"/>
            </a:br>
            <a:r>
              <a:rPr lang="en-US" sz="1050" dirty="0"/>
              <a:t> </a:t>
            </a:r>
          </a:p>
          <a:p>
            <a:pPr marL="0" indent="0">
              <a:lnSpc>
                <a:spcPct val="90000"/>
              </a:lnSpc>
              <a:spcBef>
                <a:spcPts val="1000"/>
              </a:spcBef>
              <a:buClr>
                <a:srgbClr val="595A59"/>
              </a:buClr>
              <a:buSzPts val="1400"/>
              <a:buFont typeface="Arial" panose="020B0604020202020204" pitchFamily="34" charset="0"/>
              <a:buNone/>
            </a:pPr>
            <a:r>
              <a:rPr lang="en-US" sz="1600" dirty="0"/>
              <a:t>+ </a:t>
            </a:r>
            <a:r>
              <a:rPr lang="en-US" sz="1600" dirty="0" err="1"/>
              <a:t>Kassaflöde</a:t>
            </a:r>
            <a:r>
              <a:rPr lang="en-US" sz="1600" dirty="0"/>
              <a:t> </a:t>
            </a:r>
            <a:r>
              <a:rPr lang="en-US" sz="1600" dirty="0" err="1"/>
              <a:t>från</a:t>
            </a:r>
            <a:r>
              <a:rPr lang="en-US" sz="1600" dirty="0"/>
              <a:t> </a:t>
            </a:r>
            <a:r>
              <a:rPr lang="en-US" sz="1600" dirty="0" err="1"/>
              <a:t>investeringsverksamheten</a:t>
            </a:r>
            <a:endParaRPr lang="en-US" sz="4000" dirty="0"/>
          </a:p>
          <a:p>
            <a:pPr marL="0" indent="0">
              <a:lnSpc>
                <a:spcPct val="90000"/>
              </a:lnSpc>
              <a:spcBef>
                <a:spcPts val="1000"/>
              </a:spcBef>
              <a:buClr>
                <a:srgbClr val="595A59"/>
              </a:buClr>
              <a:buSzPts val="1400"/>
              <a:buFont typeface="Arial" panose="020B0604020202020204" pitchFamily="34" charset="0"/>
              <a:buNone/>
            </a:pPr>
            <a:r>
              <a:rPr lang="en-US" sz="1050" dirty="0"/>
              <a:t>   </a:t>
            </a:r>
            <a:r>
              <a:rPr lang="en-US" sz="1600" dirty="0"/>
              <a:t/>
            </a:r>
            <a:br>
              <a:rPr lang="en-US" sz="1600" dirty="0"/>
            </a:br>
            <a:r>
              <a:rPr lang="en-US" sz="1600" dirty="0"/>
              <a:t>+ </a:t>
            </a:r>
            <a:r>
              <a:rPr lang="en-US" sz="1600" dirty="0" err="1"/>
              <a:t>Kassaflöde</a:t>
            </a:r>
            <a:r>
              <a:rPr lang="en-US" sz="1600" dirty="0"/>
              <a:t> </a:t>
            </a:r>
            <a:r>
              <a:rPr lang="en-US" sz="1600" dirty="0" err="1"/>
              <a:t>från</a:t>
            </a:r>
            <a:r>
              <a:rPr lang="en-US" sz="1600" dirty="0"/>
              <a:t> </a:t>
            </a:r>
            <a:r>
              <a:rPr lang="en-US" sz="1600" dirty="0" err="1"/>
              <a:t>finansieringsverksamheten</a:t>
            </a:r>
            <a:endParaRPr lang="en-US" sz="1600" dirty="0"/>
          </a:p>
          <a:p>
            <a:pPr marL="0" indent="0">
              <a:lnSpc>
                <a:spcPct val="90000"/>
              </a:lnSpc>
              <a:spcBef>
                <a:spcPts val="1000"/>
              </a:spcBef>
              <a:buClr>
                <a:srgbClr val="595A59"/>
              </a:buClr>
              <a:buSzPts val="1400"/>
              <a:buFont typeface="Arial" panose="020B0604020202020204" pitchFamily="34" charset="0"/>
              <a:buNone/>
            </a:pPr>
            <a:endParaRPr lang="en-US" sz="500" dirty="0">
              <a:solidFill>
                <a:srgbClr val="79527B"/>
              </a:solidFill>
            </a:endParaRPr>
          </a:p>
          <a:p>
            <a:pPr marL="0" indent="0">
              <a:lnSpc>
                <a:spcPct val="90000"/>
              </a:lnSpc>
              <a:spcBef>
                <a:spcPts val="1000"/>
              </a:spcBef>
              <a:buClr>
                <a:srgbClr val="79527B"/>
              </a:buClr>
              <a:buSzPts val="1400"/>
              <a:buFont typeface="Arial" panose="020B0604020202020204" pitchFamily="34" charset="0"/>
              <a:buNone/>
            </a:pPr>
            <a:r>
              <a:rPr lang="en-US" sz="1600" dirty="0">
                <a:solidFill>
                  <a:srgbClr val="79527B"/>
                </a:solidFill>
              </a:rPr>
              <a:t>= </a:t>
            </a:r>
            <a:r>
              <a:rPr lang="sv-SE" sz="1600" dirty="0">
                <a:solidFill>
                  <a:srgbClr val="79527B"/>
                </a:solidFill>
              </a:rPr>
              <a:t>Förändring av likvida medel med</a:t>
            </a:r>
          </a:p>
          <a:p>
            <a:pPr marL="0" indent="0">
              <a:lnSpc>
                <a:spcPct val="90000"/>
              </a:lnSpc>
              <a:spcBef>
                <a:spcPts val="1000"/>
              </a:spcBef>
              <a:buClr>
                <a:srgbClr val="79527B"/>
              </a:buClr>
              <a:buSzPts val="1400"/>
              <a:buFont typeface="Arial" panose="020B0604020202020204" pitchFamily="34" charset="0"/>
              <a:buNone/>
            </a:pPr>
            <a:r>
              <a:rPr lang="sv-SE" sz="1600" dirty="0">
                <a:solidFill>
                  <a:srgbClr val="79527B"/>
                </a:solidFill>
              </a:rPr>
              <a:t>effekt på likviditeten</a:t>
            </a:r>
            <a:endParaRPr lang="en-US" sz="1600" dirty="0">
              <a:solidFill>
                <a:srgbClr val="79527B"/>
              </a:solidFill>
            </a:endParaRPr>
          </a:p>
        </p:txBody>
      </p:sp>
      <p:cxnSp>
        <p:nvCxnSpPr>
          <p:cNvPr id="14" name="Google Shape;1141;p17">
            <a:extLst>
              <a:ext uri="{FF2B5EF4-FFF2-40B4-BE49-F238E27FC236}">
                <a16:creationId xmlns:a16="http://schemas.microsoft.com/office/drawing/2014/main" id="{2C95C7EC-2D92-4D22-2C1A-47FEA1CB2215}"/>
              </a:ext>
            </a:extLst>
          </p:cNvPr>
          <p:cNvCxnSpPr/>
          <p:nvPr/>
        </p:nvCxnSpPr>
        <p:spPr>
          <a:xfrm>
            <a:off x="3589204" y="4852647"/>
            <a:ext cx="3364590" cy="0"/>
          </a:xfrm>
          <a:prstGeom prst="straightConnector1">
            <a:avLst/>
          </a:prstGeom>
          <a:noFill/>
          <a:ln w="9525" cap="flat" cmpd="sng">
            <a:solidFill>
              <a:srgbClr val="79527B"/>
            </a:solidFill>
            <a:prstDash val="solid"/>
            <a:miter lim="800000"/>
            <a:headEnd type="none" w="sm" len="sm"/>
            <a:tailEnd type="none" w="sm" len="sm"/>
          </a:ln>
        </p:spPr>
      </p:cxnSp>
      <p:sp>
        <p:nvSpPr>
          <p:cNvPr id="15" name="Google Shape;1142;p17">
            <a:extLst>
              <a:ext uri="{FF2B5EF4-FFF2-40B4-BE49-F238E27FC236}">
                <a16:creationId xmlns:a16="http://schemas.microsoft.com/office/drawing/2014/main" id="{CEDD813F-C5E6-7473-3731-883749903BA4}"/>
              </a:ext>
            </a:extLst>
          </p:cNvPr>
          <p:cNvSpPr/>
          <p:nvPr/>
        </p:nvSpPr>
        <p:spPr>
          <a:xfrm>
            <a:off x="7273834" y="3456022"/>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sv-SE" sz="1400" dirty="0">
                <a:solidFill>
                  <a:schemeClr val="lt1"/>
                </a:solidFill>
                <a:latin typeface="Calibri"/>
                <a:ea typeface="Calibri"/>
                <a:cs typeface="Calibri"/>
                <a:sym typeface="Calibri"/>
              </a:rPr>
              <a:t>Kassainflöden och utflöden från den löpande verksamheten</a:t>
            </a:r>
            <a:endParaRPr sz="1400" dirty="0">
              <a:solidFill>
                <a:schemeClr val="lt1"/>
              </a:solidFill>
              <a:latin typeface="Calibri"/>
              <a:ea typeface="Calibri"/>
              <a:cs typeface="Calibri"/>
              <a:sym typeface="Calibri"/>
            </a:endParaRPr>
          </a:p>
        </p:txBody>
      </p:sp>
      <p:sp>
        <p:nvSpPr>
          <p:cNvPr id="16" name="Google Shape;1143;p17">
            <a:extLst>
              <a:ext uri="{FF2B5EF4-FFF2-40B4-BE49-F238E27FC236}">
                <a16:creationId xmlns:a16="http://schemas.microsoft.com/office/drawing/2014/main" id="{B11617B4-9026-15DE-0A44-C82D91897E1C}"/>
              </a:ext>
            </a:extLst>
          </p:cNvPr>
          <p:cNvSpPr/>
          <p:nvPr/>
        </p:nvSpPr>
        <p:spPr>
          <a:xfrm>
            <a:off x="7273833" y="3918409"/>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dirty="0">
                <a:solidFill>
                  <a:schemeClr val="lt1"/>
                </a:solidFill>
                <a:latin typeface="Calibri"/>
                <a:ea typeface="Calibri"/>
                <a:cs typeface="Calibri"/>
                <a:sym typeface="Calibri"/>
              </a:rPr>
              <a:t>Netto av investeringar/avyttringar</a:t>
            </a:r>
            <a:endParaRPr dirty="0"/>
          </a:p>
        </p:txBody>
      </p:sp>
      <p:sp>
        <p:nvSpPr>
          <p:cNvPr id="17" name="Google Shape;1144;p17">
            <a:extLst>
              <a:ext uri="{FF2B5EF4-FFF2-40B4-BE49-F238E27FC236}">
                <a16:creationId xmlns:a16="http://schemas.microsoft.com/office/drawing/2014/main" id="{F6EF459A-65A0-A368-A8D9-5CFADB7BA749}"/>
              </a:ext>
            </a:extLst>
          </p:cNvPr>
          <p:cNvSpPr/>
          <p:nvPr/>
        </p:nvSpPr>
        <p:spPr>
          <a:xfrm>
            <a:off x="7273832" y="4365033"/>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dirty="0">
                <a:solidFill>
                  <a:schemeClr val="lt1"/>
                </a:solidFill>
                <a:latin typeface="Calibri"/>
                <a:ea typeface="Calibri"/>
                <a:cs typeface="Calibri"/>
                <a:sym typeface="Calibri"/>
              </a:rPr>
              <a:t>Nettosaldo från extern finansieringsverksamhet</a:t>
            </a:r>
            <a:endParaRPr sz="1400" dirty="0">
              <a:solidFill>
                <a:schemeClr val="lt1"/>
              </a:solidFill>
              <a:latin typeface="Calibri"/>
              <a:ea typeface="Calibri"/>
              <a:cs typeface="Calibri"/>
              <a:sym typeface="Calibri"/>
            </a:endParaRPr>
          </a:p>
        </p:txBody>
      </p:sp>
      <p:sp>
        <p:nvSpPr>
          <p:cNvPr id="18" name="Google Shape;1145;p17">
            <a:extLst>
              <a:ext uri="{FF2B5EF4-FFF2-40B4-BE49-F238E27FC236}">
                <a16:creationId xmlns:a16="http://schemas.microsoft.com/office/drawing/2014/main" id="{082F1A8F-13FA-C465-E460-9ED407ED5103}"/>
              </a:ext>
            </a:extLst>
          </p:cNvPr>
          <p:cNvSpPr/>
          <p:nvPr/>
        </p:nvSpPr>
        <p:spPr>
          <a:xfrm>
            <a:off x="7273831" y="5067752"/>
            <a:ext cx="4323079" cy="365760"/>
          </a:xfrm>
          <a:prstGeom prst="rect">
            <a:avLst/>
          </a:prstGeom>
          <a:solidFill>
            <a:srgbClr val="7ABB57"/>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sv-SE" sz="1400" dirty="0">
                <a:solidFill>
                  <a:schemeClr val="lt1"/>
                </a:solidFill>
                <a:latin typeface="Calibri"/>
                <a:ea typeface="Calibri"/>
                <a:cs typeface="Calibri"/>
                <a:sym typeface="Calibri"/>
              </a:rPr>
              <a:t>Ekonomiska resurser = summan av alla ovanstående poster</a:t>
            </a:r>
            <a:endParaRPr sz="1400" dirty="0">
              <a:solidFill>
                <a:schemeClr val="lt1"/>
              </a:solidFill>
              <a:latin typeface="Calibri"/>
              <a:ea typeface="Calibri"/>
              <a:cs typeface="Calibri"/>
              <a:sym typeface="Calibri"/>
            </a:endParaRPr>
          </a:p>
        </p:txBody>
      </p:sp>
      <p:sp>
        <p:nvSpPr>
          <p:cNvPr id="19" name="Google Shape;1146;p17">
            <a:extLst>
              <a:ext uri="{FF2B5EF4-FFF2-40B4-BE49-F238E27FC236}">
                <a16:creationId xmlns:a16="http://schemas.microsoft.com/office/drawing/2014/main" id="{2B18B74F-4864-2FC9-6C30-F4DD0E4C98CA}"/>
              </a:ext>
            </a:extLst>
          </p:cNvPr>
          <p:cNvSpPr/>
          <p:nvPr/>
        </p:nvSpPr>
        <p:spPr>
          <a:xfrm>
            <a:off x="7273830" y="2993597"/>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dirty="0">
                <a:solidFill>
                  <a:schemeClr val="lt1"/>
                </a:solidFill>
                <a:latin typeface="Calibri"/>
                <a:ea typeface="Calibri"/>
                <a:cs typeface="Calibri"/>
                <a:sym typeface="Calibri"/>
              </a:rPr>
              <a:t>Tillgänglig likviditet</a:t>
            </a:r>
            <a:endParaRPr sz="1400" dirty="0">
              <a:solidFill>
                <a:schemeClr val="lt1"/>
              </a:solidFill>
              <a:latin typeface="Calibri"/>
              <a:ea typeface="Calibri"/>
              <a:cs typeface="Calibri"/>
              <a:sym typeface="Calibri"/>
            </a:endParaRPr>
          </a:p>
        </p:txBody>
      </p:sp>
      <p:sp>
        <p:nvSpPr>
          <p:cNvPr id="20" name="Google Shape;1138;p17">
            <a:extLst>
              <a:ext uri="{FF2B5EF4-FFF2-40B4-BE49-F238E27FC236}">
                <a16:creationId xmlns:a16="http://schemas.microsoft.com/office/drawing/2014/main" id="{66997426-3DA1-3B12-0E91-F8B32421B422}"/>
              </a:ext>
            </a:extLst>
          </p:cNvPr>
          <p:cNvSpPr txBox="1">
            <a:spLocks/>
          </p:cNvSpPr>
          <p:nvPr/>
        </p:nvSpPr>
        <p:spPr>
          <a:xfrm>
            <a:off x="854280" y="2709228"/>
            <a:ext cx="2538292" cy="2628180"/>
          </a:xfrm>
          <a:prstGeom prst="rect">
            <a:avLst/>
          </a:prstGeom>
          <a:noFill/>
          <a:ln>
            <a:noFill/>
          </a:ln>
        </p:spPr>
        <p:txBody>
          <a:bodyPr spcFirstLastPara="1" wrap="square" lIns="91425" tIns="45700" rIns="91425" bIns="45700" anchor="ctr" anchorCtr="0">
            <a:normAutofit/>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spcBef>
                <a:spcPts val="0"/>
              </a:spcBef>
              <a:buClr>
                <a:srgbClr val="595A59"/>
              </a:buClr>
              <a:buSzPts val="1800"/>
              <a:buFont typeface="Arial" panose="020B0604020202020204" pitchFamily="34" charset="0"/>
              <a:buNone/>
            </a:pPr>
            <a:r>
              <a:rPr lang="sv-SE" sz="2000" dirty="0"/>
              <a:t>Kassain- och utflöden från den löpande verksamheten samt från investerings- och finansieringsverksamheten ska beaktas.</a:t>
            </a:r>
            <a:endParaRPr lang="en-US" sz="2000" dirty="0"/>
          </a:p>
        </p:txBody>
      </p:sp>
    </p:spTree>
    <p:extLst>
      <p:ext uri="{BB962C8B-B14F-4D97-AF65-F5344CB8AC3E}">
        <p14:creationId xmlns:p14="http://schemas.microsoft.com/office/powerpoint/2010/main" val="200890482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62</a:t>
            </a:fld>
            <a:endParaRPr lang="en-US" sz="800" dirty="0">
              <a:latin typeface="Calibri" panose="020F0502020204030204" pitchFamily="34" charset="0"/>
              <a:cs typeface="Calibri" panose="020F0502020204030204" pitchFamily="34" charset="0"/>
            </a:endParaRPr>
          </a:p>
        </p:txBody>
      </p:sp>
      <p:sp>
        <p:nvSpPr>
          <p:cNvPr id="9" name="Textplatzhalter 8">
            <a:extLst>
              <a:ext uri="{FF2B5EF4-FFF2-40B4-BE49-F238E27FC236}">
                <a16:creationId xmlns:a16="http://schemas.microsoft.com/office/drawing/2014/main" id="{D1FE3ED5-E828-C2B0-DA74-E9E5A8AB4F70}"/>
              </a:ext>
            </a:extLst>
          </p:cNvPr>
          <p:cNvSpPr>
            <a:spLocks noGrp="1"/>
          </p:cNvSpPr>
          <p:nvPr>
            <p:ph type="body" sz="quarter" idx="30"/>
          </p:nvPr>
        </p:nvSpPr>
        <p:spPr/>
        <p:txBody>
          <a:bodyPr/>
          <a:lstStyle/>
          <a:p>
            <a:r>
              <a:rPr lang="sv-SE" sz="3600" dirty="0"/>
              <a:t>EXTRA:TERM-KONTROLL: VAD ÄR KASSAFLÖDE?</a:t>
            </a:r>
            <a:endParaRPr lang="en-US" sz="3600" dirty="0"/>
          </a:p>
        </p:txBody>
      </p:sp>
      <p:sp>
        <p:nvSpPr>
          <p:cNvPr id="10" name="Textplatzhalter 9">
            <a:extLst>
              <a:ext uri="{FF2B5EF4-FFF2-40B4-BE49-F238E27FC236}">
                <a16:creationId xmlns:a16="http://schemas.microsoft.com/office/drawing/2014/main" id="{14E8F584-86A6-1DF7-A91D-B5206E89A809}"/>
              </a:ext>
            </a:extLst>
          </p:cNvPr>
          <p:cNvSpPr>
            <a:spLocks noGrp="1"/>
          </p:cNvSpPr>
          <p:nvPr>
            <p:ph type="body" sz="quarter" idx="48"/>
          </p:nvPr>
        </p:nvSpPr>
        <p:spPr>
          <a:xfrm>
            <a:off x="6269071" y="2126203"/>
            <a:ext cx="5068640" cy="2538354"/>
          </a:xfrm>
        </p:spPr>
        <p:txBody>
          <a:bodyPr/>
          <a:lstStyle/>
          <a:p>
            <a:r>
              <a:rPr lang="sv-SE" b="1" dirty="0"/>
              <a:t>Vad är kassaflöde i affärer?</a:t>
            </a:r>
            <a:br>
              <a:rPr lang="sv-SE" b="1" dirty="0"/>
            </a:br>
            <a:r>
              <a:rPr lang="sv-SE" b="1" dirty="0"/>
              <a:t>Enkelt uttryckt är kassaflödet ett mått på hur pengar rör sig in och ut ur ett företag. Det är som att hålla reda på pengar som kommer in och går ut. Denna information används för att skapa en kassaflödesplan, som hjälper till att hantera ekonomin effektivt. Titta på den här videon för att lära dig mer om kassaflödet!</a:t>
            </a:r>
            <a:endParaRPr lang="en-US" dirty="0"/>
          </a:p>
        </p:txBody>
      </p:sp>
      <p:pic>
        <p:nvPicPr>
          <p:cNvPr id="3" name="Bildplatzhalter 2">
            <a:hlinkClick r:id="rId3"/>
            <a:extLst>
              <a:ext uri="{FF2B5EF4-FFF2-40B4-BE49-F238E27FC236}">
                <a16:creationId xmlns:a16="http://schemas.microsoft.com/office/drawing/2014/main" id="{0663617E-2E15-8892-162C-5E7BA99513F8}"/>
              </a:ext>
            </a:extLst>
          </p:cNvPr>
          <p:cNvPicPr>
            <a:picLocks noGrp="1" noChangeAspect="1"/>
          </p:cNvPicPr>
          <p:nvPr>
            <p:ph type="pic" sz="quarter" idx="10"/>
          </p:nvPr>
        </p:nvPicPr>
        <p:blipFill>
          <a:blip r:embed="rId4" cstate="email">
            <a:extLst>
              <a:ext uri="{28A0092B-C50C-407E-A947-70E740481C1C}">
                <a14:useLocalDpi xmlns:a14="http://schemas.microsoft.com/office/drawing/2010/main"/>
              </a:ext>
            </a:extLst>
          </a:blip>
          <a:srcRect l="3769" r="3769"/>
          <a:stretch/>
        </p:blipFill>
        <p:spPr/>
      </p:pic>
      <p:sp>
        <p:nvSpPr>
          <p:cNvPr id="11" name="Textfeld 10">
            <a:extLst>
              <a:ext uri="{FF2B5EF4-FFF2-40B4-BE49-F238E27FC236}">
                <a16:creationId xmlns:a16="http://schemas.microsoft.com/office/drawing/2014/main" id="{1BB24A88-E2D8-2C6F-7A0B-17F7D33CC255}"/>
              </a:ext>
            </a:extLst>
          </p:cNvPr>
          <p:cNvSpPr txBox="1"/>
          <p:nvPr/>
        </p:nvSpPr>
        <p:spPr>
          <a:xfrm>
            <a:off x="770304" y="1128531"/>
            <a:ext cx="10567407" cy="584775"/>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Att förstå kassaflödet är nyckeln när det gäller att planera för ditt företags finansiella stabilitet. Du kanske har stött på den här termen tidigare. Idag kommer vi att förse dig med den viktiga information du behöver veta.</a:t>
            </a:r>
            <a:endParaRPr lang="en-US" sz="1600" b="1" dirty="0">
              <a:solidFill>
                <a:srgbClr val="E97924"/>
              </a:solidFill>
              <a:latin typeface="Calibri" panose="020F0502020204030204" pitchFamily="34" charset="0"/>
              <a:cs typeface="Calibri" panose="020F0502020204030204" pitchFamily="34" charset="0"/>
            </a:endParaRPr>
          </a:p>
        </p:txBody>
      </p:sp>
      <p:sp>
        <p:nvSpPr>
          <p:cNvPr id="14" name="Pfeil: nach unten gekrümmt 13">
            <a:extLst>
              <a:ext uri="{FF2B5EF4-FFF2-40B4-BE49-F238E27FC236}">
                <a16:creationId xmlns:a16="http://schemas.microsoft.com/office/drawing/2014/main" id="{BC221BB8-22A2-A41C-C83D-2416F4FC633C}"/>
              </a:ext>
            </a:extLst>
          </p:cNvPr>
          <p:cNvSpPr/>
          <p:nvPr/>
        </p:nvSpPr>
        <p:spPr>
          <a:xfrm rot="5400000">
            <a:off x="5548505" y="5472291"/>
            <a:ext cx="757314" cy="514357"/>
          </a:xfrm>
          <a:prstGeom prst="curvedDownArrow">
            <a:avLst/>
          </a:prstGeom>
          <a:solidFill>
            <a:srgbClr val="E97924"/>
          </a:solidFill>
          <a:ln>
            <a:solidFill>
              <a:srgbClr val="E9792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de-DE">
              <a:solidFill>
                <a:schemeClr val="tx1"/>
              </a:solidFill>
            </a:endParaRPr>
          </a:p>
        </p:txBody>
      </p:sp>
    </p:spTree>
    <p:extLst>
      <p:ext uri="{BB962C8B-B14F-4D97-AF65-F5344CB8AC3E}">
        <p14:creationId xmlns:p14="http://schemas.microsoft.com/office/powerpoint/2010/main" val="286457276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941366" y="553830"/>
            <a:ext cx="10483431" cy="804265"/>
          </a:xfrm>
        </p:spPr>
        <p:txBody>
          <a:bodyPr/>
          <a:lstStyle/>
          <a:p>
            <a:r>
              <a:rPr lang="en-US" sz="3200" dirty="0"/>
              <a:t>EXTRA: INTEGRERAD FÖRETAGSPLANERING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63</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847360" y="1210201"/>
            <a:ext cx="10567407" cy="338554"/>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Det finns ett nära samband mellan likviditetsplanering, resultatplanering och balansräkningsplanering</a:t>
            </a:r>
            <a:endParaRPr lang="en-US" sz="1600" b="1" dirty="0">
              <a:solidFill>
                <a:srgbClr val="E97924"/>
              </a:solidFill>
              <a:latin typeface="Calibri" panose="020F0502020204030204" pitchFamily="34" charset="0"/>
              <a:cs typeface="Calibri" panose="020F0502020204030204" pitchFamily="34" charset="0"/>
            </a:endParaRPr>
          </a:p>
        </p:txBody>
      </p:sp>
      <p:grpSp>
        <p:nvGrpSpPr>
          <p:cNvPr id="24" name="Gruppieren 23">
            <a:extLst>
              <a:ext uri="{FF2B5EF4-FFF2-40B4-BE49-F238E27FC236}">
                <a16:creationId xmlns:a16="http://schemas.microsoft.com/office/drawing/2014/main" id="{7A9E0626-B19F-97EE-25D1-5102C2AD2542}"/>
              </a:ext>
            </a:extLst>
          </p:cNvPr>
          <p:cNvGrpSpPr/>
          <p:nvPr/>
        </p:nvGrpSpPr>
        <p:grpSpPr>
          <a:xfrm>
            <a:off x="694159" y="1742443"/>
            <a:ext cx="8166812" cy="4703295"/>
            <a:chOff x="3632746" y="1976938"/>
            <a:chExt cx="8007710" cy="4584296"/>
          </a:xfrm>
        </p:grpSpPr>
        <p:sp>
          <p:nvSpPr>
            <p:cNvPr id="3" name="Google Shape;1155;p18">
              <a:extLst>
                <a:ext uri="{FF2B5EF4-FFF2-40B4-BE49-F238E27FC236}">
                  <a16:creationId xmlns:a16="http://schemas.microsoft.com/office/drawing/2014/main" id="{3EB03848-9AD8-A42C-D4DA-9134F9711F45}"/>
                </a:ext>
              </a:extLst>
            </p:cNvPr>
            <p:cNvSpPr/>
            <p:nvPr/>
          </p:nvSpPr>
          <p:spPr>
            <a:xfrm>
              <a:off x="3632748" y="1976938"/>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lt1"/>
                  </a:solidFill>
                  <a:latin typeface="Calibri"/>
                  <a:ea typeface="Calibri"/>
                  <a:cs typeface="Calibri"/>
                  <a:sym typeface="Calibri"/>
                </a:rPr>
                <a:t>Vinst- och förlustplanering</a:t>
              </a:r>
              <a:endParaRPr b="1" dirty="0"/>
            </a:p>
          </p:txBody>
        </p:sp>
        <p:sp>
          <p:nvSpPr>
            <p:cNvPr id="6" name="Google Shape;1156;p18">
              <a:extLst>
                <a:ext uri="{FF2B5EF4-FFF2-40B4-BE49-F238E27FC236}">
                  <a16:creationId xmlns:a16="http://schemas.microsoft.com/office/drawing/2014/main" id="{2FB97D92-0D09-D092-691E-A205FA4EA62D}"/>
                </a:ext>
              </a:extLst>
            </p:cNvPr>
            <p:cNvSpPr/>
            <p:nvPr/>
          </p:nvSpPr>
          <p:spPr>
            <a:xfrm>
              <a:off x="9175026" y="1976939"/>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lt1"/>
                  </a:solidFill>
                  <a:latin typeface="Calibri"/>
                  <a:ea typeface="Calibri"/>
                  <a:cs typeface="Calibri"/>
                  <a:sym typeface="Calibri"/>
                </a:rPr>
                <a:t>Balansräkningsplanering</a:t>
              </a:r>
              <a:endParaRPr b="1" dirty="0"/>
            </a:p>
          </p:txBody>
        </p:sp>
        <p:sp>
          <p:nvSpPr>
            <p:cNvPr id="7" name="Google Shape;1157;p18">
              <a:extLst>
                <a:ext uri="{FF2B5EF4-FFF2-40B4-BE49-F238E27FC236}">
                  <a16:creationId xmlns:a16="http://schemas.microsoft.com/office/drawing/2014/main" id="{9D88F0ED-E7EE-D9A1-C435-75AFF736ED0D}"/>
                </a:ext>
              </a:extLst>
            </p:cNvPr>
            <p:cNvSpPr/>
            <p:nvPr/>
          </p:nvSpPr>
          <p:spPr>
            <a:xfrm>
              <a:off x="6403887" y="1976939"/>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lt1"/>
                  </a:solidFill>
                  <a:latin typeface="Calibri"/>
                  <a:ea typeface="Calibri"/>
                  <a:cs typeface="Calibri"/>
                  <a:sym typeface="Calibri"/>
                </a:rPr>
                <a:t>Utarbetande / samordning av delplanerna</a:t>
              </a:r>
              <a:endParaRPr sz="1400" b="1" dirty="0">
                <a:solidFill>
                  <a:schemeClr val="lt1"/>
                </a:solidFill>
                <a:latin typeface="Calibri"/>
                <a:ea typeface="Calibri"/>
                <a:cs typeface="Calibri"/>
                <a:sym typeface="Calibri"/>
              </a:endParaRPr>
            </a:p>
          </p:txBody>
        </p:sp>
        <p:sp>
          <p:nvSpPr>
            <p:cNvPr id="8" name="Google Shape;1158;p18">
              <a:extLst>
                <a:ext uri="{FF2B5EF4-FFF2-40B4-BE49-F238E27FC236}">
                  <a16:creationId xmlns:a16="http://schemas.microsoft.com/office/drawing/2014/main" id="{6D7700C2-3296-61E9-7702-1CB60EF51562}"/>
                </a:ext>
              </a:extLst>
            </p:cNvPr>
            <p:cNvSpPr/>
            <p:nvPr/>
          </p:nvSpPr>
          <p:spPr>
            <a:xfrm>
              <a:off x="6398551" y="5385956"/>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err="1">
                  <a:solidFill>
                    <a:schemeClr val="lt1"/>
                  </a:solidFill>
                  <a:latin typeface="Calibri"/>
                  <a:ea typeface="Calibri"/>
                  <a:cs typeface="Calibri"/>
                  <a:sym typeface="Calibri"/>
                </a:rPr>
                <a:t>Liquidity</a:t>
              </a:r>
              <a:r>
                <a:rPr lang="de-DE" sz="1400" b="1" dirty="0">
                  <a:solidFill>
                    <a:schemeClr val="lt1"/>
                  </a:solidFill>
                  <a:latin typeface="Calibri"/>
                  <a:ea typeface="Calibri"/>
                  <a:cs typeface="Calibri"/>
                  <a:sym typeface="Calibri"/>
                </a:rPr>
                <a:t> </a:t>
              </a:r>
              <a:r>
                <a:rPr lang="de-DE" sz="1400" b="1" dirty="0" err="1">
                  <a:solidFill>
                    <a:schemeClr val="lt1"/>
                  </a:solidFill>
                  <a:latin typeface="Calibri"/>
                  <a:ea typeface="Calibri"/>
                  <a:cs typeface="Calibri"/>
                  <a:sym typeface="Calibri"/>
                </a:rPr>
                <a:t>planning</a:t>
              </a:r>
              <a:endParaRPr b="1" dirty="0"/>
            </a:p>
          </p:txBody>
        </p:sp>
        <p:sp>
          <p:nvSpPr>
            <p:cNvPr id="9" name="Google Shape;1159;p18">
              <a:extLst>
                <a:ext uri="{FF2B5EF4-FFF2-40B4-BE49-F238E27FC236}">
                  <a16:creationId xmlns:a16="http://schemas.microsoft.com/office/drawing/2014/main" id="{6001B5A8-D641-1323-0109-41EB2A3F203D}"/>
                </a:ext>
              </a:extLst>
            </p:cNvPr>
            <p:cNvSpPr/>
            <p:nvPr/>
          </p:nvSpPr>
          <p:spPr>
            <a:xfrm>
              <a:off x="3632746" y="2724847"/>
              <a:ext cx="2465430" cy="3240803"/>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Total produktion</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Materialkostnad</a:t>
              </a:r>
              <a:endParaRPr sz="1200" dirty="0">
                <a:solidFill>
                  <a:srgbClr val="915F9E"/>
                </a:solidFill>
              </a:endParaRPr>
            </a:p>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 Bruttoresultat</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Personalkostnader</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Övriga rörelsekostnader</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EBITDA**</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Avskrivningar</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EBIT*</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Finansiellt resultat</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Rörelseresultat</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Icke operativt resultat</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Skatter</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Årets resultat/förlust</a:t>
              </a:r>
              <a:endParaRPr sz="1400" b="1" dirty="0">
                <a:solidFill>
                  <a:srgbClr val="915F9E"/>
                </a:solidFill>
                <a:latin typeface="Calibri"/>
                <a:ea typeface="Calibri"/>
                <a:cs typeface="Calibri"/>
                <a:sym typeface="Calibri"/>
              </a:endParaRPr>
            </a:p>
          </p:txBody>
        </p:sp>
        <p:sp>
          <p:nvSpPr>
            <p:cNvPr id="10" name="Google Shape;1160;p18">
              <a:extLst>
                <a:ext uri="{FF2B5EF4-FFF2-40B4-BE49-F238E27FC236}">
                  <a16:creationId xmlns:a16="http://schemas.microsoft.com/office/drawing/2014/main" id="{58F9CB05-122F-8B42-98D6-CE864EF6DF3B}"/>
                </a:ext>
              </a:extLst>
            </p:cNvPr>
            <p:cNvSpPr/>
            <p:nvPr/>
          </p:nvSpPr>
          <p:spPr>
            <a:xfrm>
              <a:off x="6403884" y="2740087"/>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Försäljningsplanering</a:t>
              </a:r>
              <a:endParaRPr dirty="0">
                <a:solidFill>
                  <a:srgbClr val="915F9E"/>
                </a:solidFill>
              </a:endParaRPr>
            </a:p>
          </p:txBody>
        </p:sp>
        <p:sp>
          <p:nvSpPr>
            <p:cNvPr id="11" name="Google Shape;1161;p18">
              <a:extLst>
                <a:ext uri="{FF2B5EF4-FFF2-40B4-BE49-F238E27FC236}">
                  <a16:creationId xmlns:a16="http://schemas.microsoft.com/office/drawing/2014/main" id="{1F381A87-D9C9-EEF3-FF86-2737EE754B0B}"/>
                </a:ext>
              </a:extLst>
            </p:cNvPr>
            <p:cNvSpPr/>
            <p:nvPr/>
          </p:nvSpPr>
          <p:spPr>
            <a:xfrm>
              <a:off x="6403887" y="3159438"/>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Anskaffning</a:t>
              </a:r>
              <a:endParaRPr dirty="0">
                <a:solidFill>
                  <a:srgbClr val="915F9E"/>
                </a:solidFill>
              </a:endParaRPr>
            </a:p>
          </p:txBody>
        </p:sp>
        <p:sp>
          <p:nvSpPr>
            <p:cNvPr id="12" name="Google Shape;1162;p18">
              <a:extLst>
                <a:ext uri="{FF2B5EF4-FFF2-40B4-BE49-F238E27FC236}">
                  <a16:creationId xmlns:a16="http://schemas.microsoft.com/office/drawing/2014/main" id="{6DEB288E-55EA-E43E-153E-215F6DB13EDB}"/>
                </a:ext>
              </a:extLst>
            </p:cNvPr>
            <p:cNvSpPr/>
            <p:nvPr/>
          </p:nvSpPr>
          <p:spPr>
            <a:xfrm>
              <a:off x="6403883" y="3555678"/>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Personal</a:t>
              </a:r>
              <a:endParaRPr dirty="0">
                <a:solidFill>
                  <a:srgbClr val="915F9E"/>
                </a:solidFill>
              </a:endParaRPr>
            </a:p>
          </p:txBody>
        </p:sp>
        <p:sp>
          <p:nvSpPr>
            <p:cNvPr id="13" name="Google Shape;1163;p18">
              <a:extLst>
                <a:ext uri="{FF2B5EF4-FFF2-40B4-BE49-F238E27FC236}">
                  <a16:creationId xmlns:a16="http://schemas.microsoft.com/office/drawing/2014/main" id="{A925F562-C720-CB35-8E39-629365FE4D93}"/>
                </a:ext>
              </a:extLst>
            </p:cNvPr>
            <p:cNvSpPr/>
            <p:nvPr/>
          </p:nvSpPr>
          <p:spPr>
            <a:xfrm>
              <a:off x="6403882" y="3933067"/>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Andra utgifter</a:t>
              </a:r>
              <a:endParaRPr dirty="0">
                <a:solidFill>
                  <a:srgbClr val="915F9E"/>
                </a:solidFill>
              </a:endParaRPr>
            </a:p>
          </p:txBody>
        </p:sp>
        <p:sp>
          <p:nvSpPr>
            <p:cNvPr id="14" name="Google Shape;1164;p18">
              <a:extLst>
                <a:ext uri="{FF2B5EF4-FFF2-40B4-BE49-F238E27FC236}">
                  <a16:creationId xmlns:a16="http://schemas.microsoft.com/office/drawing/2014/main" id="{35DF5DA6-37F7-AE8D-2AB7-E25AC447BEAB}"/>
                </a:ext>
              </a:extLst>
            </p:cNvPr>
            <p:cNvSpPr/>
            <p:nvPr/>
          </p:nvSpPr>
          <p:spPr>
            <a:xfrm>
              <a:off x="6403881" y="4391414"/>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Investeringar</a:t>
              </a:r>
              <a:endParaRPr dirty="0">
                <a:solidFill>
                  <a:srgbClr val="915F9E"/>
                </a:solidFill>
              </a:endParaRPr>
            </a:p>
          </p:txBody>
        </p:sp>
        <p:cxnSp>
          <p:nvCxnSpPr>
            <p:cNvPr id="15" name="Google Shape;1165;p18">
              <a:extLst>
                <a:ext uri="{FF2B5EF4-FFF2-40B4-BE49-F238E27FC236}">
                  <a16:creationId xmlns:a16="http://schemas.microsoft.com/office/drawing/2014/main" id="{E254E315-98F0-FFB7-4486-312230D21074}"/>
                </a:ext>
              </a:extLst>
            </p:cNvPr>
            <p:cNvCxnSpPr>
              <a:stCxn id="10" idx="1"/>
            </p:cNvCxnSpPr>
            <p:nvPr/>
          </p:nvCxnSpPr>
          <p:spPr>
            <a:xfrm rot="10800000">
              <a:off x="6098184" y="2896173"/>
              <a:ext cx="305700" cy="0"/>
            </a:xfrm>
            <a:prstGeom prst="straightConnector1">
              <a:avLst/>
            </a:prstGeom>
            <a:noFill/>
            <a:ln w="9525" cap="flat" cmpd="sng">
              <a:solidFill>
                <a:srgbClr val="79527B"/>
              </a:solidFill>
              <a:prstDash val="solid"/>
              <a:miter lim="800000"/>
              <a:headEnd type="none" w="sm" len="sm"/>
              <a:tailEnd type="triangle" w="med" len="med"/>
            </a:ln>
          </p:spPr>
        </p:cxnSp>
        <p:cxnSp>
          <p:nvCxnSpPr>
            <p:cNvPr id="16" name="Google Shape;1166;p18">
              <a:extLst>
                <a:ext uri="{FF2B5EF4-FFF2-40B4-BE49-F238E27FC236}">
                  <a16:creationId xmlns:a16="http://schemas.microsoft.com/office/drawing/2014/main" id="{52D01F9B-1098-AB55-0B8D-7EFB7E97CBC0}"/>
                </a:ext>
              </a:extLst>
            </p:cNvPr>
            <p:cNvCxnSpPr/>
            <p:nvPr/>
          </p:nvCxnSpPr>
          <p:spPr>
            <a:xfrm rot="10800000">
              <a:off x="6099379" y="3324447"/>
              <a:ext cx="305706" cy="1"/>
            </a:xfrm>
            <a:prstGeom prst="straightConnector1">
              <a:avLst/>
            </a:prstGeom>
            <a:noFill/>
            <a:ln w="9525" cap="flat" cmpd="sng">
              <a:solidFill>
                <a:srgbClr val="79527B"/>
              </a:solidFill>
              <a:prstDash val="solid"/>
              <a:miter lim="800000"/>
              <a:headEnd type="none" w="sm" len="sm"/>
              <a:tailEnd type="triangle" w="med" len="med"/>
            </a:ln>
          </p:spPr>
        </p:cxnSp>
        <p:cxnSp>
          <p:nvCxnSpPr>
            <p:cNvPr id="17" name="Google Shape;1167;p18">
              <a:extLst>
                <a:ext uri="{FF2B5EF4-FFF2-40B4-BE49-F238E27FC236}">
                  <a16:creationId xmlns:a16="http://schemas.microsoft.com/office/drawing/2014/main" id="{26F2B2E8-2246-8E76-0B01-90E0AA86A610}"/>
                </a:ext>
              </a:extLst>
            </p:cNvPr>
            <p:cNvCxnSpPr/>
            <p:nvPr/>
          </p:nvCxnSpPr>
          <p:spPr>
            <a:xfrm rot="10800000">
              <a:off x="6103515" y="3720282"/>
              <a:ext cx="305706" cy="1"/>
            </a:xfrm>
            <a:prstGeom prst="straightConnector1">
              <a:avLst/>
            </a:prstGeom>
            <a:noFill/>
            <a:ln w="9525" cap="flat" cmpd="sng">
              <a:solidFill>
                <a:srgbClr val="79527B"/>
              </a:solidFill>
              <a:prstDash val="solid"/>
              <a:miter lim="800000"/>
              <a:headEnd type="none" w="sm" len="sm"/>
              <a:tailEnd type="triangle" w="med" len="med"/>
            </a:ln>
          </p:spPr>
        </p:cxnSp>
        <p:cxnSp>
          <p:nvCxnSpPr>
            <p:cNvPr id="18" name="Google Shape;1168;p18">
              <a:extLst>
                <a:ext uri="{FF2B5EF4-FFF2-40B4-BE49-F238E27FC236}">
                  <a16:creationId xmlns:a16="http://schemas.microsoft.com/office/drawing/2014/main" id="{B92C2779-D0FF-F1B1-A616-1848F0C0CC78}"/>
                </a:ext>
              </a:extLst>
            </p:cNvPr>
            <p:cNvCxnSpPr/>
            <p:nvPr/>
          </p:nvCxnSpPr>
          <p:spPr>
            <a:xfrm rot="10800000">
              <a:off x="6103515" y="4080632"/>
              <a:ext cx="305706" cy="1"/>
            </a:xfrm>
            <a:prstGeom prst="straightConnector1">
              <a:avLst/>
            </a:prstGeom>
            <a:noFill/>
            <a:ln w="9525" cap="flat" cmpd="sng">
              <a:solidFill>
                <a:srgbClr val="79527B"/>
              </a:solidFill>
              <a:prstDash val="solid"/>
              <a:miter lim="800000"/>
              <a:headEnd type="none" w="sm" len="sm"/>
              <a:tailEnd type="triangle" w="med" len="med"/>
            </a:ln>
          </p:spPr>
        </p:cxnSp>
        <p:cxnSp>
          <p:nvCxnSpPr>
            <p:cNvPr id="19" name="Google Shape;1169;p18">
              <a:extLst>
                <a:ext uri="{FF2B5EF4-FFF2-40B4-BE49-F238E27FC236}">
                  <a16:creationId xmlns:a16="http://schemas.microsoft.com/office/drawing/2014/main" id="{1C92EC6E-21D7-3448-9824-F2DB32021F2C}"/>
                </a:ext>
              </a:extLst>
            </p:cNvPr>
            <p:cNvCxnSpPr/>
            <p:nvPr/>
          </p:nvCxnSpPr>
          <p:spPr>
            <a:xfrm rot="10800000">
              <a:off x="6098175" y="4582494"/>
              <a:ext cx="305706" cy="1"/>
            </a:xfrm>
            <a:prstGeom prst="straightConnector1">
              <a:avLst/>
            </a:prstGeom>
            <a:noFill/>
            <a:ln w="9525" cap="flat" cmpd="sng">
              <a:solidFill>
                <a:srgbClr val="79527B"/>
              </a:solidFill>
              <a:prstDash val="solid"/>
              <a:miter lim="800000"/>
              <a:headEnd type="none" w="sm" len="sm"/>
              <a:tailEnd type="triangle" w="med" len="med"/>
            </a:ln>
          </p:spPr>
        </p:cxnSp>
        <p:sp>
          <p:nvSpPr>
            <p:cNvPr id="20" name="Google Shape;1170;p18">
              <a:extLst>
                <a:ext uri="{FF2B5EF4-FFF2-40B4-BE49-F238E27FC236}">
                  <a16:creationId xmlns:a16="http://schemas.microsoft.com/office/drawing/2014/main" id="{441D1FF0-C22B-FC2D-D7FA-5E2C4DFEC20B}"/>
                </a:ext>
              </a:extLst>
            </p:cNvPr>
            <p:cNvSpPr/>
            <p:nvPr/>
          </p:nvSpPr>
          <p:spPr>
            <a:xfrm>
              <a:off x="9170591" y="2724846"/>
              <a:ext cx="2465430" cy="3240803"/>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Tillgångar</a:t>
              </a:r>
              <a:endParaRPr lang="de-DE"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Anläggningstillgångar</a:t>
              </a:r>
              <a:endParaRPr lang="de-DE"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Omsättningstillgångar (lager, likvida medel)</a:t>
              </a:r>
              <a:r>
                <a:rPr lang="de-DE" sz="1400" b="1" dirty="0">
                  <a:solidFill>
                    <a:srgbClr val="915F9E"/>
                  </a:solidFill>
                  <a:latin typeface="Calibri"/>
                  <a:ea typeface="Calibri"/>
                  <a:cs typeface="Calibri"/>
                  <a:sym typeface="Calibri"/>
                </a:rPr>
                <a:t/>
              </a: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a:r>
              <a:br>
                <a:rPr lang="de-DE" sz="1400" b="1" dirty="0">
                  <a:solidFill>
                    <a:srgbClr val="915F9E"/>
                  </a:solidFill>
                  <a:latin typeface="Calibri"/>
                  <a:ea typeface="Calibri"/>
                  <a:cs typeface="Calibri"/>
                  <a:sym typeface="Calibri"/>
                </a:rPr>
              </a:br>
              <a:endParaRPr sz="1400" b="1" dirty="0">
                <a:solidFill>
                  <a:srgbClr val="915F9E"/>
                </a:solidFill>
                <a:latin typeface="Calibri"/>
                <a:ea typeface="Calibri"/>
                <a:cs typeface="Calibri"/>
                <a:sym typeface="Calibri"/>
              </a:endParaRPr>
            </a:p>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Eget kapital och SKULDER</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Rättvisa</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Periodiseringar</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Skulder</a:t>
              </a:r>
              <a:endParaRPr sz="1400" dirty="0">
                <a:solidFill>
                  <a:srgbClr val="915F9E"/>
                </a:solidFill>
                <a:latin typeface="Calibri"/>
                <a:ea typeface="Calibri"/>
                <a:cs typeface="Calibri"/>
                <a:sym typeface="Calibri"/>
              </a:endParaRPr>
            </a:p>
          </p:txBody>
        </p:sp>
        <p:cxnSp>
          <p:nvCxnSpPr>
            <p:cNvPr id="21" name="Google Shape;1172;p18">
              <a:extLst>
                <a:ext uri="{FF2B5EF4-FFF2-40B4-BE49-F238E27FC236}">
                  <a16:creationId xmlns:a16="http://schemas.microsoft.com/office/drawing/2014/main" id="{69A58E7E-F56D-C681-59AE-FB11C34840BE}"/>
                </a:ext>
              </a:extLst>
            </p:cNvPr>
            <p:cNvCxnSpPr/>
            <p:nvPr/>
          </p:nvCxnSpPr>
          <p:spPr>
            <a:xfrm>
              <a:off x="6117851" y="5040841"/>
              <a:ext cx="3057175" cy="0"/>
            </a:xfrm>
            <a:prstGeom prst="straightConnector1">
              <a:avLst/>
            </a:prstGeom>
            <a:noFill/>
            <a:ln w="9525" cap="flat" cmpd="sng">
              <a:solidFill>
                <a:srgbClr val="79527B"/>
              </a:solidFill>
              <a:prstDash val="solid"/>
              <a:miter lim="800000"/>
              <a:headEnd type="none" w="sm" len="sm"/>
              <a:tailEnd type="triangle" w="med" len="med"/>
            </a:ln>
          </p:spPr>
        </p:cxnSp>
        <p:cxnSp>
          <p:nvCxnSpPr>
            <p:cNvPr id="22" name="Google Shape;1173;p18">
              <a:extLst>
                <a:ext uri="{FF2B5EF4-FFF2-40B4-BE49-F238E27FC236}">
                  <a16:creationId xmlns:a16="http://schemas.microsoft.com/office/drawing/2014/main" id="{925C7915-B1B6-B178-C61F-C2B0FD1E8F91}"/>
                </a:ext>
              </a:extLst>
            </p:cNvPr>
            <p:cNvCxnSpPr>
              <a:cxnSpLocks/>
              <a:stCxn id="20" idx="2"/>
              <a:endCxn id="25" idx="3"/>
            </p:cNvCxnSpPr>
            <p:nvPr/>
          </p:nvCxnSpPr>
          <p:spPr>
            <a:xfrm rot="5400000">
              <a:off x="9651911" y="5809838"/>
              <a:ext cx="595584" cy="907207"/>
            </a:xfrm>
            <a:prstGeom prst="bentConnector2">
              <a:avLst/>
            </a:prstGeom>
            <a:noFill/>
            <a:ln w="9525" cap="flat" cmpd="sng">
              <a:solidFill>
                <a:srgbClr val="79527B"/>
              </a:solidFill>
              <a:prstDash val="solid"/>
              <a:miter lim="800000"/>
              <a:headEnd type="triangle" w="med" len="med"/>
              <a:tailEnd type="triangle" w="med" len="med"/>
            </a:ln>
          </p:spPr>
        </p:cxnSp>
        <p:cxnSp>
          <p:nvCxnSpPr>
            <p:cNvPr id="23" name="Google Shape;1174;p18">
              <a:extLst>
                <a:ext uri="{FF2B5EF4-FFF2-40B4-BE49-F238E27FC236}">
                  <a16:creationId xmlns:a16="http://schemas.microsoft.com/office/drawing/2014/main" id="{6C2A5363-241D-FCE0-582A-C2E0F606E406}"/>
                </a:ext>
              </a:extLst>
            </p:cNvPr>
            <p:cNvCxnSpPr>
              <a:cxnSpLocks/>
              <a:stCxn id="25" idx="1"/>
              <a:endCxn id="9" idx="2"/>
            </p:cNvCxnSpPr>
            <p:nvPr/>
          </p:nvCxnSpPr>
          <p:spPr>
            <a:xfrm rot="10800000">
              <a:off x="4865463" y="5965651"/>
              <a:ext cx="1415883" cy="595583"/>
            </a:xfrm>
            <a:prstGeom prst="bentConnector2">
              <a:avLst/>
            </a:prstGeom>
            <a:noFill/>
            <a:ln w="9525" cap="flat" cmpd="sng">
              <a:solidFill>
                <a:srgbClr val="79527B"/>
              </a:solidFill>
              <a:prstDash val="solid"/>
              <a:miter lim="800000"/>
              <a:headEnd type="triangle" w="med" len="med"/>
              <a:tailEnd type="triangle" w="med" len="med"/>
            </a:ln>
          </p:spPr>
        </p:cxnSp>
      </p:grpSp>
      <p:sp>
        <p:nvSpPr>
          <p:cNvPr id="25" name="Google Shape;1171;p18">
            <a:extLst>
              <a:ext uri="{FF2B5EF4-FFF2-40B4-BE49-F238E27FC236}">
                <a16:creationId xmlns:a16="http://schemas.microsoft.com/office/drawing/2014/main" id="{A1D901B0-B1F8-389C-3360-06FE408359DA}"/>
              </a:ext>
            </a:extLst>
          </p:cNvPr>
          <p:cNvSpPr/>
          <p:nvPr/>
        </p:nvSpPr>
        <p:spPr>
          <a:xfrm>
            <a:off x="3395382" y="6103737"/>
            <a:ext cx="3278627" cy="684000"/>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Kassaflödesanalys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sv-SE" sz="1400" dirty="0">
                <a:solidFill>
                  <a:srgbClr val="915F9E"/>
                </a:solidFill>
                <a:latin typeface="Calibri"/>
                <a:ea typeface="Calibri"/>
                <a:cs typeface="Calibri"/>
                <a:sym typeface="Calibri"/>
              </a:rPr>
              <a:t>Pengar och motsvarigheter till pengar</a:t>
            </a: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Ränteintäkter/kostnad</a:t>
            </a:r>
            <a:endParaRPr sz="1400" b="1" dirty="0">
              <a:solidFill>
                <a:srgbClr val="915F9E"/>
              </a:solidFill>
              <a:latin typeface="Calibri"/>
              <a:ea typeface="Calibri"/>
              <a:cs typeface="Calibri"/>
              <a:sym typeface="Calibri"/>
            </a:endParaRPr>
          </a:p>
        </p:txBody>
      </p:sp>
      <p:sp>
        <p:nvSpPr>
          <p:cNvPr id="26" name="Google Shape;1152;p18">
            <a:extLst>
              <a:ext uri="{FF2B5EF4-FFF2-40B4-BE49-F238E27FC236}">
                <a16:creationId xmlns:a16="http://schemas.microsoft.com/office/drawing/2014/main" id="{389F5C9F-56A5-FF74-7A6D-80B040E98324}"/>
              </a:ext>
            </a:extLst>
          </p:cNvPr>
          <p:cNvSpPr txBox="1">
            <a:spLocks/>
          </p:cNvSpPr>
          <p:nvPr/>
        </p:nvSpPr>
        <p:spPr>
          <a:xfrm>
            <a:off x="8964176" y="2437950"/>
            <a:ext cx="3006481" cy="1631673"/>
          </a:xfrm>
          <a:prstGeom prst="rect">
            <a:avLst/>
          </a:prstGeom>
          <a:noFill/>
          <a:ln>
            <a:noFill/>
          </a:ln>
        </p:spPr>
        <p:txBody>
          <a:bodyPr spcFirstLastPara="1" wrap="square" lIns="91425" tIns="45700" rIns="91425" bIns="45700" anchor="ctr" anchorCtr="0">
            <a:normAutofit/>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spcBef>
                <a:spcPts val="0"/>
              </a:spcBef>
              <a:buClr>
                <a:srgbClr val="595A59"/>
              </a:buClr>
              <a:buSzPts val="1800"/>
              <a:buFont typeface="Arial" panose="020B0604020202020204" pitchFamily="34" charset="0"/>
              <a:buNone/>
            </a:pPr>
            <a:r>
              <a:rPr lang="sv-SE" sz="1600" dirty="0"/>
              <a:t>På grund av kopplingen av resultatplanering, likviditetsplanering och balansräkningsplanering kallas detta även för "integrerad planering".</a:t>
            </a:r>
            <a:endParaRPr lang="de-DE" sz="1600" dirty="0"/>
          </a:p>
        </p:txBody>
      </p:sp>
      <p:sp>
        <p:nvSpPr>
          <p:cNvPr id="27" name="Textfeld 26">
            <a:extLst>
              <a:ext uri="{FF2B5EF4-FFF2-40B4-BE49-F238E27FC236}">
                <a16:creationId xmlns:a16="http://schemas.microsoft.com/office/drawing/2014/main" id="{642FED43-361F-2D5F-9A4F-344F6151C96C}"/>
              </a:ext>
            </a:extLst>
          </p:cNvPr>
          <p:cNvSpPr txBox="1"/>
          <p:nvPr/>
        </p:nvSpPr>
        <p:spPr>
          <a:xfrm>
            <a:off x="8948713" y="4117491"/>
            <a:ext cx="2855469" cy="1674754"/>
          </a:xfrm>
          <a:prstGeom prst="rect">
            <a:avLst/>
          </a:prstGeom>
          <a:noFill/>
        </p:spPr>
        <p:txBody>
          <a:bodyPr wrap="square" rtlCol="0">
            <a:spAutoFit/>
          </a:bodyPr>
          <a:lstStyle/>
          <a:p>
            <a:pPr>
              <a:spcBef>
                <a:spcPts val="1200"/>
              </a:spcBef>
            </a:pPr>
            <a:r>
              <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rPr>
              <a:t>*</a:t>
            </a:r>
            <a:r>
              <a:rPr lang="sv-SE" sz="1400" dirty="0">
                <a:solidFill>
                  <a:srgbClr val="595A59"/>
                </a:solidFill>
                <a:latin typeface="Calibri" panose="020F0502020204030204" pitchFamily="34" charset="0"/>
                <a:ea typeface="Calibri" panose="020F0502020204030204" pitchFamily="34" charset="0"/>
                <a:cs typeface="Calibri" panose="020F0502020204030204" pitchFamily="34" charset="0"/>
              </a:rPr>
              <a:t> EBIT: Resultat före räntor och skatter</a:t>
            </a:r>
            <a:endPar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endParaRPr>
          </a:p>
          <a:p>
            <a:pPr>
              <a:spcBef>
                <a:spcPts val="1200"/>
              </a:spcBef>
            </a:pPr>
            <a:r>
              <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rPr>
              <a:t>**</a:t>
            </a:r>
            <a:r>
              <a:rPr lang="sv-SE" sz="1400" dirty="0">
                <a:solidFill>
                  <a:srgbClr val="595A59"/>
                </a:solidFill>
                <a:latin typeface="Calibri" panose="020F0502020204030204" pitchFamily="34" charset="0"/>
                <a:ea typeface="Calibri" panose="020F0502020204030204" pitchFamily="34" charset="0"/>
                <a:cs typeface="Calibri" panose="020F0502020204030204" pitchFamily="34" charset="0"/>
              </a:rPr>
              <a:t> EBITDA: Resultat före räntor, skatter, avskrivningar och amorteringar</a:t>
            </a:r>
            <a:endPar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endParaRPr>
          </a:p>
          <a:p>
            <a:pPr marL="285750" indent="-285750">
              <a:spcBef>
                <a:spcPts val="1200"/>
              </a:spcBef>
              <a:buFont typeface="Arial" panose="020B0604020202020204" pitchFamily="34" charset="0"/>
              <a:buChar char="•"/>
            </a:pPr>
            <a:endParaRPr lang="en-GB" dirty="0">
              <a:solidFill>
                <a:srgbClr val="595A59"/>
              </a:solidFill>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3763700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531044"/>
            <a:ext cx="10483431" cy="804265"/>
          </a:xfrm>
        </p:spPr>
        <p:txBody>
          <a:bodyPr/>
          <a:lstStyle/>
          <a:p>
            <a:r>
              <a:rPr lang="en-US" sz="3200" dirty="0"/>
              <a:t>EXTRA: LIKVIDITETSPLANERINGENS STRUKTUR</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64</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770304" y="1158165"/>
            <a:ext cx="10567407" cy="338554"/>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Både faktiska och planerade värden beaktas i likviditetsplaneringen</a:t>
            </a:r>
            <a:endParaRPr lang="en-US" sz="1600" b="1" dirty="0">
              <a:solidFill>
                <a:srgbClr val="E97924"/>
              </a:solidFill>
              <a:latin typeface="Calibri" panose="020F0502020204030204" pitchFamily="34" charset="0"/>
              <a:cs typeface="Calibri" panose="020F0502020204030204" pitchFamily="34" charset="0"/>
            </a:endParaRPr>
          </a:p>
        </p:txBody>
      </p:sp>
      <p:grpSp>
        <p:nvGrpSpPr>
          <p:cNvPr id="31" name="Gruppieren 30">
            <a:extLst>
              <a:ext uri="{FF2B5EF4-FFF2-40B4-BE49-F238E27FC236}">
                <a16:creationId xmlns:a16="http://schemas.microsoft.com/office/drawing/2014/main" id="{B510B9F8-B2AB-3CE3-87B7-6B030B2A20C2}"/>
              </a:ext>
            </a:extLst>
          </p:cNvPr>
          <p:cNvGrpSpPr/>
          <p:nvPr/>
        </p:nvGrpSpPr>
        <p:grpSpPr>
          <a:xfrm>
            <a:off x="3951514" y="1804728"/>
            <a:ext cx="7783286" cy="4566891"/>
            <a:chOff x="3749818" y="1637400"/>
            <a:chExt cx="8239210" cy="4820846"/>
          </a:xfrm>
        </p:grpSpPr>
        <p:sp>
          <p:nvSpPr>
            <p:cNvPr id="3" name="Google Shape;1183;p19">
              <a:extLst>
                <a:ext uri="{FF2B5EF4-FFF2-40B4-BE49-F238E27FC236}">
                  <a16:creationId xmlns:a16="http://schemas.microsoft.com/office/drawing/2014/main" id="{84E93A50-3521-9A13-627E-1D9392C64835}"/>
                </a:ext>
              </a:extLst>
            </p:cNvPr>
            <p:cNvSpPr/>
            <p:nvPr/>
          </p:nvSpPr>
          <p:spPr>
            <a:xfrm>
              <a:off x="3752491" y="1637400"/>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bg1"/>
                  </a:solidFill>
                  <a:latin typeface="Calibri"/>
                  <a:ea typeface="Calibri"/>
                  <a:cs typeface="Calibri"/>
                  <a:sym typeface="Calibri"/>
                </a:rPr>
                <a:t>PLAN-värden</a:t>
              </a:r>
              <a:endParaRPr b="1" dirty="0">
                <a:solidFill>
                  <a:schemeClr val="bg1"/>
                </a:solidFill>
              </a:endParaRPr>
            </a:p>
          </p:txBody>
        </p:sp>
        <p:sp>
          <p:nvSpPr>
            <p:cNvPr id="6" name="Google Shape;1184;p19">
              <a:extLst>
                <a:ext uri="{FF2B5EF4-FFF2-40B4-BE49-F238E27FC236}">
                  <a16:creationId xmlns:a16="http://schemas.microsoft.com/office/drawing/2014/main" id="{B7069ECD-FD23-1487-CDF7-6BDEB5A4A300}"/>
                </a:ext>
              </a:extLst>
            </p:cNvPr>
            <p:cNvSpPr/>
            <p:nvPr/>
          </p:nvSpPr>
          <p:spPr>
            <a:xfrm>
              <a:off x="3752489" y="2385309"/>
              <a:ext cx="2465430" cy="1791166"/>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285750" marR="0" lvl="0" indent="-285750" algn="l" rtl="0">
                <a:spcBef>
                  <a:spcPts val="0"/>
                </a:spcBef>
                <a:spcAft>
                  <a:spcPts val="0"/>
                </a:spcAft>
                <a:buClr>
                  <a:srgbClr val="79527B"/>
                </a:buClr>
                <a:buSzPts val="1400"/>
                <a:buFont typeface="Arial"/>
                <a:buChar char="•"/>
              </a:pPr>
              <a:r>
                <a:rPr lang="en-US" sz="1400" dirty="0" err="1">
                  <a:solidFill>
                    <a:srgbClr val="915F9E"/>
                  </a:solidFill>
                  <a:latin typeface="Calibri"/>
                  <a:ea typeface="Calibri"/>
                  <a:cs typeface="Calibri"/>
                  <a:sym typeface="Calibri"/>
                </a:rPr>
                <a:t>Försäljning</a:t>
              </a:r>
              <a:endParaRPr lang="en-US" sz="1400" dirty="0">
                <a:solidFill>
                  <a:srgbClr val="915F9E"/>
                </a:solidFill>
                <a:latin typeface="Calibri"/>
                <a:ea typeface="Calibri"/>
                <a:cs typeface="Calibri"/>
                <a:sym typeface="Calibri"/>
              </a:endParaRPr>
            </a:p>
            <a:p>
              <a:pPr marL="285750" marR="0" lvl="0" indent="-285750" algn="l" rtl="0">
                <a:spcBef>
                  <a:spcPts val="0"/>
                </a:spcBef>
                <a:spcAft>
                  <a:spcPts val="0"/>
                </a:spcAft>
                <a:buClr>
                  <a:srgbClr val="79527B"/>
                </a:buClr>
                <a:buSzPts val="1400"/>
                <a:buFont typeface="Arial"/>
                <a:buChar char="•"/>
              </a:pPr>
              <a:r>
                <a:rPr lang="en-US" sz="1400" dirty="0" err="1">
                  <a:solidFill>
                    <a:srgbClr val="915F9E"/>
                  </a:solidFill>
                  <a:latin typeface="Calibri"/>
                  <a:ea typeface="Calibri"/>
                  <a:cs typeface="Calibri"/>
                  <a:sym typeface="Calibri"/>
                </a:rPr>
                <a:t>Kostnad</a:t>
              </a:r>
              <a:r>
                <a:rPr lang="en-US" sz="1400" dirty="0">
                  <a:solidFill>
                    <a:srgbClr val="915F9E"/>
                  </a:solidFill>
                  <a:latin typeface="Calibri"/>
                  <a:ea typeface="Calibri"/>
                  <a:cs typeface="Calibri"/>
                  <a:sym typeface="Calibri"/>
                </a:rPr>
                <a:t> för material</a:t>
              </a:r>
              <a:endParaRPr lang="en-US" dirty="0">
                <a:solidFill>
                  <a:srgbClr val="915F9E"/>
                </a:solidFill>
              </a:endParaRPr>
            </a:p>
            <a:p>
              <a:pPr marL="285750" marR="0" lvl="0" indent="-285750" algn="l" rtl="0">
                <a:spcBef>
                  <a:spcPts val="0"/>
                </a:spcBef>
                <a:spcAft>
                  <a:spcPts val="0"/>
                </a:spcAft>
                <a:buClr>
                  <a:srgbClr val="79527B"/>
                </a:buClr>
                <a:buSzPts val="1400"/>
                <a:buFont typeface="Arial"/>
                <a:buChar char="•"/>
              </a:pPr>
              <a:r>
                <a:rPr lang="en-US" sz="1400" dirty="0" err="1">
                  <a:solidFill>
                    <a:srgbClr val="915F9E"/>
                  </a:solidFill>
                  <a:latin typeface="Calibri"/>
                  <a:ea typeface="Calibri"/>
                  <a:cs typeface="Calibri"/>
                  <a:sym typeface="Calibri"/>
                </a:rPr>
                <a:t>Tredjepartstjänster</a:t>
              </a:r>
              <a:endParaRPr lang="en-US" dirty="0">
                <a:solidFill>
                  <a:srgbClr val="915F9E"/>
                </a:solidFill>
              </a:endParaRPr>
            </a:p>
            <a:p>
              <a:pPr marL="285750" marR="0" lvl="0" indent="-285750" algn="l" rtl="0">
                <a:spcBef>
                  <a:spcPts val="0"/>
                </a:spcBef>
                <a:spcAft>
                  <a:spcPts val="0"/>
                </a:spcAft>
                <a:buClr>
                  <a:srgbClr val="79527B"/>
                </a:buClr>
                <a:buSzPts val="1400"/>
                <a:buFont typeface="Arial"/>
                <a:buChar char="•"/>
              </a:pPr>
              <a:r>
                <a:rPr lang="en-US" sz="1400" dirty="0">
                  <a:solidFill>
                    <a:srgbClr val="915F9E"/>
                  </a:solidFill>
                  <a:latin typeface="Calibri"/>
                  <a:ea typeface="Calibri"/>
                  <a:cs typeface="Calibri"/>
                  <a:sym typeface="Calibri"/>
                </a:rPr>
                <a:t>Andra </a:t>
              </a:r>
              <a:r>
                <a:rPr lang="en-US" sz="1400" dirty="0" err="1">
                  <a:solidFill>
                    <a:srgbClr val="915F9E"/>
                  </a:solidFill>
                  <a:latin typeface="Calibri"/>
                  <a:ea typeface="Calibri"/>
                  <a:cs typeface="Calibri"/>
                  <a:sym typeface="Calibri"/>
                </a:rPr>
                <a:t>kostnader</a:t>
              </a:r>
              <a:endParaRPr lang="en-US" dirty="0">
                <a:solidFill>
                  <a:srgbClr val="915F9E"/>
                </a:solidFill>
              </a:endParaRPr>
            </a:p>
            <a:p>
              <a:pPr marL="285750" marR="0" lvl="0" indent="-285750" algn="l" rtl="0">
                <a:spcBef>
                  <a:spcPts val="0"/>
                </a:spcBef>
                <a:spcAft>
                  <a:spcPts val="0"/>
                </a:spcAft>
                <a:buClr>
                  <a:srgbClr val="79527B"/>
                </a:buClr>
                <a:buSzPts val="1400"/>
                <a:buFont typeface="Arial"/>
                <a:buChar char="•"/>
              </a:pPr>
              <a:r>
                <a:rPr lang="en-US" sz="1400" dirty="0" err="1">
                  <a:solidFill>
                    <a:srgbClr val="915F9E"/>
                  </a:solidFill>
                  <a:latin typeface="Calibri"/>
                  <a:ea typeface="Calibri"/>
                  <a:cs typeface="Calibri"/>
                  <a:sym typeface="Calibri"/>
                </a:rPr>
                <a:t>Ränta</a:t>
              </a:r>
              <a:r>
                <a:rPr lang="en-US" sz="1400" dirty="0">
                  <a:solidFill>
                    <a:srgbClr val="915F9E"/>
                  </a:solidFill>
                  <a:latin typeface="Calibri"/>
                  <a:ea typeface="Calibri"/>
                  <a:cs typeface="Calibri"/>
                  <a:sym typeface="Calibri"/>
                </a:rPr>
                <a:t> </a:t>
              </a:r>
              <a:r>
                <a:rPr lang="en-US" sz="1400" dirty="0" err="1">
                  <a:solidFill>
                    <a:srgbClr val="915F9E"/>
                  </a:solidFill>
                  <a:latin typeface="Calibri"/>
                  <a:ea typeface="Calibri"/>
                  <a:cs typeface="Calibri"/>
                  <a:sym typeface="Calibri"/>
                </a:rPr>
                <a:t>och</a:t>
              </a:r>
              <a:r>
                <a:rPr lang="en-US" sz="1400" dirty="0">
                  <a:solidFill>
                    <a:srgbClr val="915F9E"/>
                  </a:solidFill>
                  <a:latin typeface="Calibri"/>
                  <a:ea typeface="Calibri"/>
                  <a:cs typeface="Calibri"/>
                  <a:sym typeface="Calibri"/>
                </a:rPr>
                <a:t> </a:t>
              </a:r>
              <a:r>
                <a:rPr lang="en-US" sz="1400" dirty="0" err="1">
                  <a:solidFill>
                    <a:srgbClr val="915F9E"/>
                  </a:solidFill>
                  <a:latin typeface="Calibri"/>
                  <a:ea typeface="Calibri"/>
                  <a:cs typeface="Calibri"/>
                  <a:sym typeface="Calibri"/>
                </a:rPr>
                <a:t>amortering</a:t>
              </a:r>
              <a:endParaRPr lang="en-US" dirty="0">
                <a:solidFill>
                  <a:srgbClr val="915F9E"/>
                </a:solidFill>
              </a:endParaRPr>
            </a:p>
            <a:p>
              <a:pPr marL="285750" marR="0" lvl="0" indent="-285750" algn="l" rtl="0">
                <a:spcBef>
                  <a:spcPts val="0"/>
                </a:spcBef>
                <a:spcAft>
                  <a:spcPts val="0"/>
                </a:spcAft>
                <a:buClr>
                  <a:srgbClr val="79527B"/>
                </a:buClr>
                <a:buSzPts val="1400"/>
                <a:buFont typeface="Arial"/>
                <a:buChar char="•"/>
              </a:pPr>
              <a:r>
                <a:rPr lang="en-US" sz="1400" dirty="0" err="1">
                  <a:solidFill>
                    <a:srgbClr val="915F9E"/>
                  </a:solidFill>
                  <a:latin typeface="Calibri"/>
                  <a:ea typeface="Calibri"/>
                  <a:cs typeface="Calibri"/>
                  <a:sym typeface="Calibri"/>
                </a:rPr>
                <a:t>Investeringar</a:t>
              </a:r>
              <a:r>
                <a:rPr lang="en-US" sz="1400" dirty="0">
                  <a:solidFill>
                    <a:srgbClr val="915F9E"/>
                  </a:solidFill>
                  <a:latin typeface="Calibri"/>
                  <a:ea typeface="Calibri"/>
                  <a:cs typeface="Calibri"/>
                  <a:sym typeface="Calibri"/>
                </a:rPr>
                <a:t> / </a:t>
              </a:r>
              <a:r>
                <a:rPr lang="en-US" sz="1400" dirty="0" err="1">
                  <a:solidFill>
                    <a:srgbClr val="915F9E"/>
                  </a:solidFill>
                  <a:latin typeface="Calibri"/>
                  <a:ea typeface="Calibri"/>
                  <a:cs typeface="Calibri"/>
                  <a:sym typeface="Calibri"/>
                </a:rPr>
                <a:t>avyttringar</a:t>
              </a:r>
              <a:endParaRPr lang="en-US" sz="1400" dirty="0">
                <a:solidFill>
                  <a:srgbClr val="915F9E"/>
                </a:solidFill>
                <a:latin typeface="Calibri"/>
                <a:ea typeface="Calibri"/>
                <a:cs typeface="Calibri"/>
                <a:sym typeface="Calibri"/>
              </a:endParaRPr>
            </a:p>
          </p:txBody>
        </p:sp>
        <p:sp>
          <p:nvSpPr>
            <p:cNvPr id="7" name="Google Shape;1185;p19">
              <a:extLst>
                <a:ext uri="{FF2B5EF4-FFF2-40B4-BE49-F238E27FC236}">
                  <a16:creationId xmlns:a16="http://schemas.microsoft.com/office/drawing/2014/main" id="{E9B57085-4D68-71DB-68ED-FFF7956749B0}"/>
                </a:ext>
              </a:extLst>
            </p:cNvPr>
            <p:cNvSpPr/>
            <p:nvPr/>
          </p:nvSpPr>
          <p:spPr>
            <a:xfrm>
              <a:off x="3749820" y="4265570"/>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bg1"/>
                  </a:solidFill>
                  <a:latin typeface="Calibri"/>
                  <a:ea typeface="Calibri"/>
                  <a:cs typeface="Calibri"/>
                  <a:sym typeface="Calibri"/>
                </a:rPr>
                <a:t>VERKLIGA värden</a:t>
              </a:r>
              <a:endParaRPr b="1" dirty="0">
                <a:solidFill>
                  <a:schemeClr val="bg1"/>
                </a:solidFill>
              </a:endParaRPr>
            </a:p>
          </p:txBody>
        </p:sp>
        <p:sp>
          <p:nvSpPr>
            <p:cNvPr id="8" name="Google Shape;1186;p19">
              <a:extLst>
                <a:ext uri="{FF2B5EF4-FFF2-40B4-BE49-F238E27FC236}">
                  <a16:creationId xmlns:a16="http://schemas.microsoft.com/office/drawing/2014/main" id="{4191EA7A-4864-15E2-F5AD-766E42DEED19}"/>
                </a:ext>
              </a:extLst>
            </p:cNvPr>
            <p:cNvSpPr/>
            <p:nvPr/>
          </p:nvSpPr>
          <p:spPr>
            <a:xfrm>
              <a:off x="3749818" y="5025938"/>
              <a:ext cx="2465430" cy="1432306"/>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Kontobalans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Bokförda kundfordringar  </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Bokade leverantörsreskontra</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Kreditgräns</a:t>
              </a:r>
              <a:endParaRPr sz="1400" dirty="0">
                <a:solidFill>
                  <a:srgbClr val="915F9E"/>
                </a:solidFill>
                <a:latin typeface="Calibri"/>
                <a:ea typeface="Calibri"/>
                <a:cs typeface="Calibri"/>
                <a:sym typeface="Calibri"/>
              </a:endParaRPr>
            </a:p>
          </p:txBody>
        </p:sp>
        <p:sp>
          <p:nvSpPr>
            <p:cNvPr id="9" name="Google Shape;1187;p19">
              <a:extLst>
                <a:ext uri="{FF2B5EF4-FFF2-40B4-BE49-F238E27FC236}">
                  <a16:creationId xmlns:a16="http://schemas.microsoft.com/office/drawing/2014/main" id="{CDFA5689-D768-D7ED-F5B0-202F8068EB23}"/>
                </a:ext>
              </a:extLst>
            </p:cNvPr>
            <p:cNvSpPr/>
            <p:nvPr/>
          </p:nvSpPr>
          <p:spPr>
            <a:xfrm>
              <a:off x="6632570" y="1637400"/>
              <a:ext cx="2465430" cy="4820845"/>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Kontobalans</a:t>
              </a:r>
              <a:endParaRPr dirty="0">
                <a:solidFill>
                  <a:srgbClr val="915F9E"/>
                </a:solidFill>
              </a:endParaRP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 Kundfordringar(bokad)</a:t>
              </a: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 Omsättning</a:t>
              </a:r>
              <a:endParaRPr dirty="0">
                <a:solidFill>
                  <a:srgbClr val="915F9E"/>
                </a:solidFill>
              </a:endParaRP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 Desinvesteringar</a:t>
              </a:r>
              <a:r>
                <a:rPr lang="de-DE" sz="1400" b="1" dirty="0">
                  <a:solidFill>
                    <a:srgbClr val="915F9E"/>
                  </a:solidFill>
                  <a:latin typeface="Calibri"/>
                  <a:ea typeface="Calibri"/>
                  <a:cs typeface="Calibri"/>
                  <a:sym typeface="Calibri"/>
                </a:rPr>
                <a:t/>
              </a: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a: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totala kvitton</a:t>
              </a:r>
              <a:endParaRPr lang="de-DE" dirty="0">
                <a:solidFill>
                  <a:srgbClr val="915F9E"/>
                </a:solidFill>
              </a:endParaRPr>
            </a:p>
            <a:p>
              <a:pPr marL="0" marR="0" lvl="0" indent="0" algn="l" rtl="0">
                <a:spcBef>
                  <a:spcPts val="0"/>
                </a:spcBef>
                <a:spcAft>
                  <a:spcPts val="0"/>
                </a:spcAft>
                <a:buNone/>
              </a:pPr>
              <a:endParaRPr lang="de-DE" sz="1400" b="1" dirty="0">
                <a:solidFill>
                  <a:srgbClr val="915F9E"/>
                </a:solidFill>
                <a:latin typeface="Calibri"/>
                <a:ea typeface="Calibri"/>
                <a:cs typeface="Calibri"/>
                <a:sym typeface="Calibri"/>
              </a:endParaRPr>
            </a:p>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 </a:t>
              </a:r>
              <a:r>
                <a:rPr lang="de-DE" sz="1400" dirty="0">
                  <a:solidFill>
                    <a:srgbClr val="915F9E"/>
                  </a:solidFill>
                  <a:latin typeface="Calibri"/>
                  <a:ea typeface="Calibri"/>
                  <a:cs typeface="Calibri"/>
                  <a:sym typeface="Calibri"/>
                </a:rPr>
                <a:t>leverantörsskulder</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materialkostnader</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externa tjänster</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andra kostnader</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ränta och inlösen</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a: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totala utbetalningar</a:t>
              </a: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a: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tillgänglig kreditgräns</a:t>
              </a:r>
              <a:r>
                <a:rPr lang="de-DE" sz="1400" b="1" dirty="0">
                  <a:solidFill>
                    <a:srgbClr val="915F9E"/>
                  </a:solidFill>
                  <a:latin typeface="Calibri"/>
                  <a:ea typeface="Calibri"/>
                  <a:cs typeface="Calibri"/>
                  <a:sym typeface="Calibri"/>
                </a:rPr>
                <a:t/>
              </a: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a: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tillgänglig likviditet</a:t>
              </a:r>
              <a:endParaRPr dirty="0">
                <a:solidFill>
                  <a:srgbClr val="915F9E"/>
                </a:solidFill>
              </a:endParaRPr>
            </a:p>
          </p:txBody>
        </p:sp>
        <p:cxnSp>
          <p:nvCxnSpPr>
            <p:cNvPr id="10" name="Google Shape;1188;p19">
              <a:extLst>
                <a:ext uri="{FF2B5EF4-FFF2-40B4-BE49-F238E27FC236}">
                  <a16:creationId xmlns:a16="http://schemas.microsoft.com/office/drawing/2014/main" id="{E2EF4611-C0C3-0FD4-4598-46546D937610}"/>
                </a:ext>
              </a:extLst>
            </p:cNvPr>
            <p:cNvCxnSpPr>
              <a:cxnSpLocks/>
            </p:cNvCxnSpPr>
            <p:nvPr/>
          </p:nvCxnSpPr>
          <p:spPr>
            <a:xfrm>
              <a:off x="6207730" y="3280892"/>
              <a:ext cx="414651" cy="766931"/>
            </a:xfrm>
            <a:prstGeom prst="bentConnector3">
              <a:avLst>
                <a:gd name="adj1" fmla="val 52457"/>
              </a:avLst>
            </a:prstGeom>
            <a:noFill/>
            <a:ln w="9525" cap="flat" cmpd="sng">
              <a:solidFill>
                <a:srgbClr val="79527B"/>
              </a:solidFill>
              <a:prstDash val="solid"/>
              <a:miter lim="800000"/>
              <a:headEnd type="none" w="sm" len="sm"/>
              <a:tailEnd type="triangle" w="med" len="med"/>
            </a:ln>
          </p:spPr>
        </p:cxnSp>
        <p:cxnSp>
          <p:nvCxnSpPr>
            <p:cNvPr id="11" name="Google Shape;1189;p19">
              <a:extLst>
                <a:ext uri="{FF2B5EF4-FFF2-40B4-BE49-F238E27FC236}">
                  <a16:creationId xmlns:a16="http://schemas.microsoft.com/office/drawing/2014/main" id="{5B7F027B-2AC4-8986-C046-0564819C8BA4}"/>
                </a:ext>
              </a:extLst>
            </p:cNvPr>
            <p:cNvCxnSpPr>
              <a:cxnSpLocks/>
              <a:stCxn id="8" idx="3"/>
              <a:endCxn id="9" idx="1"/>
            </p:cNvCxnSpPr>
            <p:nvPr/>
          </p:nvCxnSpPr>
          <p:spPr>
            <a:xfrm flipV="1">
              <a:off x="6215248" y="4047822"/>
              <a:ext cx="417322" cy="1694269"/>
            </a:xfrm>
            <a:prstGeom prst="bentConnector3">
              <a:avLst>
                <a:gd name="adj1" fmla="val 50000"/>
              </a:avLst>
            </a:prstGeom>
            <a:noFill/>
            <a:ln w="9525" cap="flat" cmpd="sng">
              <a:solidFill>
                <a:srgbClr val="79527B"/>
              </a:solidFill>
              <a:prstDash val="solid"/>
              <a:miter lim="800000"/>
              <a:headEnd type="none" w="sm" len="sm"/>
              <a:tailEnd type="triangle" w="med" len="med"/>
            </a:ln>
          </p:spPr>
        </p:cxnSp>
        <p:sp>
          <p:nvSpPr>
            <p:cNvPr id="12" name="Google Shape;1190;p19">
              <a:extLst>
                <a:ext uri="{FF2B5EF4-FFF2-40B4-BE49-F238E27FC236}">
                  <a16:creationId xmlns:a16="http://schemas.microsoft.com/office/drawing/2014/main" id="{7336045E-D5E6-FBFE-7176-5AFD9E5D393D}"/>
                </a:ext>
              </a:extLst>
            </p:cNvPr>
            <p:cNvSpPr/>
            <p:nvPr/>
          </p:nvSpPr>
          <p:spPr>
            <a:xfrm>
              <a:off x="9523598" y="1637402"/>
              <a:ext cx="2465430" cy="4820844"/>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400">
                <a:solidFill>
                  <a:srgbClr val="915F9E"/>
                </a:solidFill>
                <a:latin typeface="Calibri"/>
                <a:ea typeface="Calibri"/>
                <a:cs typeface="Calibri"/>
                <a:sym typeface="Calibri"/>
              </a:endParaRPr>
            </a:p>
          </p:txBody>
        </p:sp>
        <p:grpSp>
          <p:nvGrpSpPr>
            <p:cNvPr id="13" name="Google Shape;1191;p19">
              <a:extLst>
                <a:ext uri="{FF2B5EF4-FFF2-40B4-BE49-F238E27FC236}">
                  <a16:creationId xmlns:a16="http://schemas.microsoft.com/office/drawing/2014/main" id="{E2C830EE-DFBE-3CA2-E02F-4AE2D87AE1C6}"/>
                </a:ext>
              </a:extLst>
            </p:cNvPr>
            <p:cNvGrpSpPr/>
            <p:nvPr/>
          </p:nvGrpSpPr>
          <p:grpSpPr>
            <a:xfrm>
              <a:off x="9748822" y="3194055"/>
              <a:ext cx="2240206" cy="1931038"/>
              <a:chOff x="9752076" y="4348991"/>
              <a:chExt cx="2240206" cy="1931038"/>
            </a:xfrm>
          </p:grpSpPr>
          <p:cxnSp>
            <p:nvCxnSpPr>
              <p:cNvPr id="14" name="Google Shape;1192;p19">
                <a:extLst>
                  <a:ext uri="{FF2B5EF4-FFF2-40B4-BE49-F238E27FC236}">
                    <a16:creationId xmlns:a16="http://schemas.microsoft.com/office/drawing/2014/main" id="{5871D27C-7982-7B5C-8745-09B17E6DE997}"/>
                  </a:ext>
                </a:extLst>
              </p:cNvPr>
              <p:cNvCxnSpPr/>
              <p:nvPr/>
            </p:nvCxnSpPr>
            <p:spPr>
              <a:xfrm>
                <a:off x="9752076" y="5989320"/>
                <a:ext cx="2049959" cy="0"/>
              </a:xfrm>
              <a:prstGeom prst="straightConnector1">
                <a:avLst/>
              </a:prstGeom>
              <a:noFill/>
              <a:ln w="9525" cap="flat" cmpd="sng">
                <a:solidFill>
                  <a:srgbClr val="79527B"/>
                </a:solidFill>
                <a:prstDash val="solid"/>
                <a:miter lim="800000"/>
                <a:headEnd type="none" w="sm" len="sm"/>
                <a:tailEnd type="triangle" w="med" len="med"/>
              </a:ln>
            </p:spPr>
          </p:cxnSp>
          <p:cxnSp>
            <p:nvCxnSpPr>
              <p:cNvPr id="15" name="Google Shape;1193;p19">
                <a:extLst>
                  <a:ext uri="{FF2B5EF4-FFF2-40B4-BE49-F238E27FC236}">
                    <a16:creationId xmlns:a16="http://schemas.microsoft.com/office/drawing/2014/main" id="{61CDAB60-58A9-0D7E-3274-5E5D015551D9}"/>
                  </a:ext>
                </a:extLst>
              </p:cNvPr>
              <p:cNvCxnSpPr/>
              <p:nvPr/>
            </p:nvCxnSpPr>
            <p:spPr>
              <a:xfrm rot="10800000">
                <a:off x="9752076" y="4430268"/>
                <a:ext cx="0" cy="1559052"/>
              </a:xfrm>
              <a:prstGeom prst="straightConnector1">
                <a:avLst/>
              </a:prstGeom>
              <a:noFill/>
              <a:ln w="9525" cap="flat" cmpd="sng">
                <a:solidFill>
                  <a:srgbClr val="79527B"/>
                </a:solidFill>
                <a:prstDash val="solid"/>
                <a:miter lim="800000"/>
                <a:headEnd type="none" w="sm" len="sm"/>
                <a:tailEnd type="triangle" w="med" len="med"/>
              </a:ln>
            </p:spPr>
          </p:cxnSp>
          <p:sp>
            <p:nvSpPr>
              <p:cNvPr id="16" name="Google Shape;1194;p19">
                <a:extLst>
                  <a:ext uri="{FF2B5EF4-FFF2-40B4-BE49-F238E27FC236}">
                    <a16:creationId xmlns:a16="http://schemas.microsoft.com/office/drawing/2014/main" id="{12F48057-0AAA-11F0-D318-5907F09EE24F}"/>
                  </a:ext>
                </a:extLst>
              </p:cNvPr>
              <p:cNvSpPr txBox="1"/>
              <p:nvPr/>
            </p:nvSpPr>
            <p:spPr>
              <a:xfrm>
                <a:off x="11372960" y="6018419"/>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dirty="0">
                    <a:solidFill>
                      <a:srgbClr val="915F9E"/>
                    </a:solidFill>
                    <a:latin typeface="Calibri"/>
                    <a:ea typeface="Calibri"/>
                    <a:cs typeface="Calibri"/>
                    <a:sym typeface="Calibri"/>
                  </a:rPr>
                  <a:t>Period</a:t>
                </a:r>
                <a:endParaRPr dirty="0">
                  <a:solidFill>
                    <a:srgbClr val="915F9E"/>
                  </a:solidFill>
                </a:endParaRPr>
              </a:p>
            </p:txBody>
          </p:sp>
          <p:sp>
            <p:nvSpPr>
              <p:cNvPr id="17" name="Google Shape;1195;p19">
                <a:extLst>
                  <a:ext uri="{FF2B5EF4-FFF2-40B4-BE49-F238E27FC236}">
                    <a16:creationId xmlns:a16="http://schemas.microsoft.com/office/drawing/2014/main" id="{930FDFFC-2E5F-8D47-D7B9-E93FE0E89306}"/>
                  </a:ext>
                </a:extLst>
              </p:cNvPr>
              <p:cNvSpPr txBox="1"/>
              <p:nvPr/>
            </p:nvSpPr>
            <p:spPr>
              <a:xfrm>
                <a:off x="9752076"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t0</a:t>
                </a:r>
                <a:endParaRPr>
                  <a:solidFill>
                    <a:srgbClr val="915F9E"/>
                  </a:solidFill>
                </a:endParaRPr>
              </a:p>
            </p:txBody>
          </p:sp>
          <p:sp>
            <p:nvSpPr>
              <p:cNvPr id="18" name="Google Shape;1196;p19">
                <a:extLst>
                  <a:ext uri="{FF2B5EF4-FFF2-40B4-BE49-F238E27FC236}">
                    <a16:creationId xmlns:a16="http://schemas.microsoft.com/office/drawing/2014/main" id="{C0C3D958-7BA3-6694-7F88-CEBC0595A1DE}"/>
                  </a:ext>
                </a:extLst>
              </p:cNvPr>
              <p:cNvSpPr txBox="1"/>
              <p:nvPr/>
            </p:nvSpPr>
            <p:spPr>
              <a:xfrm>
                <a:off x="10182695"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t1</a:t>
                </a:r>
                <a:endParaRPr>
                  <a:solidFill>
                    <a:srgbClr val="915F9E"/>
                  </a:solidFill>
                </a:endParaRPr>
              </a:p>
            </p:txBody>
          </p:sp>
          <p:sp>
            <p:nvSpPr>
              <p:cNvPr id="19" name="Google Shape;1197;p19">
                <a:extLst>
                  <a:ext uri="{FF2B5EF4-FFF2-40B4-BE49-F238E27FC236}">
                    <a16:creationId xmlns:a16="http://schemas.microsoft.com/office/drawing/2014/main" id="{25B79CB9-F532-AD48-A2E7-520B87BEDE79}"/>
                  </a:ext>
                </a:extLst>
              </p:cNvPr>
              <p:cNvSpPr txBox="1"/>
              <p:nvPr/>
            </p:nvSpPr>
            <p:spPr>
              <a:xfrm>
                <a:off x="10673146"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t2</a:t>
                </a:r>
                <a:endParaRPr>
                  <a:solidFill>
                    <a:srgbClr val="915F9E"/>
                  </a:solidFill>
                </a:endParaRPr>
              </a:p>
            </p:txBody>
          </p:sp>
          <p:sp>
            <p:nvSpPr>
              <p:cNvPr id="20" name="Google Shape;1198;p19">
                <a:extLst>
                  <a:ext uri="{FF2B5EF4-FFF2-40B4-BE49-F238E27FC236}">
                    <a16:creationId xmlns:a16="http://schemas.microsoft.com/office/drawing/2014/main" id="{D5990D6C-46F8-1D82-CC56-E86507E49A04}"/>
                  </a:ext>
                </a:extLst>
              </p:cNvPr>
              <p:cNvSpPr txBox="1"/>
              <p:nvPr/>
            </p:nvSpPr>
            <p:spPr>
              <a:xfrm>
                <a:off x="9829429" y="4348991"/>
                <a:ext cx="972587" cy="27611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dirty="0">
                    <a:solidFill>
                      <a:srgbClr val="915F9E"/>
                    </a:solidFill>
                    <a:latin typeface="Calibri"/>
                    <a:ea typeface="Calibri"/>
                    <a:cs typeface="Calibri"/>
                    <a:sym typeface="Calibri"/>
                  </a:rPr>
                  <a:t>Likviditet</a:t>
                </a:r>
                <a:endParaRPr dirty="0">
                  <a:solidFill>
                    <a:srgbClr val="915F9E"/>
                  </a:solidFill>
                </a:endParaRPr>
              </a:p>
            </p:txBody>
          </p:sp>
          <p:sp>
            <p:nvSpPr>
              <p:cNvPr id="21" name="Google Shape;1199;p19">
                <a:extLst>
                  <a:ext uri="{FF2B5EF4-FFF2-40B4-BE49-F238E27FC236}">
                    <a16:creationId xmlns:a16="http://schemas.microsoft.com/office/drawing/2014/main" id="{A791C468-E29E-C8EB-9628-A38185F09631}"/>
                  </a:ext>
                </a:extLst>
              </p:cNvPr>
              <p:cNvSpPr txBox="1"/>
              <p:nvPr/>
            </p:nvSpPr>
            <p:spPr>
              <a:xfrm>
                <a:off x="11128749"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dirty="0">
                    <a:solidFill>
                      <a:srgbClr val="915F9E"/>
                    </a:solidFill>
                    <a:latin typeface="Calibri"/>
                    <a:ea typeface="Calibri"/>
                    <a:cs typeface="Calibri"/>
                    <a:sym typeface="Calibri"/>
                  </a:rPr>
                  <a:t>Tn</a:t>
                </a:r>
                <a:endParaRPr dirty="0">
                  <a:solidFill>
                    <a:srgbClr val="915F9E"/>
                  </a:solidFill>
                </a:endParaRPr>
              </a:p>
            </p:txBody>
          </p:sp>
          <p:sp>
            <p:nvSpPr>
              <p:cNvPr id="22" name="Google Shape;1200;p19">
                <a:extLst>
                  <a:ext uri="{FF2B5EF4-FFF2-40B4-BE49-F238E27FC236}">
                    <a16:creationId xmlns:a16="http://schemas.microsoft.com/office/drawing/2014/main" id="{6B89823B-E989-9F32-7088-3C05D740B008}"/>
                  </a:ext>
                </a:extLst>
              </p:cNvPr>
              <p:cNvSpPr/>
              <p:nvPr/>
            </p:nvSpPr>
            <p:spPr>
              <a:xfrm>
                <a:off x="9816084" y="4905756"/>
                <a:ext cx="1796796" cy="933451"/>
              </a:xfrm>
              <a:custGeom>
                <a:avLst/>
                <a:gdLst/>
                <a:ahLst/>
                <a:cxnLst/>
                <a:rect l="l" t="t" r="r" b="b"/>
                <a:pathLst>
                  <a:path w="1796796" h="933451" extrusionOk="0">
                    <a:moveTo>
                      <a:pt x="0" y="0"/>
                    </a:moveTo>
                    <a:cubicBezTo>
                      <a:pt x="167259" y="291084"/>
                      <a:pt x="334518" y="582168"/>
                      <a:pt x="493776" y="644652"/>
                    </a:cubicBezTo>
                    <a:cubicBezTo>
                      <a:pt x="653034" y="707136"/>
                      <a:pt x="791718" y="339090"/>
                      <a:pt x="955548" y="374904"/>
                    </a:cubicBezTo>
                    <a:cubicBezTo>
                      <a:pt x="1119378" y="410718"/>
                      <a:pt x="1336548" y="768096"/>
                      <a:pt x="1476756" y="859536"/>
                    </a:cubicBezTo>
                    <a:cubicBezTo>
                      <a:pt x="1616964" y="950976"/>
                      <a:pt x="1706880" y="937260"/>
                      <a:pt x="1796796" y="923544"/>
                    </a:cubicBezTo>
                  </a:path>
                </a:pathLst>
              </a:custGeom>
              <a:no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915F9E"/>
                  </a:solidFill>
                  <a:latin typeface="Calibri"/>
                  <a:ea typeface="Calibri"/>
                  <a:cs typeface="Calibri"/>
                  <a:sym typeface="Calibri"/>
                </a:endParaRPr>
              </a:p>
            </p:txBody>
          </p:sp>
        </p:grpSp>
        <p:cxnSp>
          <p:nvCxnSpPr>
            <p:cNvPr id="23" name="Google Shape;1201;p19">
              <a:extLst>
                <a:ext uri="{FF2B5EF4-FFF2-40B4-BE49-F238E27FC236}">
                  <a16:creationId xmlns:a16="http://schemas.microsoft.com/office/drawing/2014/main" id="{9DCE4E54-D1B0-F053-2D49-CB6BC326AE93}"/>
                </a:ext>
              </a:extLst>
            </p:cNvPr>
            <p:cNvCxnSpPr>
              <a:stCxn id="9" idx="3"/>
              <a:endCxn id="12" idx="1"/>
            </p:cNvCxnSpPr>
            <p:nvPr/>
          </p:nvCxnSpPr>
          <p:spPr>
            <a:xfrm>
              <a:off x="9098000" y="4047823"/>
              <a:ext cx="425700" cy="600"/>
            </a:xfrm>
            <a:prstGeom prst="bentConnector3">
              <a:avLst>
                <a:gd name="adj1" fmla="val 50000"/>
              </a:avLst>
            </a:prstGeom>
            <a:noFill/>
            <a:ln w="9525" cap="flat" cmpd="sng">
              <a:solidFill>
                <a:srgbClr val="79527B"/>
              </a:solidFill>
              <a:prstDash val="solid"/>
              <a:miter lim="800000"/>
              <a:headEnd type="none" w="sm" len="sm"/>
              <a:tailEnd type="triangle" w="med" len="med"/>
            </a:ln>
          </p:spPr>
        </p:cxnSp>
        <p:cxnSp>
          <p:nvCxnSpPr>
            <p:cNvPr id="24" name="Google Shape;1202;p19">
              <a:extLst>
                <a:ext uri="{FF2B5EF4-FFF2-40B4-BE49-F238E27FC236}">
                  <a16:creationId xmlns:a16="http://schemas.microsoft.com/office/drawing/2014/main" id="{14C5EDD1-A1C0-C238-C2EB-A93E1FF3BECB}"/>
                </a:ext>
              </a:extLst>
            </p:cNvPr>
            <p:cNvCxnSpPr/>
            <p:nvPr/>
          </p:nvCxnSpPr>
          <p:spPr>
            <a:xfrm>
              <a:off x="6711696" y="2843784"/>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5" name="Google Shape;1203;p19">
              <a:extLst>
                <a:ext uri="{FF2B5EF4-FFF2-40B4-BE49-F238E27FC236}">
                  <a16:creationId xmlns:a16="http://schemas.microsoft.com/office/drawing/2014/main" id="{90751C6E-9CC8-1E8B-82B3-300845AE2A42}"/>
                </a:ext>
              </a:extLst>
            </p:cNvPr>
            <p:cNvCxnSpPr/>
            <p:nvPr/>
          </p:nvCxnSpPr>
          <p:spPr>
            <a:xfrm>
              <a:off x="6711696" y="3311144"/>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6" name="Google Shape;1204;p19">
              <a:extLst>
                <a:ext uri="{FF2B5EF4-FFF2-40B4-BE49-F238E27FC236}">
                  <a16:creationId xmlns:a16="http://schemas.microsoft.com/office/drawing/2014/main" id="{7FEF5534-CCD9-F2AC-D0AC-BF5C3655A2DA}"/>
                </a:ext>
              </a:extLst>
            </p:cNvPr>
            <p:cNvCxnSpPr/>
            <p:nvPr/>
          </p:nvCxnSpPr>
          <p:spPr>
            <a:xfrm>
              <a:off x="6711696" y="4615934"/>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7" name="Google Shape;1205;p19">
              <a:extLst>
                <a:ext uri="{FF2B5EF4-FFF2-40B4-BE49-F238E27FC236}">
                  <a16:creationId xmlns:a16="http://schemas.microsoft.com/office/drawing/2014/main" id="{86585C2B-6FE1-A6D4-8635-70ECA6875F31}"/>
                </a:ext>
              </a:extLst>
            </p:cNvPr>
            <p:cNvCxnSpPr/>
            <p:nvPr/>
          </p:nvCxnSpPr>
          <p:spPr>
            <a:xfrm>
              <a:off x="6711696" y="5141463"/>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8" name="Google Shape;1206;p19">
              <a:extLst>
                <a:ext uri="{FF2B5EF4-FFF2-40B4-BE49-F238E27FC236}">
                  <a16:creationId xmlns:a16="http://schemas.microsoft.com/office/drawing/2014/main" id="{3D04AB7F-B11C-F553-E85E-E89450312127}"/>
                </a:ext>
              </a:extLst>
            </p:cNvPr>
            <p:cNvCxnSpPr/>
            <p:nvPr/>
          </p:nvCxnSpPr>
          <p:spPr>
            <a:xfrm>
              <a:off x="6688315" y="5605958"/>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9" name="Google Shape;1207;p19">
              <a:extLst>
                <a:ext uri="{FF2B5EF4-FFF2-40B4-BE49-F238E27FC236}">
                  <a16:creationId xmlns:a16="http://schemas.microsoft.com/office/drawing/2014/main" id="{7BE4FA67-ED90-1484-2DDD-81B215E11A7B}"/>
                </a:ext>
              </a:extLst>
            </p:cNvPr>
            <p:cNvCxnSpPr/>
            <p:nvPr/>
          </p:nvCxnSpPr>
          <p:spPr>
            <a:xfrm>
              <a:off x="6711696" y="6108642"/>
              <a:ext cx="2194784" cy="0"/>
            </a:xfrm>
            <a:prstGeom prst="straightConnector1">
              <a:avLst/>
            </a:prstGeom>
            <a:noFill/>
            <a:ln w="9525" cap="flat" cmpd="sng">
              <a:solidFill>
                <a:srgbClr val="79527B"/>
              </a:solidFill>
              <a:prstDash val="solid"/>
              <a:miter lim="800000"/>
              <a:headEnd type="none" w="sm" len="sm"/>
              <a:tailEnd type="none" w="sm" len="sm"/>
            </a:ln>
          </p:spPr>
        </p:cxnSp>
      </p:grpSp>
      <p:sp>
        <p:nvSpPr>
          <p:cNvPr id="33" name="Textfeld 32">
            <a:extLst>
              <a:ext uri="{FF2B5EF4-FFF2-40B4-BE49-F238E27FC236}">
                <a16:creationId xmlns:a16="http://schemas.microsoft.com/office/drawing/2014/main" id="{DC1C7F83-42F2-E7BE-B3EA-1E7B258331E6}"/>
              </a:ext>
            </a:extLst>
          </p:cNvPr>
          <p:cNvSpPr txBox="1"/>
          <p:nvPr/>
        </p:nvSpPr>
        <p:spPr>
          <a:xfrm>
            <a:off x="1014313" y="2008340"/>
            <a:ext cx="2506810" cy="4154984"/>
          </a:xfrm>
          <a:prstGeom prst="rect">
            <a:avLst/>
          </a:prstGeom>
          <a:noFill/>
        </p:spPr>
        <p:txBody>
          <a:bodyPr wrap="square">
            <a:spAutoFit/>
          </a:bodyPr>
          <a:lstStyle/>
          <a:p>
            <a:pPr marL="0" lvl="0" indent="0" algn="l" rtl="0">
              <a:lnSpc>
                <a:spcPct val="100000"/>
              </a:lnSpc>
              <a:spcBef>
                <a:spcPts val="0"/>
              </a:spcBef>
              <a:spcAft>
                <a:spcPts val="0"/>
              </a:spcAft>
              <a:buClr>
                <a:srgbClr val="595A59"/>
              </a:buClr>
              <a:buSzPts val="1800"/>
              <a:buNone/>
            </a:pPr>
            <a:r>
              <a:rPr lang="sv-SE" sz="2200" dirty="0">
                <a:latin typeface="Calibri" panose="020F0502020204030204" pitchFamily="34" charset="0"/>
                <a:cs typeface="Calibri" panose="020F0502020204030204" pitchFamily="34" charset="0"/>
              </a:rPr>
              <a:t>Likviditetsplaneringen tar hänsyn till alla in- och utbetalningar som redan bokats samt de planerade värdena. Tillsammans med kontosaldo och kreditgräns resulterar detta i tillgänglig likviditet.</a:t>
            </a:r>
            <a:endParaRPr lang="en-US" sz="22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3138890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sv-SE" sz="3200" dirty="0"/>
              <a:t>EXTRA: DET ÄR DET FÖR TEORIN. LÅT OSS GÅ FÖR ÖVNING!</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65</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584775"/>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Här kan du se en månatlig likviditetsplan. I likhet med den privata budgetboken förs här både inkomster och utgifter - organiserade efter olika kategorier.</a:t>
            </a:r>
            <a:endParaRPr lang="en-US" sz="1600" b="1" dirty="0">
              <a:solidFill>
                <a:srgbClr val="E97924"/>
              </a:solidFill>
              <a:latin typeface="Calibri" panose="020F0502020204030204" pitchFamily="34" charset="0"/>
              <a:cs typeface="Calibri" panose="020F0502020204030204" pitchFamily="34" charset="0"/>
            </a:endParaRPr>
          </a:p>
        </p:txBody>
      </p:sp>
      <p:graphicFrame>
        <p:nvGraphicFramePr>
          <p:cNvPr id="7" name="Google Shape;1213;p20">
            <a:extLst>
              <a:ext uri="{FF2B5EF4-FFF2-40B4-BE49-F238E27FC236}">
                <a16:creationId xmlns:a16="http://schemas.microsoft.com/office/drawing/2014/main" id="{F44A694B-12CE-C48F-C7E8-AA12B1E1A6ED}"/>
              </a:ext>
            </a:extLst>
          </p:cNvPr>
          <p:cNvGraphicFramePr/>
          <p:nvPr/>
        </p:nvGraphicFramePr>
        <p:xfrm>
          <a:off x="609594" y="1600965"/>
          <a:ext cx="11125206" cy="4709330"/>
        </p:xfrm>
        <a:graphic>
          <a:graphicData uri="http://schemas.openxmlformats.org/drawingml/2006/table">
            <a:tbl>
              <a:tblPr firstRow="1" bandRow="1">
                <a:noFill/>
              </a:tblPr>
              <a:tblGrid>
                <a:gridCol w="2261689">
                  <a:extLst>
                    <a:ext uri="{9D8B030D-6E8A-4147-A177-3AD203B41FA5}">
                      <a16:colId xmlns:a16="http://schemas.microsoft.com/office/drawing/2014/main" val="20000"/>
                    </a:ext>
                  </a:extLst>
                </a:gridCol>
                <a:gridCol w="681809">
                  <a:extLst>
                    <a:ext uri="{9D8B030D-6E8A-4147-A177-3AD203B41FA5}">
                      <a16:colId xmlns:a16="http://schemas.microsoft.com/office/drawing/2014/main" val="20001"/>
                    </a:ext>
                  </a:extLst>
                </a:gridCol>
                <a:gridCol w="681809">
                  <a:extLst>
                    <a:ext uri="{9D8B030D-6E8A-4147-A177-3AD203B41FA5}">
                      <a16:colId xmlns:a16="http://schemas.microsoft.com/office/drawing/2014/main" val="20002"/>
                    </a:ext>
                  </a:extLst>
                </a:gridCol>
                <a:gridCol w="681809">
                  <a:extLst>
                    <a:ext uri="{9D8B030D-6E8A-4147-A177-3AD203B41FA5}">
                      <a16:colId xmlns:a16="http://schemas.microsoft.com/office/drawing/2014/main" val="20003"/>
                    </a:ext>
                  </a:extLst>
                </a:gridCol>
                <a:gridCol w="681809">
                  <a:extLst>
                    <a:ext uri="{9D8B030D-6E8A-4147-A177-3AD203B41FA5}">
                      <a16:colId xmlns:a16="http://schemas.microsoft.com/office/drawing/2014/main" val="20004"/>
                    </a:ext>
                  </a:extLst>
                </a:gridCol>
                <a:gridCol w="681809">
                  <a:extLst>
                    <a:ext uri="{9D8B030D-6E8A-4147-A177-3AD203B41FA5}">
                      <a16:colId xmlns:a16="http://schemas.microsoft.com/office/drawing/2014/main" val="20005"/>
                    </a:ext>
                  </a:extLst>
                </a:gridCol>
                <a:gridCol w="681809">
                  <a:extLst>
                    <a:ext uri="{9D8B030D-6E8A-4147-A177-3AD203B41FA5}">
                      <a16:colId xmlns:a16="http://schemas.microsoft.com/office/drawing/2014/main" val="20006"/>
                    </a:ext>
                  </a:extLst>
                </a:gridCol>
                <a:gridCol w="681809">
                  <a:extLst>
                    <a:ext uri="{9D8B030D-6E8A-4147-A177-3AD203B41FA5}">
                      <a16:colId xmlns:a16="http://schemas.microsoft.com/office/drawing/2014/main" val="20007"/>
                    </a:ext>
                  </a:extLst>
                </a:gridCol>
                <a:gridCol w="681809">
                  <a:extLst>
                    <a:ext uri="{9D8B030D-6E8A-4147-A177-3AD203B41FA5}">
                      <a16:colId xmlns:a16="http://schemas.microsoft.com/office/drawing/2014/main" val="20008"/>
                    </a:ext>
                  </a:extLst>
                </a:gridCol>
                <a:gridCol w="681809">
                  <a:extLst>
                    <a:ext uri="{9D8B030D-6E8A-4147-A177-3AD203B41FA5}">
                      <a16:colId xmlns:a16="http://schemas.microsoft.com/office/drawing/2014/main" val="20009"/>
                    </a:ext>
                  </a:extLst>
                </a:gridCol>
                <a:gridCol w="681809">
                  <a:extLst>
                    <a:ext uri="{9D8B030D-6E8A-4147-A177-3AD203B41FA5}">
                      <a16:colId xmlns:a16="http://schemas.microsoft.com/office/drawing/2014/main" val="20010"/>
                    </a:ext>
                  </a:extLst>
                </a:gridCol>
                <a:gridCol w="681809">
                  <a:extLst>
                    <a:ext uri="{9D8B030D-6E8A-4147-A177-3AD203B41FA5}">
                      <a16:colId xmlns:a16="http://schemas.microsoft.com/office/drawing/2014/main" val="20011"/>
                    </a:ext>
                  </a:extLst>
                </a:gridCol>
                <a:gridCol w="681809">
                  <a:extLst>
                    <a:ext uri="{9D8B030D-6E8A-4147-A177-3AD203B41FA5}">
                      <a16:colId xmlns:a16="http://schemas.microsoft.com/office/drawing/2014/main" val="20012"/>
                    </a:ext>
                  </a:extLst>
                </a:gridCol>
                <a:gridCol w="681809">
                  <a:extLst>
                    <a:ext uri="{9D8B030D-6E8A-4147-A177-3AD203B41FA5}">
                      <a16:colId xmlns:a16="http://schemas.microsoft.com/office/drawing/2014/main" val="20013"/>
                    </a:ext>
                  </a:extLst>
                </a:gridCol>
              </a:tblGrid>
              <a:tr h="344692">
                <a:tc>
                  <a:txBody>
                    <a:bodyPr/>
                    <a:lstStyle/>
                    <a:p>
                      <a:pPr marL="0" marR="0" lvl="0" indent="0" algn="l" rtl="0">
                        <a:spcBef>
                          <a:spcPts val="0"/>
                        </a:spcBef>
                        <a:spcAft>
                          <a:spcPts val="0"/>
                        </a:spcAft>
                        <a:buNone/>
                      </a:pPr>
                      <a:endParaRPr sz="900" dirty="0">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Status Quo</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3</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4</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5</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6</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7</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8</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9</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10</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344692">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beginning of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344692">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 from operating activities (incl. accounts receivable)</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2"/>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3"/>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4"/>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disinvestments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extLst>
                  <a:ext uri="{0D108BD9-81ED-4DB2-BD59-A6C34878D82A}">
                    <a16:rowId xmlns:a16="http://schemas.microsoft.com/office/drawing/2014/main" val="10005"/>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financial income</a:t>
                      </a:r>
                      <a:endParaRPr sz="90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6"/>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payments received</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7"/>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ea typeface="Calibri"/>
                          <a:cs typeface="Calibri" panose="020F0502020204030204" pitchFamily="34" charset="0"/>
                          <a:sym typeface="Calibri"/>
                        </a:rPr>
                        <a:t>Cash </a:t>
                      </a:r>
                      <a:r>
                        <a:rPr lang="de-DE" sz="900" dirty="0" err="1">
                          <a:solidFill>
                            <a:srgbClr val="595A59"/>
                          </a:solidFill>
                          <a:latin typeface="Calibri" panose="020F0502020204030204" pitchFamily="34" charset="0"/>
                          <a:ea typeface="Calibri"/>
                          <a:cs typeface="Calibri" panose="020F0502020204030204" pitchFamily="34" charset="0"/>
                          <a:sym typeface="Calibri"/>
                        </a:rPr>
                        <a:t>outflows</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from</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operating</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activities</a:t>
                      </a:r>
                      <a:r>
                        <a:rPr lang="de-DE" sz="900" dirty="0">
                          <a:solidFill>
                            <a:srgbClr val="595A59"/>
                          </a:solidFill>
                          <a:latin typeface="Calibri" panose="020F0502020204030204" pitchFamily="34" charset="0"/>
                          <a:ea typeface="Calibri"/>
                          <a:cs typeface="Calibri" panose="020F0502020204030204" pitchFamily="34" charset="0"/>
                          <a:sym typeface="Calibri"/>
                        </a:rPr>
                        <a:t> (incl. </a:t>
                      </a:r>
                      <a:r>
                        <a:rPr lang="de-DE" sz="900" dirty="0" err="1">
                          <a:solidFill>
                            <a:srgbClr val="595A59"/>
                          </a:solidFill>
                          <a:latin typeface="Calibri" panose="020F0502020204030204" pitchFamily="34" charset="0"/>
                          <a:ea typeface="Calibri"/>
                          <a:cs typeface="Calibri" panose="020F0502020204030204" pitchFamily="34" charset="0"/>
                          <a:sym typeface="Calibri"/>
                        </a:rPr>
                        <a:t>accounts</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payable</a:t>
                      </a:r>
                      <a:r>
                        <a:rPr lang="de-DE" sz="900" dirty="0">
                          <a:solidFill>
                            <a:srgbClr val="595A59"/>
                          </a:solidFill>
                          <a:latin typeface="Calibri" panose="020F0502020204030204" pitchFamily="34" charset="0"/>
                          <a:ea typeface="Calibri"/>
                          <a:cs typeface="Calibri" panose="020F0502020204030204" pitchFamily="34" charset="0"/>
                          <a:sym typeface="Calibri"/>
                        </a:rPr>
                        <a:t>)</a:t>
                      </a: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extLst>
                  <a:ext uri="{0D108BD9-81ED-4DB2-BD59-A6C34878D82A}">
                    <a16:rowId xmlns:a16="http://schemas.microsoft.com/office/drawing/2014/main" val="10008"/>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09"/>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10"/>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1"/>
                  </a:ext>
                </a:extLst>
              </a:tr>
              <a:tr h="344692">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financial transactions (redemption / interest)</a:t>
                      </a:r>
                      <a:endParaRPr sz="90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2"/>
                  </a:ext>
                </a:extLst>
              </a:tr>
              <a:tr h="215436">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Total outgoing payments</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13"/>
                  </a:ext>
                </a:extLst>
              </a:tr>
              <a:tr h="215436">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Surplus / shortfall</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4"/>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Measures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5"/>
                  </a:ext>
                </a:extLst>
              </a:tr>
              <a:tr h="344692">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the end of the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100477537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en-US" sz="3200" dirty="0"/>
              <a:t>EXTRA: EXEMPEL PÅ LIKVIDITETSPLANERING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66</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584775"/>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Låt oss titta på exemplet med den månatliga likviditetsplanen. Om du upprätthåller detta på månadsbasis kan du göra relativt exakta uttalanden om företagets likviditet, den framtida utvecklingen och undvika kriser.</a:t>
            </a:r>
            <a:endParaRPr lang="en-US" sz="1600" b="1" dirty="0">
              <a:solidFill>
                <a:srgbClr val="E97924"/>
              </a:solidFill>
              <a:latin typeface="Calibri" panose="020F0502020204030204" pitchFamily="34" charset="0"/>
              <a:cs typeface="Calibri" panose="020F0502020204030204" pitchFamily="34" charset="0"/>
            </a:endParaRPr>
          </a:p>
        </p:txBody>
      </p:sp>
      <p:graphicFrame>
        <p:nvGraphicFramePr>
          <p:cNvPr id="8" name="Google Shape;1294;p27">
            <a:extLst>
              <a:ext uri="{FF2B5EF4-FFF2-40B4-BE49-F238E27FC236}">
                <a16:creationId xmlns:a16="http://schemas.microsoft.com/office/drawing/2014/main" id="{A79A9E26-A8D1-DADF-F97C-EC564EFE6C74}"/>
              </a:ext>
            </a:extLst>
          </p:cNvPr>
          <p:cNvGraphicFramePr/>
          <p:nvPr>
            <p:extLst>
              <p:ext uri="{D42A27DB-BD31-4B8C-83A1-F6EECF244321}">
                <p14:modId xmlns:p14="http://schemas.microsoft.com/office/powerpoint/2010/main" val="4276795427"/>
              </p:ext>
            </p:extLst>
          </p:nvPr>
        </p:nvGraphicFramePr>
        <p:xfrm>
          <a:off x="389965" y="1720709"/>
          <a:ext cx="11370225" cy="4676985"/>
        </p:xfrm>
        <a:graphic>
          <a:graphicData uri="http://schemas.openxmlformats.org/drawingml/2006/table">
            <a:tbl>
              <a:tblPr firstRow="1" bandRow="1">
                <a:noFill/>
              </a:tblPr>
              <a:tblGrid>
                <a:gridCol w="2311500">
                  <a:extLst>
                    <a:ext uri="{9D8B030D-6E8A-4147-A177-3AD203B41FA5}">
                      <a16:colId xmlns:a16="http://schemas.microsoft.com/office/drawing/2014/main" val="20000"/>
                    </a:ext>
                  </a:extLst>
                </a:gridCol>
                <a:gridCol w="696825">
                  <a:extLst>
                    <a:ext uri="{9D8B030D-6E8A-4147-A177-3AD203B41FA5}">
                      <a16:colId xmlns:a16="http://schemas.microsoft.com/office/drawing/2014/main" val="20001"/>
                    </a:ext>
                  </a:extLst>
                </a:gridCol>
                <a:gridCol w="696825">
                  <a:extLst>
                    <a:ext uri="{9D8B030D-6E8A-4147-A177-3AD203B41FA5}">
                      <a16:colId xmlns:a16="http://schemas.microsoft.com/office/drawing/2014/main" val="20002"/>
                    </a:ext>
                  </a:extLst>
                </a:gridCol>
                <a:gridCol w="696825">
                  <a:extLst>
                    <a:ext uri="{9D8B030D-6E8A-4147-A177-3AD203B41FA5}">
                      <a16:colId xmlns:a16="http://schemas.microsoft.com/office/drawing/2014/main" val="20003"/>
                    </a:ext>
                  </a:extLst>
                </a:gridCol>
                <a:gridCol w="696825">
                  <a:extLst>
                    <a:ext uri="{9D8B030D-6E8A-4147-A177-3AD203B41FA5}">
                      <a16:colId xmlns:a16="http://schemas.microsoft.com/office/drawing/2014/main" val="20004"/>
                    </a:ext>
                  </a:extLst>
                </a:gridCol>
                <a:gridCol w="696825">
                  <a:extLst>
                    <a:ext uri="{9D8B030D-6E8A-4147-A177-3AD203B41FA5}">
                      <a16:colId xmlns:a16="http://schemas.microsoft.com/office/drawing/2014/main" val="20005"/>
                    </a:ext>
                  </a:extLst>
                </a:gridCol>
                <a:gridCol w="696825">
                  <a:extLst>
                    <a:ext uri="{9D8B030D-6E8A-4147-A177-3AD203B41FA5}">
                      <a16:colId xmlns:a16="http://schemas.microsoft.com/office/drawing/2014/main" val="20006"/>
                    </a:ext>
                  </a:extLst>
                </a:gridCol>
                <a:gridCol w="696825">
                  <a:extLst>
                    <a:ext uri="{9D8B030D-6E8A-4147-A177-3AD203B41FA5}">
                      <a16:colId xmlns:a16="http://schemas.microsoft.com/office/drawing/2014/main" val="20007"/>
                    </a:ext>
                  </a:extLst>
                </a:gridCol>
                <a:gridCol w="696825">
                  <a:extLst>
                    <a:ext uri="{9D8B030D-6E8A-4147-A177-3AD203B41FA5}">
                      <a16:colId xmlns:a16="http://schemas.microsoft.com/office/drawing/2014/main" val="20008"/>
                    </a:ext>
                  </a:extLst>
                </a:gridCol>
                <a:gridCol w="696825">
                  <a:extLst>
                    <a:ext uri="{9D8B030D-6E8A-4147-A177-3AD203B41FA5}">
                      <a16:colId xmlns:a16="http://schemas.microsoft.com/office/drawing/2014/main" val="20009"/>
                    </a:ext>
                  </a:extLst>
                </a:gridCol>
                <a:gridCol w="696825">
                  <a:extLst>
                    <a:ext uri="{9D8B030D-6E8A-4147-A177-3AD203B41FA5}">
                      <a16:colId xmlns:a16="http://schemas.microsoft.com/office/drawing/2014/main" val="20010"/>
                    </a:ext>
                  </a:extLst>
                </a:gridCol>
                <a:gridCol w="696825">
                  <a:extLst>
                    <a:ext uri="{9D8B030D-6E8A-4147-A177-3AD203B41FA5}">
                      <a16:colId xmlns:a16="http://schemas.microsoft.com/office/drawing/2014/main" val="20011"/>
                    </a:ext>
                  </a:extLst>
                </a:gridCol>
                <a:gridCol w="696825">
                  <a:extLst>
                    <a:ext uri="{9D8B030D-6E8A-4147-A177-3AD203B41FA5}">
                      <a16:colId xmlns:a16="http://schemas.microsoft.com/office/drawing/2014/main" val="20012"/>
                    </a:ext>
                  </a:extLst>
                </a:gridCol>
                <a:gridCol w="696825">
                  <a:extLst>
                    <a:ext uri="{9D8B030D-6E8A-4147-A177-3AD203B41FA5}">
                      <a16:colId xmlns:a16="http://schemas.microsoft.com/office/drawing/2014/main" val="20013"/>
                    </a:ext>
                  </a:extLst>
                </a:gridCol>
              </a:tblGrid>
              <a:tr h="333425">
                <a:tc>
                  <a:txBody>
                    <a:bodyPr/>
                    <a:lstStyle/>
                    <a:p>
                      <a:pPr marL="0" marR="0" lvl="0" indent="0" algn="l" rtl="0">
                        <a:spcBef>
                          <a:spcPts val="0"/>
                        </a:spcBef>
                        <a:spcAft>
                          <a:spcPts val="0"/>
                        </a:spcAft>
                        <a:buNone/>
                      </a:pPr>
                      <a:endParaRPr sz="900" dirty="0">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Status Quo</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3</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4</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5</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6</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7</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8</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9</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10</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beginning of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33342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 from operating activities (incl. accounts receivable)</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2"/>
                  </a:ext>
                </a:extLst>
              </a:tr>
              <a:tr h="208375">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40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3"/>
                  </a:ext>
                </a:extLst>
              </a:tr>
              <a:tr h="208375">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80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4"/>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divestments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a:t>
                      </a:r>
                      <a:endParaRPr>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extLst>
                  <a:ext uri="{0D108BD9-81ED-4DB2-BD59-A6C34878D82A}">
                    <a16:rowId xmlns:a16="http://schemas.microsoft.com/office/drawing/2014/main" val="10005"/>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financial income</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6"/>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payments received</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7"/>
                  </a:ext>
                </a:extLst>
              </a:tr>
              <a:tr h="33342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Cash outflows from operating activities (incl. accounts payable)</a:t>
                      </a: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extLst>
                  <a:ext uri="{0D108BD9-81ED-4DB2-BD59-A6C34878D82A}">
                    <a16:rowId xmlns:a16="http://schemas.microsoft.com/office/drawing/2014/main" val="10008"/>
                  </a:ext>
                </a:extLst>
              </a:tr>
              <a:tr h="208375">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10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09"/>
                  </a:ext>
                </a:extLst>
              </a:tr>
              <a:tr h="208375">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60 </a:t>
                      </a:r>
                      <a:r>
                        <a:rPr lang="de-DE" sz="800">
                          <a:solidFill>
                            <a:srgbClr val="595A59"/>
                          </a:solidFill>
                          <a:latin typeface="Calibri" panose="020F0502020204030204" pitchFamily="34" charset="0"/>
                          <a:ea typeface="Calibri"/>
                          <a:cs typeface="Calibri" panose="020F0502020204030204" pitchFamily="34" charset="0"/>
                          <a:sym typeface="Calibri"/>
                        </a:rPr>
                        <a:t>(45 + 15)</a:t>
                      </a: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45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25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25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20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45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65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10"/>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1"/>
                  </a:ext>
                </a:extLst>
              </a:tr>
              <a:tr h="333425">
                <a:tc>
                  <a:txBody>
                    <a:bodyPr/>
                    <a:lstStyle/>
                    <a:p>
                      <a:pPr marL="0" marR="0" lvl="0" indent="0" algn="l" rtl="0">
                        <a:spcBef>
                          <a:spcPts val="0"/>
                        </a:spcBef>
                        <a:spcAft>
                          <a:spcPts val="0"/>
                        </a:spcAft>
                        <a:buNone/>
                      </a:pPr>
                      <a:r>
                        <a:rPr lang="de-DE" sz="900" dirty="0" err="1">
                          <a:solidFill>
                            <a:srgbClr val="595A59"/>
                          </a:solidFill>
                          <a:latin typeface="Calibri" panose="020F0502020204030204" pitchFamily="34" charset="0"/>
                          <a:cs typeface="Calibri" panose="020F0502020204030204" pitchFamily="34" charset="0"/>
                        </a:rPr>
                        <a:t>Outflows</a:t>
                      </a:r>
                      <a:r>
                        <a:rPr lang="de-DE" sz="900" dirty="0">
                          <a:solidFill>
                            <a:srgbClr val="595A59"/>
                          </a:solidFill>
                          <a:latin typeface="Calibri" panose="020F0502020204030204" pitchFamily="34" charset="0"/>
                          <a:cs typeface="Calibri" panose="020F0502020204030204" pitchFamily="34" charset="0"/>
                        </a:rPr>
                        <a:t> </a:t>
                      </a:r>
                      <a:r>
                        <a:rPr lang="de-DE" sz="900" dirty="0" err="1">
                          <a:solidFill>
                            <a:srgbClr val="595A59"/>
                          </a:solidFill>
                          <a:latin typeface="Calibri" panose="020F0502020204030204" pitchFamily="34" charset="0"/>
                          <a:cs typeface="Calibri" panose="020F0502020204030204" pitchFamily="34" charset="0"/>
                        </a:rPr>
                        <a:t>for</a:t>
                      </a:r>
                      <a:r>
                        <a:rPr lang="de-DE" sz="900" dirty="0">
                          <a:solidFill>
                            <a:srgbClr val="595A59"/>
                          </a:solidFill>
                          <a:latin typeface="Calibri" panose="020F0502020204030204" pitchFamily="34" charset="0"/>
                          <a:cs typeface="Calibri" panose="020F0502020204030204" pitchFamily="34" charset="0"/>
                        </a:rPr>
                        <a:t> </a:t>
                      </a:r>
                      <a:r>
                        <a:rPr lang="de-DE" sz="900" dirty="0" err="1">
                          <a:solidFill>
                            <a:srgbClr val="595A59"/>
                          </a:solidFill>
                          <a:latin typeface="Calibri" panose="020F0502020204030204" pitchFamily="34" charset="0"/>
                          <a:cs typeface="Calibri" panose="020F0502020204030204" pitchFamily="34" charset="0"/>
                        </a:rPr>
                        <a:t>financial</a:t>
                      </a:r>
                      <a:r>
                        <a:rPr lang="de-DE" sz="900" dirty="0">
                          <a:solidFill>
                            <a:srgbClr val="595A59"/>
                          </a:solidFill>
                          <a:latin typeface="Calibri" panose="020F0502020204030204" pitchFamily="34" charset="0"/>
                          <a:cs typeface="Calibri" panose="020F0502020204030204" pitchFamily="34" charset="0"/>
                        </a:rPr>
                        <a:t> </a:t>
                      </a:r>
                      <a:r>
                        <a:rPr lang="de-DE" sz="900" dirty="0" err="1">
                          <a:solidFill>
                            <a:srgbClr val="595A59"/>
                          </a:solidFill>
                          <a:latin typeface="Calibri" panose="020F0502020204030204" pitchFamily="34" charset="0"/>
                          <a:cs typeface="Calibri" panose="020F0502020204030204" pitchFamily="34" charset="0"/>
                        </a:rPr>
                        <a:t>transactions</a:t>
                      </a:r>
                      <a:r>
                        <a:rPr lang="de-DE" sz="900" dirty="0">
                          <a:solidFill>
                            <a:srgbClr val="595A59"/>
                          </a:solidFill>
                          <a:latin typeface="Calibri" panose="020F0502020204030204" pitchFamily="34" charset="0"/>
                          <a:cs typeface="Calibri" panose="020F0502020204030204" pitchFamily="34" charset="0"/>
                        </a:rPr>
                        <a:t> (</a:t>
                      </a:r>
                      <a:r>
                        <a:rPr lang="de-DE" sz="900" dirty="0" err="1">
                          <a:solidFill>
                            <a:srgbClr val="595A59"/>
                          </a:solidFill>
                          <a:latin typeface="Calibri" panose="020F0502020204030204" pitchFamily="34" charset="0"/>
                          <a:cs typeface="Calibri" panose="020F0502020204030204" pitchFamily="34" charset="0"/>
                        </a:rPr>
                        <a:t>redemption</a:t>
                      </a:r>
                      <a:r>
                        <a:rPr lang="de-DE" sz="900" dirty="0">
                          <a:solidFill>
                            <a:srgbClr val="595A59"/>
                          </a:solidFill>
                          <a:latin typeface="Calibri" panose="020F0502020204030204" pitchFamily="34" charset="0"/>
                          <a:cs typeface="Calibri" panose="020F0502020204030204" pitchFamily="34" charset="0"/>
                        </a:rPr>
                        <a:t> / </a:t>
                      </a:r>
                      <a:r>
                        <a:rPr lang="de-DE" sz="900" dirty="0" err="1">
                          <a:solidFill>
                            <a:srgbClr val="595A59"/>
                          </a:solidFill>
                          <a:latin typeface="Calibri" panose="020F0502020204030204" pitchFamily="34" charset="0"/>
                          <a:cs typeface="Calibri" panose="020F0502020204030204" pitchFamily="34" charset="0"/>
                        </a:rPr>
                        <a:t>interest</a:t>
                      </a:r>
                      <a:r>
                        <a:rPr lang="de-DE" sz="900" dirty="0">
                          <a:solidFill>
                            <a:srgbClr val="595A59"/>
                          </a:solidFill>
                          <a:latin typeface="Calibri" panose="020F0502020204030204" pitchFamily="34" charset="0"/>
                          <a:cs typeface="Calibri" panose="020F0502020204030204" pitchFamily="34" charset="0"/>
                        </a:rPr>
                        <a:t>)</a:t>
                      </a:r>
                      <a:endParaRPr sz="900" dirty="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2"/>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Total outgoing payments</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13"/>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Surplus / shortfall</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4"/>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Measures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5"/>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the end of the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6"/>
                  </a:ext>
                </a:extLst>
              </a:tr>
            </a:tbl>
          </a:graphicData>
        </a:graphic>
      </p:graphicFrame>
      <p:sp>
        <p:nvSpPr>
          <p:cNvPr id="9" name="Google Shape;1297;p27">
            <a:extLst>
              <a:ext uri="{FF2B5EF4-FFF2-40B4-BE49-F238E27FC236}">
                <a16:creationId xmlns:a16="http://schemas.microsoft.com/office/drawing/2014/main" id="{2893874B-94AE-2FA1-A33D-51AFAF6B26F2}"/>
              </a:ext>
            </a:extLst>
          </p:cNvPr>
          <p:cNvSpPr/>
          <p:nvPr/>
        </p:nvSpPr>
        <p:spPr>
          <a:xfrm>
            <a:off x="4109107" y="3709333"/>
            <a:ext cx="7899507" cy="1643935"/>
          </a:xfrm>
          <a:prstGeom prst="rect">
            <a:avLst/>
          </a:prstGeom>
          <a:solidFill>
            <a:srgbClr val="D7C6D8">
              <a:alpha val="72156"/>
            </a:srgbClr>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dirty="0" err="1">
                <a:solidFill>
                  <a:srgbClr val="595A59"/>
                </a:solidFill>
                <a:latin typeface="Calibri" panose="020F0502020204030204" pitchFamily="34" charset="0"/>
                <a:ea typeface="Calibri"/>
                <a:cs typeface="Calibri" panose="020F0502020204030204" pitchFamily="34" charset="0"/>
                <a:sym typeface="Calibri"/>
              </a:rPr>
              <a:t>Likviditetsplanering</a:t>
            </a:r>
            <a:r>
              <a:rPr lang="en-US" sz="1800" dirty="0">
                <a:solidFill>
                  <a:srgbClr val="595A59"/>
                </a:solidFill>
                <a:latin typeface="Calibri" panose="020F0502020204030204" pitchFamily="34" charset="0"/>
                <a:ea typeface="Calibri"/>
                <a:cs typeface="Calibri" panose="020F0502020204030204" pitchFamily="34" charset="0"/>
                <a:sym typeface="Calibri"/>
              </a:rPr>
              <a:t>:</a:t>
            </a:r>
            <a:endParaRPr lang="en-US" dirty="0">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400"/>
              <a:buFont typeface="Arial"/>
              <a:buChar char="•"/>
            </a:pPr>
            <a:r>
              <a:rPr lang="sv-SE" sz="1400" dirty="0">
                <a:solidFill>
                  <a:srgbClr val="595A59"/>
                </a:solidFill>
                <a:latin typeface="Calibri" panose="020F0502020204030204" pitchFamily="34" charset="0"/>
                <a:ea typeface="Calibri"/>
                <a:cs typeface="Calibri" panose="020F0502020204030204" pitchFamily="34" charset="0"/>
                <a:sym typeface="Calibri"/>
              </a:rPr>
              <a:t>Likvida medel vid periodens slut beräknas enligt följande</a:t>
            </a:r>
            <a:endParaRPr lang="en-US" dirty="0">
              <a:latin typeface="Calibri" panose="020F0502020204030204" pitchFamily="34" charset="0"/>
              <a:cs typeface="Calibri" panose="020F0502020204030204" pitchFamily="34" charset="0"/>
            </a:endParaRPr>
          </a:p>
          <a:p>
            <a:pPr marL="0" marR="0" lvl="0" indent="0" algn="l" rtl="0">
              <a:spcBef>
                <a:spcPts val="0"/>
              </a:spcBef>
              <a:spcAft>
                <a:spcPts val="0"/>
              </a:spcAft>
              <a:buNone/>
            </a:pPr>
            <a:r>
              <a:rPr lang="en-US" sz="1400" dirty="0">
                <a:solidFill>
                  <a:srgbClr val="595A59"/>
                </a:solidFill>
                <a:latin typeface="Calibri" panose="020F0502020204030204" pitchFamily="34" charset="0"/>
                <a:ea typeface="Calibri"/>
                <a:cs typeface="Calibri" panose="020F0502020204030204" pitchFamily="34" charset="0"/>
                <a:sym typeface="Calibri"/>
              </a:rPr>
              <a:t/>
            </a:r>
            <a:br>
              <a:rPr lang="en-US" sz="1400" dirty="0">
                <a:solidFill>
                  <a:srgbClr val="595A59"/>
                </a:solidFill>
                <a:latin typeface="Calibri" panose="020F0502020204030204" pitchFamily="34" charset="0"/>
                <a:ea typeface="Calibri"/>
                <a:cs typeface="Calibri" panose="020F0502020204030204" pitchFamily="34" charset="0"/>
                <a:sym typeface="Calibri"/>
              </a:rPr>
            </a:br>
            <a:r>
              <a:rPr lang="en-US" sz="1400" dirty="0" err="1">
                <a:solidFill>
                  <a:srgbClr val="595A59"/>
                </a:solidFill>
                <a:latin typeface="Calibri" panose="020F0502020204030204" pitchFamily="34" charset="0"/>
                <a:ea typeface="Calibri"/>
                <a:cs typeface="Calibri" panose="020F0502020204030204" pitchFamily="34" charset="0"/>
                <a:sym typeface="Calibri"/>
              </a:rPr>
              <a:t>Början</a:t>
            </a:r>
            <a:r>
              <a:rPr lang="en-US" sz="1400" dirty="0">
                <a:solidFill>
                  <a:srgbClr val="595A59"/>
                </a:solidFill>
                <a:latin typeface="Calibri" panose="020F0502020204030204" pitchFamily="34" charset="0"/>
                <a:ea typeface="Calibri"/>
                <a:cs typeface="Calibri" panose="020F0502020204030204" pitchFamily="34" charset="0"/>
                <a:sym typeface="Calibri"/>
              </a:rPr>
              <a:t> </a:t>
            </a:r>
            <a:r>
              <a:rPr lang="en-US" sz="1400" dirty="0" err="1">
                <a:solidFill>
                  <a:srgbClr val="595A59"/>
                </a:solidFill>
                <a:latin typeface="Calibri" panose="020F0502020204030204" pitchFamily="34" charset="0"/>
                <a:ea typeface="Calibri"/>
                <a:cs typeface="Calibri" panose="020F0502020204030204" pitchFamily="34" charset="0"/>
                <a:sym typeface="Calibri"/>
              </a:rPr>
              <a:t>balans</a:t>
            </a:r>
            <a:r>
              <a:rPr lang="en-US" sz="1400" dirty="0">
                <a:solidFill>
                  <a:srgbClr val="595A59"/>
                </a:solidFill>
                <a:latin typeface="Calibri" panose="020F0502020204030204" pitchFamily="34" charset="0"/>
                <a:ea typeface="Calibri"/>
                <a:cs typeface="Calibri" panose="020F0502020204030204" pitchFamily="34" charset="0"/>
                <a:sym typeface="Calibri"/>
              </a:rPr>
              <a:t/>
            </a:r>
            <a:br>
              <a:rPr lang="en-US" sz="1400" dirty="0">
                <a:solidFill>
                  <a:srgbClr val="595A59"/>
                </a:solidFill>
                <a:latin typeface="Calibri" panose="020F0502020204030204" pitchFamily="34" charset="0"/>
                <a:ea typeface="Calibri"/>
                <a:cs typeface="Calibri" panose="020F0502020204030204" pitchFamily="34" charset="0"/>
                <a:sym typeface="Calibri"/>
              </a:rPr>
            </a:br>
            <a:r>
              <a:rPr lang="sv-SE" sz="1400" dirty="0">
                <a:solidFill>
                  <a:srgbClr val="595A59"/>
                </a:solidFill>
                <a:latin typeface="Calibri" panose="020F0502020204030204" pitchFamily="34" charset="0"/>
                <a:ea typeface="Calibri"/>
                <a:cs typeface="Calibri" panose="020F0502020204030204" pitchFamily="34" charset="0"/>
                <a:sym typeface="Calibri"/>
              </a:rPr>
              <a:t>+ Totala kassainflöden</a:t>
            </a:r>
            <a:br>
              <a:rPr lang="sv-SE" sz="1400" dirty="0">
                <a:solidFill>
                  <a:srgbClr val="595A59"/>
                </a:solidFill>
                <a:latin typeface="Calibri" panose="020F0502020204030204" pitchFamily="34" charset="0"/>
                <a:ea typeface="Calibri"/>
                <a:cs typeface="Calibri" panose="020F0502020204030204" pitchFamily="34" charset="0"/>
                <a:sym typeface="Calibri"/>
              </a:rPr>
            </a:br>
            <a:r>
              <a:rPr lang="sv-SE" sz="1400" dirty="0">
                <a:solidFill>
                  <a:srgbClr val="595A59"/>
                </a:solidFill>
                <a:latin typeface="Calibri" panose="020F0502020204030204" pitchFamily="34" charset="0"/>
                <a:ea typeface="Calibri"/>
                <a:cs typeface="Calibri" panose="020F0502020204030204" pitchFamily="34" charset="0"/>
                <a:sym typeface="Calibri"/>
              </a:rPr>
              <a:t>- Totala kassautflöden</a:t>
            </a:r>
            <a:br>
              <a:rPr lang="sv-SE" sz="1400" dirty="0">
                <a:solidFill>
                  <a:srgbClr val="595A59"/>
                </a:solidFill>
                <a:latin typeface="Calibri" panose="020F0502020204030204" pitchFamily="34" charset="0"/>
                <a:ea typeface="Calibri"/>
                <a:cs typeface="Calibri" panose="020F0502020204030204" pitchFamily="34" charset="0"/>
                <a:sym typeface="Calibri"/>
              </a:rPr>
            </a:br>
            <a:r>
              <a:rPr lang="sv-SE" sz="1400" dirty="0">
                <a:solidFill>
                  <a:srgbClr val="595A59"/>
                </a:solidFill>
                <a:latin typeface="Calibri" panose="020F0502020204030204" pitchFamily="34" charset="0"/>
                <a:ea typeface="Calibri"/>
                <a:cs typeface="Calibri" panose="020F0502020204030204" pitchFamily="34" charset="0"/>
                <a:sym typeface="Calibri"/>
              </a:rPr>
              <a:t>+/- Likviditetskontrollåtgärder</a:t>
            </a:r>
            <a:endParaRPr lang="en-US" sz="1400" dirty="0">
              <a:solidFill>
                <a:srgbClr val="595A59"/>
              </a:solidFill>
              <a:latin typeface="Calibri" panose="020F0502020204030204" pitchFamily="34" charset="0"/>
              <a:ea typeface="Calibri"/>
              <a:cs typeface="Calibri" panose="020F0502020204030204" pitchFamily="34" charset="0"/>
              <a:sym typeface="Calibri"/>
            </a:endParaRPr>
          </a:p>
        </p:txBody>
      </p:sp>
      <p:cxnSp>
        <p:nvCxnSpPr>
          <p:cNvPr id="10" name="Google Shape;1298;p27">
            <a:extLst>
              <a:ext uri="{FF2B5EF4-FFF2-40B4-BE49-F238E27FC236}">
                <a16:creationId xmlns:a16="http://schemas.microsoft.com/office/drawing/2014/main" id="{55C20E39-B126-650B-2325-A569EB51FE5C}"/>
              </a:ext>
            </a:extLst>
          </p:cNvPr>
          <p:cNvCxnSpPr/>
          <p:nvPr/>
        </p:nvCxnSpPr>
        <p:spPr>
          <a:xfrm>
            <a:off x="3741072" y="2200631"/>
            <a:ext cx="0" cy="1475940"/>
          </a:xfrm>
          <a:prstGeom prst="straightConnector1">
            <a:avLst/>
          </a:prstGeom>
          <a:noFill/>
          <a:ln w="9525" cap="flat" cmpd="sng">
            <a:solidFill>
              <a:srgbClr val="79527B"/>
            </a:solidFill>
            <a:prstDash val="solid"/>
            <a:miter lim="800000"/>
            <a:headEnd type="none" w="sm" len="sm"/>
            <a:tailEnd type="triangle" w="med" len="med"/>
          </a:ln>
        </p:spPr>
      </p:cxnSp>
      <p:cxnSp>
        <p:nvCxnSpPr>
          <p:cNvPr id="11" name="Google Shape;1299;p27">
            <a:extLst>
              <a:ext uri="{FF2B5EF4-FFF2-40B4-BE49-F238E27FC236}">
                <a16:creationId xmlns:a16="http://schemas.microsoft.com/office/drawing/2014/main" id="{D34B3164-0272-B813-766E-7962C7B15396}"/>
              </a:ext>
            </a:extLst>
          </p:cNvPr>
          <p:cNvCxnSpPr/>
          <p:nvPr/>
        </p:nvCxnSpPr>
        <p:spPr>
          <a:xfrm>
            <a:off x="3741072" y="3862486"/>
            <a:ext cx="0" cy="1479735"/>
          </a:xfrm>
          <a:prstGeom prst="straightConnector1">
            <a:avLst/>
          </a:prstGeom>
          <a:noFill/>
          <a:ln w="9525" cap="flat" cmpd="sng">
            <a:solidFill>
              <a:srgbClr val="79527B"/>
            </a:solidFill>
            <a:prstDash val="solid"/>
            <a:miter lim="800000"/>
            <a:headEnd type="none" w="sm" len="sm"/>
            <a:tailEnd type="triangle" w="med" len="med"/>
          </a:ln>
        </p:spPr>
      </p:cxnSp>
      <p:cxnSp>
        <p:nvCxnSpPr>
          <p:cNvPr id="12" name="Google Shape;1300;p27">
            <a:extLst>
              <a:ext uri="{FF2B5EF4-FFF2-40B4-BE49-F238E27FC236}">
                <a16:creationId xmlns:a16="http://schemas.microsoft.com/office/drawing/2014/main" id="{1BEF8538-56A7-5D66-D6B2-AB7CAA9E7964}"/>
              </a:ext>
            </a:extLst>
          </p:cNvPr>
          <p:cNvCxnSpPr/>
          <p:nvPr/>
        </p:nvCxnSpPr>
        <p:spPr>
          <a:xfrm>
            <a:off x="3741072" y="5626112"/>
            <a:ext cx="0" cy="425622"/>
          </a:xfrm>
          <a:prstGeom prst="straightConnector1">
            <a:avLst/>
          </a:prstGeom>
          <a:noFill/>
          <a:ln w="9525" cap="flat" cmpd="sng">
            <a:solidFill>
              <a:srgbClr val="79527B"/>
            </a:solidFill>
            <a:prstDash val="solid"/>
            <a:miter lim="800000"/>
            <a:headEnd type="none" w="sm" len="sm"/>
            <a:tailEnd type="triangle" w="med" len="med"/>
          </a:ln>
        </p:spPr>
      </p:cxnSp>
      <p:sp>
        <p:nvSpPr>
          <p:cNvPr id="13" name="Google Shape;1301;p27">
            <a:extLst>
              <a:ext uri="{FF2B5EF4-FFF2-40B4-BE49-F238E27FC236}">
                <a16:creationId xmlns:a16="http://schemas.microsoft.com/office/drawing/2014/main" id="{54760A53-4BF4-8E7B-0BE9-26690B3284E9}"/>
              </a:ext>
            </a:extLst>
          </p:cNvPr>
          <p:cNvSpPr txBox="1"/>
          <p:nvPr/>
        </p:nvSpPr>
        <p:spPr>
          <a:xfrm>
            <a:off x="3707717" y="2820209"/>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
        <p:nvSpPr>
          <p:cNvPr id="14" name="Google Shape;1302;p27">
            <a:extLst>
              <a:ext uri="{FF2B5EF4-FFF2-40B4-BE49-F238E27FC236}">
                <a16:creationId xmlns:a16="http://schemas.microsoft.com/office/drawing/2014/main" id="{E4C529A4-02A7-BB60-CE72-C34DE387207C}"/>
              </a:ext>
            </a:extLst>
          </p:cNvPr>
          <p:cNvSpPr txBox="1"/>
          <p:nvPr/>
        </p:nvSpPr>
        <p:spPr>
          <a:xfrm>
            <a:off x="3808578" y="4438910"/>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dirty="0">
                <a:solidFill>
                  <a:srgbClr val="79527B"/>
                </a:solidFill>
                <a:latin typeface="Calibri" panose="020F0502020204030204" pitchFamily="34" charset="0"/>
                <a:ea typeface="Calibri"/>
                <a:cs typeface="Calibri" panose="020F0502020204030204" pitchFamily="34" charset="0"/>
                <a:sym typeface="Calibri"/>
              </a:rPr>
              <a:t>-</a:t>
            </a:r>
            <a:endParaRPr sz="1400" b="1" dirty="0">
              <a:solidFill>
                <a:srgbClr val="79527B"/>
              </a:solidFill>
              <a:latin typeface="Calibri" panose="020F0502020204030204" pitchFamily="34" charset="0"/>
              <a:ea typeface="Calibri"/>
              <a:cs typeface="Calibri" panose="020F0502020204030204" pitchFamily="34" charset="0"/>
              <a:sym typeface="Calibri"/>
            </a:endParaRPr>
          </a:p>
        </p:txBody>
      </p:sp>
      <p:sp>
        <p:nvSpPr>
          <p:cNvPr id="15" name="Google Shape;1303;p27">
            <a:extLst>
              <a:ext uri="{FF2B5EF4-FFF2-40B4-BE49-F238E27FC236}">
                <a16:creationId xmlns:a16="http://schemas.microsoft.com/office/drawing/2014/main" id="{BC2FDA16-B713-A50A-8673-F2676BDEE4C1}"/>
              </a:ext>
            </a:extLst>
          </p:cNvPr>
          <p:cNvSpPr txBox="1"/>
          <p:nvPr/>
        </p:nvSpPr>
        <p:spPr>
          <a:xfrm>
            <a:off x="3741072" y="5369048"/>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
        <p:nvSpPr>
          <p:cNvPr id="16" name="Google Shape;1304;p27">
            <a:extLst>
              <a:ext uri="{FF2B5EF4-FFF2-40B4-BE49-F238E27FC236}">
                <a16:creationId xmlns:a16="http://schemas.microsoft.com/office/drawing/2014/main" id="{1C0812B8-EF00-6CC5-2A75-53C24C9D53FB}"/>
              </a:ext>
            </a:extLst>
          </p:cNvPr>
          <p:cNvSpPr txBox="1"/>
          <p:nvPr/>
        </p:nvSpPr>
        <p:spPr>
          <a:xfrm>
            <a:off x="3741072" y="5818742"/>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
        <p:nvSpPr>
          <p:cNvPr id="17" name="Google Shape;1305;p27">
            <a:extLst>
              <a:ext uri="{FF2B5EF4-FFF2-40B4-BE49-F238E27FC236}">
                <a16:creationId xmlns:a16="http://schemas.microsoft.com/office/drawing/2014/main" id="{EB6E1878-9ECF-4B76-0F3B-59B5A11299FE}"/>
              </a:ext>
            </a:extLst>
          </p:cNvPr>
          <p:cNvSpPr txBox="1"/>
          <p:nvPr/>
        </p:nvSpPr>
        <p:spPr>
          <a:xfrm>
            <a:off x="3741071" y="6102880"/>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Tree>
    <p:extLst>
      <p:ext uri="{BB962C8B-B14F-4D97-AF65-F5344CB8AC3E}">
        <p14:creationId xmlns:p14="http://schemas.microsoft.com/office/powerpoint/2010/main" val="17290028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en-US" sz="3200" dirty="0"/>
              <a:t>EXTRA: EXEMPEL PÅ LIKVIDITETSPLANERING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67</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584775"/>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Låt oss titta på exemplet med den månatliga likviditetsplanen. Om du upprätthåller detta på månadsbasis kan du göra relativt exakta uttalanden om företagets likviditet, den framtida utvecklingen och undvika kriser.</a:t>
            </a:r>
            <a:endParaRPr lang="en-US" sz="1600" b="1" dirty="0">
              <a:solidFill>
                <a:srgbClr val="E97924"/>
              </a:solidFill>
              <a:latin typeface="Calibri" panose="020F0502020204030204" pitchFamily="34" charset="0"/>
              <a:cs typeface="Calibri" panose="020F0502020204030204" pitchFamily="34" charset="0"/>
            </a:endParaRPr>
          </a:p>
        </p:txBody>
      </p:sp>
      <p:graphicFrame>
        <p:nvGraphicFramePr>
          <p:cNvPr id="3" name="Google Shape;1329;p30">
            <a:extLst>
              <a:ext uri="{FF2B5EF4-FFF2-40B4-BE49-F238E27FC236}">
                <a16:creationId xmlns:a16="http://schemas.microsoft.com/office/drawing/2014/main" id="{B4FE77AF-0F32-F3BE-E9B9-929F2A025498}"/>
              </a:ext>
            </a:extLst>
          </p:cNvPr>
          <p:cNvGraphicFramePr/>
          <p:nvPr>
            <p:extLst>
              <p:ext uri="{D42A27DB-BD31-4B8C-83A1-F6EECF244321}">
                <p14:modId xmlns:p14="http://schemas.microsoft.com/office/powerpoint/2010/main" val="385207126"/>
              </p:ext>
            </p:extLst>
          </p:nvPr>
        </p:nvGraphicFramePr>
        <p:xfrm>
          <a:off x="364576" y="1981247"/>
          <a:ext cx="11535550" cy="1705085"/>
        </p:xfrm>
        <a:graphic>
          <a:graphicData uri="http://schemas.openxmlformats.org/drawingml/2006/table">
            <a:tbl>
              <a:tblPr firstRow="1" bandRow="1">
                <a:noFill/>
              </a:tblPr>
              <a:tblGrid>
                <a:gridCol w="2476825">
                  <a:extLst>
                    <a:ext uri="{9D8B030D-6E8A-4147-A177-3AD203B41FA5}">
                      <a16:colId xmlns:a16="http://schemas.microsoft.com/office/drawing/2014/main" val="20000"/>
                    </a:ext>
                  </a:extLst>
                </a:gridCol>
                <a:gridCol w="696825">
                  <a:extLst>
                    <a:ext uri="{9D8B030D-6E8A-4147-A177-3AD203B41FA5}">
                      <a16:colId xmlns:a16="http://schemas.microsoft.com/office/drawing/2014/main" val="20001"/>
                    </a:ext>
                  </a:extLst>
                </a:gridCol>
                <a:gridCol w="696825">
                  <a:extLst>
                    <a:ext uri="{9D8B030D-6E8A-4147-A177-3AD203B41FA5}">
                      <a16:colId xmlns:a16="http://schemas.microsoft.com/office/drawing/2014/main" val="20002"/>
                    </a:ext>
                  </a:extLst>
                </a:gridCol>
                <a:gridCol w="696825">
                  <a:extLst>
                    <a:ext uri="{9D8B030D-6E8A-4147-A177-3AD203B41FA5}">
                      <a16:colId xmlns:a16="http://schemas.microsoft.com/office/drawing/2014/main" val="20003"/>
                    </a:ext>
                  </a:extLst>
                </a:gridCol>
                <a:gridCol w="696825">
                  <a:extLst>
                    <a:ext uri="{9D8B030D-6E8A-4147-A177-3AD203B41FA5}">
                      <a16:colId xmlns:a16="http://schemas.microsoft.com/office/drawing/2014/main" val="20004"/>
                    </a:ext>
                  </a:extLst>
                </a:gridCol>
                <a:gridCol w="696825">
                  <a:extLst>
                    <a:ext uri="{9D8B030D-6E8A-4147-A177-3AD203B41FA5}">
                      <a16:colId xmlns:a16="http://schemas.microsoft.com/office/drawing/2014/main" val="20005"/>
                    </a:ext>
                  </a:extLst>
                </a:gridCol>
                <a:gridCol w="696825">
                  <a:extLst>
                    <a:ext uri="{9D8B030D-6E8A-4147-A177-3AD203B41FA5}">
                      <a16:colId xmlns:a16="http://schemas.microsoft.com/office/drawing/2014/main" val="20006"/>
                    </a:ext>
                  </a:extLst>
                </a:gridCol>
                <a:gridCol w="696825">
                  <a:extLst>
                    <a:ext uri="{9D8B030D-6E8A-4147-A177-3AD203B41FA5}">
                      <a16:colId xmlns:a16="http://schemas.microsoft.com/office/drawing/2014/main" val="20007"/>
                    </a:ext>
                  </a:extLst>
                </a:gridCol>
                <a:gridCol w="696825">
                  <a:extLst>
                    <a:ext uri="{9D8B030D-6E8A-4147-A177-3AD203B41FA5}">
                      <a16:colId xmlns:a16="http://schemas.microsoft.com/office/drawing/2014/main" val="20008"/>
                    </a:ext>
                  </a:extLst>
                </a:gridCol>
                <a:gridCol w="696825">
                  <a:extLst>
                    <a:ext uri="{9D8B030D-6E8A-4147-A177-3AD203B41FA5}">
                      <a16:colId xmlns:a16="http://schemas.microsoft.com/office/drawing/2014/main" val="20009"/>
                    </a:ext>
                  </a:extLst>
                </a:gridCol>
                <a:gridCol w="696825">
                  <a:extLst>
                    <a:ext uri="{9D8B030D-6E8A-4147-A177-3AD203B41FA5}">
                      <a16:colId xmlns:a16="http://schemas.microsoft.com/office/drawing/2014/main" val="20010"/>
                    </a:ext>
                  </a:extLst>
                </a:gridCol>
                <a:gridCol w="696825">
                  <a:extLst>
                    <a:ext uri="{9D8B030D-6E8A-4147-A177-3AD203B41FA5}">
                      <a16:colId xmlns:a16="http://schemas.microsoft.com/office/drawing/2014/main" val="20011"/>
                    </a:ext>
                  </a:extLst>
                </a:gridCol>
                <a:gridCol w="696825">
                  <a:extLst>
                    <a:ext uri="{9D8B030D-6E8A-4147-A177-3AD203B41FA5}">
                      <a16:colId xmlns:a16="http://schemas.microsoft.com/office/drawing/2014/main" val="20012"/>
                    </a:ext>
                  </a:extLst>
                </a:gridCol>
                <a:gridCol w="696825">
                  <a:extLst>
                    <a:ext uri="{9D8B030D-6E8A-4147-A177-3AD203B41FA5}">
                      <a16:colId xmlns:a16="http://schemas.microsoft.com/office/drawing/2014/main" val="20013"/>
                    </a:ext>
                  </a:extLst>
                </a:gridCol>
              </a:tblGrid>
              <a:tr h="333425">
                <a:tc>
                  <a:txBody>
                    <a:bodyPr/>
                    <a:lstStyle/>
                    <a:p>
                      <a:pPr marL="0" marR="0" lvl="0" indent="0" algn="l" rtl="0">
                        <a:spcBef>
                          <a:spcPts val="0"/>
                        </a:spcBef>
                        <a:spcAft>
                          <a:spcPts val="0"/>
                        </a:spcAft>
                        <a:buNone/>
                      </a:pPr>
                      <a:endParaRPr sz="900">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Status Quo</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3</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4</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5</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6</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7</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8</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9</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10</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208375">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Cash and cash </a:t>
                      </a:r>
                      <a:r>
                        <a:rPr lang="de-DE" sz="900" dirty="0" err="1">
                          <a:solidFill>
                            <a:schemeClr val="lt1"/>
                          </a:solidFill>
                          <a:latin typeface="Calibri" panose="020F0502020204030204" pitchFamily="34" charset="0"/>
                          <a:cs typeface="Calibri" panose="020F0502020204030204" pitchFamily="34" charset="0"/>
                        </a:rPr>
                        <a:t>equivalents</a:t>
                      </a:r>
                      <a:r>
                        <a:rPr lang="de-DE" sz="900" dirty="0">
                          <a:solidFill>
                            <a:schemeClr val="lt1"/>
                          </a:solidFill>
                          <a:latin typeface="Calibri" panose="020F0502020204030204" pitchFamily="34" charset="0"/>
                          <a:cs typeface="Calibri" panose="020F0502020204030204" pitchFamily="34" charset="0"/>
                        </a:rPr>
                        <a:t> at </a:t>
                      </a:r>
                      <a:r>
                        <a:rPr lang="de-DE" sz="900" dirty="0" err="1">
                          <a:solidFill>
                            <a:schemeClr val="lt1"/>
                          </a:solidFill>
                          <a:latin typeface="Calibri" panose="020F0502020204030204" pitchFamily="34" charset="0"/>
                          <a:cs typeface="Calibri" panose="020F0502020204030204" pitchFamily="34" charset="0"/>
                        </a:rPr>
                        <a:t>beginning</a:t>
                      </a:r>
                      <a:r>
                        <a:rPr lang="de-DE" sz="900" dirty="0">
                          <a:solidFill>
                            <a:schemeClr val="lt1"/>
                          </a:solidFill>
                          <a:latin typeface="Calibri" panose="020F0502020204030204" pitchFamily="34" charset="0"/>
                          <a:cs typeface="Calibri" panose="020F0502020204030204" pitchFamily="34" charset="0"/>
                        </a:rPr>
                        <a:t> of </a:t>
                      </a:r>
                      <a:r>
                        <a:rPr lang="de-DE" sz="900" dirty="0" err="1">
                          <a:solidFill>
                            <a:schemeClr val="lt1"/>
                          </a:solidFill>
                          <a:latin typeface="Calibri" panose="020F0502020204030204" pitchFamily="34" charset="0"/>
                          <a:cs typeface="Calibri" panose="020F0502020204030204" pitchFamily="34" charset="0"/>
                        </a:rPr>
                        <a:t>period</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174</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58</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71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119</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payments received</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90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80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2"/>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outgoing payments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47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122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47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3"/>
                  </a:ext>
                </a:extLst>
              </a:tr>
              <a:tr h="208375">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Surplus / </a:t>
                      </a:r>
                      <a:r>
                        <a:rPr lang="de-DE" sz="900" dirty="0" err="1">
                          <a:solidFill>
                            <a:schemeClr val="lt1"/>
                          </a:solidFill>
                          <a:latin typeface="Calibri" panose="020F0502020204030204" pitchFamily="34" charset="0"/>
                          <a:cs typeface="Calibri" panose="020F0502020204030204" pitchFamily="34" charset="0"/>
                        </a:rPr>
                        <a:t>shortfall</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174</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58</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71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119</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193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4"/>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Measures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5"/>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Finanzmittelbestand zum Ende der Periode</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174</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58</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71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119</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193</a:t>
                      </a:r>
                      <a:endParaRPr dirty="0">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6"/>
                  </a:ext>
                </a:extLst>
              </a:tr>
            </a:tbl>
          </a:graphicData>
        </a:graphic>
      </p:graphicFrame>
      <p:graphicFrame>
        <p:nvGraphicFramePr>
          <p:cNvPr id="5" name="Google Shape;1332;p30">
            <a:extLst>
              <a:ext uri="{FF2B5EF4-FFF2-40B4-BE49-F238E27FC236}">
                <a16:creationId xmlns:a16="http://schemas.microsoft.com/office/drawing/2014/main" id="{17C49207-690A-B84B-6E79-0FC56B643596}"/>
              </a:ext>
            </a:extLst>
          </p:cNvPr>
          <p:cNvGraphicFramePr/>
          <p:nvPr>
            <p:extLst>
              <p:ext uri="{D42A27DB-BD31-4B8C-83A1-F6EECF244321}">
                <p14:modId xmlns:p14="http://schemas.microsoft.com/office/powerpoint/2010/main" val="4250366750"/>
              </p:ext>
            </p:extLst>
          </p:nvPr>
        </p:nvGraphicFramePr>
        <p:xfrm>
          <a:off x="1229178" y="3992997"/>
          <a:ext cx="9536793" cy="24519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5315225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sv-SE" sz="3200" dirty="0"/>
              <a:t>EXTRA: DIN TUR ATT TA TYGLEN!</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68</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338554"/>
          </a:xfrm>
          <a:prstGeom prst="rect">
            <a:avLst/>
          </a:prstGeom>
          <a:noFill/>
        </p:spPr>
        <p:txBody>
          <a:bodyPr wrap="square" rtlCol="0">
            <a:spAutoFit/>
          </a:bodyPr>
          <a:lstStyle/>
          <a:p>
            <a:pPr>
              <a:buClr>
                <a:srgbClr val="915F9E"/>
              </a:buClr>
            </a:pPr>
            <a:r>
              <a:rPr lang="sv-SE" sz="1600" b="1" dirty="0">
                <a:solidFill>
                  <a:srgbClr val="E97924"/>
                </a:solidFill>
                <a:latin typeface="Calibri" panose="020F0502020204030204" pitchFamily="34" charset="0"/>
                <a:cs typeface="Calibri" panose="020F0502020204030204" pitchFamily="34" charset="0"/>
              </a:rPr>
              <a:t>Vi har försett dig med denna gratis mall att dyka in i. Gå in där, fyll i tomrummen och låt det ekonomiska äventyret börja!</a:t>
            </a:r>
            <a:endParaRPr lang="en-US" sz="1600" b="1" dirty="0">
              <a:solidFill>
                <a:srgbClr val="E97924"/>
              </a:solidFill>
              <a:latin typeface="Calibri" panose="020F0502020204030204" pitchFamily="34" charset="0"/>
              <a:cs typeface="Calibri" panose="020F0502020204030204" pitchFamily="34" charset="0"/>
            </a:endParaRPr>
          </a:p>
        </p:txBody>
      </p:sp>
      <p:graphicFrame>
        <p:nvGraphicFramePr>
          <p:cNvPr id="7" name="Google Shape;1213;p20">
            <a:extLst>
              <a:ext uri="{FF2B5EF4-FFF2-40B4-BE49-F238E27FC236}">
                <a16:creationId xmlns:a16="http://schemas.microsoft.com/office/drawing/2014/main" id="{F44A694B-12CE-C48F-C7E8-AA12B1E1A6ED}"/>
              </a:ext>
            </a:extLst>
          </p:cNvPr>
          <p:cNvGraphicFramePr/>
          <p:nvPr>
            <p:extLst>
              <p:ext uri="{D42A27DB-BD31-4B8C-83A1-F6EECF244321}">
                <p14:modId xmlns:p14="http://schemas.microsoft.com/office/powerpoint/2010/main" val="3622872705"/>
              </p:ext>
            </p:extLst>
          </p:nvPr>
        </p:nvGraphicFramePr>
        <p:xfrm>
          <a:off x="609594" y="1600965"/>
          <a:ext cx="11125206" cy="4709330"/>
        </p:xfrm>
        <a:graphic>
          <a:graphicData uri="http://schemas.openxmlformats.org/drawingml/2006/table">
            <a:tbl>
              <a:tblPr firstRow="1" bandRow="1">
                <a:noFill/>
              </a:tblPr>
              <a:tblGrid>
                <a:gridCol w="2261689">
                  <a:extLst>
                    <a:ext uri="{9D8B030D-6E8A-4147-A177-3AD203B41FA5}">
                      <a16:colId xmlns:a16="http://schemas.microsoft.com/office/drawing/2014/main" val="20000"/>
                    </a:ext>
                  </a:extLst>
                </a:gridCol>
                <a:gridCol w="681809">
                  <a:extLst>
                    <a:ext uri="{9D8B030D-6E8A-4147-A177-3AD203B41FA5}">
                      <a16:colId xmlns:a16="http://schemas.microsoft.com/office/drawing/2014/main" val="20001"/>
                    </a:ext>
                  </a:extLst>
                </a:gridCol>
                <a:gridCol w="681809">
                  <a:extLst>
                    <a:ext uri="{9D8B030D-6E8A-4147-A177-3AD203B41FA5}">
                      <a16:colId xmlns:a16="http://schemas.microsoft.com/office/drawing/2014/main" val="20002"/>
                    </a:ext>
                  </a:extLst>
                </a:gridCol>
                <a:gridCol w="681809">
                  <a:extLst>
                    <a:ext uri="{9D8B030D-6E8A-4147-A177-3AD203B41FA5}">
                      <a16:colId xmlns:a16="http://schemas.microsoft.com/office/drawing/2014/main" val="20003"/>
                    </a:ext>
                  </a:extLst>
                </a:gridCol>
                <a:gridCol w="681809">
                  <a:extLst>
                    <a:ext uri="{9D8B030D-6E8A-4147-A177-3AD203B41FA5}">
                      <a16:colId xmlns:a16="http://schemas.microsoft.com/office/drawing/2014/main" val="20004"/>
                    </a:ext>
                  </a:extLst>
                </a:gridCol>
                <a:gridCol w="681809">
                  <a:extLst>
                    <a:ext uri="{9D8B030D-6E8A-4147-A177-3AD203B41FA5}">
                      <a16:colId xmlns:a16="http://schemas.microsoft.com/office/drawing/2014/main" val="20005"/>
                    </a:ext>
                  </a:extLst>
                </a:gridCol>
                <a:gridCol w="681809">
                  <a:extLst>
                    <a:ext uri="{9D8B030D-6E8A-4147-A177-3AD203B41FA5}">
                      <a16:colId xmlns:a16="http://schemas.microsoft.com/office/drawing/2014/main" val="20006"/>
                    </a:ext>
                  </a:extLst>
                </a:gridCol>
                <a:gridCol w="681809">
                  <a:extLst>
                    <a:ext uri="{9D8B030D-6E8A-4147-A177-3AD203B41FA5}">
                      <a16:colId xmlns:a16="http://schemas.microsoft.com/office/drawing/2014/main" val="20007"/>
                    </a:ext>
                  </a:extLst>
                </a:gridCol>
                <a:gridCol w="681809">
                  <a:extLst>
                    <a:ext uri="{9D8B030D-6E8A-4147-A177-3AD203B41FA5}">
                      <a16:colId xmlns:a16="http://schemas.microsoft.com/office/drawing/2014/main" val="20008"/>
                    </a:ext>
                  </a:extLst>
                </a:gridCol>
                <a:gridCol w="681809">
                  <a:extLst>
                    <a:ext uri="{9D8B030D-6E8A-4147-A177-3AD203B41FA5}">
                      <a16:colId xmlns:a16="http://schemas.microsoft.com/office/drawing/2014/main" val="20009"/>
                    </a:ext>
                  </a:extLst>
                </a:gridCol>
                <a:gridCol w="681809">
                  <a:extLst>
                    <a:ext uri="{9D8B030D-6E8A-4147-A177-3AD203B41FA5}">
                      <a16:colId xmlns:a16="http://schemas.microsoft.com/office/drawing/2014/main" val="20010"/>
                    </a:ext>
                  </a:extLst>
                </a:gridCol>
                <a:gridCol w="681809">
                  <a:extLst>
                    <a:ext uri="{9D8B030D-6E8A-4147-A177-3AD203B41FA5}">
                      <a16:colId xmlns:a16="http://schemas.microsoft.com/office/drawing/2014/main" val="20011"/>
                    </a:ext>
                  </a:extLst>
                </a:gridCol>
                <a:gridCol w="681809">
                  <a:extLst>
                    <a:ext uri="{9D8B030D-6E8A-4147-A177-3AD203B41FA5}">
                      <a16:colId xmlns:a16="http://schemas.microsoft.com/office/drawing/2014/main" val="20012"/>
                    </a:ext>
                  </a:extLst>
                </a:gridCol>
                <a:gridCol w="681809">
                  <a:extLst>
                    <a:ext uri="{9D8B030D-6E8A-4147-A177-3AD203B41FA5}">
                      <a16:colId xmlns:a16="http://schemas.microsoft.com/office/drawing/2014/main" val="20013"/>
                    </a:ext>
                  </a:extLst>
                </a:gridCol>
              </a:tblGrid>
              <a:tr h="344692">
                <a:tc>
                  <a:txBody>
                    <a:bodyPr/>
                    <a:lstStyle/>
                    <a:p>
                      <a:pPr marL="0" marR="0" lvl="0" indent="0" algn="l" rtl="0">
                        <a:spcBef>
                          <a:spcPts val="0"/>
                        </a:spcBef>
                        <a:spcAft>
                          <a:spcPts val="0"/>
                        </a:spcAft>
                        <a:buNone/>
                      </a:pPr>
                      <a:endParaRPr sz="900">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Status Quo</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3</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4</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5</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6</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7</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8</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9</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10</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344692">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beginning of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344692">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 from operating activities (incl. accounts receivable)</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2"/>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3"/>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4"/>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disinvestments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extLst>
                  <a:ext uri="{0D108BD9-81ED-4DB2-BD59-A6C34878D82A}">
                    <a16:rowId xmlns:a16="http://schemas.microsoft.com/office/drawing/2014/main" val="10005"/>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financial income</a:t>
                      </a:r>
                      <a:endParaRPr sz="90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6"/>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payments received</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7"/>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ea typeface="Calibri"/>
                          <a:cs typeface="Calibri" panose="020F0502020204030204" pitchFamily="34" charset="0"/>
                          <a:sym typeface="Calibri"/>
                        </a:rPr>
                        <a:t>Cash </a:t>
                      </a:r>
                      <a:r>
                        <a:rPr lang="de-DE" sz="900" dirty="0" err="1">
                          <a:solidFill>
                            <a:srgbClr val="595A59"/>
                          </a:solidFill>
                          <a:latin typeface="Calibri" panose="020F0502020204030204" pitchFamily="34" charset="0"/>
                          <a:ea typeface="Calibri"/>
                          <a:cs typeface="Calibri" panose="020F0502020204030204" pitchFamily="34" charset="0"/>
                          <a:sym typeface="Calibri"/>
                        </a:rPr>
                        <a:t>outflows</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from</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operating</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activities</a:t>
                      </a:r>
                      <a:r>
                        <a:rPr lang="de-DE" sz="900" dirty="0">
                          <a:solidFill>
                            <a:srgbClr val="595A59"/>
                          </a:solidFill>
                          <a:latin typeface="Calibri" panose="020F0502020204030204" pitchFamily="34" charset="0"/>
                          <a:ea typeface="Calibri"/>
                          <a:cs typeface="Calibri" panose="020F0502020204030204" pitchFamily="34" charset="0"/>
                          <a:sym typeface="Calibri"/>
                        </a:rPr>
                        <a:t> (incl. </a:t>
                      </a:r>
                      <a:r>
                        <a:rPr lang="de-DE" sz="900" dirty="0" err="1">
                          <a:solidFill>
                            <a:srgbClr val="595A59"/>
                          </a:solidFill>
                          <a:latin typeface="Calibri" panose="020F0502020204030204" pitchFamily="34" charset="0"/>
                          <a:ea typeface="Calibri"/>
                          <a:cs typeface="Calibri" panose="020F0502020204030204" pitchFamily="34" charset="0"/>
                          <a:sym typeface="Calibri"/>
                        </a:rPr>
                        <a:t>accounts</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payable</a:t>
                      </a:r>
                      <a:r>
                        <a:rPr lang="de-DE" sz="900" dirty="0">
                          <a:solidFill>
                            <a:srgbClr val="595A59"/>
                          </a:solidFill>
                          <a:latin typeface="Calibri" panose="020F0502020204030204" pitchFamily="34" charset="0"/>
                          <a:ea typeface="Calibri"/>
                          <a:cs typeface="Calibri" panose="020F0502020204030204" pitchFamily="34" charset="0"/>
                          <a:sym typeface="Calibri"/>
                        </a:rPr>
                        <a:t>)</a:t>
                      </a: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extLst>
                  <a:ext uri="{0D108BD9-81ED-4DB2-BD59-A6C34878D82A}">
                    <a16:rowId xmlns:a16="http://schemas.microsoft.com/office/drawing/2014/main" val="10008"/>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09"/>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10"/>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1"/>
                  </a:ext>
                </a:extLst>
              </a:tr>
              <a:tr h="344692">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financial transactions (redemption / interest)</a:t>
                      </a:r>
                      <a:endParaRPr sz="90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2"/>
                  </a:ext>
                </a:extLst>
              </a:tr>
              <a:tr h="215436">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Total outgoing payments</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13"/>
                  </a:ext>
                </a:extLst>
              </a:tr>
              <a:tr h="215436">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Surplus / shortfall</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4"/>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Measures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5"/>
                  </a:ext>
                </a:extLst>
              </a:tr>
              <a:tr h="344692">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the end of the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15613283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851B00E-87A4-6809-75C0-0606E0F7688C}"/>
              </a:ext>
            </a:extLst>
          </p:cNvPr>
          <p:cNvSpPr>
            <a:spLocks noGrp="1"/>
          </p:cNvSpPr>
          <p:nvPr>
            <p:ph type="body" sz="quarter" idx="20"/>
          </p:nvPr>
        </p:nvSpPr>
        <p:spPr/>
        <p:txBody>
          <a:bodyPr/>
          <a:lstStyle/>
          <a:p>
            <a:r>
              <a:rPr lang="en-US" dirty="0"/>
              <a:t>www.</a:t>
            </a:r>
            <a:r>
              <a:rPr lang="en-US" b="1" dirty="0"/>
              <a:t>ingrow</a:t>
            </a:r>
            <a:r>
              <a:rPr lang="en-US" dirty="0"/>
              <a:t>.eu</a:t>
            </a:r>
          </a:p>
        </p:txBody>
      </p:sp>
      <p:sp>
        <p:nvSpPr>
          <p:cNvPr id="5" name="Text Placeholder 4">
            <a:extLst>
              <a:ext uri="{FF2B5EF4-FFF2-40B4-BE49-F238E27FC236}">
                <a16:creationId xmlns:a16="http://schemas.microsoft.com/office/drawing/2014/main" id="{E06499F2-5E90-07E2-4CB3-FFBDC4494273}"/>
              </a:ext>
            </a:extLst>
          </p:cNvPr>
          <p:cNvSpPr>
            <a:spLocks noGrp="1"/>
          </p:cNvSpPr>
          <p:nvPr>
            <p:ph type="body" sz="quarter" idx="30"/>
          </p:nvPr>
        </p:nvSpPr>
        <p:spPr/>
        <p:txBody>
          <a:bodyPr/>
          <a:lstStyle/>
          <a:p>
            <a:r>
              <a:rPr lang="en-US" dirty="0" err="1"/>
              <a:t>Följ</a:t>
            </a:r>
            <a:r>
              <a:rPr lang="en-US" dirty="0"/>
              <a:t> </a:t>
            </a:r>
            <a:r>
              <a:rPr lang="en-US" dirty="0" err="1"/>
              <a:t>vår</a:t>
            </a:r>
            <a:r>
              <a:rPr lang="en-US" dirty="0"/>
              <a:t> </a:t>
            </a:r>
            <a:r>
              <a:rPr lang="en-US" dirty="0" err="1"/>
              <a:t>resa</a:t>
            </a:r>
            <a:endParaRPr lang="en-US" dirty="0"/>
          </a:p>
        </p:txBody>
      </p:sp>
      <p:grpSp>
        <p:nvGrpSpPr>
          <p:cNvPr id="24" name="Group 23">
            <a:extLst>
              <a:ext uri="{FF2B5EF4-FFF2-40B4-BE49-F238E27FC236}">
                <a16:creationId xmlns:a16="http://schemas.microsoft.com/office/drawing/2014/main" id="{B205A1CF-0959-78DE-5028-7853151D2286}"/>
              </a:ext>
            </a:extLst>
          </p:cNvPr>
          <p:cNvGrpSpPr/>
          <p:nvPr/>
        </p:nvGrpSpPr>
        <p:grpSpPr>
          <a:xfrm>
            <a:off x="575886" y="4233019"/>
            <a:ext cx="2476327" cy="417772"/>
            <a:chOff x="575887" y="5068173"/>
            <a:chExt cx="1664680" cy="280842"/>
          </a:xfrm>
        </p:grpSpPr>
        <p:grpSp>
          <p:nvGrpSpPr>
            <p:cNvPr id="6" name="Graphic 3">
              <a:extLst>
                <a:ext uri="{FF2B5EF4-FFF2-40B4-BE49-F238E27FC236}">
                  <a16:creationId xmlns:a16="http://schemas.microsoft.com/office/drawing/2014/main" id="{C16F0B8A-7F69-937C-F2ED-17559B20A6AB}"/>
                </a:ext>
              </a:extLst>
            </p:cNvPr>
            <p:cNvGrpSpPr/>
            <p:nvPr/>
          </p:nvGrpSpPr>
          <p:grpSpPr>
            <a:xfrm>
              <a:off x="1614025" y="5068173"/>
              <a:ext cx="280634" cy="280634"/>
              <a:chOff x="1950027" y="2499889"/>
              <a:chExt cx="850463" cy="850463"/>
            </a:xfrm>
          </p:grpSpPr>
          <p:sp>
            <p:nvSpPr>
              <p:cNvPr id="7" name="Freeform 6">
                <a:extLst>
                  <a:ext uri="{FF2B5EF4-FFF2-40B4-BE49-F238E27FC236}">
                    <a16:creationId xmlns:a16="http://schemas.microsoft.com/office/drawing/2014/main" id="{207490F1-E345-5BC9-D101-99147648B512}"/>
                  </a:ext>
                </a:extLst>
              </p:cNvPr>
              <p:cNvSpPr/>
              <p:nvPr/>
            </p:nvSpPr>
            <p:spPr>
              <a:xfrm>
                <a:off x="1950027"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nvGrpSpPr>
              <p:cNvPr id="8" name="Graphic 3">
                <a:extLst>
                  <a:ext uri="{FF2B5EF4-FFF2-40B4-BE49-F238E27FC236}">
                    <a16:creationId xmlns:a16="http://schemas.microsoft.com/office/drawing/2014/main" id="{EF0EC305-2157-B506-4C46-7D05B4AB506E}"/>
                  </a:ext>
                </a:extLst>
              </p:cNvPr>
              <p:cNvGrpSpPr/>
              <p:nvPr/>
            </p:nvGrpSpPr>
            <p:grpSpPr>
              <a:xfrm>
                <a:off x="2107521" y="2657382"/>
                <a:ext cx="535476" cy="535477"/>
                <a:chOff x="2107521" y="2657382"/>
                <a:chExt cx="535476" cy="535477"/>
              </a:xfrm>
              <a:solidFill>
                <a:srgbClr val="FFFFFF"/>
              </a:solidFill>
            </p:grpSpPr>
            <p:sp>
              <p:nvSpPr>
                <p:cNvPr id="9" name="Freeform 8">
                  <a:extLst>
                    <a:ext uri="{FF2B5EF4-FFF2-40B4-BE49-F238E27FC236}">
                      <a16:creationId xmlns:a16="http://schemas.microsoft.com/office/drawing/2014/main" id="{9212B4F7-97DF-6D12-BC9E-8A1F181265E4}"/>
                    </a:ext>
                  </a:extLst>
                </p:cNvPr>
                <p:cNvSpPr/>
                <p:nvPr/>
              </p:nvSpPr>
              <p:spPr>
                <a:xfrm>
                  <a:off x="2107521" y="2657382"/>
                  <a:ext cx="535476" cy="535477"/>
                </a:xfrm>
                <a:custGeom>
                  <a:avLst/>
                  <a:gdLst>
                    <a:gd name="connsiteX0" fmla="*/ 267739 w 535476"/>
                    <a:gd name="connsiteY0" fmla="*/ 48508 h 535477"/>
                    <a:gd name="connsiteX1" fmla="*/ 376094 w 535476"/>
                    <a:gd name="connsiteY1" fmla="*/ 49768 h 535477"/>
                    <a:gd name="connsiteX2" fmla="*/ 425862 w 535476"/>
                    <a:gd name="connsiteY2" fmla="*/ 59217 h 535477"/>
                    <a:gd name="connsiteX3" fmla="*/ 456730 w 535476"/>
                    <a:gd name="connsiteY3" fmla="*/ 79377 h 535477"/>
                    <a:gd name="connsiteX4" fmla="*/ 476890 w 535476"/>
                    <a:gd name="connsiteY4" fmla="*/ 110245 h 535477"/>
                    <a:gd name="connsiteX5" fmla="*/ 486339 w 535476"/>
                    <a:gd name="connsiteY5" fmla="*/ 160013 h 535477"/>
                    <a:gd name="connsiteX6" fmla="*/ 487599 w 535476"/>
                    <a:gd name="connsiteY6" fmla="*/ 268368 h 535477"/>
                    <a:gd name="connsiteX7" fmla="*/ 486339 w 535476"/>
                    <a:gd name="connsiteY7" fmla="*/ 376724 h 535477"/>
                    <a:gd name="connsiteX8" fmla="*/ 476890 w 535476"/>
                    <a:gd name="connsiteY8" fmla="*/ 426492 h 535477"/>
                    <a:gd name="connsiteX9" fmla="*/ 456730 w 535476"/>
                    <a:gd name="connsiteY9" fmla="*/ 457360 h 535477"/>
                    <a:gd name="connsiteX10" fmla="*/ 425862 w 535476"/>
                    <a:gd name="connsiteY10" fmla="*/ 477519 h 535477"/>
                    <a:gd name="connsiteX11" fmla="*/ 376094 w 535476"/>
                    <a:gd name="connsiteY11" fmla="*/ 486969 h 535477"/>
                    <a:gd name="connsiteX12" fmla="*/ 267739 w 535476"/>
                    <a:gd name="connsiteY12" fmla="*/ 488229 h 535477"/>
                    <a:gd name="connsiteX13" fmla="*/ 159383 w 535476"/>
                    <a:gd name="connsiteY13" fmla="*/ 486969 h 535477"/>
                    <a:gd name="connsiteX14" fmla="*/ 109615 w 535476"/>
                    <a:gd name="connsiteY14" fmla="*/ 477519 h 535477"/>
                    <a:gd name="connsiteX15" fmla="*/ 78747 w 535476"/>
                    <a:gd name="connsiteY15" fmla="*/ 457360 h 535477"/>
                    <a:gd name="connsiteX16" fmla="*/ 58587 w 535476"/>
                    <a:gd name="connsiteY16" fmla="*/ 426492 h 535477"/>
                    <a:gd name="connsiteX17" fmla="*/ 49138 w 535476"/>
                    <a:gd name="connsiteY17" fmla="*/ 376724 h 535477"/>
                    <a:gd name="connsiteX18" fmla="*/ 47878 w 535476"/>
                    <a:gd name="connsiteY18" fmla="*/ 268368 h 535477"/>
                    <a:gd name="connsiteX19" fmla="*/ 49138 w 535476"/>
                    <a:gd name="connsiteY19" fmla="*/ 160013 h 535477"/>
                    <a:gd name="connsiteX20" fmla="*/ 58587 w 535476"/>
                    <a:gd name="connsiteY20" fmla="*/ 110245 h 535477"/>
                    <a:gd name="connsiteX21" fmla="*/ 78747 w 535476"/>
                    <a:gd name="connsiteY21" fmla="*/ 79377 h 535477"/>
                    <a:gd name="connsiteX22" fmla="*/ 109615 w 535476"/>
                    <a:gd name="connsiteY22" fmla="*/ 59217 h 535477"/>
                    <a:gd name="connsiteX23" fmla="*/ 159383 w 535476"/>
                    <a:gd name="connsiteY23" fmla="*/ 49768 h 535477"/>
                    <a:gd name="connsiteX24" fmla="*/ 267739 w 535476"/>
                    <a:gd name="connsiteY24" fmla="*/ 48508 h 535477"/>
                    <a:gd name="connsiteX25" fmla="*/ 267739 w 535476"/>
                    <a:gd name="connsiteY25" fmla="*/ 0 h 535477"/>
                    <a:gd name="connsiteX26" fmla="*/ 157493 w 535476"/>
                    <a:gd name="connsiteY26" fmla="*/ 1890 h 535477"/>
                    <a:gd name="connsiteX27" fmla="*/ 92606 w 535476"/>
                    <a:gd name="connsiteY27" fmla="*/ 14489 h 535477"/>
                    <a:gd name="connsiteX28" fmla="*/ 45358 w 535476"/>
                    <a:gd name="connsiteY28" fmla="*/ 45358 h 535477"/>
                    <a:gd name="connsiteX29" fmla="*/ 14489 w 535476"/>
                    <a:gd name="connsiteY29" fmla="*/ 92606 h 535477"/>
                    <a:gd name="connsiteX30" fmla="*/ 1890 w 535476"/>
                    <a:gd name="connsiteY30" fmla="*/ 157493 h 535477"/>
                    <a:gd name="connsiteX31" fmla="*/ 0 w 535476"/>
                    <a:gd name="connsiteY31" fmla="*/ 267739 h 535477"/>
                    <a:gd name="connsiteX32" fmla="*/ 1890 w 535476"/>
                    <a:gd name="connsiteY32" fmla="*/ 377984 h 535477"/>
                    <a:gd name="connsiteX33" fmla="*/ 14489 w 535476"/>
                    <a:gd name="connsiteY33" fmla="*/ 442871 h 535477"/>
                    <a:gd name="connsiteX34" fmla="*/ 45358 w 535476"/>
                    <a:gd name="connsiteY34" fmla="*/ 490119 h 535477"/>
                    <a:gd name="connsiteX35" fmla="*/ 92606 w 535476"/>
                    <a:gd name="connsiteY35" fmla="*/ 520988 h 535477"/>
                    <a:gd name="connsiteX36" fmla="*/ 157493 w 535476"/>
                    <a:gd name="connsiteY36" fmla="*/ 533587 h 535477"/>
                    <a:gd name="connsiteX37" fmla="*/ 267739 w 535476"/>
                    <a:gd name="connsiteY37" fmla="*/ 535477 h 535477"/>
                    <a:gd name="connsiteX38" fmla="*/ 377984 w 535476"/>
                    <a:gd name="connsiteY38" fmla="*/ 533587 h 535477"/>
                    <a:gd name="connsiteX39" fmla="*/ 442871 w 535476"/>
                    <a:gd name="connsiteY39" fmla="*/ 520988 h 535477"/>
                    <a:gd name="connsiteX40" fmla="*/ 490119 w 535476"/>
                    <a:gd name="connsiteY40" fmla="*/ 490119 h 535477"/>
                    <a:gd name="connsiteX41" fmla="*/ 520988 w 535476"/>
                    <a:gd name="connsiteY41" fmla="*/ 442871 h 535477"/>
                    <a:gd name="connsiteX42" fmla="*/ 533587 w 535476"/>
                    <a:gd name="connsiteY42" fmla="*/ 377984 h 535477"/>
                    <a:gd name="connsiteX43" fmla="*/ 535477 w 535476"/>
                    <a:gd name="connsiteY43" fmla="*/ 267739 h 535477"/>
                    <a:gd name="connsiteX44" fmla="*/ 533587 w 535476"/>
                    <a:gd name="connsiteY44" fmla="*/ 157493 h 535477"/>
                    <a:gd name="connsiteX45" fmla="*/ 520988 w 535476"/>
                    <a:gd name="connsiteY45" fmla="*/ 92606 h 535477"/>
                    <a:gd name="connsiteX46" fmla="*/ 490119 w 535476"/>
                    <a:gd name="connsiteY46" fmla="*/ 45358 h 535477"/>
                    <a:gd name="connsiteX47" fmla="*/ 442871 w 535476"/>
                    <a:gd name="connsiteY47" fmla="*/ 14489 h 535477"/>
                    <a:gd name="connsiteX48" fmla="*/ 377984 w 535476"/>
                    <a:gd name="connsiteY48" fmla="*/ 1890 h 535477"/>
                    <a:gd name="connsiteX49" fmla="*/ 267739 w 535476"/>
                    <a:gd name="connsiteY49" fmla="*/ 0 h 535477"/>
                    <a:gd name="connsiteX50" fmla="*/ 267739 w 535476"/>
                    <a:gd name="connsiteY50" fmla="*/ 0 h 53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5476" h="535477">
                      <a:moveTo>
                        <a:pt x="267739" y="48508"/>
                      </a:moveTo>
                      <a:cubicBezTo>
                        <a:pt x="338925" y="48508"/>
                        <a:pt x="347745" y="48508"/>
                        <a:pt x="376094" y="49768"/>
                      </a:cubicBezTo>
                      <a:cubicBezTo>
                        <a:pt x="401923" y="51028"/>
                        <a:pt x="416412" y="55438"/>
                        <a:pt x="425862" y="59217"/>
                      </a:cubicBezTo>
                      <a:cubicBezTo>
                        <a:pt x="438461" y="64257"/>
                        <a:pt x="447281" y="69927"/>
                        <a:pt x="456730" y="79377"/>
                      </a:cubicBezTo>
                      <a:cubicBezTo>
                        <a:pt x="466180" y="88826"/>
                        <a:pt x="471849" y="97646"/>
                        <a:pt x="476890" y="110245"/>
                      </a:cubicBezTo>
                      <a:cubicBezTo>
                        <a:pt x="480669" y="119695"/>
                        <a:pt x="485079" y="133554"/>
                        <a:pt x="486339" y="160013"/>
                      </a:cubicBezTo>
                      <a:cubicBezTo>
                        <a:pt x="487599" y="188362"/>
                        <a:pt x="487599" y="196552"/>
                        <a:pt x="487599" y="268368"/>
                      </a:cubicBezTo>
                      <a:cubicBezTo>
                        <a:pt x="487599" y="340185"/>
                        <a:pt x="487599" y="348375"/>
                        <a:pt x="486339" y="376724"/>
                      </a:cubicBezTo>
                      <a:cubicBezTo>
                        <a:pt x="485079" y="402553"/>
                        <a:pt x="480669" y="417042"/>
                        <a:pt x="476890" y="426492"/>
                      </a:cubicBezTo>
                      <a:cubicBezTo>
                        <a:pt x="471849" y="439091"/>
                        <a:pt x="466180" y="447911"/>
                        <a:pt x="456730" y="457360"/>
                      </a:cubicBezTo>
                      <a:cubicBezTo>
                        <a:pt x="447281" y="466810"/>
                        <a:pt x="438461" y="472480"/>
                        <a:pt x="425862" y="477519"/>
                      </a:cubicBezTo>
                      <a:cubicBezTo>
                        <a:pt x="416412" y="481299"/>
                        <a:pt x="402552" y="485709"/>
                        <a:pt x="376094" y="486969"/>
                      </a:cubicBezTo>
                      <a:cubicBezTo>
                        <a:pt x="347745" y="488229"/>
                        <a:pt x="339555" y="488229"/>
                        <a:pt x="267739" y="488229"/>
                      </a:cubicBezTo>
                      <a:cubicBezTo>
                        <a:pt x="195921" y="488229"/>
                        <a:pt x="187732" y="488229"/>
                        <a:pt x="159383" y="486969"/>
                      </a:cubicBezTo>
                      <a:cubicBezTo>
                        <a:pt x="133554" y="485709"/>
                        <a:pt x="119065" y="481299"/>
                        <a:pt x="109615" y="477519"/>
                      </a:cubicBezTo>
                      <a:cubicBezTo>
                        <a:pt x="97016" y="472480"/>
                        <a:pt x="88196" y="466810"/>
                        <a:pt x="78747" y="457360"/>
                      </a:cubicBezTo>
                      <a:cubicBezTo>
                        <a:pt x="69297" y="447911"/>
                        <a:pt x="63627" y="439091"/>
                        <a:pt x="58587" y="426492"/>
                      </a:cubicBezTo>
                      <a:cubicBezTo>
                        <a:pt x="54808" y="417042"/>
                        <a:pt x="50398" y="403183"/>
                        <a:pt x="49138" y="376724"/>
                      </a:cubicBezTo>
                      <a:cubicBezTo>
                        <a:pt x="47878" y="348375"/>
                        <a:pt x="47878" y="340185"/>
                        <a:pt x="47878" y="268368"/>
                      </a:cubicBezTo>
                      <a:cubicBezTo>
                        <a:pt x="47878" y="196552"/>
                        <a:pt x="47878" y="188362"/>
                        <a:pt x="49138" y="160013"/>
                      </a:cubicBezTo>
                      <a:cubicBezTo>
                        <a:pt x="50398" y="134184"/>
                        <a:pt x="54808" y="119695"/>
                        <a:pt x="58587" y="110245"/>
                      </a:cubicBezTo>
                      <a:cubicBezTo>
                        <a:pt x="63627" y="97646"/>
                        <a:pt x="69297" y="88826"/>
                        <a:pt x="78747" y="79377"/>
                      </a:cubicBezTo>
                      <a:cubicBezTo>
                        <a:pt x="88196" y="69927"/>
                        <a:pt x="97016" y="64257"/>
                        <a:pt x="109615" y="59217"/>
                      </a:cubicBezTo>
                      <a:cubicBezTo>
                        <a:pt x="119065" y="55438"/>
                        <a:pt x="132924" y="51028"/>
                        <a:pt x="159383" y="49768"/>
                      </a:cubicBezTo>
                      <a:cubicBezTo>
                        <a:pt x="187732" y="48508"/>
                        <a:pt x="195921" y="48508"/>
                        <a:pt x="267739" y="48508"/>
                      </a:cubicBezTo>
                      <a:moveTo>
                        <a:pt x="267739" y="0"/>
                      </a:moveTo>
                      <a:cubicBezTo>
                        <a:pt x="195292" y="0"/>
                        <a:pt x="185842" y="0"/>
                        <a:pt x="157493" y="1890"/>
                      </a:cubicBezTo>
                      <a:cubicBezTo>
                        <a:pt x="129144" y="3150"/>
                        <a:pt x="109615" y="7560"/>
                        <a:pt x="92606" y="14489"/>
                      </a:cubicBezTo>
                      <a:cubicBezTo>
                        <a:pt x="74967" y="21419"/>
                        <a:pt x="59847" y="30239"/>
                        <a:pt x="45358" y="45358"/>
                      </a:cubicBezTo>
                      <a:cubicBezTo>
                        <a:pt x="30239" y="60477"/>
                        <a:pt x="21419" y="74967"/>
                        <a:pt x="14489" y="92606"/>
                      </a:cubicBezTo>
                      <a:cubicBezTo>
                        <a:pt x="7560" y="109615"/>
                        <a:pt x="3150" y="129144"/>
                        <a:pt x="1890" y="157493"/>
                      </a:cubicBezTo>
                      <a:cubicBezTo>
                        <a:pt x="630" y="185842"/>
                        <a:pt x="0" y="195292"/>
                        <a:pt x="0" y="267739"/>
                      </a:cubicBezTo>
                      <a:cubicBezTo>
                        <a:pt x="0" y="340185"/>
                        <a:pt x="0" y="349635"/>
                        <a:pt x="1890" y="377984"/>
                      </a:cubicBezTo>
                      <a:cubicBezTo>
                        <a:pt x="3150" y="406333"/>
                        <a:pt x="7560" y="425862"/>
                        <a:pt x="14489" y="442871"/>
                      </a:cubicBezTo>
                      <a:cubicBezTo>
                        <a:pt x="21419" y="460510"/>
                        <a:pt x="30239" y="475630"/>
                        <a:pt x="45358" y="490119"/>
                      </a:cubicBezTo>
                      <a:cubicBezTo>
                        <a:pt x="60477" y="505238"/>
                        <a:pt x="74967" y="514058"/>
                        <a:pt x="92606" y="520988"/>
                      </a:cubicBezTo>
                      <a:cubicBezTo>
                        <a:pt x="109615" y="527917"/>
                        <a:pt x="129144" y="532327"/>
                        <a:pt x="157493" y="533587"/>
                      </a:cubicBezTo>
                      <a:cubicBezTo>
                        <a:pt x="185842" y="534847"/>
                        <a:pt x="195292" y="535477"/>
                        <a:pt x="267739" y="535477"/>
                      </a:cubicBezTo>
                      <a:cubicBezTo>
                        <a:pt x="340185" y="535477"/>
                        <a:pt x="349635" y="535477"/>
                        <a:pt x="377984" y="533587"/>
                      </a:cubicBezTo>
                      <a:cubicBezTo>
                        <a:pt x="406333" y="532327"/>
                        <a:pt x="425862" y="527917"/>
                        <a:pt x="442871" y="520988"/>
                      </a:cubicBezTo>
                      <a:cubicBezTo>
                        <a:pt x="460510" y="514058"/>
                        <a:pt x="475630" y="505238"/>
                        <a:pt x="490119" y="490119"/>
                      </a:cubicBezTo>
                      <a:cubicBezTo>
                        <a:pt x="505238" y="475000"/>
                        <a:pt x="514058" y="460510"/>
                        <a:pt x="520988" y="442871"/>
                      </a:cubicBezTo>
                      <a:cubicBezTo>
                        <a:pt x="527917" y="425862"/>
                        <a:pt x="532327" y="406333"/>
                        <a:pt x="533587" y="377984"/>
                      </a:cubicBezTo>
                      <a:cubicBezTo>
                        <a:pt x="534847" y="349635"/>
                        <a:pt x="535477" y="340185"/>
                        <a:pt x="535477" y="267739"/>
                      </a:cubicBezTo>
                      <a:cubicBezTo>
                        <a:pt x="535477" y="195292"/>
                        <a:pt x="535477" y="185842"/>
                        <a:pt x="533587" y="157493"/>
                      </a:cubicBezTo>
                      <a:cubicBezTo>
                        <a:pt x="532327" y="129144"/>
                        <a:pt x="527917" y="109615"/>
                        <a:pt x="520988" y="92606"/>
                      </a:cubicBezTo>
                      <a:cubicBezTo>
                        <a:pt x="514058" y="74967"/>
                        <a:pt x="505238" y="59847"/>
                        <a:pt x="490119" y="45358"/>
                      </a:cubicBezTo>
                      <a:cubicBezTo>
                        <a:pt x="474999" y="30239"/>
                        <a:pt x="460510" y="21419"/>
                        <a:pt x="442871" y="14489"/>
                      </a:cubicBezTo>
                      <a:cubicBezTo>
                        <a:pt x="425862" y="7560"/>
                        <a:pt x="406333" y="3150"/>
                        <a:pt x="377984" y="1890"/>
                      </a:cubicBezTo>
                      <a:cubicBezTo>
                        <a:pt x="349635" y="630"/>
                        <a:pt x="340185" y="0"/>
                        <a:pt x="267739" y="0"/>
                      </a:cubicBezTo>
                      <a:lnTo>
                        <a:pt x="267739" y="0"/>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1" name="Freeform 10">
                  <a:extLst>
                    <a:ext uri="{FF2B5EF4-FFF2-40B4-BE49-F238E27FC236}">
                      <a16:creationId xmlns:a16="http://schemas.microsoft.com/office/drawing/2014/main" id="{A6004818-C8CE-1437-8DFC-6531BA840172}"/>
                    </a:ext>
                  </a:extLst>
                </p:cNvPr>
                <p:cNvSpPr/>
                <p:nvPr/>
              </p:nvSpPr>
              <p:spPr>
                <a:xfrm>
                  <a:off x="2237925" y="2787786"/>
                  <a:ext cx="274668" cy="274668"/>
                </a:xfrm>
                <a:custGeom>
                  <a:avLst/>
                  <a:gdLst>
                    <a:gd name="connsiteX0" fmla="*/ 137334 w 274668"/>
                    <a:gd name="connsiteY0" fmla="*/ 0 h 274668"/>
                    <a:gd name="connsiteX1" fmla="*/ 0 w 274668"/>
                    <a:gd name="connsiteY1" fmla="*/ 137334 h 274668"/>
                    <a:gd name="connsiteX2" fmla="*/ 137334 w 274668"/>
                    <a:gd name="connsiteY2" fmla="*/ 274668 h 274668"/>
                    <a:gd name="connsiteX3" fmla="*/ 274668 w 274668"/>
                    <a:gd name="connsiteY3" fmla="*/ 137334 h 274668"/>
                    <a:gd name="connsiteX4" fmla="*/ 137334 w 274668"/>
                    <a:gd name="connsiteY4" fmla="*/ 0 h 274668"/>
                    <a:gd name="connsiteX5" fmla="*/ 137334 w 274668"/>
                    <a:gd name="connsiteY5" fmla="*/ 226790 h 274668"/>
                    <a:gd name="connsiteX6" fmla="*/ 47878 w 274668"/>
                    <a:gd name="connsiteY6" fmla="*/ 137334 h 274668"/>
                    <a:gd name="connsiteX7" fmla="*/ 137334 w 274668"/>
                    <a:gd name="connsiteY7" fmla="*/ 47878 h 274668"/>
                    <a:gd name="connsiteX8" fmla="*/ 226790 w 274668"/>
                    <a:gd name="connsiteY8" fmla="*/ 137334 h 274668"/>
                    <a:gd name="connsiteX9" fmla="*/ 137334 w 274668"/>
                    <a:gd name="connsiteY9" fmla="*/ 226790 h 2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68" h="274668">
                      <a:moveTo>
                        <a:pt x="137334" y="0"/>
                      </a:moveTo>
                      <a:cubicBezTo>
                        <a:pt x="61107" y="0"/>
                        <a:pt x="0" y="61737"/>
                        <a:pt x="0" y="137334"/>
                      </a:cubicBezTo>
                      <a:cubicBezTo>
                        <a:pt x="0" y="212931"/>
                        <a:pt x="61737" y="274668"/>
                        <a:pt x="137334" y="274668"/>
                      </a:cubicBezTo>
                      <a:cubicBezTo>
                        <a:pt x="212931" y="274668"/>
                        <a:pt x="274668" y="212931"/>
                        <a:pt x="274668" y="137334"/>
                      </a:cubicBezTo>
                      <a:cubicBezTo>
                        <a:pt x="274668" y="61737"/>
                        <a:pt x="212931" y="0"/>
                        <a:pt x="137334" y="0"/>
                      </a:cubicBezTo>
                      <a:close/>
                      <a:moveTo>
                        <a:pt x="137334" y="226790"/>
                      </a:moveTo>
                      <a:cubicBezTo>
                        <a:pt x="88196" y="226790"/>
                        <a:pt x="47878" y="187102"/>
                        <a:pt x="47878" y="137334"/>
                      </a:cubicBezTo>
                      <a:cubicBezTo>
                        <a:pt x="47878" y="87566"/>
                        <a:pt x="87566" y="47878"/>
                        <a:pt x="137334" y="47878"/>
                      </a:cubicBezTo>
                      <a:cubicBezTo>
                        <a:pt x="186472" y="47878"/>
                        <a:pt x="226790" y="87566"/>
                        <a:pt x="226790" y="137334"/>
                      </a:cubicBezTo>
                      <a:cubicBezTo>
                        <a:pt x="226790" y="187102"/>
                        <a:pt x="186472" y="226790"/>
                        <a:pt x="137334" y="226790"/>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2" name="Freeform 11">
                  <a:extLst>
                    <a:ext uri="{FF2B5EF4-FFF2-40B4-BE49-F238E27FC236}">
                      <a16:creationId xmlns:a16="http://schemas.microsoft.com/office/drawing/2014/main" id="{C59713EE-BFB0-C40E-9344-FCFC1CB8A270}"/>
                    </a:ext>
                  </a:extLst>
                </p:cNvPr>
                <p:cNvSpPr/>
                <p:nvPr/>
              </p:nvSpPr>
              <p:spPr>
                <a:xfrm>
                  <a:off x="2486134" y="2749988"/>
                  <a:ext cx="64257" cy="64257"/>
                </a:xfrm>
                <a:custGeom>
                  <a:avLst/>
                  <a:gdLst>
                    <a:gd name="connsiteX0" fmla="*/ 64257 w 64257"/>
                    <a:gd name="connsiteY0" fmla="*/ 32129 h 64257"/>
                    <a:gd name="connsiteX1" fmla="*/ 32129 w 64257"/>
                    <a:gd name="connsiteY1" fmla="*/ 64257 h 64257"/>
                    <a:gd name="connsiteX2" fmla="*/ 0 w 64257"/>
                    <a:gd name="connsiteY2" fmla="*/ 32129 h 64257"/>
                    <a:gd name="connsiteX3" fmla="*/ 32129 w 64257"/>
                    <a:gd name="connsiteY3" fmla="*/ 0 h 64257"/>
                    <a:gd name="connsiteX4" fmla="*/ 64257 w 64257"/>
                    <a:gd name="connsiteY4" fmla="*/ 32129 h 6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7" h="64257">
                      <a:moveTo>
                        <a:pt x="64257" y="32129"/>
                      </a:moveTo>
                      <a:cubicBezTo>
                        <a:pt x="64257" y="49873"/>
                        <a:pt x="49873" y="64257"/>
                        <a:pt x="32129" y="64257"/>
                      </a:cubicBezTo>
                      <a:cubicBezTo>
                        <a:pt x="14385" y="64257"/>
                        <a:pt x="0" y="49873"/>
                        <a:pt x="0" y="32129"/>
                      </a:cubicBezTo>
                      <a:cubicBezTo>
                        <a:pt x="0" y="14384"/>
                        <a:pt x="14385" y="0"/>
                        <a:pt x="32129" y="0"/>
                      </a:cubicBezTo>
                      <a:cubicBezTo>
                        <a:pt x="49873" y="0"/>
                        <a:pt x="64257" y="14384"/>
                        <a:pt x="64257" y="32129"/>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grpSp>
          <p:nvGrpSpPr>
            <p:cNvPr id="13" name="Graphic 3">
              <a:extLst>
                <a:ext uri="{FF2B5EF4-FFF2-40B4-BE49-F238E27FC236}">
                  <a16:creationId xmlns:a16="http://schemas.microsoft.com/office/drawing/2014/main" id="{6ADFA78E-0546-9468-4BB4-200E92A1AB17}"/>
                </a:ext>
              </a:extLst>
            </p:cNvPr>
            <p:cNvGrpSpPr/>
            <p:nvPr/>
          </p:nvGrpSpPr>
          <p:grpSpPr>
            <a:xfrm>
              <a:off x="921794" y="5068173"/>
              <a:ext cx="280634" cy="280634"/>
              <a:chOff x="-147782" y="2499889"/>
              <a:chExt cx="850463" cy="850463"/>
            </a:xfrm>
          </p:grpSpPr>
          <p:sp>
            <p:nvSpPr>
              <p:cNvPr id="14" name="Freeform 13">
                <a:extLst>
                  <a:ext uri="{FF2B5EF4-FFF2-40B4-BE49-F238E27FC236}">
                    <a16:creationId xmlns:a16="http://schemas.microsoft.com/office/drawing/2014/main" id="{FDBCB942-26FF-C552-B1A3-52312ED6BF4D}"/>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5" name="Freeform 14">
                <a:extLst>
                  <a:ext uri="{FF2B5EF4-FFF2-40B4-BE49-F238E27FC236}">
                    <a16:creationId xmlns:a16="http://schemas.microsoft.com/office/drawing/2014/main" id="{9295F478-319D-3477-9C4B-A70F9E9B7ED5}"/>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6" name="Graphic 3">
              <a:extLst>
                <a:ext uri="{FF2B5EF4-FFF2-40B4-BE49-F238E27FC236}">
                  <a16:creationId xmlns:a16="http://schemas.microsoft.com/office/drawing/2014/main" id="{80CDBD12-7227-6369-73DA-B64E6DFBC12C}"/>
                </a:ext>
              </a:extLst>
            </p:cNvPr>
            <p:cNvGrpSpPr/>
            <p:nvPr/>
          </p:nvGrpSpPr>
          <p:grpSpPr>
            <a:xfrm>
              <a:off x="1959933" y="5068173"/>
              <a:ext cx="280634" cy="280634"/>
              <a:chOff x="2998302" y="2499889"/>
              <a:chExt cx="850463" cy="850463"/>
            </a:xfrm>
          </p:grpSpPr>
          <p:sp>
            <p:nvSpPr>
              <p:cNvPr id="17" name="Freeform 16">
                <a:extLst>
                  <a:ext uri="{FF2B5EF4-FFF2-40B4-BE49-F238E27FC236}">
                    <a16:creationId xmlns:a16="http://schemas.microsoft.com/office/drawing/2014/main" id="{FF365CDF-6FF9-91B4-82AB-20B0506EDBF3}"/>
                  </a:ext>
                </a:extLst>
              </p:cNvPr>
              <p:cNvSpPr/>
              <p:nvPr/>
            </p:nvSpPr>
            <p:spPr>
              <a:xfrm>
                <a:off x="2998302" y="2499889"/>
                <a:ext cx="850463" cy="850463"/>
              </a:xfrm>
              <a:custGeom>
                <a:avLst/>
                <a:gdLst>
                  <a:gd name="connsiteX0" fmla="*/ 850463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3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3" y="425232"/>
                    </a:moveTo>
                    <a:cubicBezTo>
                      <a:pt x="850463" y="660081"/>
                      <a:pt x="660081" y="850464"/>
                      <a:pt x="425232" y="850464"/>
                    </a:cubicBezTo>
                    <a:cubicBezTo>
                      <a:pt x="190382" y="850464"/>
                      <a:pt x="0" y="660081"/>
                      <a:pt x="0" y="425232"/>
                    </a:cubicBezTo>
                    <a:cubicBezTo>
                      <a:pt x="0" y="190383"/>
                      <a:pt x="190382" y="0"/>
                      <a:pt x="425232" y="0"/>
                    </a:cubicBezTo>
                    <a:cubicBezTo>
                      <a:pt x="660081" y="0"/>
                      <a:pt x="850463" y="19038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8" name="Freeform 17">
                <a:extLst>
                  <a:ext uri="{FF2B5EF4-FFF2-40B4-BE49-F238E27FC236}">
                    <a16:creationId xmlns:a16="http://schemas.microsoft.com/office/drawing/2014/main" id="{C51DB4C4-55D6-B57D-7ADB-2642557C7218}"/>
                  </a:ext>
                </a:extLst>
              </p:cNvPr>
              <p:cNvSpPr/>
              <p:nvPr/>
            </p:nvSpPr>
            <p:spPr>
              <a:xfrm>
                <a:off x="3139416" y="2726679"/>
                <a:ext cx="568235" cy="398142"/>
              </a:xfrm>
              <a:custGeom>
                <a:avLst/>
                <a:gdLst>
                  <a:gd name="connsiteX0" fmla="*/ 556266 w 568235"/>
                  <a:gd name="connsiteY0" fmla="*/ 62367 h 398142"/>
                  <a:gd name="connsiteX1" fmla="*/ 505868 w 568235"/>
                  <a:gd name="connsiteY1" fmla="*/ 11969 h 398142"/>
                  <a:gd name="connsiteX2" fmla="*/ 284118 w 568235"/>
                  <a:gd name="connsiteY2" fmla="*/ 0 h 398142"/>
                  <a:gd name="connsiteX3" fmla="*/ 62367 w 568235"/>
                  <a:gd name="connsiteY3" fmla="*/ 11969 h 398142"/>
                  <a:gd name="connsiteX4" fmla="*/ 11970 w 568235"/>
                  <a:gd name="connsiteY4" fmla="*/ 62367 h 398142"/>
                  <a:gd name="connsiteX5" fmla="*/ 0 w 568235"/>
                  <a:gd name="connsiteY5" fmla="*/ 199071 h 398142"/>
                  <a:gd name="connsiteX6" fmla="*/ 11970 w 568235"/>
                  <a:gd name="connsiteY6" fmla="*/ 335776 h 398142"/>
                  <a:gd name="connsiteX7" fmla="*/ 62367 w 568235"/>
                  <a:gd name="connsiteY7" fmla="*/ 386173 h 398142"/>
                  <a:gd name="connsiteX8" fmla="*/ 284118 w 568235"/>
                  <a:gd name="connsiteY8" fmla="*/ 398143 h 398142"/>
                  <a:gd name="connsiteX9" fmla="*/ 505868 w 568235"/>
                  <a:gd name="connsiteY9" fmla="*/ 386173 h 398142"/>
                  <a:gd name="connsiteX10" fmla="*/ 556266 w 568235"/>
                  <a:gd name="connsiteY10" fmla="*/ 335776 h 398142"/>
                  <a:gd name="connsiteX11" fmla="*/ 568236 w 568235"/>
                  <a:gd name="connsiteY11" fmla="*/ 199071 h 398142"/>
                  <a:gd name="connsiteX12" fmla="*/ 556266 w 568235"/>
                  <a:gd name="connsiteY12" fmla="*/ 62367 h 398142"/>
                  <a:gd name="connsiteX13" fmla="*/ 227420 w 568235"/>
                  <a:gd name="connsiteY13" fmla="*/ 283488 h 398142"/>
                  <a:gd name="connsiteX14" fmla="*/ 227420 w 568235"/>
                  <a:gd name="connsiteY14" fmla="*/ 113395 h 398142"/>
                  <a:gd name="connsiteX15" fmla="*/ 374834 w 568235"/>
                  <a:gd name="connsiteY15" fmla="*/ 198441 h 398142"/>
                  <a:gd name="connsiteX16" fmla="*/ 227420 w 568235"/>
                  <a:gd name="connsiteY16" fmla="*/ 283488 h 39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8235" h="398142">
                    <a:moveTo>
                      <a:pt x="556266" y="62367"/>
                    </a:moveTo>
                    <a:cubicBezTo>
                      <a:pt x="549966" y="37798"/>
                      <a:pt x="530437" y="18899"/>
                      <a:pt x="505868" y="11969"/>
                    </a:cubicBezTo>
                    <a:cubicBezTo>
                      <a:pt x="461770" y="0"/>
                      <a:pt x="284118" y="0"/>
                      <a:pt x="284118" y="0"/>
                    </a:cubicBezTo>
                    <a:cubicBezTo>
                      <a:pt x="284118" y="0"/>
                      <a:pt x="107095" y="0"/>
                      <a:pt x="62367" y="11969"/>
                    </a:cubicBezTo>
                    <a:cubicBezTo>
                      <a:pt x="37798" y="18269"/>
                      <a:pt x="18899" y="37798"/>
                      <a:pt x="11970" y="62367"/>
                    </a:cubicBezTo>
                    <a:cubicBezTo>
                      <a:pt x="0" y="106465"/>
                      <a:pt x="0" y="199071"/>
                      <a:pt x="0" y="199071"/>
                    </a:cubicBezTo>
                    <a:cubicBezTo>
                      <a:pt x="0" y="199071"/>
                      <a:pt x="0" y="291048"/>
                      <a:pt x="11970" y="335776"/>
                    </a:cubicBezTo>
                    <a:cubicBezTo>
                      <a:pt x="18269" y="360345"/>
                      <a:pt x="37798" y="379244"/>
                      <a:pt x="62367" y="386173"/>
                    </a:cubicBezTo>
                    <a:cubicBezTo>
                      <a:pt x="106466" y="398143"/>
                      <a:pt x="284118" y="398143"/>
                      <a:pt x="284118" y="398143"/>
                    </a:cubicBezTo>
                    <a:cubicBezTo>
                      <a:pt x="284118" y="398143"/>
                      <a:pt x="461140" y="398143"/>
                      <a:pt x="505868" y="386173"/>
                    </a:cubicBezTo>
                    <a:cubicBezTo>
                      <a:pt x="530437" y="379874"/>
                      <a:pt x="549336" y="360345"/>
                      <a:pt x="556266" y="335776"/>
                    </a:cubicBezTo>
                    <a:cubicBezTo>
                      <a:pt x="568236" y="291677"/>
                      <a:pt x="568236" y="199071"/>
                      <a:pt x="568236" y="199071"/>
                    </a:cubicBezTo>
                    <a:cubicBezTo>
                      <a:pt x="568236" y="199071"/>
                      <a:pt x="567605" y="106465"/>
                      <a:pt x="556266" y="62367"/>
                    </a:cubicBezTo>
                    <a:close/>
                    <a:moveTo>
                      <a:pt x="227420" y="283488"/>
                    </a:moveTo>
                    <a:lnTo>
                      <a:pt x="227420" y="113395"/>
                    </a:lnTo>
                    <a:lnTo>
                      <a:pt x="374834" y="198441"/>
                    </a:lnTo>
                    <a:lnTo>
                      <a:pt x="227420" y="283488"/>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9" name="Graphic 3">
              <a:extLst>
                <a:ext uri="{FF2B5EF4-FFF2-40B4-BE49-F238E27FC236}">
                  <a16:creationId xmlns:a16="http://schemas.microsoft.com/office/drawing/2014/main" id="{0DC999F4-1270-4BAD-D991-3FF630789A37}"/>
                </a:ext>
              </a:extLst>
            </p:cNvPr>
            <p:cNvGrpSpPr/>
            <p:nvPr/>
          </p:nvGrpSpPr>
          <p:grpSpPr>
            <a:xfrm>
              <a:off x="575887" y="5068173"/>
              <a:ext cx="280634" cy="280842"/>
              <a:chOff x="-1196056" y="2499889"/>
              <a:chExt cx="850463" cy="851093"/>
            </a:xfrm>
          </p:grpSpPr>
          <p:sp>
            <p:nvSpPr>
              <p:cNvPr id="20" name="Freeform 19">
                <a:extLst>
                  <a:ext uri="{FF2B5EF4-FFF2-40B4-BE49-F238E27FC236}">
                    <a16:creationId xmlns:a16="http://schemas.microsoft.com/office/drawing/2014/main" id="{DB34B1BE-7597-2BD6-C4DE-8970A9DDD349}"/>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21" name="Freeform 20">
                <a:extLst>
                  <a:ext uri="{FF2B5EF4-FFF2-40B4-BE49-F238E27FC236}">
                    <a16:creationId xmlns:a16="http://schemas.microsoft.com/office/drawing/2014/main" id="{1A5B505D-0AE7-E7E0-3E8C-E879D3E0AE76}"/>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sp>
          <p:nvSpPr>
            <p:cNvPr id="22" name="Freeform 21">
              <a:extLst>
                <a:ext uri="{FF2B5EF4-FFF2-40B4-BE49-F238E27FC236}">
                  <a16:creationId xmlns:a16="http://schemas.microsoft.com/office/drawing/2014/main" id="{ADC8DA71-6474-E29C-8B02-017CD63A5BAF}"/>
                </a:ext>
              </a:extLst>
            </p:cNvPr>
            <p:cNvSpPr/>
            <p:nvPr/>
          </p:nvSpPr>
          <p:spPr>
            <a:xfrm>
              <a:off x="1267910" y="5068173"/>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pic>
          <p:nvPicPr>
            <p:cNvPr id="23" name="Graphic 22" descr="World with solid fill">
              <a:extLst>
                <a:ext uri="{FF2B5EF4-FFF2-40B4-BE49-F238E27FC236}">
                  <a16:creationId xmlns:a16="http://schemas.microsoft.com/office/drawing/2014/main" id="{D0C830EC-2994-0CE1-6328-18CA4371EAA4}"/>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1285189" y="5085452"/>
              <a:ext cx="246077" cy="246077"/>
            </a:xfrm>
            <a:prstGeom prst="rect">
              <a:avLst/>
            </a:prstGeom>
          </p:spPr>
        </p:pic>
      </p:grpSp>
      <p:grpSp>
        <p:nvGrpSpPr>
          <p:cNvPr id="34" name="Group 33">
            <a:extLst>
              <a:ext uri="{FF2B5EF4-FFF2-40B4-BE49-F238E27FC236}">
                <a16:creationId xmlns:a16="http://schemas.microsoft.com/office/drawing/2014/main" id="{9149C1B2-6321-2661-5E70-B0188E48F97D}"/>
              </a:ext>
            </a:extLst>
          </p:cNvPr>
          <p:cNvGrpSpPr/>
          <p:nvPr/>
        </p:nvGrpSpPr>
        <p:grpSpPr>
          <a:xfrm>
            <a:off x="9055786" y="2634249"/>
            <a:ext cx="3136215" cy="3344687"/>
            <a:chOff x="9055786" y="2634249"/>
            <a:chExt cx="3136215" cy="3344687"/>
          </a:xfrm>
        </p:grpSpPr>
        <p:sp>
          <p:nvSpPr>
            <p:cNvPr id="31" name="Freeform 30">
              <a:extLst>
                <a:ext uri="{FF2B5EF4-FFF2-40B4-BE49-F238E27FC236}">
                  <a16:creationId xmlns:a16="http://schemas.microsoft.com/office/drawing/2014/main" id="{AE5D0B86-FA31-B821-11AD-EEEBC4900E71}"/>
                </a:ext>
              </a:extLst>
            </p:cNvPr>
            <p:cNvSpPr/>
            <p:nvPr userDrawn="1"/>
          </p:nvSpPr>
          <p:spPr>
            <a:xfrm>
              <a:off x="9055786" y="3045909"/>
              <a:ext cx="634138" cy="2933026"/>
            </a:xfrm>
            <a:custGeom>
              <a:avLst/>
              <a:gdLst>
                <a:gd name="connsiteX0" fmla="*/ 282413 w 634138"/>
                <a:gd name="connsiteY0" fmla="*/ 153 h 2933026"/>
                <a:gd name="connsiteX1" fmla="*/ 617924 w 634138"/>
                <a:gd name="connsiteY1" fmla="*/ 376379 h 2933026"/>
                <a:gd name="connsiteX2" fmla="*/ 617924 w 634138"/>
                <a:gd name="connsiteY2" fmla="*/ 757688 h 2933026"/>
                <a:gd name="connsiteX3" fmla="*/ 516254 w 634138"/>
                <a:gd name="connsiteY3" fmla="*/ 1759258 h 2933026"/>
                <a:gd name="connsiteX4" fmla="*/ 628984 w 634138"/>
                <a:gd name="connsiteY4" fmla="*/ 2914228 h 2933026"/>
                <a:gd name="connsiteX5" fmla="*/ 634138 w 634138"/>
                <a:gd name="connsiteY5" fmla="*/ 2933026 h 2933026"/>
                <a:gd name="connsiteX6" fmla="*/ 407410 w 634138"/>
                <a:gd name="connsiteY6" fmla="*/ 2933026 h 2933026"/>
                <a:gd name="connsiteX7" fmla="*/ 359936 w 634138"/>
                <a:gd name="connsiteY7" fmla="*/ 2897466 h 2933026"/>
                <a:gd name="connsiteX8" fmla="*/ 124825 w 634138"/>
                <a:gd name="connsiteY8" fmla="*/ 2587970 h 2933026"/>
                <a:gd name="connsiteX9" fmla="*/ 48572 w 634138"/>
                <a:gd name="connsiteY9" fmla="*/ 1627072 h 2933026"/>
                <a:gd name="connsiteX10" fmla="*/ 211246 w 634138"/>
                <a:gd name="connsiteY10" fmla="*/ 950884 h 2933026"/>
                <a:gd name="connsiteX11" fmla="*/ 185827 w 634138"/>
                <a:gd name="connsiteY11" fmla="*/ 254360 h 2933026"/>
                <a:gd name="connsiteX12" fmla="*/ 282413 w 634138"/>
                <a:gd name="connsiteY12" fmla="*/ 153 h 293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138" h="2933026">
                  <a:moveTo>
                    <a:pt x="282413" y="153"/>
                  </a:moveTo>
                  <a:cubicBezTo>
                    <a:pt x="490837" y="10321"/>
                    <a:pt x="587423" y="188267"/>
                    <a:pt x="617924" y="376379"/>
                  </a:cubicBezTo>
                  <a:cubicBezTo>
                    <a:pt x="638259" y="503481"/>
                    <a:pt x="623007" y="630583"/>
                    <a:pt x="617924" y="757688"/>
                  </a:cubicBezTo>
                  <a:cubicBezTo>
                    <a:pt x="612840" y="813614"/>
                    <a:pt x="531505" y="1261016"/>
                    <a:pt x="516254" y="1759258"/>
                  </a:cubicBezTo>
                  <a:cubicBezTo>
                    <a:pt x="502911" y="2088456"/>
                    <a:pt x="524595" y="2491611"/>
                    <a:pt x="628984" y="2914228"/>
                  </a:cubicBezTo>
                  <a:lnTo>
                    <a:pt x="634138" y="2933026"/>
                  </a:lnTo>
                  <a:lnTo>
                    <a:pt x="407410" y="2933026"/>
                  </a:lnTo>
                  <a:lnTo>
                    <a:pt x="359936" y="2897466"/>
                  </a:lnTo>
                  <a:cubicBezTo>
                    <a:pt x="265891" y="2812943"/>
                    <a:pt x="185827" y="2709990"/>
                    <a:pt x="124825" y="2587970"/>
                  </a:cubicBezTo>
                  <a:cubicBezTo>
                    <a:pt x="-22597" y="2293092"/>
                    <a:pt x="-27681" y="1942288"/>
                    <a:pt x="48572" y="1627072"/>
                  </a:cubicBezTo>
                  <a:cubicBezTo>
                    <a:pt x="104492" y="1403370"/>
                    <a:pt x="185827" y="1179669"/>
                    <a:pt x="211246" y="950884"/>
                  </a:cubicBezTo>
                  <a:cubicBezTo>
                    <a:pt x="236663" y="722098"/>
                    <a:pt x="226495" y="483145"/>
                    <a:pt x="185827" y="254360"/>
                  </a:cubicBezTo>
                  <a:cubicBezTo>
                    <a:pt x="165494" y="117087"/>
                    <a:pt x="94325" y="-4931"/>
                    <a:pt x="282413" y="15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33" name="Freeform 32">
              <a:extLst>
                <a:ext uri="{FF2B5EF4-FFF2-40B4-BE49-F238E27FC236}">
                  <a16:creationId xmlns:a16="http://schemas.microsoft.com/office/drawing/2014/main" id="{A7167D42-C7D6-324C-259D-73E821802ACE}"/>
                </a:ext>
              </a:extLst>
            </p:cNvPr>
            <p:cNvSpPr/>
            <p:nvPr userDrawn="1"/>
          </p:nvSpPr>
          <p:spPr>
            <a:xfrm>
              <a:off x="9815302" y="4872869"/>
              <a:ext cx="2376698" cy="1106067"/>
            </a:xfrm>
            <a:custGeom>
              <a:avLst/>
              <a:gdLst>
                <a:gd name="connsiteX0" fmla="*/ 2376698 w 2376698"/>
                <a:gd name="connsiteY0" fmla="*/ 0 h 1106067"/>
                <a:gd name="connsiteX1" fmla="*/ 2376698 w 2376698"/>
                <a:gd name="connsiteY1" fmla="*/ 332258 h 1106067"/>
                <a:gd name="connsiteX2" fmla="*/ 2099591 w 2376698"/>
                <a:gd name="connsiteY2" fmla="*/ 550656 h 1106067"/>
                <a:gd name="connsiteX3" fmla="*/ 1708796 w 2376698"/>
                <a:gd name="connsiteY3" fmla="*/ 816936 h 1106067"/>
                <a:gd name="connsiteX4" fmla="*/ 1397433 w 2376698"/>
                <a:gd name="connsiteY4" fmla="*/ 1018396 h 1106067"/>
                <a:gd name="connsiteX5" fmla="*/ 1256608 w 2376698"/>
                <a:gd name="connsiteY5" fmla="*/ 1106067 h 1106067"/>
                <a:gd name="connsiteX6" fmla="*/ 8550 w 2376698"/>
                <a:gd name="connsiteY6" fmla="*/ 1106067 h 1106067"/>
                <a:gd name="connsiteX7" fmla="*/ 6821 w 2376698"/>
                <a:gd name="connsiteY7" fmla="*/ 1085541 h 1106067"/>
                <a:gd name="connsiteX8" fmla="*/ 51579 w 2376698"/>
                <a:gd name="connsiteY8" fmla="*/ 115329 h 1106067"/>
                <a:gd name="connsiteX9" fmla="*/ 270171 w 2376698"/>
                <a:gd name="connsiteY9" fmla="*/ 547480 h 1106067"/>
                <a:gd name="connsiteX10" fmla="*/ 254919 w 2376698"/>
                <a:gd name="connsiteY10" fmla="*/ 252599 h 1106067"/>
                <a:gd name="connsiteX11" fmla="*/ 610763 w 2376698"/>
                <a:gd name="connsiteY11" fmla="*/ 89907 h 1106067"/>
                <a:gd name="connsiteX12" fmla="*/ 722600 w 2376698"/>
                <a:gd name="connsiteY12" fmla="*/ 466133 h 1106067"/>
                <a:gd name="connsiteX13" fmla="*/ 646347 w 2376698"/>
                <a:gd name="connsiteY13" fmla="*/ 572900 h 1106067"/>
                <a:gd name="connsiteX14" fmla="*/ 2100225 w 2376698"/>
                <a:gd name="connsiteY14" fmla="*/ 110245 h 1106067"/>
                <a:gd name="connsiteX15" fmla="*/ 2318816 w 2376698"/>
                <a:gd name="connsiteY15" fmla="*/ 9833 h 110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698" h="1106067">
                  <a:moveTo>
                    <a:pt x="2376698" y="0"/>
                  </a:moveTo>
                  <a:lnTo>
                    <a:pt x="2376698" y="332258"/>
                  </a:lnTo>
                  <a:lnTo>
                    <a:pt x="2099591" y="550656"/>
                  </a:lnTo>
                  <a:cubicBezTo>
                    <a:pt x="1973139" y="644077"/>
                    <a:pt x="1843509" y="733048"/>
                    <a:pt x="1708796" y="816936"/>
                  </a:cubicBezTo>
                  <a:cubicBezTo>
                    <a:pt x="1604585" y="883031"/>
                    <a:pt x="1501644" y="951667"/>
                    <a:pt x="1397433" y="1018396"/>
                  </a:cubicBezTo>
                  <a:lnTo>
                    <a:pt x="1256608" y="1106067"/>
                  </a:lnTo>
                  <a:lnTo>
                    <a:pt x="8550" y="1106067"/>
                  </a:lnTo>
                  <a:lnTo>
                    <a:pt x="6821" y="1085541"/>
                  </a:lnTo>
                  <a:cubicBezTo>
                    <a:pt x="-22370" y="559077"/>
                    <a:pt x="51579" y="115329"/>
                    <a:pt x="51579" y="115329"/>
                  </a:cubicBezTo>
                  <a:cubicBezTo>
                    <a:pt x="102413" y="339031"/>
                    <a:pt x="168501" y="481385"/>
                    <a:pt x="270171" y="547480"/>
                  </a:cubicBezTo>
                  <a:cubicBezTo>
                    <a:pt x="219334" y="466133"/>
                    <a:pt x="209167" y="354282"/>
                    <a:pt x="254919" y="252599"/>
                  </a:cubicBezTo>
                  <a:cubicBezTo>
                    <a:pt x="321004" y="105162"/>
                    <a:pt x="478592" y="28898"/>
                    <a:pt x="610763" y="89907"/>
                  </a:cubicBezTo>
                  <a:cubicBezTo>
                    <a:pt x="737849" y="145833"/>
                    <a:pt x="788686" y="318692"/>
                    <a:pt x="722600" y="466133"/>
                  </a:cubicBezTo>
                  <a:cubicBezTo>
                    <a:pt x="702265" y="506807"/>
                    <a:pt x="676848" y="542394"/>
                    <a:pt x="646347" y="572900"/>
                  </a:cubicBezTo>
                  <a:cubicBezTo>
                    <a:pt x="1271616" y="593235"/>
                    <a:pt x="1983306" y="191590"/>
                    <a:pt x="2100225" y="110245"/>
                  </a:cubicBezTo>
                  <a:cubicBezTo>
                    <a:pt x="2168852" y="64488"/>
                    <a:pt x="2242563" y="30170"/>
                    <a:pt x="2318816" y="983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27" name="Freeform 26">
              <a:extLst>
                <a:ext uri="{FF2B5EF4-FFF2-40B4-BE49-F238E27FC236}">
                  <a16:creationId xmlns:a16="http://schemas.microsoft.com/office/drawing/2014/main" id="{D32FDED2-2D19-4BF3-2736-3F96CD3C7CE7}"/>
                </a:ext>
              </a:extLst>
            </p:cNvPr>
            <p:cNvSpPr/>
            <p:nvPr userDrawn="1"/>
          </p:nvSpPr>
          <p:spPr>
            <a:xfrm>
              <a:off x="9729628" y="2634249"/>
              <a:ext cx="2462373" cy="2302264"/>
            </a:xfrm>
            <a:custGeom>
              <a:avLst/>
              <a:gdLst>
                <a:gd name="connsiteX0" fmla="*/ 1639981 w 2462373"/>
                <a:gd name="connsiteY0" fmla="*/ 2304 h 2302264"/>
                <a:gd name="connsiteX1" fmla="*/ 1718219 w 2462373"/>
                <a:gd name="connsiteY1" fmla="*/ 40674 h 2302264"/>
                <a:gd name="connsiteX2" fmla="*/ 1728386 w 2462373"/>
                <a:gd name="connsiteY2" fmla="*/ 350804 h 2302264"/>
                <a:gd name="connsiteX3" fmla="*/ 1113285 w 2462373"/>
                <a:gd name="connsiteY3" fmla="*/ 1342208 h 2302264"/>
                <a:gd name="connsiteX4" fmla="*/ 1103118 w 2462373"/>
                <a:gd name="connsiteY4" fmla="*/ 1459143 h 2302264"/>
                <a:gd name="connsiteX5" fmla="*/ 1265789 w 2462373"/>
                <a:gd name="connsiteY5" fmla="*/ 1418469 h 2302264"/>
                <a:gd name="connsiteX6" fmla="*/ 2287569 w 2462373"/>
                <a:gd name="connsiteY6" fmla="*/ 289795 h 2302264"/>
                <a:gd name="connsiteX7" fmla="*/ 2423553 w 2462373"/>
                <a:gd name="connsiteY7" fmla="*/ 212898 h 2302264"/>
                <a:gd name="connsiteX8" fmla="*/ 2462373 w 2462373"/>
                <a:gd name="connsiteY8" fmla="*/ 207006 h 2302264"/>
                <a:gd name="connsiteX9" fmla="*/ 2462373 w 2462373"/>
                <a:gd name="connsiteY9" fmla="*/ 752629 h 2302264"/>
                <a:gd name="connsiteX10" fmla="*/ 2420376 w 2462373"/>
                <a:gd name="connsiteY10" fmla="*/ 812665 h 2302264"/>
                <a:gd name="connsiteX11" fmla="*/ 1911393 w 2462373"/>
                <a:gd name="connsiteY11" fmla="*/ 1357460 h 2302264"/>
                <a:gd name="connsiteX12" fmla="*/ 1565715 w 2462373"/>
                <a:gd name="connsiteY12" fmla="*/ 1733685 h 2302264"/>
                <a:gd name="connsiteX13" fmla="*/ 1647052 w 2462373"/>
                <a:gd name="connsiteY13" fmla="*/ 1942132 h 2302264"/>
                <a:gd name="connsiteX14" fmla="*/ 1850389 w 2462373"/>
                <a:gd name="connsiteY14" fmla="*/ 1799778 h 2302264"/>
                <a:gd name="connsiteX15" fmla="*/ 2409575 w 2462373"/>
                <a:gd name="connsiteY15" fmla="*/ 1337124 h 2302264"/>
                <a:gd name="connsiteX16" fmla="*/ 2462373 w 2462373"/>
                <a:gd name="connsiteY16" fmla="*/ 1296174 h 2302264"/>
                <a:gd name="connsiteX17" fmla="*/ 2462373 w 2462373"/>
                <a:gd name="connsiteY17" fmla="*/ 1829528 h 2302264"/>
                <a:gd name="connsiteX18" fmla="*/ 2328556 w 2462373"/>
                <a:gd name="connsiteY18" fmla="*/ 1924657 h 2302264"/>
                <a:gd name="connsiteX19" fmla="*/ 2170651 w 2462373"/>
                <a:gd name="connsiteY19" fmla="*/ 2033648 h 2302264"/>
                <a:gd name="connsiteX20" fmla="*/ 1570799 w 2462373"/>
                <a:gd name="connsiteY20" fmla="*/ 2277684 h 2302264"/>
                <a:gd name="connsiteX21" fmla="*/ 701522 w 2462373"/>
                <a:gd name="connsiteY21" fmla="*/ 2201424 h 2302264"/>
                <a:gd name="connsiteX22" fmla="*/ 1052281 w 2462373"/>
                <a:gd name="connsiteY22" fmla="*/ 1921797 h 2302264"/>
                <a:gd name="connsiteX23" fmla="*/ 859109 w 2462373"/>
                <a:gd name="connsiteY23" fmla="*/ 1413385 h 2302264"/>
                <a:gd name="connsiteX24" fmla="*/ 381263 w 2462373"/>
                <a:gd name="connsiteY24" fmla="*/ 1677760 h 2302264"/>
                <a:gd name="connsiteX25" fmla="*/ 396512 w 2462373"/>
                <a:gd name="connsiteY25" fmla="*/ 2023480 h 2302264"/>
                <a:gd name="connsiteX26" fmla="*/ 0 w 2462373"/>
                <a:gd name="connsiteY26" fmla="*/ 1459143 h 2302264"/>
                <a:gd name="connsiteX27" fmla="*/ 284677 w 2462373"/>
                <a:gd name="connsiteY27" fmla="*/ 1525236 h 2302264"/>
                <a:gd name="connsiteX28" fmla="*/ 793024 w 2462373"/>
                <a:gd name="connsiteY28" fmla="*/ 1001572 h 2302264"/>
                <a:gd name="connsiteX29" fmla="*/ 1377627 w 2462373"/>
                <a:gd name="connsiteY29" fmla="*/ 101683 h 2302264"/>
                <a:gd name="connsiteX30" fmla="*/ 1639981 w 2462373"/>
                <a:gd name="connsiteY30" fmla="*/ 2304 h 230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62373" h="2302264">
                  <a:moveTo>
                    <a:pt x="1639981" y="2304"/>
                  </a:moveTo>
                  <a:cubicBezTo>
                    <a:pt x="1668655" y="6991"/>
                    <a:pt x="1695343" y="19066"/>
                    <a:pt x="1718219" y="40674"/>
                  </a:cubicBezTo>
                  <a:cubicBezTo>
                    <a:pt x="1799555" y="116935"/>
                    <a:pt x="1774139" y="249121"/>
                    <a:pt x="1728386" y="350804"/>
                  </a:cubicBezTo>
                  <a:cubicBezTo>
                    <a:pt x="1570799" y="706694"/>
                    <a:pt x="1281038" y="991404"/>
                    <a:pt x="1113285" y="1342208"/>
                  </a:cubicBezTo>
                  <a:cubicBezTo>
                    <a:pt x="1092950" y="1372711"/>
                    <a:pt x="1077698" y="1428637"/>
                    <a:pt x="1103118" y="1459143"/>
                  </a:cubicBezTo>
                  <a:cubicBezTo>
                    <a:pt x="1148870" y="1520152"/>
                    <a:pt x="1230204" y="1459143"/>
                    <a:pt x="1265789" y="1418469"/>
                  </a:cubicBezTo>
                  <a:cubicBezTo>
                    <a:pt x="1601299" y="1047330"/>
                    <a:pt x="1891058" y="605011"/>
                    <a:pt x="2287569" y="289795"/>
                  </a:cubicBezTo>
                  <a:cubicBezTo>
                    <a:pt x="2328238" y="259290"/>
                    <a:pt x="2375260" y="228785"/>
                    <a:pt x="2423553" y="212898"/>
                  </a:cubicBezTo>
                  <a:lnTo>
                    <a:pt x="2462373" y="207006"/>
                  </a:lnTo>
                  <a:lnTo>
                    <a:pt x="2462373" y="752629"/>
                  </a:lnTo>
                  <a:lnTo>
                    <a:pt x="2420376" y="812665"/>
                  </a:lnTo>
                  <a:cubicBezTo>
                    <a:pt x="2267871" y="1008563"/>
                    <a:pt x="2086771" y="1185871"/>
                    <a:pt x="1911393" y="1357460"/>
                  </a:cubicBezTo>
                  <a:cubicBezTo>
                    <a:pt x="1789388" y="1479478"/>
                    <a:pt x="1672469" y="1601497"/>
                    <a:pt x="1565715" y="1733685"/>
                  </a:cubicBezTo>
                  <a:cubicBezTo>
                    <a:pt x="1494546" y="1820114"/>
                    <a:pt x="1484378" y="1992974"/>
                    <a:pt x="1647052" y="1942132"/>
                  </a:cubicBezTo>
                  <a:cubicBezTo>
                    <a:pt x="1723302" y="1916713"/>
                    <a:pt x="1789388" y="1850620"/>
                    <a:pt x="1850389" y="1799778"/>
                  </a:cubicBezTo>
                  <a:cubicBezTo>
                    <a:pt x="2038480" y="1647254"/>
                    <a:pt x="2221484" y="1489646"/>
                    <a:pt x="2409575" y="1337124"/>
                  </a:cubicBezTo>
                  <a:lnTo>
                    <a:pt x="2462373" y="1296174"/>
                  </a:lnTo>
                  <a:lnTo>
                    <a:pt x="2462373" y="1829528"/>
                  </a:lnTo>
                  <a:lnTo>
                    <a:pt x="2328556" y="1924657"/>
                  </a:lnTo>
                  <a:cubicBezTo>
                    <a:pt x="2275815" y="1960881"/>
                    <a:pt x="2222756" y="1996788"/>
                    <a:pt x="2170651" y="2033648"/>
                  </a:cubicBezTo>
                  <a:cubicBezTo>
                    <a:pt x="1992728" y="2160750"/>
                    <a:pt x="1789388" y="2247181"/>
                    <a:pt x="1570799" y="2277684"/>
                  </a:cubicBezTo>
                  <a:cubicBezTo>
                    <a:pt x="1311541" y="2318358"/>
                    <a:pt x="996364" y="2318358"/>
                    <a:pt x="701522" y="2201424"/>
                  </a:cubicBezTo>
                  <a:cubicBezTo>
                    <a:pt x="848941" y="2196340"/>
                    <a:pt x="991280" y="2084489"/>
                    <a:pt x="1052281" y="1921797"/>
                  </a:cubicBezTo>
                  <a:cubicBezTo>
                    <a:pt x="1133618" y="1708263"/>
                    <a:pt x="1042116" y="1479478"/>
                    <a:pt x="859109" y="1413385"/>
                  </a:cubicBezTo>
                  <a:cubicBezTo>
                    <a:pt x="671021" y="1347292"/>
                    <a:pt x="457513" y="1464227"/>
                    <a:pt x="381263" y="1677760"/>
                  </a:cubicBezTo>
                  <a:cubicBezTo>
                    <a:pt x="335511" y="1799778"/>
                    <a:pt x="345678" y="1926881"/>
                    <a:pt x="396512" y="2023480"/>
                  </a:cubicBezTo>
                  <a:cubicBezTo>
                    <a:pt x="238924" y="1891291"/>
                    <a:pt x="101670" y="1713347"/>
                    <a:pt x="0" y="1459143"/>
                  </a:cubicBezTo>
                  <a:cubicBezTo>
                    <a:pt x="45752" y="1535404"/>
                    <a:pt x="188088" y="1555742"/>
                    <a:pt x="284677" y="1525236"/>
                  </a:cubicBezTo>
                  <a:cubicBezTo>
                    <a:pt x="533767" y="1443891"/>
                    <a:pt x="671021" y="1215106"/>
                    <a:pt x="793024" y="1001572"/>
                  </a:cubicBezTo>
                  <a:cubicBezTo>
                    <a:pt x="965863" y="696524"/>
                    <a:pt x="1113285" y="340636"/>
                    <a:pt x="1377627" y="101683"/>
                  </a:cubicBezTo>
                  <a:cubicBezTo>
                    <a:pt x="1450067" y="40673"/>
                    <a:pt x="1553959" y="-11758"/>
                    <a:pt x="1639981" y="2304"/>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grpSp>
    </p:spTree>
    <p:extLst>
      <p:ext uri="{BB962C8B-B14F-4D97-AF65-F5344CB8AC3E}">
        <p14:creationId xmlns:p14="http://schemas.microsoft.com/office/powerpoint/2010/main" val="16936570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Bildplatzhalter 11" descr="Ein Bild, das Kleidung, draußen, Menschliches Gesicht, Person enthält.&#10;&#10;Automatisch generierte Beschreibung">
            <a:extLst>
              <a:ext uri="{FF2B5EF4-FFF2-40B4-BE49-F238E27FC236}">
                <a16:creationId xmlns:a16="http://schemas.microsoft.com/office/drawing/2014/main" id="{49DC5928-EA16-BEBE-083F-B8895763B215}"/>
              </a:ext>
            </a:extLst>
          </p:cNvPr>
          <p:cNvPicPr>
            <a:picLocks noGrp="1" noChangeAspect="1"/>
          </p:cNvPicPr>
          <p:nvPr>
            <p:ph type="pic" sz="quarter" idx="21"/>
          </p:nvPr>
        </p:nvPicPr>
        <p:blipFill rotWithShape="1">
          <a:blip r:embed="rId2" cstate="email">
            <a:extLst>
              <a:ext uri="{28A0092B-C50C-407E-A947-70E740481C1C}">
                <a14:useLocalDpi xmlns:a14="http://schemas.microsoft.com/office/drawing/2010/main"/>
              </a:ext>
            </a:extLst>
          </a:blip>
          <a:srcRect t="5366" r="5302" b="10260"/>
          <a:stretch/>
        </p:blipFill>
        <p:spPr>
          <a:xfrm>
            <a:off x="0" y="0"/>
            <a:ext cx="12192000" cy="6858000"/>
          </a:xfrm>
        </p:spPr>
      </p:pic>
      <p:sp>
        <p:nvSpPr>
          <p:cNvPr id="9" name="Textplatzhalter 8">
            <a:extLst>
              <a:ext uri="{FF2B5EF4-FFF2-40B4-BE49-F238E27FC236}">
                <a16:creationId xmlns:a16="http://schemas.microsoft.com/office/drawing/2014/main" id="{01C66A30-D484-3505-3A7E-51E9DEB17E51}"/>
              </a:ext>
            </a:extLst>
          </p:cNvPr>
          <p:cNvSpPr>
            <a:spLocks noGrp="1"/>
          </p:cNvSpPr>
          <p:nvPr>
            <p:ph type="body" sz="quarter" idx="30"/>
          </p:nvPr>
        </p:nvSpPr>
        <p:spPr>
          <a:xfrm>
            <a:off x="546755" y="1409888"/>
            <a:ext cx="6909847" cy="735175"/>
          </a:xfrm>
        </p:spPr>
        <p:txBody>
          <a:bodyPr/>
          <a:lstStyle/>
          <a:p>
            <a:r>
              <a:rPr lang="de-DE" sz="2800" dirty="0"/>
              <a:t>Hur blir man finanskunnig?</a:t>
            </a:r>
          </a:p>
        </p:txBody>
      </p:sp>
      <p:sp>
        <p:nvSpPr>
          <p:cNvPr id="10" name="Textplatzhalter 9">
            <a:extLst>
              <a:ext uri="{FF2B5EF4-FFF2-40B4-BE49-F238E27FC236}">
                <a16:creationId xmlns:a16="http://schemas.microsoft.com/office/drawing/2014/main" id="{D14D7A3D-7201-C5BB-2C4F-5BA14D0E9D2C}"/>
              </a:ext>
            </a:extLst>
          </p:cNvPr>
          <p:cNvSpPr>
            <a:spLocks noGrp="1"/>
          </p:cNvSpPr>
          <p:nvPr>
            <p:ph type="body" sz="quarter" idx="48"/>
          </p:nvPr>
        </p:nvSpPr>
        <p:spPr>
          <a:xfrm>
            <a:off x="667648" y="2010313"/>
            <a:ext cx="6512800" cy="3225834"/>
          </a:xfrm>
        </p:spPr>
        <p:txBody>
          <a:bodyPr/>
          <a:lstStyle/>
          <a:p>
            <a:r>
              <a:rPr lang="sv-SE" sz="2300" dirty="0"/>
              <a:t>Att bli ekonomiskt kunnig innebär att lära sig och öva på en rad olika färdigheter, såsom budgetering, förberedelser för oförutsedda utgifter och förståelse för redovisning. Vi kommer att titta närmare på alla dessa färdigheter i den här modulen och visa dig var du kan få hjälp, oroa dig inte. Låt oss för närvarande ta en titt på några videor och poddsändningar som gör att du enkelt kan integrera din dagliga dos av finansiell kunskap i din vardag.</a:t>
            </a:r>
            <a:endParaRPr lang="de-DE" sz="2300" dirty="0"/>
          </a:p>
        </p:txBody>
      </p:sp>
    </p:spTree>
    <p:extLst>
      <p:ext uri="{BB962C8B-B14F-4D97-AF65-F5344CB8AC3E}">
        <p14:creationId xmlns:p14="http://schemas.microsoft.com/office/powerpoint/2010/main" val="245427823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F7408BD4-E677-FA42-7D5D-64ECF6BD7B68}"/>
              </a:ext>
            </a:extLst>
          </p:cNvPr>
          <p:cNvSpPr>
            <a:spLocks noGrp="1"/>
          </p:cNvSpPr>
          <p:nvPr>
            <p:ph type="body" sz="quarter" idx="49"/>
          </p:nvPr>
        </p:nvSpPr>
        <p:spPr>
          <a:xfrm>
            <a:off x="4356613" y="506765"/>
            <a:ext cx="7497553" cy="730066"/>
          </a:xfrm>
        </p:spPr>
        <p:txBody>
          <a:bodyPr/>
          <a:lstStyle/>
          <a:p>
            <a:r>
              <a:rPr lang="sv-SE" sz="2800" dirty="0"/>
              <a:t>En nybörjarguide till finansiell utbildning</a:t>
            </a:r>
            <a:endParaRPr lang="de-DE" sz="2800" dirty="0"/>
          </a:p>
        </p:txBody>
      </p:sp>
      <p:sp>
        <p:nvSpPr>
          <p:cNvPr id="6" name="Textplatzhalter 5">
            <a:extLst>
              <a:ext uri="{FF2B5EF4-FFF2-40B4-BE49-F238E27FC236}">
                <a16:creationId xmlns:a16="http://schemas.microsoft.com/office/drawing/2014/main" id="{BBA70B67-0ABC-A81B-6358-74A0171E74D0}"/>
              </a:ext>
            </a:extLst>
          </p:cNvPr>
          <p:cNvSpPr>
            <a:spLocks noGrp="1"/>
          </p:cNvSpPr>
          <p:nvPr>
            <p:ph type="body" sz="quarter" idx="50"/>
          </p:nvPr>
        </p:nvSpPr>
        <p:spPr>
          <a:xfrm>
            <a:off x="4370466" y="1061990"/>
            <a:ext cx="7160273" cy="945874"/>
          </a:xfrm>
        </p:spPr>
        <p:txBody>
          <a:bodyPr/>
          <a:lstStyle/>
          <a:p>
            <a:r>
              <a:rPr lang="sv-SE" sz="1800" b="0" i="0" dirty="0">
                <a:solidFill>
                  <a:srgbClr val="0D0D0D"/>
                </a:solidFill>
                <a:effectLst/>
                <a:latin typeface="Söhne"/>
              </a:rPr>
              <a:t>Ge dig ut på en fängslande resa med finansiell läskunnighet med denna nybörjarguidevideo! Lär dig viktiga färdigheter för smarta pengabeslut inom privatekonomi. Det är en bra utgångspunkt för din ekonomiska framtid.</a:t>
            </a:r>
            <a:endParaRPr lang="de-DE" sz="1800" dirty="0"/>
          </a:p>
        </p:txBody>
      </p:sp>
      <p:sp>
        <p:nvSpPr>
          <p:cNvPr id="7" name="Textplatzhalter 6">
            <a:extLst>
              <a:ext uri="{FF2B5EF4-FFF2-40B4-BE49-F238E27FC236}">
                <a16:creationId xmlns:a16="http://schemas.microsoft.com/office/drawing/2014/main" id="{D7C06C08-C6E2-ABA7-E0F9-B531D0703FDB}"/>
              </a:ext>
            </a:extLst>
          </p:cNvPr>
          <p:cNvSpPr>
            <a:spLocks noGrp="1"/>
          </p:cNvSpPr>
          <p:nvPr>
            <p:ph type="body" sz="quarter" idx="51"/>
          </p:nvPr>
        </p:nvSpPr>
        <p:spPr>
          <a:xfrm>
            <a:off x="4346104" y="2546748"/>
            <a:ext cx="7160276" cy="730066"/>
          </a:xfrm>
        </p:spPr>
        <p:txBody>
          <a:bodyPr/>
          <a:lstStyle/>
          <a:p>
            <a:r>
              <a:rPr lang="de-DE" sz="2800" dirty="0"/>
              <a:t>Finansiell kunskap för nybörjare</a:t>
            </a:r>
          </a:p>
        </p:txBody>
      </p:sp>
      <p:sp>
        <p:nvSpPr>
          <p:cNvPr id="8" name="Textplatzhalter 7">
            <a:extLst>
              <a:ext uri="{FF2B5EF4-FFF2-40B4-BE49-F238E27FC236}">
                <a16:creationId xmlns:a16="http://schemas.microsoft.com/office/drawing/2014/main" id="{75D71FB7-85DB-DE8D-C090-3F62DDF32061}"/>
              </a:ext>
            </a:extLst>
          </p:cNvPr>
          <p:cNvSpPr>
            <a:spLocks noGrp="1"/>
          </p:cNvSpPr>
          <p:nvPr>
            <p:ph type="body" sz="quarter" idx="52"/>
          </p:nvPr>
        </p:nvSpPr>
        <p:spPr>
          <a:xfrm>
            <a:off x="4358285" y="3102822"/>
            <a:ext cx="7160273" cy="945874"/>
          </a:xfrm>
        </p:spPr>
        <p:txBody>
          <a:bodyPr/>
          <a:lstStyle/>
          <a:p>
            <a:r>
              <a:rPr lang="sv-SE" sz="1800" dirty="0"/>
              <a:t>Lär dig budgetering, indexfonder, sammansatt ränta och pengars tidsvärde. Upptäck hemligheterna med kreditanvändning och få insikter om hur du köper ett hus eller en bil. Förenkla pengafrågor med den här guiden till finansiell kunskap.</a:t>
            </a:r>
            <a:endParaRPr lang="de-DE" sz="1800" dirty="0"/>
          </a:p>
        </p:txBody>
      </p:sp>
      <p:sp>
        <p:nvSpPr>
          <p:cNvPr id="9" name="Textplatzhalter 8">
            <a:extLst>
              <a:ext uri="{FF2B5EF4-FFF2-40B4-BE49-F238E27FC236}">
                <a16:creationId xmlns:a16="http://schemas.microsoft.com/office/drawing/2014/main" id="{C6FD2C13-415C-DA2E-E16F-005FCDF8AA8C}"/>
              </a:ext>
            </a:extLst>
          </p:cNvPr>
          <p:cNvSpPr>
            <a:spLocks noGrp="1"/>
          </p:cNvSpPr>
          <p:nvPr>
            <p:ph type="body" sz="quarter" idx="54"/>
          </p:nvPr>
        </p:nvSpPr>
        <p:spPr>
          <a:xfrm>
            <a:off x="4358285" y="4621621"/>
            <a:ext cx="7160276" cy="730066"/>
          </a:xfrm>
        </p:spPr>
        <p:txBody>
          <a:bodyPr/>
          <a:lstStyle/>
          <a:p>
            <a:r>
              <a:rPr lang="de-DE" sz="2800" dirty="0"/>
              <a:t>Optimal Finance Daily Podcast</a:t>
            </a:r>
          </a:p>
        </p:txBody>
      </p:sp>
      <p:sp>
        <p:nvSpPr>
          <p:cNvPr id="10" name="Textplatzhalter 9">
            <a:extLst>
              <a:ext uri="{FF2B5EF4-FFF2-40B4-BE49-F238E27FC236}">
                <a16:creationId xmlns:a16="http://schemas.microsoft.com/office/drawing/2014/main" id="{7E8772A4-4265-E2DF-FBB5-DA54D3EAC641}"/>
              </a:ext>
            </a:extLst>
          </p:cNvPr>
          <p:cNvSpPr>
            <a:spLocks noGrp="1"/>
          </p:cNvSpPr>
          <p:nvPr>
            <p:ph type="body" sz="quarter" idx="55"/>
          </p:nvPr>
        </p:nvSpPr>
        <p:spPr>
          <a:xfrm>
            <a:off x="4370466" y="5156677"/>
            <a:ext cx="7160273" cy="945874"/>
          </a:xfrm>
        </p:spPr>
        <p:txBody>
          <a:bodyPr/>
          <a:lstStyle/>
          <a:p>
            <a:r>
              <a:rPr lang="sv-SE" sz="1800" b="0" i="0" dirty="0">
                <a:solidFill>
                  <a:srgbClr val="0D0D0D"/>
                </a:solidFill>
                <a:effectLst/>
                <a:latin typeface="Söhne"/>
              </a:rPr>
              <a:t>Upptäck finansiell visdom med Optimal Finance Daily, värd av Diania Merriam från EconoMe. Få praktiska råd från toppexperter, förenklat av Dianias engagerande berättande. Från budgetering till investering, denna dagliga följeslagare guidar dig mot ekonomisk frihet med entusiasm och expertis.</a:t>
            </a:r>
            <a:r>
              <a:rPr lang="en-US" sz="1800" b="0" i="0" dirty="0">
                <a:solidFill>
                  <a:srgbClr val="0D0D0D"/>
                </a:solidFill>
                <a:effectLst/>
                <a:latin typeface="Söhne"/>
              </a:rPr>
              <a:t> </a:t>
            </a:r>
            <a:endParaRPr lang="de-DE" sz="1800" dirty="0"/>
          </a:p>
        </p:txBody>
      </p:sp>
      <p:pic>
        <p:nvPicPr>
          <p:cNvPr id="15" name="Bildplatzhalter 14">
            <a:hlinkClick r:id="rId2"/>
            <a:extLst>
              <a:ext uri="{FF2B5EF4-FFF2-40B4-BE49-F238E27FC236}">
                <a16:creationId xmlns:a16="http://schemas.microsoft.com/office/drawing/2014/main" id="{1D33A33A-2F88-FE25-6745-7ED253125BD5}"/>
              </a:ext>
            </a:extLst>
          </p:cNvPr>
          <p:cNvPicPr>
            <a:picLocks noGrp="1" noChangeAspect="1"/>
          </p:cNvPicPr>
          <p:nvPr>
            <p:ph type="pic" sz="quarter" idx="57"/>
          </p:nvPr>
        </p:nvPicPr>
        <p:blipFill>
          <a:blip r:embed="rId3" cstate="email">
            <a:extLst>
              <a:ext uri="{28A0092B-C50C-407E-A947-70E740481C1C}">
                <a14:useLocalDpi xmlns:a14="http://schemas.microsoft.com/office/drawing/2010/main"/>
              </a:ext>
            </a:extLst>
          </a:blip>
          <a:srcRect l="14138" r="14138"/>
          <a:stretch/>
        </p:blipFill>
        <p:spPr/>
      </p:pic>
      <p:pic>
        <p:nvPicPr>
          <p:cNvPr id="21" name="Bildplatzhalter 20">
            <a:hlinkClick r:id="rId4"/>
            <a:extLst>
              <a:ext uri="{FF2B5EF4-FFF2-40B4-BE49-F238E27FC236}">
                <a16:creationId xmlns:a16="http://schemas.microsoft.com/office/drawing/2014/main" id="{BC3545C9-38C6-0266-1681-2BC08AFA2A8F}"/>
              </a:ext>
            </a:extLst>
          </p:cNvPr>
          <p:cNvPicPr>
            <a:picLocks noGrp="1" noChangeAspect="1"/>
          </p:cNvPicPr>
          <p:nvPr>
            <p:ph type="pic" sz="quarter" idx="58"/>
          </p:nvPr>
        </p:nvPicPr>
        <p:blipFill>
          <a:blip r:embed="rId5" cstate="email">
            <a:extLst>
              <a:ext uri="{28A0092B-C50C-407E-A947-70E740481C1C}">
                <a14:useLocalDpi xmlns:a14="http://schemas.microsoft.com/office/drawing/2010/main"/>
              </a:ext>
            </a:extLst>
          </a:blip>
          <a:srcRect l="13111" r="13111"/>
          <a:stretch/>
        </p:blipFill>
        <p:spPr/>
      </p:pic>
      <p:pic>
        <p:nvPicPr>
          <p:cNvPr id="23" name="Bildplatzhalter 22">
            <a:hlinkClick r:id="rId6"/>
            <a:extLst>
              <a:ext uri="{FF2B5EF4-FFF2-40B4-BE49-F238E27FC236}">
                <a16:creationId xmlns:a16="http://schemas.microsoft.com/office/drawing/2014/main" id="{1EE0B740-916D-3700-C5B4-052BFC381B69}"/>
              </a:ext>
            </a:extLst>
          </p:cNvPr>
          <p:cNvPicPr>
            <a:picLocks noGrp="1" noChangeAspect="1"/>
          </p:cNvPicPr>
          <p:nvPr>
            <p:ph type="pic" sz="quarter" idx="59"/>
          </p:nvPr>
        </p:nvPicPr>
        <p:blipFill rotWithShape="1">
          <a:blip r:embed="rId7" cstate="email">
            <a:extLst>
              <a:ext uri="{28A0092B-C50C-407E-A947-70E740481C1C}">
                <a14:useLocalDpi xmlns:a14="http://schemas.microsoft.com/office/drawing/2010/main"/>
              </a:ext>
            </a:extLst>
          </a:blip>
          <a:srcRect t="1373" b="23889"/>
          <a:stretch/>
        </p:blipFill>
        <p:spPr>
          <a:xfrm>
            <a:off x="463228" y="4672996"/>
            <a:ext cx="2529327" cy="1727134"/>
          </a:xfrm>
        </p:spPr>
      </p:pic>
    </p:spTree>
    <p:extLst>
      <p:ext uri="{BB962C8B-B14F-4D97-AF65-F5344CB8AC3E}">
        <p14:creationId xmlns:p14="http://schemas.microsoft.com/office/powerpoint/2010/main" val="15427093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02</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SE</a:t>
            </a:r>
            <a:r>
              <a:rPr lang="en-US" altLang="zh-TW" dirty="0"/>
              <a:t>K</a:t>
            </a:r>
            <a:r>
              <a:rPr lang="en-US" dirty="0"/>
              <a:t>TION</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a:xfrm>
            <a:off x="256173" y="3869368"/>
            <a:ext cx="6337133" cy="1753056"/>
          </a:xfrm>
        </p:spPr>
        <p:txBody>
          <a:bodyPr/>
          <a:lstStyle/>
          <a:p>
            <a:r>
              <a:rPr lang="sv-SE" sz="3200" dirty="0"/>
              <a:t>Finansiell läskunnighet: Att hantera privatekonomi som en förutsättning för näringslivet</a:t>
            </a:r>
            <a:endParaRPr lang="en-US" sz="3200" dirty="0"/>
          </a:p>
        </p:txBody>
      </p:sp>
      <p:pic>
        <p:nvPicPr>
          <p:cNvPr id="13" name="Picture Placeholder 12">
            <a:extLst>
              <a:ext uri="{FF2B5EF4-FFF2-40B4-BE49-F238E27FC236}">
                <a16:creationId xmlns:a16="http://schemas.microsoft.com/office/drawing/2014/main" id="{1B85B8FA-3996-0E52-3A63-589FBE106F4D}"/>
              </a:ext>
            </a:extLst>
          </p:cNvPr>
          <p:cNvPicPr>
            <a:picLocks noGrp="1" noChangeAspect="1"/>
          </p:cNvPicPr>
          <p:nvPr>
            <p:ph type="pic" sz="quarter" idx="21"/>
          </p:nvPr>
        </p:nvPicPr>
        <p:blipFill rotWithShape="1">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30258" r="13208"/>
          <a:stretch/>
        </p:blipFill>
        <p:spPr>
          <a:xfrm>
            <a:off x="6841657" y="0"/>
            <a:ext cx="5364392" cy="6325815"/>
          </a:xfrm>
        </p:spPr>
      </p:pic>
      <p:grpSp>
        <p:nvGrpSpPr>
          <p:cNvPr id="4" name="Group 3">
            <a:extLst>
              <a:ext uri="{FF2B5EF4-FFF2-40B4-BE49-F238E27FC236}">
                <a16:creationId xmlns:a16="http://schemas.microsoft.com/office/drawing/2014/main" id="{96E3C99D-23F0-9EBD-6937-2E29E124896C}"/>
              </a:ext>
            </a:extLst>
          </p:cNvPr>
          <p:cNvGrpSpPr/>
          <p:nvPr/>
        </p:nvGrpSpPr>
        <p:grpSpPr>
          <a:xfrm>
            <a:off x="-205469" y="3429000"/>
            <a:ext cx="2946331" cy="3019795"/>
            <a:chOff x="3177766" y="6791136"/>
            <a:chExt cx="1361636" cy="1395587"/>
          </a:xfrm>
          <a:solidFill>
            <a:schemeClr val="bg1">
              <a:alpha val="29000"/>
            </a:schemeClr>
          </a:solidFill>
        </p:grpSpPr>
        <p:sp>
          <p:nvSpPr>
            <p:cNvPr id="5" name="Freeform 4">
              <a:extLst>
                <a:ext uri="{FF2B5EF4-FFF2-40B4-BE49-F238E27FC236}">
                  <a16:creationId xmlns:a16="http://schemas.microsoft.com/office/drawing/2014/main" id="{333C486F-94D5-5F08-8853-8A4A3CDEF34D}"/>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A413BE2F-44A0-017E-59CA-DE88CFE35B3C}"/>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0BECAAE5-318F-6926-82F6-51930BAE6F1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a:p>
          </p:txBody>
        </p:sp>
      </p:grpSp>
    </p:spTree>
    <p:extLst>
      <p:ext uri="{BB962C8B-B14F-4D97-AF65-F5344CB8AC3E}">
        <p14:creationId xmlns:p14="http://schemas.microsoft.com/office/powerpoint/2010/main" val="928554424"/>
      </p:ext>
    </p:extLst>
  </p:cSld>
  <p:clrMapOvr>
    <a:masterClrMapping/>
  </p:clrMapOvr>
</p:sld>
</file>

<file path=ppt/theme/theme1.xml><?xml version="1.0" encoding="utf-8"?>
<a:theme xmlns:a="http://schemas.openxmlformats.org/drawingml/2006/main" name="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5F02E0EF7D44C04B9FA644DBFF45FF6A" ma:contentTypeVersion="13" ma:contentTypeDescription="Create a new document." ma:contentTypeScope="" ma:versionID="206b9469efed5238e3299da57cdc015e">
  <xsd:schema xmlns:xsd="http://www.w3.org/2001/XMLSchema" xmlns:xs="http://www.w3.org/2001/XMLSchema" xmlns:p="http://schemas.microsoft.com/office/2006/metadata/properties" xmlns:ns2="876de33e-aaa5-4507-9b92-b84e676ded0d" xmlns:ns3="ef88797d-310b-4d46-ad9c-0c23fa0c8d45" targetNamespace="http://schemas.microsoft.com/office/2006/metadata/properties" ma:root="true" ma:fieldsID="281ed500249cd3fe925a7af84a8b56c4" ns2:_="" ns3:_="">
    <xsd:import namespace="876de33e-aaa5-4507-9b92-b84e676ded0d"/>
    <xsd:import namespace="ef88797d-310b-4d46-ad9c-0c23fa0c8d45"/>
    <xsd:element name="properties">
      <xsd:complexType>
        <xsd:sequence>
          <xsd:element name="documentManagement">
            <xsd:complexType>
              <xsd:all>
                <xsd:element ref="ns2:SharedWithUsers" minOccurs="0"/>
                <xsd:element ref="ns2:SharedWithDetails" minOccurs="0"/>
                <xsd:element ref="ns2:LastSharedByUser" minOccurs="0"/>
                <xsd:element ref="ns2:LastSharedByTime" minOccurs="0"/>
                <xsd:element ref="ns3:MediaServiceMetadata" minOccurs="0"/>
                <xsd:element ref="ns3:MediaServiceFastMetadata" minOccurs="0"/>
                <xsd:element ref="ns3:MediaServiceDateTaken" minOccurs="0"/>
                <xsd:element ref="ns3:MediaServiceEventHashCode" minOccurs="0"/>
                <xsd:element ref="ns3:MediaServiceGenerationTime" minOccurs="0"/>
                <xsd:element ref="ns3:MediaServiceAutoKeyPoints" minOccurs="0"/>
                <xsd:element ref="ns3:MediaServiceKeyPoints" minOccurs="0"/>
                <xsd:element ref="ns3:MediaServiceAutoTags" minOccurs="0"/>
                <xsd:element ref="ns3: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76de33e-aaa5-4507-9b92-b84e676ded0d"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element name="LastSharedByUser" ma:index="10" nillable="true" ma:displayName="Last Shared By User" ma:description="" ma:hidden="true" ma:internalName="LastSharedByUser" ma:readOnly="true">
      <xsd:simpleType>
        <xsd:restriction base="dms:Note"/>
      </xsd:simpleType>
    </xsd:element>
    <xsd:element name="LastSharedByTime" ma:index="11" nillable="true" ma:displayName="Last Shared By Time" ma:description="" ma:hidden="true" ma:internalName="LastSharedByTime" ma:readOnly="true">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ef88797d-310b-4d46-ad9c-0c23fa0c8d45" elementFormDefault="qualified">
    <xsd:import namespace="http://schemas.microsoft.com/office/2006/documentManagement/types"/>
    <xsd:import namespace="http://schemas.microsoft.com/office/infopath/2007/PartnerControls"/>
    <xsd:element name="MediaServiceMetadata" ma:index="12" nillable="true" ma:displayName="MediaServiceMetadata" ma:description="" ma:hidden="true" ma:internalName="MediaServiceMetadata" ma:readOnly="true">
      <xsd:simpleType>
        <xsd:restriction base="dms:Note"/>
      </xsd:simpleType>
    </xsd:element>
    <xsd:element name="MediaServiceFastMetadata" ma:index="13" nillable="true" ma:displayName="MediaServiceFastMetadata" ma:description="" ma:hidden="true" ma:internalName="MediaServiceFastMetadata" ma:readOnly="true">
      <xsd:simpleType>
        <xsd:restriction base="dms:Note"/>
      </xsd:simpleType>
    </xsd:element>
    <xsd:element name="MediaServiceDateTaken" ma:index="14" nillable="true" ma:displayName="MediaServiceDateTaken" ma:description="" ma:hidden="true" ma:internalName="MediaServiceDateTaken"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false">
      <xsd:simpleType>
        <xsd:restriction base="dms:Note">
          <xsd:maxLength value="255"/>
        </xsd:restriction>
      </xsd:simpleType>
    </xsd:element>
    <xsd:element name="MediaServiceAutoTags" ma:index="19" nillable="true" ma:displayName="Tags" ma:internalName="MediaServiceAutoTags" ma:readOnly="true">
      <xsd:simpleType>
        <xsd:restriction base="dms:Text"/>
      </xsd:simpleType>
    </xsd:element>
    <xsd:element name="MediaServiceOCR" ma:index="20" nillable="true" ma:displayName="Extracted Text" ma:internalName="MediaServiceOCR"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MediaServiceKeyPoints xmlns="ef88797d-310b-4d46-ad9c-0c23fa0c8d45" xsi:nil="true"/>
  </documentManagement>
</p:properties>
</file>

<file path=customXml/itemProps1.xml><?xml version="1.0" encoding="utf-8"?>
<ds:datastoreItem xmlns:ds="http://schemas.openxmlformats.org/officeDocument/2006/customXml" ds:itemID="{B39800E7-4362-4A70-9B48-B5AE1C9F476B}">
  <ds:schemaRefs>
    <ds:schemaRef ds:uri="http://schemas.microsoft.com/sharepoint/v3/contenttype/forms"/>
  </ds:schemaRefs>
</ds:datastoreItem>
</file>

<file path=customXml/itemProps2.xml><?xml version="1.0" encoding="utf-8"?>
<ds:datastoreItem xmlns:ds="http://schemas.openxmlformats.org/officeDocument/2006/customXml" ds:itemID="{7F83B94A-925B-4414-927F-DFD616E23C3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76de33e-aaa5-4507-9b92-b84e676ded0d"/>
    <ds:schemaRef ds:uri="ef88797d-310b-4d46-ad9c-0c23fa0c8d4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969AD2B3-D789-4FC7-A14D-89ADA76B73A8}">
  <ds:schemaRefs>
    <ds:schemaRef ds:uri="http://purl.org/dc/terms/"/>
    <ds:schemaRef ds:uri="http://schemas.microsoft.com/office/2006/metadata/properties"/>
    <ds:schemaRef ds:uri="http://www.w3.org/XML/1998/namespace"/>
    <ds:schemaRef ds:uri="http://purl.org/dc/elements/1.1/"/>
    <ds:schemaRef ds:uri="http://schemas.microsoft.com/office/2006/documentManagement/types"/>
    <ds:schemaRef ds:uri="ef88797d-310b-4d46-ad9c-0c23fa0c8d45"/>
    <ds:schemaRef ds:uri="876de33e-aaa5-4507-9b92-b84e676ded0d"/>
    <ds:schemaRef ds:uri="http://schemas.microsoft.com/office/infopath/2007/PartnerControls"/>
    <ds:schemaRef ds:uri="http://schemas.openxmlformats.org/package/2006/metadata/core-properties"/>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Magazine layout</Template>
  <TotalTime>185</TotalTime>
  <Words>9301</Words>
  <Application>Microsoft Office PowerPoint</Application>
  <PresentationFormat>Bredbild</PresentationFormat>
  <Paragraphs>803</Paragraphs>
  <Slides>69</Slides>
  <Notes>17</Notes>
  <HiddenSlides>0</HiddenSlides>
  <MMClips>1</MMClips>
  <ScaleCrop>false</ScaleCrop>
  <HeadingPairs>
    <vt:vector size="6" baseType="variant">
      <vt:variant>
        <vt:lpstr>Använt teckensnitt</vt:lpstr>
      </vt:variant>
      <vt:variant>
        <vt:i4>13</vt:i4>
      </vt:variant>
      <vt:variant>
        <vt:lpstr>Tema</vt:lpstr>
      </vt:variant>
      <vt:variant>
        <vt:i4>1</vt:i4>
      </vt:variant>
      <vt:variant>
        <vt:lpstr>Bildrubriker</vt:lpstr>
      </vt:variant>
      <vt:variant>
        <vt:i4>69</vt:i4>
      </vt:variant>
    </vt:vector>
  </HeadingPairs>
  <TitlesOfParts>
    <vt:vector size="83" baseType="lpstr">
      <vt:lpstr>Arial</vt:lpstr>
      <vt:lpstr>BundesSansWeb</vt:lpstr>
      <vt:lpstr>Calibri</vt:lpstr>
      <vt:lpstr>Century Schoolbook</vt:lpstr>
      <vt:lpstr>Corbel</vt:lpstr>
      <vt:lpstr>Montserrat</vt:lpstr>
      <vt:lpstr>Montserrat Light</vt:lpstr>
      <vt:lpstr>Open Sans</vt:lpstr>
      <vt:lpstr>新細明體</vt:lpstr>
      <vt:lpstr>Söhne</vt:lpstr>
      <vt:lpstr>Times</vt:lpstr>
      <vt:lpstr>Times New Roman</vt:lpstr>
      <vt:lpstr>Wingdings</vt:lpstr>
      <vt:lpstr>Office Theme</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Front cover</dc:title>
  <dc:creator>Samantha Carty</dc:creator>
  <cp:lastModifiedBy>4KA D405</cp:lastModifiedBy>
  <cp:revision>525</cp:revision>
  <dcterms:created xsi:type="dcterms:W3CDTF">2021-06-15T11:45:52Z</dcterms:created>
  <dcterms:modified xsi:type="dcterms:W3CDTF">2024-08-20T07:07:12Z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0x0101005F02E0EF7D44C04B9FA644DBFF45FF6A</vt:lpwstr>
  </property>
</Properties>
</file>