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Lst>
  <p:sldSz cy="6858000" cx="12192000"/>
  <p:notesSz cx="6858000" cy="9144000"/>
  <p:embeddedFontLst>
    <p:embeddedFont>
      <p:font typeface="Ubuntu"/>
      <p:regular r:id="rId65"/>
      <p:bold r:id="rId66"/>
      <p:italic r:id="rId67"/>
      <p:boldItalic r:id="rId68"/>
    </p:embeddedFont>
    <p:embeddedFont>
      <p:font typeface="Roboto"/>
      <p:regular r:id="rId69"/>
      <p:bold r:id="rId70"/>
      <p:italic r:id="rId71"/>
      <p:boldItalic r:id="rId72"/>
    </p:embeddedFont>
    <p:embeddedFont>
      <p:font typeface="Montserrat"/>
      <p:regular r:id="rId73"/>
      <p:bold r:id="rId74"/>
      <p:italic r:id="rId75"/>
      <p:boldItalic r:id="rId76"/>
    </p:embeddedFont>
    <p:embeddedFont>
      <p:font typeface="Noto Sans"/>
      <p:regular r:id="rId77"/>
      <p:bold r:id="rId78"/>
      <p:italic r:id="rId79"/>
      <p:boldItalic r:id="rId80"/>
    </p:embeddedFont>
    <p:embeddedFont>
      <p:font typeface="Poppins"/>
      <p:regular r:id="rId81"/>
      <p:bold r:id="rId82"/>
      <p:italic r:id="rId83"/>
      <p:boldItalic r:id="rId84"/>
    </p:embeddedFont>
    <p:embeddedFont>
      <p:font typeface="Lato"/>
      <p:regular r:id="rId85"/>
      <p:bold r:id="rId86"/>
      <p:italic r:id="rId87"/>
      <p:boldItalic r:id="rId88"/>
    </p:embeddedFont>
    <p:embeddedFont>
      <p:font typeface="Century Schoolbook"/>
      <p:regular r:id="rId89"/>
      <p:bold r:id="rId90"/>
      <p:italic r:id="rId91"/>
      <p:boldItalic r:id="rId92"/>
    </p:embeddedFont>
    <p:embeddedFont>
      <p:font typeface="Open Sans"/>
      <p:regular r:id="rId93"/>
      <p:bold r:id="rId94"/>
      <p:italic r:id="rId95"/>
      <p:boldItalic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7" roundtripDataSignature="AMtx7mi8YQhI9OUX4OipFoikSj2jTFHn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font" Target="fonts/OpenSans-italic.fntdata"/><Relationship Id="rId94" Type="http://schemas.openxmlformats.org/officeDocument/2006/relationships/font" Target="fonts/OpenSans-bold.fntdata"/><Relationship Id="rId97" Type="http://customschemas.google.com/relationships/presentationmetadata" Target="metadata"/><Relationship Id="rId96" Type="http://schemas.openxmlformats.org/officeDocument/2006/relationships/font" Target="fonts/OpenSans-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font" Target="fonts/CenturySchoolbook-italic.fntdata"/><Relationship Id="rId90" Type="http://schemas.openxmlformats.org/officeDocument/2006/relationships/font" Target="fonts/CenturySchoolbook-bold.fntdata"/><Relationship Id="rId93" Type="http://schemas.openxmlformats.org/officeDocument/2006/relationships/font" Target="fonts/OpenSans-regular.fntdata"/><Relationship Id="rId92" Type="http://schemas.openxmlformats.org/officeDocument/2006/relationships/font" Target="fonts/CenturySchoolbook-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font" Target="fonts/Poppins-boldItalic.fntdata"/><Relationship Id="rId83" Type="http://schemas.openxmlformats.org/officeDocument/2006/relationships/font" Target="fonts/Poppins-italic.fntdata"/><Relationship Id="rId86" Type="http://schemas.openxmlformats.org/officeDocument/2006/relationships/font" Target="fonts/Lato-bold.fntdata"/><Relationship Id="rId85" Type="http://schemas.openxmlformats.org/officeDocument/2006/relationships/font" Target="fonts/Lato-regular.fntdata"/><Relationship Id="rId88" Type="http://schemas.openxmlformats.org/officeDocument/2006/relationships/font" Target="fonts/Lato-boldItalic.fntdata"/><Relationship Id="rId87" Type="http://schemas.openxmlformats.org/officeDocument/2006/relationships/font" Target="fonts/Lato-italic.fntdata"/><Relationship Id="rId89" Type="http://schemas.openxmlformats.org/officeDocument/2006/relationships/font" Target="fonts/CenturySchoolbook-regular.fntdata"/><Relationship Id="rId80" Type="http://schemas.openxmlformats.org/officeDocument/2006/relationships/font" Target="fonts/NotoSans-boldItalic.fntdata"/><Relationship Id="rId82" Type="http://schemas.openxmlformats.org/officeDocument/2006/relationships/font" Target="fonts/Poppins-bold.fntdata"/><Relationship Id="rId81" Type="http://schemas.openxmlformats.org/officeDocument/2006/relationships/font" Target="fonts/Poppi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Montserrat-regular.fntdata"/><Relationship Id="rId72" Type="http://schemas.openxmlformats.org/officeDocument/2006/relationships/font" Target="fonts/Roboto-boldItalic.fntdata"/><Relationship Id="rId75" Type="http://schemas.openxmlformats.org/officeDocument/2006/relationships/font" Target="fonts/Montserrat-italic.fntdata"/><Relationship Id="rId74" Type="http://schemas.openxmlformats.org/officeDocument/2006/relationships/font" Target="fonts/Montserrat-bold.fntdata"/><Relationship Id="rId77" Type="http://schemas.openxmlformats.org/officeDocument/2006/relationships/font" Target="fonts/NotoSans-regular.fntdata"/><Relationship Id="rId76" Type="http://schemas.openxmlformats.org/officeDocument/2006/relationships/font" Target="fonts/Montserrat-boldItalic.fntdata"/><Relationship Id="rId79" Type="http://schemas.openxmlformats.org/officeDocument/2006/relationships/font" Target="fonts/NotoSans-italic.fntdata"/><Relationship Id="rId78" Type="http://schemas.openxmlformats.org/officeDocument/2006/relationships/font" Target="fonts/NotoSans-bold.fntdata"/><Relationship Id="rId71" Type="http://schemas.openxmlformats.org/officeDocument/2006/relationships/font" Target="fonts/Roboto-italic.fntdata"/><Relationship Id="rId70" Type="http://schemas.openxmlformats.org/officeDocument/2006/relationships/font" Target="fonts/Roboto-bold.fntdata"/><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font" Target="fonts/Ubuntu-bold.fntdata"/><Relationship Id="rId65" Type="http://schemas.openxmlformats.org/officeDocument/2006/relationships/font" Target="fonts/Ubuntu-regular.fntdata"/><Relationship Id="rId68" Type="http://schemas.openxmlformats.org/officeDocument/2006/relationships/font" Target="fonts/Ubuntu-boldItalic.fntdata"/><Relationship Id="rId67" Type="http://schemas.openxmlformats.org/officeDocument/2006/relationships/font" Target="fonts/Ubuntu-italic.fntdata"/><Relationship Id="rId60" Type="http://schemas.openxmlformats.org/officeDocument/2006/relationships/slide" Target="slides/slide56.xml"/><Relationship Id="rId69" Type="http://schemas.openxmlformats.org/officeDocument/2006/relationships/font" Target="fonts/Roboto-regular.fntdata"/><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787/70571d6f-e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srn.com/abstract=3139384" TargetMode="External"/><Relationship Id="rId3" Type="http://schemas.openxmlformats.org/officeDocument/2006/relationships/hyperlink" Target="https://dx.doi.org/10.2139/ssrn.3139384"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787/70571d6f-en" TargetMode="External"/><Relationship Id="rId3" Type="http://schemas.openxmlformats.org/officeDocument/2006/relationships/hyperlink" Target="https://www.emerald.com/insight/search?q=Lucia%20Walsh" TargetMode="External"/><Relationship Id="rId4" Type="http://schemas.openxmlformats.org/officeDocument/2006/relationships/hyperlink" Target="https://www.emerald.com/insight/search?q=Thomas%20Cooney" TargetMode="External"/><Relationship Id="rId5" Type="http://schemas.openxmlformats.org/officeDocument/2006/relationships/hyperlink" Target="https://www.emerald.com/insight/publication/issn/1462-6004" TargetMode="External"/><Relationship Id="rId6" Type="http://schemas.openxmlformats.org/officeDocument/2006/relationships/hyperlink" Target="https://doi.org/10.1108/JSBED-12-2021-0472"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787/70571d6f-en"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References: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Business Structures: https://corporatefinanceinstitute.com/resources/management/business-structure/</a:t>
            </a:r>
            <a:endParaRPr/>
          </a:p>
          <a:p>
            <a:pPr indent="0" lvl="0" marL="0" marR="0" rtl="0" algn="l">
              <a:lnSpc>
                <a:spcPct val="100000"/>
              </a:lnSpc>
              <a:spcBef>
                <a:spcPts val="0"/>
              </a:spcBef>
              <a:spcAft>
                <a:spcPts val="0"/>
              </a:spcAft>
              <a:buClr>
                <a:srgbClr val="2D2D2D"/>
              </a:buClr>
              <a:buSzPts val="1100"/>
              <a:buFont typeface="Noto Sans"/>
              <a:buNone/>
            </a:pPr>
            <a:r>
              <a:rPr b="0" i="0" lang="en-GB">
                <a:solidFill>
                  <a:srgbClr val="2D2D2D"/>
                </a:solidFill>
                <a:latin typeface="Noto Sans"/>
                <a:ea typeface="Noto Sans"/>
                <a:cs typeface="Noto Sans"/>
                <a:sym typeface="Noto Sans"/>
              </a:rPr>
              <a:t>Indeed’s Guide to Business Structures: 5 Types and Their Advantages: https://www.indeed.com/career-advice/career-development/business-structure</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References: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Business Structures: https://corporatefinanceinstitute.com/resources/management/business-structure/</a:t>
            </a:r>
            <a:endParaRPr/>
          </a:p>
          <a:p>
            <a:pPr indent="0" lvl="0" marL="0" marR="0" rtl="0" algn="l">
              <a:lnSpc>
                <a:spcPct val="100000"/>
              </a:lnSpc>
              <a:spcBef>
                <a:spcPts val="0"/>
              </a:spcBef>
              <a:spcAft>
                <a:spcPts val="0"/>
              </a:spcAft>
              <a:buClr>
                <a:srgbClr val="2D2D2D"/>
              </a:buClr>
              <a:buSzPts val="1100"/>
              <a:buFont typeface="Noto Sans"/>
              <a:buNone/>
            </a:pPr>
            <a:r>
              <a:rPr b="0" i="0" lang="en-GB">
                <a:solidFill>
                  <a:srgbClr val="2D2D2D"/>
                </a:solidFill>
                <a:latin typeface="Noto Sans"/>
                <a:ea typeface="Noto Sans"/>
                <a:cs typeface="Noto Sans"/>
                <a:sym typeface="Noto Sans"/>
              </a:rPr>
              <a:t>Indeed’s Guide to Business Structures: 5 Types and Their Advantages: https://www.indeed.com/career-advice/career-development/business-structure</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References:</a:t>
            </a:r>
            <a:endParaRPr/>
          </a:p>
          <a:p>
            <a:pPr indent="0" lvl="0" marL="0" marR="0" rtl="0" algn="l">
              <a:lnSpc>
                <a:spcPct val="100000"/>
              </a:lnSpc>
              <a:spcBef>
                <a:spcPts val="0"/>
              </a:spcBef>
              <a:spcAft>
                <a:spcPts val="0"/>
              </a:spcAft>
              <a:buClr>
                <a:schemeClr val="dk1"/>
              </a:buClr>
              <a:buSzPts val="1100"/>
              <a:buFont typeface="Arial"/>
              <a:buNone/>
            </a:pPr>
            <a:r>
              <a:rPr b="0" i="0" lang="en-GB">
                <a:latin typeface="Arial"/>
                <a:ea typeface="Arial"/>
                <a:cs typeface="Arial"/>
                <a:sym typeface="Arial"/>
              </a:rPr>
              <a:t>21 things to research before starting a business: https://www.transmitstartups.co.uk/business-planning/21-things-to-research-before-starting-a-business</a:t>
            </a:r>
            <a:endParaRPr b="1" i="0">
              <a:latin typeface="Arial"/>
              <a:ea typeface="Arial"/>
              <a:cs typeface="Arial"/>
              <a:sym typeface="Arial"/>
            </a:endParaRPr>
          </a:p>
          <a:p>
            <a:pPr indent="0" lvl="0" marL="0" rtl="0" algn="l">
              <a:spcBef>
                <a:spcPts val="0"/>
              </a:spcBef>
              <a:spcAft>
                <a:spcPts val="0"/>
              </a:spcAft>
              <a:buNone/>
            </a:pPr>
            <a:r>
              <a:rPr lang="en-GB"/>
              <a:t>How to Start a Business: A Startup Guide for Entrepreneurs: https://blog.hubspot.com/sales/how-to-start-a-business  </a:t>
            </a:r>
            <a:endParaRPr/>
          </a:p>
          <a:p>
            <a:pPr indent="0" lvl="0" marL="0" marR="0" rtl="0" algn="l">
              <a:lnSpc>
                <a:spcPct val="100000"/>
              </a:lnSpc>
              <a:spcBef>
                <a:spcPts val="0"/>
              </a:spcBef>
              <a:spcAft>
                <a:spcPts val="0"/>
              </a:spcAft>
              <a:buClr>
                <a:srgbClr val="000861"/>
              </a:buClr>
              <a:buSzPts val="1100"/>
              <a:buFont typeface="Arial"/>
              <a:buNone/>
            </a:pPr>
            <a:r>
              <a:rPr b="0" i="0" lang="en-GB">
                <a:solidFill>
                  <a:srgbClr val="000861"/>
                </a:solidFill>
                <a:latin typeface="Arial"/>
                <a:ea typeface="Arial"/>
                <a:cs typeface="Arial"/>
                <a:sym typeface="Arial"/>
              </a:rPr>
              <a:t>How to conduct market research for your business idea: https://www.tide.co/blog/business-tips/market-research/ </a:t>
            </a:r>
            <a:endParaRPr/>
          </a:p>
          <a:p>
            <a:pPr indent="0" lvl="0" marL="0" marR="0" rtl="0" algn="l">
              <a:lnSpc>
                <a:spcPct val="100000"/>
              </a:lnSpc>
              <a:spcBef>
                <a:spcPts val="0"/>
              </a:spcBef>
              <a:spcAft>
                <a:spcPts val="0"/>
              </a:spcAft>
              <a:buClr>
                <a:schemeClr val="dk1"/>
              </a:buClr>
              <a:buSzPts val="1100"/>
              <a:buFont typeface="Open Sans"/>
              <a:buNone/>
            </a:pPr>
            <a:r>
              <a:rPr b="0" i="0" lang="en-GB">
                <a:latin typeface="Open Sans"/>
                <a:ea typeface="Open Sans"/>
                <a:cs typeface="Open Sans"/>
                <a:sym typeface="Open Sans"/>
              </a:rPr>
              <a:t>The Legal Requirements To Consider When Setting Up Your Business In Europe: https://bridgeheadagency.com/legal-requirements/</a:t>
            </a:r>
            <a:endParaRPr/>
          </a:p>
          <a:p>
            <a:pPr indent="0" lvl="0" marL="0" marR="0" rtl="0" algn="l">
              <a:lnSpc>
                <a:spcPct val="100000"/>
              </a:lnSpc>
              <a:spcBef>
                <a:spcPts val="0"/>
              </a:spcBef>
              <a:spcAft>
                <a:spcPts val="0"/>
              </a:spcAft>
              <a:buClr>
                <a:schemeClr val="dk1"/>
              </a:buClr>
              <a:buSzPts val="1150"/>
              <a:buFont typeface="Calibri"/>
              <a:buNone/>
            </a:pPr>
            <a:r>
              <a:t/>
            </a:r>
            <a:endParaRPr b="0" i="0">
              <a:solidFill>
                <a:srgbClr val="000861"/>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References:</a:t>
            </a:r>
            <a:endParaRPr/>
          </a:p>
          <a:p>
            <a:pPr indent="0" lvl="0" marL="0" marR="0" rtl="0" algn="l">
              <a:lnSpc>
                <a:spcPct val="100000"/>
              </a:lnSpc>
              <a:spcBef>
                <a:spcPts val="0"/>
              </a:spcBef>
              <a:spcAft>
                <a:spcPts val="0"/>
              </a:spcAft>
              <a:buClr>
                <a:schemeClr val="dk1"/>
              </a:buClr>
              <a:buSzPts val="1100"/>
              <a:buFont typeface="Arial"/>
              <a:buNone/>
            </a:pPr>
            <a:r>
              <a:rPr b="0" i="0" lang="en-GB">
                <a:latin typeface="Arial"/>
                <a:ea typeface="Arial"/>
                <a:cs typeface="Arial"/>
                <a:sym typeface="Arial"/>
              </a:rPr>
              <a:t>21 things to research before starting a business: https://www.transmitstartups.co.uk/business-planning/21-things-to-research-before-starting-a-business</a:t>
            </a:r>
            <a:endParaRPr b="1" i="0">
              <a:latin typeface="Arial"/>
              <a:ea typeface="Arial"/>
              <a:cs typeface="Arial"/>
              <a:sym typeface="Arial"/>
            </a:endParaRPr>
          </a:p>
          <a:p>
            <a:pPr indent="0" lvl="0" marL="0" rtl="0" algn="l">
              <a:spcBef>
                <a:spcPts val="0"/>
              </a:spcBef>
              <a:spcAft>
                <a:spcPts val="0"/>
              </a:spcAft>
              <a:buNone/>
            </a:pPr>
            <a:r>
              <a:rPr lang="en-GB"/>
              <a:t>How to Start a Business: A Startup Guide for Entrepreneurs: https://blog.hubspot.com/sales/how-to-start-a-business  </a:t>
            </a:r>
            <a:endParaRPr/>
          </a:p>
          <a:p>
            <a:pPr indent="0" lvl="0" marL="0" marR="0" rtl="0" algn="l">
              <a:lnSpc>
                <a:spcPct val="100000"/>
              </a:lnSpc>
              <a:spcBef>
                <a:spcPts val="0"/>
              </a:spcBef>
              <a:spcAft>
                <a:spcPts val="0"/>
              </a:spcAft>
              <a:buClr>
                <a:srgbClr val="000861"/>
              </a:buClr>
              <a:buSzPts val="1100"/>
              <a:buFont typeface="Arial"/>
              <a:buNone/>
            </a:pPr>
            <a:r>
              <a:rPr b="0" i="0" lang="en-GB">
                <a:solidFill>
                  <a:srgbClr val="000861"/>
                </a:solidFill>
                <a:latin typeface="Arial"/>
                <a:ea typeface="Arial"/>
                <a:cs typeface="Arial"/>
                <a:sym typeface="Arial"/>
              </a:rPr>
              <a:t>How to conduct market research for your business idea: https://www.tide.co/blog/business-tips/market-research/ </a:t>
            </a:r>
            <a:endParaRPr/>
          </a:p>
          <a:p>
            <a:pPr indent="0" lvl="0" marL="0" marR="0" rtl="0" algn="l">
              <a:lnSpc>
                <a:spcPct val="100000"/>
              </a:lnSpc>
              <a:spcBef>
                <a:spcPts val="0"/>
              </a:spcBef>
              <a:spcAft>
                <a:spcPts val="0"/>
              </a:spcAft>
              <a:buClr>
                <a:schemeClr val="dk1"/>
              </a:buClr>
              <a:buSzPts val="1100"/>
              <a:buFont typeface="Open Sans"/>
              <a:buNone/>
            </a:pPr>
            <a:r>
              <a:rPr b="0" i="0" lang="en-GB">
                <a:latin typeface="Open Sans"/>
                <a:ea typeface="Open Sans"/>
                <a:cs typeface="Open Sans"/>
                <a:sym typeface="Open Sans"/>
              </a:rPr>
              <a:t>The Legal Requirements To Consider When Setting Up Your Business In Europe: https://bridgeheadagency.com/legal-requirements/</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References:</a:t>
            </a:r>
            <a:endParaRPr/>
          </a:p>
          <a:p>
            <a:pPr indent="0" lvl="0" marL="0" marR="0" rtl="0" algn="l">
              <a:lnSpc>
                <a:spcPct val="100000"/>
              </a:lnSpc>
              <a:spcBef>
                <a:spcPts val="0"/>
              </a:spcBef>
              <a:spcAft>
                <a:spcPts val="0"/>
              </a:spcAft>
              <a:buClr>
                <a:srgbClr val="282828"/>
              </a:buClr>
              <a:buSzPts val="1100"/>
              <a:buFont typeface="Arial"/>
              <a:buNone/>
            </a:pPr>
            <a:r>
              <a:rPr b="0" i="0" lang="en-GB">
                <a:solidFill>
                  <a:srgbClr val="282828"/>
                </a:solidFill>
                <a:latin typeface="Arial"/>
                <a:ea typeface="Arial"/>
                <a:cs typeface="Arial"/>
                <a:sym typeface="Arial"/>
              </a:rPr>
              <a:t>How to Pick the Best Name for Your Company: https://hbr.org/2022/03/how-to-pick-the-best-name-for-your-company</a:t>
            </a:r>
            <a:endParaRPr/>
          </a:p>
          <a:p>
            <a:pPr indent="0" lvl="0" marL="0" rtl="0" algn="l">
              <a:spcBef>
                <a:spcPts val="0"/>
              </a:spcBef>
              <a:spcAft>
                <a:spcPts val="0"/>
              </a:spcAft>
              <a:buNone/>
            </a:pPr>
            <a:r>
              <a:rPr b="0" i="0" lang="en-GB">
                <a:solidFill>
                  <a:srgbClr val="003A70"/>
                </a:solidFill>
                <a:latin typeface="Open Sans"/>
                <a:ea typeface="Open Sans"/>
                <a:cs typeface="Open Sans"/>
                <a:sym typeface="Open Sans"/>
              </a:rPr>
              <a:t>7 useful tips on choosing a business name: https://big-idea.biz/brand-names/choosing-business-name/ </a:t>
            </a:r>
            <a:endParaRPr/>
          </a:p>
          <a:p>
            <a:pPr indent="0" lvl="0" marL="0" marR="0" rtl="0" algn="l">
              <a:lnSpc>
                <a:spcPct val="100000"/>
              </a:lnSpc>
              <a:spcBef>
                <a:spcPts val="0"/>
              </a:spcBef>
              <a:spcAft>
                <a:spcPts val="0"/>
              </a:spcAft>
              <a:buClr>
                <a:srgbClr val="FFFFFF"/>
              </a:buClr>
              <a:buSzPts val="1100"/>
              <a:buFont typeface="Poppins"/>
              <a:buNone/>
            </a:pPr>
            <a:r>
              <a:rPr b="0" i="0" lang="en-GB">
                <a:solidFill>
                  <a:srgbClr val="FFFFFF"/>
                </a:solidFill>
                <a:latin typeface="Poppins"/>
                <a:ea typeface="Poppins"/>
                <a:cs typeface="Poppins"/>
                <a:sym typeface="Poppins"/>
              </a:rPr>
              <a:t>Choosing A Company Name (Legal considerations): http://www.eurobusgroup.com/choosing-a-company-name#:~:text=Naming%20rules&amp;text=The%20name%20cannot%20be%20very,the%20end%20of%20the%20name.</a:t>
            </a:r>
            <a:endParaRPr/>
          </a:p>
          <a:p>
            <a:pPr indent="0" lvl="0" marL="0" rtl="0" algn="l">
              <a:spcBef>
                <a:spcPts val="0"/>
              </a:spcBef>
              <a:spcAft>
                <a:spcPts val="0"/>
              </a:spcAft>
              <a:buNone/>
            </a:pPr>
            <a:r>
              <a:t/>
            </a:r>
            <a:endParaRPr b="0" i="0">
              <a:solidFill>
                <a:srgbClr val="003A70"/>
              </a:solidFill>
              <a:latin typeface="Open Sans"/>
              <a:ea typeface="Open Sans"/>
              <a:cs typeface="Open Sans"/>
              <a:sym typeface="Open Sans"/>
            </a:endParaRPr>
          </a:p>
          <a:p>
            <a:pPr indent="0" lvl="0" marL="0" rtl="0" algn="l">
              <a:spcBef>
                <a:spcPts val="0"/>
              </a:spcBef>
              <a:spcAft>
                <a:spcPts val="0"/>
              </a:spcAft>
              <a:buNone/>
            </a:pPr>
            <a:br>
              <a:rPr lang="en-GB"/>
            </a:b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References:</a:t>
            </a:r>
            <a:endParaRPr/>
          </a:p>
          <a:p>
            <a:pPr indent="0" lvl="0" marL="0" marR="0" rtl="0" algn="l">
              <a:lnSpc>
                <a:spcPct val="100000"/>
              </a:lnSpc>
              <a:spcBef>
                <a:spcPts val="0"/>
              </a:spcBef>
              <a:spcAft>
                <a:spcPts val="0"/>
              </a:spcAft>
              <a:buClr>
                <a:srgbClr val="282828"/>
              </a:buClr>
              <a:buSzPts val="1100"/>
              <a:buFont typeface="Arial"/>
              <a:buNone/>
            </a:pPr>
            <a:r>
              <a:rPr b="0" i="0" lang="en-GB">
                <a:solidFill>
                  <a:srgbClr val="282828"/>
                </a:solidFill>
                <a:latin typeface="Arial"/>
                <a:ea typeface="Arial"/>
                <a:cs typeface="Arial"/>
                <a:sym typeface="Arial"/>
              </a:rPr>
              <a:t>How to Pick the Best Name for Your Company: https://hbr.org/2022/03/how-to-pick-the-best-name-for-your-company</a:t>
            </a:r>
            <a:endParaRPr/>
          </a:p>
          <a:p>
            <a:pPr indent="0" lvl="0" marL="0" rtl="0" algn="l">
              <a:spcBef>
                <a:spcPts val="0"/>
              </a:spcBef>
              <a:spcAft>
                <a:spcPts val="0"/>
              </a:spcAft>
              <a:buNone/>
            </a:pPr>
            <a:r>
              <a:rPr b="0" i="0" lang="en-GB">
                <a:solidFill>
                  <a:srgbClr val="003A70"/>
                </a:solidFill>
                <a:latin typeface="Open Sans"/>
                <a:ea typeface="Open Sans"/>
                <a:cs typeface="Open Sans"/>
                <a:sym typeface="Open Sans"/>
              </a:rPr>
              <a:t>7 useful tips on choosing a business name: https://big-idea.biz/brand-names/choosing-business-name/ </a:t>
            </a:r>
            <a:endParaRPr/>
          </a:p>
          <a:p>
            <a:pPr indent="0" lvl="0" marL="0" marR="0" rtl="0" algn="l">
              <a:lnSpc>
                <a:spcPct val="100000"/>
              </a:lnSpc>
              <a:spcBef>
                <a:spcPts val="0"/>
              </a:spcBef>
              <a:spcAft>
                <a:spcPts val="0"/>
              </a:spcAft>
              <a:buClr>
                <a:srgbClr val="FFFFFF"/>
              </a:buClr>
              <a:buSzPts val="1100"/>
              <a:buFont typeface="Poppins"/>
              <a:buNone/>
            </a:pPr>
            <a:r>
              <a:rPr b="0" i="0" lang="en-GB">
                <a:solidFill>
                  <a:srgbClr val="FFFFFF"/>
                </a:solidFill>
                <a:latin typeface="Poppins"/>
                <a:ea typeface="Poppins"/>
                <a:cs typeface="Poppins"/>
                <a:sym typeface="Poppins"/>
              </a:rPr>
              <a:t>Choosing A Company Name (Legal considerations): http://www.eurobusgroup.com/choosing-a-company-name#:~:text=Naming%20rules&amp;text=The%20name%20cannot%20be%20very,the%20end%20of%20the%20name.</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References </a:t>
            </a:r>
            <a:endParaRPr/>
          </a:p>
          <a:p>
            <a:pPr indent="0" lvl="0" marL="0" marR="0" rtl="0" algn="l">
              <a:lnSpc>
                <a:spcPct val="100000"/>
              </a:lnSpc>
              <a:spcBef>
                <a:spcPts val="0"/>
              </a:spcBef>
              <a:spcAft>
                <a:spcPts val="0"/>
              </a:spcAft>
              <a:buClr>
                <a:srgbClr val="171A22"/>
              </a:buClr>
              <a:buSzPts val="1100"/>
              <a:buFont typeface="Arial"/>
              <a:buNone/>
            </a:pPr>
            <a:r>
              <a:rPr b="0" i="0" lang="en-GB">
                <a:solidFill>
                  <a:srgbClr val="171A22"/>
                </a:solidFill>
                <a:latin typeface="Arial"/>
                <a:ea typeface="Arial"/>
                <a:cs typeface="Arial"/>
                <a:sym typeface="Arial"/>
              </a:rPr>
              <a:t>Starting a business: https://europa.eu/youreurope/business/running-business/start-ups/starting-business/index_en.htm</a:t>
            </a:r>
            <a:endParaRPr/>
          </a:p>
          <a:p>
            <a:pPr indent="0" lvl="0" marL="0" marR="0" rtl="0" algn="l">
              <a:lnSpc>
                <a:spcPct val="100000"/>
              </a:lnSpc>
              <a:spcBef>
                <a:spcPts val="0"/>
              </a:spcBef>
              <a:spcAft>
                <a:spcPts val="0"/>
              </a:spcAft>
              <a:buClr>
                <a:srgbClr val="404040"/>
              </a:buClr>
              <a:buSzPts val="1100"/>
              <a:buFont typeface="Roboto"/>
              <a:buNone/>
            </a:pPr>
            <a:r>
              <a:rPr b="0" i="0" lang="en-GB">
                <a:solidFill>
                  <a:srgbClr val="404040"/>
                </a:solidFill>
                <a:latin typeface="Roboto"/>
                <a:ea typeface="Roboto"/>
                <a:cs typeface="Roboto"/>
                <a:sym typeface="Roboto"/>
              </a:rPr>
              <a:t>How to Register a Company in Europe: https://www.openaeuropeancompany.com/blog/how-to-register-a-company-in-europe/</a:t>
            </a:r>
            <a:endParaRPr/>
          </a:p>
          <a:p>
            <a:pPr indent="0" lvl="0" marL="0" marR="0" rtl="0" algn="l">
              <a:lnSpc>
                <a:spcPct val="100000"/>
              </a:lnSpc>
              <a:spcBef>
                <a:spcPts val="0"/>
              </a:spcBef>
              <a:spcAft>
                <a:spcPts val="0"/>
              </a:spcAft>
              <a:buClr>
                <a:srgbClr val="555555"/>
              </a:buClr>
              <a:buSzPts val="1100"/>
              <a:buFont typeface="Lato"/>
              <a:buNone/>
            </a:pPr>
            <a:r>
              <a:rPr b="0" i="0" lang="en-GB">
                <a:solidFill>
                  <a:srgbClr val="555555"/>
                </a:solidFill>
                <a:latin typeface="Lato"/>
                <a:ea typeface="Lato"/>
                <a:cs typeface="Lato"/>
                <a:sym typeface="Lato"/>
              </a:rPr>
              <a:t>Starting a Business in Ireland? Requirements for Company Formation: https://www.companyformations.ie/company-formations/starting-a-business</a:t>
            </a:r>
            <a:r>
              <a:rPr b="1" i="0" lang="en-GB">
                <a:solidFill>
                  <a:srgbClr val="555555"/>
                </a:solidFill>
                <a:latin typeface="Lato"/>
                <a:ea typeface="Lato"/>
                <a:cs typeface="Lato"/>
                <a:sym typeface="Lato"/>
              </a:rPr>
              <a:t>/</a:t>
            </a:r>
            <a:endParaRPr/>
          </a:p>
          <a:p>
            <a:pPr indent="0" lvl="0" marL="0" marR="0" rtl="0" algn="l">
              <a:lnSpc>
                <a:spcPct val="100000"/>
              </a:lnSpc>
              <a:spcBef>
                <a:spcPts val="0"/>
              </a:spcBef>
              <a:spcAft>
                <a:spcPts val="0"/>
              </a:spcAft>
              <a:buClr>
                <a:srgbClr val="FFFFFF"/>
              </a:buClr>
              <a:buSzPts val="1100"/>
              <a:buFont typeface="Ubuntu"/>
              <a:buNone/>
            </a:pPr>
            <a:r>
              <a:rPr b="0" i="0" lang="en-GB">
                <a:solidFill>
                  <a:srgbClr val="FFFFFF"/>
                </a:solidFill>
                <a:latin typeface="Ubuntu"/>
                <a:ea typeface="Ubuntu"/>
                <a:cs typeface="Ubuntu"/>
                <a:sym typeface="Ubuntu"/>
              </a:rPr>
              <a:t>How to start a company in Germany: Your company formation checklist: https://www.firma.de/en/company-formation/how-to-register-a-company-in-germany-a-company-formation-checklist/</a:t>
            </a:r>
            <a:endParaRPr/>
          </a:p>
          <a:p>
            <a:pPr indent="0" lvl="0" marL="0" marR="0" rtl="0" algn="l">
              <a:lnSpc>
                <a:spcPct val="100000"/>
              </a:lnSpc>
              <a:spcBef>
                <a:spcPts val="0"/>
              </a:spcBef>
              <a:spcAft>
                <a:spcPts val="0"/>
              </a:spcAft>
              <a:buClr>
                <a:srgbClr val="000000"/>
              </a:buClr>
              <a:buSzPts val="1100"/>
              <a:buFont typeface="Arial"/>
              <a:buNone/>
            </a:pPr>
            <a:r>
              <a:rPr b="0" i="0" lang="en-GB">
                <a:solidFill>
                  <a:srgbClr val="000000"/>
                </a:solidFill>
                <a:latin typeface="Arial"/>
                <a:ea typeface="Arial"/>
                <a:cs typeface="Arial"/>
                <a:sym typeface="Arial"/>
              </a:rPr>
              <a:t>Moving to Sweden to start a business: https://www.verksamt.se/web/international/starting/moving-to-sweden-to-start-a-business</a:t>
            </a:r>
            <a:endParaRPr/>
          </a:p>
          <a:p>
            <a:pPr indent="0" lvl="0" marL="0" marR="0" rtl="0" algn="l">
              <a:lnSpc>
                <a:spcPct val="100000"/>
              </a:lnSpc>
              <a:spcBef>
                <a:spcPts val="0"/>
              </a:spcBef>
              <a:spcAft>
                <a:spcPts val="0"/>
              </a:spcAft>
              <a:buClr>
                <a:schemeClr val="dk1"/>
              </a:buClr>
              <a:buSzPts val="1150"/>
              <a:buFont typeface="Calibri"/>
              <a:buNone/>
            </a:pPr>
            <a:r>
              <a:t/>
            </a:r>
            <a:endParaRPr b="0" i="0">
              <a:solidFill>
                <a:srgbClr val="FFFFFF"/>
              </a:solidFill>
              <a:latin typeface="Ubuntu"/>
              <a:ea typeface="Ubuntu"/>
              <a:cs typeface="Ubuntu"/>
              <a:sym typeface="Ubuntu"/>
            </a:endParaRPr>
          </a:p>
          <a:p>
            <a:pPr indent="0" lvl="0" marL="0" marR="0" rtl="0" algn="l">
              <a:lnSpc>
                <a:spcPct val="100000"/>
              </a:lnSpc>
              <a:spcBef>
                <a:spcPts val="0"/>
              </a:spcBef>
              <a:spcAft>
                <a:spcPts val="0"/>
              </a:spcAft>
              <a:buClr>
                <a:schemeClr val="dk1"/>
              </a:buClr>
              <a:buSzPts val="1150"/>
              <a:buFont typeface="Calibri"/>
              <a:buNone/>
            </a:pPr>
            <a:r>
              <a:t/>
            </a:r>
            <a:endParaRPr b="0" i="0">
              <a:solidFill>
                <a:srgbClr val="FFFFFF"/>
              </a:solidFill>
              <a:latin typeface="Ubuntu"/>
              <a:ea typeface="Ubuntu"/>
              <a:cs typeface="Ubuntu"/>
              <a:sym typeface="Ubuntu"/>
            </a:endParaRPr>
          </a:p>
          <a:p>
            <a:pPr indent="0" lvl="0" marL="0" marR="0" rtl="0" algn="l">
              <a:lnSpc>
                <a:spcPct val="100000"/>
              </a:lnSpc>
              <a:spcBef>
                <a:spcPts val="0"/>
              </a:spcBef>
              <a:spcAft>
                <a:spcPts val="0"/>
              </a:spcAft>
              <a:buClr>
                <a:schemeClr val="dk1"/>
              </a:buClr>
              <a:buSzPts val="1150"/>
              <a:buFont typeface="Calibri"/>
              <a:buNone/>
            </a:pPr>
            <a:r>
              <a:t/>
            </a:r>
            <a:endParaRPr b="1" i="0">
              <a:solidFill>
                <a:srgbClr val="555555"/>
              </a:solidFill>
              <a:latin typeface="Lato"/>
              <a:ea typeface="Lato"/>
              <a:cs typeface="Lato"/>
              <a:sym typeface="Lato"/>
            </a:endParaRPr>
          </a:p>
          <a:p>
            <a:pPr indent="0" lvl="0" marL="0" marR="0" rtl="0" algn="l">
              <a:lnSpc>
                <a:spcPct val="100000"/>
              </a:lnSpc>
              <a:spcBef>
                <a:spcPts val="0"/>
              </a:spcBef>
              <a:spcAft>
                <a:spcPts val="0"/>
              </a:spcAft>
              <a:buClr>
                <a:schemeClr val="dk1"/>
              </a:buClr>
              <a:buSzPts val="1150"/>
              <a:buFont typeface="Calibri"/>
              <a:buNone/>
            </a:pPr>
            <a:r>
              <a:t/>
            </a:r>
            <a:endParaRPr b="0" i="0">
              <a:solidFill>
                <a:srgbClr val="404040"/>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50"/>
              <a:buFont typeface="Calibri"/>
              <a:buNone/>
            </a:pPr>
            <a:r>
              <a:t/>
            </a:r>
            <a:endParaRPr b="0" i="0">
              <a:solidFill>
                <a:srgbClr val="171A22"/>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References </a:t>
            </a:r>
            <a:endParaRPr/>
          </a:p>
          <a:p>
            <a:pPr indent="0" lvl="0" marL="0" marR="0" rtl="0" algn="l">
              <a:lnSpc>
                <a:spcPct val="100000"/>
              </a:lnSpc>
              <a:spcBef>
                <a:spcPts val="0"/>
              </a:spcBef>
              <a:spcAft>
                <a:spcPts val="0"/>
              </a:spcAft>
              <a:buClr>
                <a:srgbClr val="171A22"/>
              </a:buClr>
              <a:buSzPts val="1100"/>
              <a:buFont typeface="Arial"/>
              <a:buNone/>
            </a:pPr>
            <a:r>
              <a:rPr b="0" i="0" lang="en-GB">
                <a:solidFill>
                  <a:srgbClr val="171A22"/>
                </a:solidFill>
                <a:latin typeface="Arial"/>
                <a:ea typeface="Arial"/>
                <a:cs typeface="Arial"/>
                <a:sym typeface="Arial"/>
              </a:rPr>
              <a:t>Starting a business: https://europa.eu/youreurope/business/running-business/start-ups/starting-business/index_en.htm</a:t>
            </a:r>
            <a:endParaRPr/>
          </a:p>
          <a:p>
            <a:pPr indent="0" lvl="0" marL="0" marR="0" rtl="0" algn="l">
              <a:lnSpc>
                <a:spcPct val="100000"/>
              </a:lnSpc>
              <a:spcBef>
                <a:spcPts val="0"/>
              </a:spcBef>
              <a:spcAft>
                <a:spcPts val="0"/>
              </a:spcAft>
              <a:buClr>
                <a:srgbClr val="404040"/>
              </a:buClr>
              <a:buSzPts val="1100"/>
              <a:buFont typeface="Roboto"/>
              <a:buNone/>
            </a:pPr>
            <a:r>
              <a:rPr b="0" i="0" lang="en-GB">
                <a:solidFill>
                  <a:srgbClr val="404040"/>
                </a:solidFill>
                <a:latin typeface="Roboto"/>
                <a:ea typeface="Roboto"/>
                <a:cs typeface="Roboto"/>
                <a:sym typeface="Roboto"/>
              </a:rPr>
              <a:t>How to Register a Company in Europe: https://www.openaeuropeancompany.com/blog/how-to-register-a-company-in-europe/</a:t>
            </a:r>
            <a:endParaRPr/>
          </a:p>
          <a:p>
            <a:pPr indent="0" lvl="0" marL="0" marR="0" rtl="0" algn="l">
              <a:lnSpc>
                <a:spcPct val="100000"/>
              </a:lnSpc>
              <a:spcBef>
                <a:spcPts val="0"/>
              </a:spcBef>
              <a:spcAft>
                <a:spcPts val="0"/>
              </a:spcAft>
              <a:buClr>
                <a:srgbClr val="555555"/>
              </a:buClr>
              <a:buSzPts val="1100"/>
              <a:buFont typeface="Lato"/>
              <a:buNone/>
            </a:pPr>
            <a:r>
              <a:rPr b="0" i="0" lang="en-GB">
                <a:solidFill>
                  <a:srgbClr val="555555"/>
                </a:solidFill>
                <a:latin typeface="Lato"/>
                <a:ea typeface="Lato"/>
                <a:cs typeface="Lato"/>
                <a:sym typeface="Lato"/>
              </a:rPr>
              <a:t>Starting a Business in Ireland? Requirements for Company Formation: https://www.companyformations.ie/company-formations/starting-a-business</a:t>
            </a:r>
            <a:r>
              <a:rPr b="1" i="0" lang="en-GB">
                <a:solidFill>
                  <a:srgbClr val="555555"/>
                </a:solidFill>
                <a:latin typeface="Lato"/>
                <a:ea typeface="Lato"/>
                <a:cs typeface="Lato"/>
                <a:sym typeface="Lato"/>
              </a:rPr>
              <a:t>/</a:t>
            </a:r>
            <a:endParaRPr/>
          </a:p>
          <a:p>
            <a:pPr indent="0" lvl="0" marL="0" marR="0" rtl="0" algn="l">
              <a:lnSpc>
                <a:spcPct val="100000"/>
              </a:lnSpc>
              <a:spcBef>
                <a:spcPts val="0"/>
              </a:spcBef>
              <a:spcAft>
                <a:spcPts val="0"/>
              </a:spcAft>
              <a:buClr>
                <a:srgbClr val="FFFFFF"/>
              </a:buClr>
              <a:buSzPts val="1100"/>
              <a:buFont typeface="Ubuntu"/>
              <a:buNone/>
            </a:pPr>
            <a:r>
              <a:rPr b="0" i="0" lang="en-GB">
                <a:solidFill>
                  <a:srgbClr val="FFFFFF"/>
                </a:solidFill>
                <a:latin typeface="Ubuntu"/>
                <a:ea typeface="Ubuntu"/>
                <a:cs typeface="Ubuntu"/>
                <a:sym typeface="Ubuntu"/>
              </a:rPr>
              <a:t>How to start a company in Germany: Your company formation checklist: https://www.firma.de/en/company-formation/how-to-register-a-company-in-germany-a-company-formation-checklist/</a:t>
            </a:r>
            <a:endParaRPr/>
          </a:p>
          <a:p>
            <a:pPr indent="0" lvl="0" marL="0" marR="0" rtl="0" algn="l">
              <a:lnSpc>
                <a:spcPct val="100000"/>
              </a:lnSpc>
              <a:spcBef>
                <a:spcPts val="0"/>
              </a:spcBef>
              <a:spcAft>
                <a:spcPts val="0"/>
              </a:spcAft>
              <a:buClr>
                <a:srgbClr val="000000"/>
              </a:buClr>
              <a:buSzPts val="1100"/>
              <a:buFont typeface="Arial"/>
              <a:buNone/>
            </a:pPr>
            <a:r>
              <a:rPr b="0" i="0" lang="en-GB">
                <a:solidFill>
                  <a:srgbClr val="000000"/>
                </a:solidFill>
                <a:latin typeface="Arial"/>
                <a:ea typeface="Arial"/>
                <a:cs typeface="Arial"/>
                <a:sym typeface="Arial"/>
              </a:rPr>
              <a:t>Moving to Sweden to start a business: https://www.verksamt.se/web/international/starting/moving-to-sweden-to-start-a-business</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References:</a:t>
            </a:r>
            <a:endParaRPr/>
          </a:p>
          <a:p>
            <a:pPr indent="0" lvl="0" marL="0" marR="0" rtl="0" algn="l">
              <a:lnSpc>
                <a:spcPct val="100000"/>
              </a:lnSpc>
              <a:spcBef>
                <a:spcPts val="0"/>
              </a:spcBef>
              <a:spcAft>
                <a:spcPts val="0"/>
              </a:spcAft>
              <a:buClr>
                <a:srgbClr val="404040"/>
              </a:buClr>
              <a:buSzPts val="1100"/>
              <a:buFont typeface="Calibri"/>
              <a:buNone/>
            </a:pPr>
            <a:r>
              <a:rPr b="0" lang="en-GB">
                <a:solidFill>
                  <a:srgbClr val="404040"/>
                </a:solidFill>
              </a:rPr>
              <a:t>TIN - Taxpayer Identification Number: https://taxation-customs.ec.europa.eu/online-services/online-services-and-databases-taxation/tin-taxpayer-identification-number_en</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References</a:t>
            </a:r>
            <a:endParaRPr/>
          </a:p>
          <a:p>
            <a:pPr indent="0" lvl="0" marL="0" marR="0" rtl="0" algn="l">
              <a:lnSpc>
                <a:spcPct val="100000"/>
              </a:lnSpc>
              <a:spcBef>
                <a:spcPts val="0"/>
              </a:spcBef>
              <a:spcAft>
                <a:spcPts val="0"/>
              </a:spcAft>
              <a:buClr>
                <a:srgbClr val="000000"/>
              </a:buClr>
              <a:buSzPts val="1100"/>
              <a:buFont typeface="Open Sans"/>
              <a:buNone/>
            </a:pPr>
            <a:r>
              <a:rPr b="0" i="0" lang="en-GB">
                <a:solidFill>
                  <a:srgbClr val="000000"/>
                </a:solidFill>
                <a:latin typeface="Open Sans"/>
                <a:ea typeface="Open Sans"/>
                <a:cs typeface="Open Sans"/>
                <a:sym typeface="Open Sans"/>
              </a:rPr>
              <a:t>European banking services: https://www.nibusinessinfo.co.uk/content/what-you-will-need-set-your-business-account-europe</a:t>
            </a:r>
            <a:endParaRPr/>
          </a:p>
          <a:p>
            <a:pPr indent="0" lvl="0" marL="0" marR="0" rtl="0" algn="l">
              <a:lnSpc>
                <a:spcPct val="100000"/>
              </a:lnSpc>
              <a:spcBef>
                <a:spcPts val="0"/>
              </a:spcBef>
              <a:spcAft>
                <a:spcPts val="0"/>
              </a:spcAft>
              <a:buClr>
                <a:srgbClr val="FFFFFF"/>
              </a:buClr>
              <a:buSzPts val="1100"/>
              <a:buFont typeface="Arial"/>
              <a:buNone/>
            </a:pPr>
            <a:r>
              <a:rPr b="0" i="0" lang="en-GB">
                <a:solidFill>
                  <a:srgbClr val="FFFFFF"/>
                </a:solidFill>
                <a:latin typeface="Arial"/>
                <a:ea typeface="Arial"/>
                <a:cs typeface="Arial"/>
                <a:sym typeface="Arial"/>
              </a:rPr>
              <a:t>How to open a business bank account in Europe: https://gocardless.com/guides/posts/how-to-open-a-business-bank-account-in-europe/#:~:text=The%20required%20documents%20for%20opening,such%20as%20articles%20of%20incorporation.</a:t>
            </a:r>
            <a:endParaRPr/>
          </a:p>
          <a:p>
            <a:pPr indent="0" lvl="0" marL="0" marR="0" rtl="0" algn="l">
              <a:lnSpc>
                <a:spcPct val="100000"/>
              </a:lnSpc>
              <a:spcBef>
                <a:spcPts val="0"/>
              </a:spcBef>
              <a:spcAft>
                <a:spcPts val="0"/>
              </a:spcAft>
              <a:buClr>
                <a:schemeClr val="dk1"/>
              </a:buClr>
              <a:buSzPts val="1100"/>
              <a:buFont typeface="Arial"/>
              <a:buNone/>
            </a:pPr>
            <a:r>
              <a:rPr b="0" i="0" lang="en-GB">
                <a:latin typeface="Arial"/>
                <a:ea typeface="Arial"/>
                <a:cs typeface="Arial"/>
                <a:sym typeface="Arial"/>
              </a:rPr>
              <a:t>Opening a Business Bank Account in the EU As a Non-Resident: https://silverbird.com/blog/articles/opening-a-business-bank-account-in-the-eu-as-a-non-resident</a:t>
            </a:r>
            <a:endParaRPr/>
          </a:p>
          <a:p>
            <a:pPr indent="0" lvl="0" marL="0" marR="0" rtl="0" algn="l">
              <a:lnSpc>
                <a:spcPct val="100000"/>
              </a:lnSpc>
              <a:spcBef>
                <a:spcPts val="0"/>
              </a:spcBef>
              <a:spcAft>
                <a:spcPts val="0"/>
              </a:spcAft>
              <a:buClr>
                <a:schemeClr val="dk1"/>
              </a:buClr>
              <a:buSzPts val="1150"/>
              <a:buFont typeface="Calibri"/>
              <a:buNone/>
            </a:pPr>
            <a:r>
              <a:t/>
            </a:r>
            <a:endParaRPr b="0" i="0">
              <a:solidFill>
                <a:srgbClr val="FFFFFF"/>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References:</a:t>
            </a:r>
            <a:endParaRPr/>
          </a:p>
          <a:p>
            <a:pPr indent="0" lvl="0" marL="0" marR="0" rtl="0" algn="l">
              <a:lnSpc>
                <a:spcPct val="100000"/>
              </a:lnSpc>
              <a:spcBef>
                <a:spcPts val="0"/>
              </a:spcBef>
              <a:spcAft>
                <a:spcPts val="0"/>
              </a:spcAft>
              <a:buClr>
                <a:schemeClr val="dk1"/>
              </a:buClr>
              <a:buSzPts val="1100"/>
              <a:buFont typeface="Arial"/>
              <a:buNone/>
            </a:pPr>
            <a:r>
              <a:rPr b="0" i="0" lang="en-GB" cap="none">
                <a:latin typeface="Arial"/>
                <a:ea typeface="Arial"/>
                <a:cs typeface="Arial"/>
                <a:sym typeface="Arial"/>
              </a:rPr>
              <a:t>HOW TO GET A VAT NUMBER IN THE EU:  HTTPS://QUADERNO.IO/BLOG/VAT-NUMBER-BUSINESS-EUROPE/</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a:t>
            </a:r>
            <a:endParaRPr/>
          </a:p>
          <a:p>
            <a:pPr indent="0" lvl="0" marL="0" rtl="0" algn="l">
              <a:spcBef>
                <a:spcPts val="0"/>
              </a:spcBef>
              <a:spcAft>
                <a:spcPts val="0"/>
              </a:spcAft>
              <a:buNone/>
            </a:pPr>
            <a:r>
              <a:rPr lang="en-GB"/>
              <a:t>Patrice Muller et al. (2016) ‘Annual Report on European SMEs 2015/2016’, Brussels: European Commission, 2016, 1, https://ec.europa.eu/jrc/sites/jrcsh/files/annual_report_-_eu_smes_2015-16.pdf.</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EESC (2013). Entrepreneurship Action Plan 2020. https://www.eesc.europa.eu/en/our-work/opinions-information-reports/opinions/entrepreneurship-2020-action-plan</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 https://www.theneweuropean.eu/eurovoices/immigrant-entrepreneurs-are-the-best-of-the-best-a-selection-of-mep-quotes</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International Legal Framework for Protection of Migrant Workers </a:t>
            </a:r>
            <a:endParaRPr/>
          </a:p>
          <a:p>
            <a:pPr indent="0" lvl="0" marL="0" rtl="0" algn="l">
              <a:spcBef>
                <a:spcPts val="0"/>
              </a:spcBef>
              <a:spcAft>
                <a:spcPts val="0"/>
              </a:spcAft>
              <a:buNone/>
            </a:pPr>
            <a:r>
              <a:rPr lang="en-GB"/>
              <a:t>https://www.osce.org/files/f/documents/b/a/19246.pdf</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 </a:t>
            </a:r>
            <a:r>
              <a:rPr b="0" i="0" lang="en-GB" sz="1150">
                <a:solidFill>
                  <a:schemeClr val="dk1"/>
                </a:solidFill>
                <a:latin typeface="Calibri"/>
                <a:ea typeface="Calibri"/>
                <a:cs typeface="Calibri"/>
                <a:sym typeface="Calibri"/>
              </a:rPr>
              <a:t>OECD (2019), "Policy brief on refugee entrepreneurship", </a:t>
            </a:r>
            <a:r>
              <a:rPr b="0" i="1" lang="en-GB" sz="1150">
                <a:solidFill>
                  <a:schemeClr val="dk1"/>
                </a:solidFill>
                <a:latin typeface="Calibri"/>
                <a:ea typeface="Calibri"/>
                <a:cs typeface="Calibri"/>
                <a:sym typeface="Calibri"/>
              </a:rPr>
              <a:t>OECD SME and Entrepreneurship Papers</a:t>
            </a:r>
            <a:r>
              <a:rPr b="0" i="0" lang="en-GB" sz="1150">
                <a:solidFill>
                  <a:schemeClr val="dk1"/>
                </a:solidFill>
                <a:latin typeface="Calibri"/>
                <a:ea typeface="Calibri"/>
                <a:cs typeface="Calibri"/>
                <a:sym typeface="Calibri"/>
              </a:rPr>
              <a:t>, No. 14, OECD Publishing, Paris, </a:t>
            </a:r>
            <a:r>
              <a:rPr b="0" i="0" lang="en-GB" sz="1150" u="sng" strike="noStrike">
                <a:solidFill>
                  <a:schemeClr val="dk1"/>
                </a:solidFill>
                <a:latin typeface="Calibri"/>
                <a:ea typeface="Calibri"/>
                <a:cs typeface="Calibri"/>
                <a:sym typeface="Calibri"/>
                <a:hlinkClick r:id="rId2">
                  <a:extLst>
                    <a:ext uri="{A12FA001-AC4F-418D-AE19-62706E023703}">
                      <ahyp:hlinkClr val="tx"/>
                    </a:ext>
                  </a:extLst>
                </a:hlinkClick>
              </a:rPr>
              <a:t>https://doi.org/10.1787/70571d6f-en</a:t>
            </a:r>
            <a:r>
              <a:rPr b="0" i="0" lang="en-GB" sz="1150">
                <a:solidFill>
                  <a:schemeClr val="dk1"/>
                </a:solidFill>
                <a:latin typeface="Calibri"/>
                <a:ea typeface="Calibri"/>
                <a:cs typeface="Calibri"/>
                <a:sym typeface="Calibri"/>
              </a:rPr>
              <a:t>.</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 </a:t>
            </a:r>
            <a:r>
              <a:rPr b="0" i="0" lang="en-GB" sz="1150">
                <a:solidFill>
                  <a:schemeClr val="dk1"/>
                </a:solidFill>
                <a:latin typeface="Calibri"/>
                <a:ea typeface="Calibri"/>
                <a:cs typeface="Calibri"/>
                <a:sym typeface="Calibri"/>
              </a:rPr>
              <a:t>Wei, Xiahai and Jiao, Yang and Growe, Glenn, The Making of Entrepreneurship: Does Language Ability Matter? (January 13, 2018). Small Business Economics, Available at SSRN: </a:t>
            </a:r>
            <a:r>
              <a:rPr b="0" i="0" lang="en-GB" sz="1150" u="sng">
                <a:solidFill>
                  <a:schemeClr val="dk1"/>
                </a:solidFill>
                <a:latin typeface="Calibri"/>
                <a:ea typeface="Calibri"/>
                <a:cs typeface="Calibri"/>
                <a:sym typeface="Calibri"/>
                <a:hlinkClick r:id="rId2">
                  <a:extLst>
                    <a:ext uri="{A12FA001-AC4F-418D-AE19-62706E023703}">
                      <ahyp:hlinkClr val="tx"/>
                    </a:ext>
                  </a:extLst>
                </a:hlinkClick>
              </a:rPr>
              <a:t>https://ssrn.com/abstract=3139384</a:t>
            </a:r>
            <a:r>
              <a:rPr b="0" i="0" lang="en-GB" sz="1150">
                <a:solidFill>
                  <a:schemeClr val="dk1"/>
                </a:solidFill>
                <a:latin typeface="Calibri"/>
                <a:ea typeface="Calibri"/>
                <a:cs typeface="Calibri"/>
                <a:sym typeface="Calibri"/>
              </a:rPr>
              <a:t> or </a:t>
            </a:r>
            <a:r>
              <a:rPr b="0" i="0" lang="en-GB" sz="1150" u="sng">
                <a:solidFill>
                  <a:schemeClr val="dk1"/>
                </a:solidFill>
                <a:latin typeface="Calibri"/>
                <a:ea typeface="Calibri"/>
                <a:cs typeface="Calibri"/>
                <a:sym typeface="Calibri"/>
                <a:hlinkClick r:id="rId3">
                  <a:extLst>
                    <a:ext uri="{A12FA001-AC4F-418D-AE19-62706E023703}">
                      <ahyp:hlinkClr val="tx"/>
                    </a:ext>
                  </a:extLst>
                </a:hlinkClick>
              </a:rPr>
              <a:t>http://dx.doi.org/10.2139/ssrn.3139384</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Calibri"/>
              <a:buNone/>
            </a:pPr>
            <a:r>
              <a:rPr lang="en-GB"/>
              <a:t>Source: </a:t>
            </a:r>
            <a:endParaRPr/>
          </a:p>
          <a:p>
            <a:pPr indent="0" lvl="0" marL="0" marR="0" rtl="0" algn="l">
              <a:lnSpc>
                <a:spcPct val="100000"/>
              </a:lnSpc>
              <a:spcBef>
                <a:spcPts val="0"/>
              </a:spcBef>
              <a:spcAft>
                <a:spcPts val="0"/>
              </a:spcAft>
              <a:buClr>
                <a:schemeClr val="dk1"/>
              </a:buClr>
              <a:buSzPts val="1150"/>
              <a:buFont typeface="Calibri"/>
              <a:buNone/>
            </a:pPr>
            <a:r>
              <a:t/>
            </a:r>
            <a:endParaRPr b="0" i="0" sz="115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50"/>
              <a:buFont typeface="Calibri"/>
              <a:buNone/>
            </a:pPr>
            <a:r>
              <a:rPr b="0" i="0" lang="en-GB" sz="1150">
                <a:solidFill>
                  <a:schemeClr val="dk1"/>
                </a:solidFill>
                <a:latin typeface="Calibri"/>
                <a:ea typeface="Calibri"/>
                <a:cs typeface="Calibri"/>
                <a:sym typeface="Calibri"/>
              </a:rPr>
              <a:t>OECD (2019), "Policy brief on refugee entrepreneurship", </a:t>
            </a:r>
            <a:r>
              <a:rPr b="0" i="1" lang="en-GB" sz="1150">
                <a:solidFill>
                  <a:schemeClr val="dk1"/>
                </a:solidFill>
                <a:latin typeface="Calibri"/>
                <a:ea typeface="Calibri"/>
                <a:cs typeface="Calibri"/>
                <a:sym typeface="Calibri"/>
              </a:rPr>
              <a:t>OECD SME and Entrepreneurship Papers</a:t>
            </a:r>
            <a:r>
              <a:rPr b="0" i="0" lang="en-GB" sz="1150">
                <a:solidFill>
                  <a:schemeClr val="dk1"/>
                </a:solidFill>
                <a:latin typeface="Calibri"/>
                <a:ea typeface="Calibri"/>
                <a:cs typeface="Calibri"/>
                <a:sym typeface="Calibri"/>
              </a:rPr>
              <a:t>, No. 14, OECD Publishing, Paris, </a:t>
            </a:r>
            <a:r>
              <a:rPr b="0" i="0" lang="en-GB" sz="1150" u="sng" strike="noStrike">
                <a:solidFill>
                  <a:schemeClr val="dk1"/>
                </a:solidFill>
                <a:latin typeface="Calibri"/>
                <a:ea typeface="Calibri"/>
                <a:cs typeface="Calibri"/>
                <a:sym typeface="Calibri"/>
                <a:hlinkClick r:id="rId2">
                  <a:extLst>
                    <a:ext uri="{A12FA001-AC4F-418D-AE19-62706E023703}">
                      <ahyp:hlinkClr val="tx"/>
                    </a:ext>
                  </a:extLst>
                </a:hlinkClick>
              </a:rPr>
              <a:t>https://doi.org/10.1787/70571d6f-en</a:t>
            </a:r>
            <a:r>
              <a:rPr b="0" i="0" lang="en-GB" sz="1150">
                <a:solidFill>
                  <a:schemeClr val="dk1"/>
                </a:solidFill>
                <a:latin typeface="Calibri"/>
                <a:ea typeface="Calibri"/>
                <a:cs typeface="Calibri"/>
                <a:sym typeface="Calibri"/>
              </a:rPr>
              <a: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GB" sz="1150" u="sng" strike="noStrike">
                <a:solidFill>
                  <a:schemeClr val="dk1"/>
                </a:solidFill>
                <a:latin typeface="Calibri"/>
                <a:ea typeface="Calibri"/>
                <a:cs typeface="Calibri"/>
                <a:sym typeface="Calibri"/>
                <a:hlinkClick r:id="rId3">
                  <a:extLst>
                    <a:ext uri="{A12FA001-AC4F-418D-AE19-62706E023703}">
                      <ahyp:hlinkClr val="tx"/>
                    </a:ext>
                  </a:extLst>
                </a:hlinkClick>
              </a:rPr>
              <a:t>Walsh, L.</a:t>
            </a:r>
            <a:r>
              <a:rPr b="0" i="0" lang="en-GB" sz="1150" u="none">
                <a:solidFill>
                  <a:schemeClr val="dk1"/>
                </a:solidFill>
                <a:latin typeface="Calibri"/>
                <a:ea typeface="Calibri"/>
                <a:cs typeface="Calibri"/>
                <a:sym typeface="Calibri"/>
              </a:rPr>
              <a:t> and </a:t>
            </a:r>
            <a:r>
              <a:rPr b="0" i="0" lang="en-GB" sz="1150" u="sng" strike="noStrike">
                <a:solidFill>
                  <a:schemeClr val="dk1"/>
                </a:solidFill>
                <a:latin typeface="Calibri"/>
                <a:ea typeface="Calibri"/>
                <a:cs typeface="Calibri"/>
                <a:sym typeface="Calibri"/>
                <a:hlinkClick r:id="rId4">
                  <a:extLst>
                    <a:ext uri="{A12FA001-AC4F-418D-AE19-62706E023703}">
                      <ahyp:hlinkClr val="tx"/>
                    </a:ext>
                  </a:extLst>
                </a:hlinkClick>
              </a:rPr>
              <a:t>Cooney, T.</a:t>
            </a:r>
            <a:r>
              <a:rPr b="0" i="0" lang="en-GB" sz="1150" u="none">
                <a:solidFill>
                  <a:schemeClr val="dk1"/>
                </a:solidFill>
                <a:latin typeface="Calibri"/>
                <a:ea typeface="Calibri"/>
                <a:cs typeface="Calibri"/>
                <a:sym typeface="Calibri"/>
              </a:rPr>
              <a:t> (2023), "Understanding the interplay between immigrant nascent entrepreneurship and cross-cultural adaptation", </a:t>
            </a:r>
            <a:r>
              <a:rPr b="0" i="1" lang="en-GB" sz="1150" u="sng" strike="noStrike">
                <a:solidFill>
                  <a:schemeClr val="dk1"/>
                </a:solidFill>
                <a:latin typeface="Calibri"/>
                <a:ea typeface="Calibri"/>
                <a:cs typeface="Calibri"/>
                <a:sym typeface="Calibri"/>
                <a:hlinkClick r:id="rId5">
                  <a:extLst>
                    <a:ext uri="{A12FA001-AC4F-418D-AE19-62706E023703}">
                      <ahyp:hlinkClr val="tx"/>
                    </a:ext>
                  </a:extLst>
                </a:hlinkClick>
              </a:rPr>
              <a:t>Journal of Small Business and Enterprise Development</a:t>
            </a:r>
            <a:r>
              <a:rPr b="0" i="0" lang="en-GB" sz="1150" u="none">
                <a:solidFill>
                  <a:schemeClr val="dk1"/>
                </a:solidFill>
                <a:latin typeface="Calibri"/>
                <a:ea typeface="Calibri"/>
                <a:cs typeface="Calibri"/>
                <a:sym typeface="Calibri"/>
              </a:rPr>
              <a:t>, Vol. 30 No. 5, pp. 919-946. </a:t>
            </a:r>
            <a:r>
              <a:rPr b="0" i="0" lang="en-GB" sz="1150" u="sng" strike="noStrike">
                <a:solidFill>
                  <a:schemeClr val="dk1"/>
                </a:solidFill>
                <a:latin typeface="Calibri"/>
                <a:ea typeface="Calibri"/>
                <a:cs typeface="Calibri"/>
                <a:sym typeface="Calibri"/>
                <a:hlinkClick r:id="rId6">
                  <a:extLst>
                    <a:ext uri="{A12FA001-AC4F-418D-AE19-62706E023703}">
                      <ahyp:hlinkClr val="tx"/>
                    </a:ext>
                  </a:extLst>
                </a:hlinkClick>
              </a:rPr>
              <a:t>https://doi.org/10.1108/JSBED-12-2021-0472</a:t>
            </a:r>
            <a:endParaRPr u="none"/>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Calibri"/>
              <a:buNone/>
            </a:pPr>
            <a:r>
              <a:rPr lang="en-GB"/>
              <a:t>Source: </a:t>
            </a:r>
            <a:endParaRPr/>
          </a:p>
          <a:p>
            <a:pPr indent="0" lvl="0" marL="0" marR="0" rtl="0" algn="l">
              <a:lnSpc>
                <a:spcPct val="100000"/>
              </a:lnSpc>
              <a:spcBef>
                <a:spcPts val="0"/>
              </a:spcBef>
              <a:spcAft>
                <a:spcPts val="0"/>
              </a:spcAft>
              <a:buClr>
                <a:schemeClr val="dk1"/>
              </a:buClr>
              <a:buSzPts val="1150"/>
              <a:buFont typeface="Calibri"/>
              <a:buNone/>
            </a:pPr>
            <a:r>
              <a:t/>
            </a:r>
            <a:endParaRPr/>
          </a:p>
          <a:p>
            <a:pPr indent="0" lvl="0" marL="0" marR="0" rtl="0" algn="l">
              <a:lnSpc>
                <a:spcPct val="100000"/>
              </a:lnSpc>
              <a:spcBef>
                <a:spcPts val="0"/>
              </a:spcBef>
              <a:spcAft>
                <a:spcPts val="0"/>
              </a:spcAft>
              <a:buClr>
                <a:schemeClr val="dk1"/>
              </a:buClr>
              <a:buSzPts val="1150"/>
              <a:buFont typeface="Calibri"/>
              <a:buNone/>
            </a:pPr>
            <a:r>
              <a:rPr b="0" i="0" lang="en-GB" sz="1150">
                <a:solidFill>
                  <a:schemeClr val="dk1"/>
                </a:solidFill>
                <a:latin typeface="Calibri"/>
                <a:ea typeface="Calibri"/>
                <a:cs typeface="Calibri"/>
                <a:sym typeface="Calibri"/>
              </a:rPr>
              <a:t>Davidavičienė, V., &amp; Lolat, I. (2016). Migrant entrepreneurship in Europe: challenges and opportunities. In </a:t>
            </a:r>
            <a:r>
              <a:rPr b="0" i="1" lang="en-GB" sz="1150">
                <a:solidFill>
                  <a:schemeClr val="dk1"/>
                </a:solidFill>
                <a:latin typeface="Calibri"/>
                <a:ea typeface="Calibri"/>
                <a:cs typeface="Calibri"/>
                <a:sym typeface="Calibri"/>
              </a:rPr>
              <a:t>The 9th International Scientific Conference “Business and Management</a:t>
            </a:r>
            <a:r>
              <a:rPr b="0" i="0" lang="en-GB" sz="1150">
                <a:solidFill>
                  <a:schemeClr val="dk1"/>
                </a:solidFill>
                <a:latin typeface="Calibri"/>
                <a:ea typeface="Calibri"/>
                <a:cs typeface="Calibri"/>
                <a:sym typeface="Calibri"/>
              </a:rPr>
              <a:t> (pp. 1-14).</a:t>
            </a:r>
            <a:endParaRPr/>
          </a:p>
          <a:p>
            <a:pPr indent="0" lvl="0" marL="0" marR="0" rtl="0" algn="l">
              <a:lnSpc>
                <a:spcPct val="100000"/>
              </a:lnSpc>
              <a:spcBef>
                <a:spcPts val="0"/>
              </a:spcBef>
              <a:spcAft>
                <a:spcPts val="0"/>
              </a:spcAft>
              <a:buClr>
                <a:schemeClr val="dk1"/>
              </a:buClr>
              <a:buSzPts val="1150"/>
              <a:buFont typeface="Calibri"/>
              <a:buNone/>
            </a:pPr>
            <a:r>
              <a:t/>
            </a:r>
            <a:endParaRPr b="0" i="0" sz="115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50"/>
              <a:buFont typeface="Calibri"/>
              <a:buNone/>
            </a:pPr>
            <a:r>
              <a:rPr b="0" i="0" lang="en-GB" sz="1150">
                <a:solidFill>
                  <a:schemeClr val="dk1"/>
                </a:solidFill>
                <a:latin typeface="Calibri"/>
                <a:ea typeface="Calibri"/>
                <a:cs typeface="Calibri"/>
                <a:sym typeface="Calibri"/>
              </a:rPr>
              <a:t>OECD (2019), "Policy brief on refugee entrepreneurship", </a:t>
            </a:r>
            <a:r>
              <a:rPr b="0" i="1" lang="en-GB" sz="1150">
                <a:solidFill>
                  <a:schemeClr val="dk1"/>
                </a:solidFill>
                <a:latin typeface="Calibri"/>
                <a:ea typeface="Calibri"/>
                <a:cs typeface="Calibri"/>
                <a:sym typeface="Calibri"/>
              </a:rPr>
              <a:t>OECD SME and Entrepreneurship Papers</a:t>
            </a:r>
            <a:r>
              <a:rPr b="0" i="0" lang="en-GB" sz="1150">
                <a:solidFill>
                  <a:schemeClr val="dk1"/>
                </a:solidFill>
                <a:latin typeface="Calibri"/>
                <a:ea typeface="Calibri"/>
                <a:cs typeface="Calibri"/>
                <a:sym typeface="Calibri"/>
              </a:rPr>
              <a:t>, No. 14, OECD Publishing, Paris, </a:t>
            </a:r>
            <a:r>
              <a:rPr b="0" i="0" lang="en-GB" sz="1150" u="sng" strike="noStrike">
                <a:solidFill>
                  <a:schemeClr val="dk1"/>
                </a:solidFill>
                <a:latin typeface="Calibri"/>
                <a:ea typeface="Calibri"/>
                <a:cs typeface="Calibri"/>
                <a:sym typeface="Calibri"/>
                <a:hlinkClick r:id="rId2">
                  <a:extLst>
                    <a:ext uri="{A12FA001-AC4F-418D-AE19-62706E023703}">
                      <ahyp:hlinkClr val="tx"/>
                    </a:ext>
                  </a:extLst>
                </a:hlinkClick>
              </a:rPr>
              <a:t>https://doi.org/10.1787/70571d6f-en</a:t>
            </a:r>
            <a:r>
              <a:rPr b="0" i="0" lang="en-GB" sz="1150">
                <a:solidFill>
                  <a:schemeClr val="dk1"/>
                </a:solidFill>
                <a:latin typeface="Calibri"/>
                <a:ea typeface="Calibri"/>
                <a:cs typeface="Calibri"/>
                <a:sym typeface="Calibri"/>
              </a:rPr>
              <a:t>.</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Calibri"/>
              <a:buNone/>
            </a:pPr>
            <a:r>
              <a:rPr lang="en-GB"/>
              <a:t>Source:</a:t>
            </a:r>
            <a:endParaRPr/>
          </a:p>
          <a:p>
            <a:pPr indent="0" lvl="0" marL="0" marR="0" rtl="0" algn="l">
              <a:lnSpc>
                <a:spcPct val="100000"/>
              </a:lnSpc>
              <a:spcBef>
                <a:spcPts val="0"/>
              </a:spcBef>
              <a:spcAft>
                <a:spcPts val="0"/>
              </a:spcAft>
              <a:buClr>
                <a:schemeClr val="dk1"/>
              </a:buClr>
              <a:buSzPts val="1150"/>
              <a:buFont typeface="Calibri"/>
              <a:buNone/>
            </a:pPr>
            <a:r>
              <a:t/>
            </a:r>
            <a:endParaRPr/>
          </a:p>
          <a:p>
            <a:pPr indent="0" lvl="0" marL="0" rtl="0" algn="l">
              <a:spcBef>
                <a:spcPts val="0"/>
              </a:spcBef>
              <a:spcAft>
                <a:spcPts val="0"/>
              </a:spcAft>
              <a:buNone/>
            </a:pPr>
            <a:r>
              <a:rPr b="0" i="0" lang="en-GB" sz="1150">
                <a:solidFill>
                  <a:schemeClr val="dk1"/>
                </a:solidFill>
                <a:latin typeface="Calibri"/>
                <a:ea typeface="Calibri"/>
                <a:cs typeface="Calibri"/>
                <a:sym typeface="Calibri"/>
              </a:rPr>
              <a:t>Naudé, W., Siegel, M. &amp; Marchand, K. Migration, entrepreneurship and development: critical questions. </a:t>
            </a:r>
            <a:r>
              <a:rPr b="0" i="1" lang="en-GB" sz="1150">
                <a:solidFill>
                  <a:schemeClr val="dk1"/>
                </a:solidFill>
                <a:latin typeface="Calibri"/>
                <a:ea typeface="Calibri"/>
                <a:cs typeface="Calibri"/>
                <a:sym typeface="Calibri"/>
              </a:rPr>
              <a:t>IZA J Migration</a:t>
            </a:r>
            <a:r>
              <a:rPr b="0" i="0" lang="en-GB" sz="1150">
                <a:solidFill>
                  <a:schemeClr val="dk1"/>
                </a:solidFill>
                <a:latin typeface="Calibri"/>
                <a:ea typeface="Calibri"/>
                <a:cs typeface="Calibri"/>
                <a:sym typeface="Calibri"/>
              </a:rPr>
              <a:t> </a:t>
            </a:r>
            <a:r>
              <a:rPr b="1" i="0" lang="en-GB" sz="1150">
                <a:solidFill>
                  <a:schemeClr val="dk1"/>
                </a:solidFill>
                <a:latin typeface="Calibri"/>
                <a:ea typeface="Calibri"/>
                <a:cs typeface="Calibri"/>
                <a:sym typeface="Calibri"/>
              </a:rPr>
              <a:t>6</a:t>
            </a:r>
            <a:r>
              <a:rPr b="0" i="0" lang="en-GB" sz="1150">
                <a:solidFill>
                  <a:schemeClr val="dk1"/>
                </a:solidFill>
                <a:latin typeface="Calibri"/>
                <a:ea typeface="Calibri"/>
                <a:cs typeface="Calibri"/>
                <a:sym typeface="Calibri"/>
              </a:rPr>
              <a:t>, 5 (2017). https://doi.org/10.1186/s40176-016-0077-8</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Manyi, E. (2010). Master Thesis Immigrant Entrepreneurship. Case Studies of challenges faced by immigrant entrepreneurs in a large and small Swedish city.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Calibri"/>
              <a:buNone/>
            </a:pPr>
            <a:r>
              <a:rPr lang="en-GB"/>
              <a:t>Source:</a:t>
            </a:r>
            <a:endParaRPr/>
          </a:p>
          <a:p>
            <a:pPr indent="0" lvl="0" marL="0" marR="0" rtl="0" algn="l">
              <a:lnSpc>
                <a:spcPct val="100000"/>
              </a:lnSpc>
              <a:spcBef>
                <a:spcPts val="0"/>
              </a:spcBef>
              <a:spcAft>
                <a:spcPts val="0"/>
              </a:spcAft>
              <a:buClr>
                <a:schemeClr val="dk1"/>
              </a:buClr>
              <a:buSzPts val="1150"/>
              <a:buFont typeface="Calibri"/>
              <a:buNone/>
            </a:pPr>
            <a:r>
              <a:t/>
            </a:r>
            <a:endParaRPr/>
          </a:p>
          <a:p>
            <a:pPr indent="0" lvl="0" marL="0" marR="0" rtl="0" algn="l">
              <a:lnSpc>
                <a:spcPct val="100000"/>
              </a:lnSpc>
              <a:spcBef>
                <a:spcPts val="0"/>
              </a:spcBef>
              <a:spcAft>
                <a:spcPts val="0"/>
              </a:spcAft>
              <a:buClr>
                <a:schemeClr val="dk1"/>
              </a:buClr>
              <a:buSzPts val="1100"/>
              <a:buFont typeface="Calibri"/>
              <a:buNone/>
            </a:pPr>
            <a:r>
              <a:rPr lang="en-GB"/>
              <a:t>David, Alexandra; Schäfer, Susann; Terstriep, Judith (2021) : Characteristics of migrant entrepreneurs: Asset in times of crisis?, Forschung Aktuell, No. 01/2021, Institut Arbeit und Technik (IAT), Gelsenkirchenhttps://www.econstor.eu/bitstream/10419/231383/1/1749298260.pdf</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 </a:t>
            </a:r>
            <a:endParaRPr/>
          </a:p>
          <a:p>
            <a:pPr indent="0" lvl="0" marL="0" rtl="0" algn="l">
              <a:spcBef>
                <a:spcPts val="0"/>
              </a:spcBef>
              <a:spcAft>
                <a:spcPts val="0"/>
              </a:spcAft>
              <a:buNone/>
            </a:pPr>
            <a:r>
              <a:rPr lang="en-GB"/>
              <a:t>https://impactonyouth.eu/assessments/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https://impactonyouth.eu/user-register/</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 </a:t>
            </a:r>
            <a:endParaRPr/>
          </a:p>
          <a:p>
            <a:pPr indent="0" lvl="0" marL="0" rtl="0" algn="l">
              <a:spcBef>
                <a:spcPts val="0"/>
              </a:spcBef>
              <a:spcAft>
                <a:spcPts val="0"/>
              </a:spcAft>
              <a:buNone/>
            </a:pPr>
            <a:r>
              <a:rPr lang="en-GB"/>
              <a:t>https://impactonyouth.eu/assessments/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  https://www.bdc.ca/en/articles-tools/entrepreneur-toolkit/business-assessments/self-assessment-test-your-entrepreneurial-potential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Additional Resources For Educators and Organizers of Language Support Activities:</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GB"/>
              <a:t>Council of Europe </a:t>
            </a:r>
            <a:endParaRPr/>
          </a:p>
          <a:p>
            <a:pPr indent="0" lvl="0" marL="0" rtl="0" algn="l">
              <a:spcBef>
                <a:spcPts val="0"/>
              </a:spcBef>
              <a:spcAft>
                <a:spcPts val="0"/>
              </a:spcAft>
              <a:buNone/>
            </a:pPr>
            <a:r>
              <a:rPr lang="en-GB"/>
              <a:t>https://www.coe.int/en/web/language-support-for-adult-refugees/list-of-all-tools</a:t>
            </a:r>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 https://www.theneweuropean.eu/eurovoices/immigrant-entrepreneurs-are-the-best-of-the-best-a-selection-of-mep-quotes</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Calibri"/>
              <a:buNone/>
            </a:pPr>
            <a:r>
              <a:rPr lang="en-GB"/>
              <a:t>Source:</a:t>
            </a:r>
            <a:endParaRPr/>
          </a:p>
          <a:p>
            <a:pPr indent="0" lvl="0" marL="0" marR="0" rtl="0" algn="l">
              <a:lnSpc>
                <a:spcPct val="100000"/>
              </a:lnSpc>
              <a:spcBef>
                <a:spcPts val="0"/>
              </a:spcBef>
              <a:spcAft>
                <a:spcPts val="0"/>
              </a:spcAft>
              <a:buClr>
                <a:schemeClr val="dk1"/>
              </a:buClr>
              <a:buSzPts val="1150"/>
              <a:buFont typeface="Calibri"/>
              <a:buNone/>
            </a:pPr>
            <a:r>
              <a:t/>
            </a:r>
            <a:endParaRPr/>
          </a:p>
          <a:p>
            <a:pPr indent="0" lvl="0" marL="0" marR="0" rtl="0" algn="l">
              <a:lnSpc>
                <a:spcPct val="100000"/>
              </a:lnSpc>
              <a:spcBef>
                <a:spcPts val="0"/>
              </a:spcBef>
              <a:spcAft>
                <a:spcPts val="0"/>
              </a:spcAft>
              <a:buClr>
                <a:schemeClr val="dk1"/>
              </a:buClr>
              <a:buSzPts val="1100"/>
              <a:buFont typeface="Calibri"/>
              <a:buNone/>
            </a:pPr>
            <a:r>
              <a:rPr lang="en-GB"/>
              <a:t>https://openstax.org/books/entrepreneurship/pages/11-4-the-business-plan</a:t>
            </a:r>
            <a:endParaRPr/>
          </a:p>
          <a:p>
            <a:pPr indent="0" lvl="0" marL="0" marR="0" rtl="0" algn="l">
              <a:lnSpc>
                <a:spcPct val="100000"/>
              </a:lnSpc>
              <a:spcBef>
                <a:spcPts val="0"/>
              </a:spcBef>
              <a:spcAft>
                <a:spcPts val="0"/>
              </a:spcAft>
              <a:buClr>
                <a:schemeClr val="dk1"/>
              </a:buClr>
              <a:buSzPts val="1150"/>
              <a:buFont typeface="Calibri"/>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Calibri"/>
              <a:buNone/>
            </a:pPr>
            <a:r>
              <a:rPr lang="en-GB"/>
              <a:t>Source:</a:t>
            </a:r>
            <a:endParaRPr/>
          </a:p>
          <a:p>
            <a:pPr indent="0" lvl="0" marL="0" marR="0" rtl="0" algn="l">
              <a:lnSpc>
                <a:spcPct val="100000"/>
              </a:lnSpc>
              <a:spcBef>
                <a:spcPts val="0"/>
              </a:spcBef>
              <a:spcAft>
                <a:spcPts val="0"/>
              </a:spcAft>
              <a:buClr>
                <a:schemeClr val="dk1"/>
              </a:buClr>
              <a:buSzPts val="1150"/>
              <a:buFont typeface="Calibri"/>
              <a:buNone/>
            </a:pPr>
            <a:r>
              <a:t/>
            </a:r>
            <a:endParaRPr/>
          </a:p>
          <a:p>
            <a:pPr indent="0" lvl="0" marL="0" marR="0" rtl="0" algn="l">
              <a:lnSpc>
                <a:spcPct val="100000"/>
              </a:lnSpc>
              <a:spcBef>
                <a:spcPts val="0"/>
              </a:spcBef>
              <a:spcAft>
                <a:spcPts val="0"/>
              </a:spcAft>
              <a:buClr>
                <a:schemeClr val="dk1"/>
              </a:buClr>
              <a:buSzPts val="1100"/>
              <a:buFont typeface="Calibri"/>
              <a:buNone/>
            </a:pPr>
            <a:r>
              <a:rPr lang="en-GB"/>
              <a:t>https://openstax.org/books/entrepreneurship/pages/11-4-the-business-plan</a:t>
            </a:r>
            <a:endParaRPr/>
          </a:p>
          <a:p>
            <a:pPr indent="0" lvl="0" marL="0" marR="0" rtl="0" algn="l">
              <a:lnSpc>
                <a:spcPct val="100000"/>
              </a:lnSpc>
              <a:spcBef>
                <a:spcPts val="0"/>
              </a:spcBef>
              <a:spcAft>
                <a:spcPts val="0"/>
              </a:spcAft>
              <a:buClr>
                <a:schemeClr val="dk1"/>
              </a:buClr>
              <a:buSzPts val="1150"/>
              <a:buFont typeface="Calibri"/>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Source:https://studylib.net/doc/11852130/a-business-plan-checklist--key-questions-to-answer-organi...</a:t>
            </a:r>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Source: https://www.theneweuropean.eu/eurovoices/immigrant-entrepreneurs-are-the-best-of-the-best-a-selection-of-mep-quotes</a:t>
            </a:r>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4" name="Google Shape;724;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showMasterSp="0">
  <p:cSld name="Cover Slide 1">
    <p:spTree>
      <p:nvGrpSpPr>
        <p:cNvPr id="13" name="Shape 13"/>
        <p:cNvGrpSpPr/>
        <p:nvPr/>
      </p:nvGrpSpPr>
      <p:grpSpPr>
        <a:xfrm>
          <a:off x="0" y="0"/>
          <a:ext cx="0" cy="0"/>
          <a:chOff x="0" y="0"/>
          <a:chExt cx="0" cy="0"/>
        </a:xfrm>
      </p:grpSpPr>
      <p:sp>
        <p:nvSpPr>
          <p:cNvPr id="14" name="Google Shape;14;p62"/>
          <p:cNvSpPr/>
          <p:nvPr/>
        </p:nvSpPr>
        <p:spPr>
          <a:xfrm>
            <a:off x="0" y="2693726"/>
            <a:ext cx="12192000" cy="3193489"/>
          </a:xfrm>
          <a:custGeom>
            <a:rect b="b" l="l" r="r" t="t"/>
            <a:pathLst>
              <a:path extrusionOk="0" h="6806308" w="7600392">
                <a:moveTo>
                  <a:pt x="0" y="0"/>
                </a:moveTo>
                <a:lnTo>
                  <a:pt x="7600393" y="0"/>
                </a:lnTo>
                <a:lnTo>
                  <a:pt x="7600393" y="6806308"/>
                </a:lnTo>
                <a:lnTo>
                  <a:pt x="0" y="6806308"/>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15" name="Google Shape;15;p62"/>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1" i="0" sz="4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6" name="Google Shape;16;p62"/>
          <p:cNvSpPr txBox="1"/>
          <p:nvPr>
            <p:ph idx="2" type="body"/>
          </p:nvPr>
        </p:nvSpPr>
        <p:spPr>
          <a:xfrm>
            <a:off x="575887"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grpSp>
        <p:nvGrpSpPr>
          <p:cNvPr id="17" name="Google Shape;17;p62"/>
          <p:cNvGrpSpPr/>
          <p:nvPr/>
        </p:nvGrpSpPr>
        <p:grpSpPr>
          <a:xfrm>
            <a:off x="9720269" y="6076495"/>
            <a:ext cx="2471731" cy="613729"/>
            <a:chOff x="0" y="0"/>
            <a:chExt cx="2301694" cy="571500"/>
          </a:xfrm>
        </p:grpSpPr>
        <p:sp>
          <p:nvSpPr>
            <p:cNvPr id="18" name="Google Shape;18;p62"/>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19" name="Google Shape;19;p62"/>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sp>
        <p:nvSpPr>
          <p:cNvPr id="20" name="Google Shape;20;p62"/>
          <p:cNvSpPr/>
          <p:nvPr>
            <p:ph idx="3" type="pic"/>
          </p:nvPr>
        </p:nvSpPr>
        <p:spPr>
          <a:xfrm>
            <a:off x="5835282" y="435952"/>
            <a:ext cx="5982506" cy="4551482"/>
          </a:xfrm>
          <a:prstGeom prst="rect">
            <a:avLst/>
          </a:prstGeom>
          <a:solidFill>
            <a:srgbClr val="F2F2F2"/>
          </a:solidFill>
          <a:ln>
            <a:noFill/>
          </a:ln>
        </p:spPr>
      </p:sp>
      <p:sp>
        <p:nvSpPr>
          <p:cNvPr id="21" name="Google Shape;21;p62"/>
          <p:cNvSpPr txBox="1"/>
          <p:nvPr>
            <p:ph idx="4" type="body"/>
          </p:nvPr>
        </p:nvSpPr>
        <p:spPr>
          <a:xfrm>
            <a:off x="575887" y="6100771"/>
            <a:ext cx="3752276" cy="62206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2400"/>
              <a:buFont typeface="Arial"/>
              <a:buNone/>
              <a:defRPr b="0"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22" name="Google Shape;22;p62"/>
          <p:cNvSpPr/>
          <p:nvPr/>
        </p:nvSpPr>
        <p:spPr>
          <a:xfrm rot="-5400000">
            <a:off x="5082637" y="3778098"/>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pic>
        <p:nvPicPr>
          <p:cNvPr id="23" name="Google Shape;23;p62"/>
          <p:cNvPicPr preferRelativeResize="0"/>
          <p:nvPr/>
        </p:nvPicPr>
        <p:blipFill rotWithShape="1">
          <a:blip r:embed="rId3">
            <a:alphaModFix/>
          </a:blip>
          <a:srcRect b="0" l="0" r="0" t="0"/>
          <a:stretch/>
        </p:blipFill>
        <p:spPr>
          <a:xfrm>
            <a:off x="216554" y="489291"/>
            <a:ext cx="4751124" cy="178712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1 - lime">
  <p:cSld name="Divider 01 - lime">
    <p:spTree>
      <p:nvGrpSpPr>
        <p:cNvPr id="105" name="Shape 105"/>
        <p:cNvGrpSpPr/>
        <p:nvPr/>
      </p:nvGrpSpPr>
      <p:grpSpPr>
        <a:xfrm>
          <a:off x="0" y="0"/>
          <a:ext cx="0" cy="0"/>
          <a:chOff x="0" y="0"/>
          <a:chExt cx="0" cy="0"/>
        </a:xfrm>
      </p:grpSpPr>
      <p:sp>
        <p:nvSpPr>
          <p:cNvPr id="106" name="Google Shape;106;p71"/>
          <p:cNvSpPr/>
          <p:nvPr/>
        </p:nvSpPr>
        <p:spPr>
          <a:xfrm>
            <a:off x="-42147" y="3046269"/>
            <a:ext cx="12192000" cy="3811731"/>
          </a:xfrm>
          <a:custGeom>
            <a:rect b="b" l="l" r="r" t="t"/>
            <a:pathLst>
              <a:path extrusionOk="0" h="5787363" w="7686655">
                <a:moveTo>
                  <a:pt x="0" y="1"/>
                </a:moveTo>
                <a:lnTo>
                  <a:pt x="7686655" y="1"/>
                </a:lnTo>
                <a:lnTo>
                  <a:pt x="7686655" y="5787364"/>
                </a:lnTo>
                <a:lnTo>
                  <a:pt x="-1" y="578736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107" name="Google Shape;107;p71"/>
          <p:cNvSpPr/>
          <p:nvPr/>
        </p:nvSpPr>
        <p:spPr>
          <a:xfrm>
            <a:off x="-14049" y="2880243"/>
            <a:ext cx="12192000" cy="2983041"/>
          </a:xfrm>
          <a:custGeom>
            <a:rect b="b" l="l" r="r" t="t"/>
            <a:pathLst>
              <a:path extrusionOk="0" h="5787363" w="7686655">
                <a:moveTo>
                  <a:pt x="0" y="1"/>
                </a:moveTo>
                <a:lnTo>
                  <a:pt x="7686655" y="1"/>
                </a:lnTo>
                <a:lnTo>
                  <a:pt x="7686655" y="5787364"/>
                </a:lnTo>
                <a:lnTo>
                  <a:pt x="-1" y="5787364"/>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108" name="Google Shape;108;p71"/>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3657"/>
              </a:spcBef>
              <a:spcAft>
                <a:spcPts val="0"/>
              </a:spcAft>
              <a:buClr>
                <a:srgbClr val="7ABB57"/>
              </a:buClr>
              <a:buSzPts val="11613"/>
              <a:buFont typeface="Arial"/>
              <a:buNone/>
              <a:defRPr b="1" i="0" sz="11613" u="none" cap="none" strike="noStrike">
                <a:solidFill>
                  <a:srgbClr val="7ABB57"/>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09" name="Google Shape;109;p71"/>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915F9E"/>
              </a:buClr>
              <a:buSzPts val="4800"/>
              <a:buFont typeface="Arial"/>
              <a:buNone/>
              <a:defRPr b="1" i="0" sz="4800" u="none" cap="none" strike="noStrike">
                <a:solidFill>
                  <a:srgbClr val="915F9E"/>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10" name="Google Shape;110;p71"/>
          <p:cNvSpPr txBox="1"/>
          <p:nvPr>
            <p:ph idx="3" type="body"/>
          </p:nvPr>
        </p:nvSpPr>
        <p:spPr>
          <a:xfrm>
            <a:off x="703143" y="4110228"/>
            <a:ext cx="5616603" cy="972741"/>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11" name="Google Shape;111;p71"/>
          <p:cNvSpPr/>
          <p:nvPr>
            <p:ph idx="4" type="pic"/>
          </p:nvPr>
        </p:nvSpPr>
        <p:spPr>
          <a:xfrm>
            <a:off x="6841657" y="0"/>
            <a:ext cx="5364392" cy="6325815"/>
          </a:xfrm>
          <a:prstGeom prst="rect">
            <a:avLst/>
          </a:prstGeom>
          <a:solidFill>
            <a:srgbClr val="D8D8D8"/>
          </a:solidFill>
          <a:ln>
            <a:noFill/>
          </a:ln>
        </p:spPr>
      </p:sp>
      <p:sp>
        <p:nvSpPr>
          <p:cNvPr id="112" name="Google Shape;112;p71"/>
          <p:cNvSpPr/>
          <p:nvPr/>
        </p:nvSpPr>
        <p:spPr>
          <a:xfrm rot="-5400000">
            <a:off x="6121657" y="4227663"/>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6">
  <p:cSld name="Photo Slide 6">
    <p:spTree>
      <p:nvGrpSpPr>
        <p:cNvPr id="113" name="Shape 113"/>
        <p:cNvGrpSpPr/>
        <p:nvPr/>
      </p:nvGrpSpPr>
      <p:grpSpPr>
        <a:xfrm>
          <a:off x="0" y="0"/>
          <a:ext cx="0" cy="0"/>
          <a:chOff x="0" y="0"/>
          <a:chExt cx="0" cy="0"/>
        </a:xfrm>
      </p:grpSpPr>
      <p:sp>
        <p:nvSpPr>
          <p:cNvPr id="114" name="Google Shape;114;p72"/>
          <p:cNvSpPr/>
          <p:nvPr/>
        </p:nvSpPr>
        <p:spPr>
          <a:xfrm>
            <a:off x="0" y="1"/>
            <a:ext cx="12192000" cy="4366938"/>
          </a:xfrm>
          <a:prstGeom prst="rect">
            <a:avLst/>
          </a:prstGeom>
          <a:solidFill>
            <a:srgbClr val="915F9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69">
              <a:solidFill>
                <a:schemeClr val="lt1"/>
              </a:solidFill>
              <a:latin typeface="Montserrat"/>
              <a:ea typeface="Montserrat"/>
              <a:cs typeface="Montserrat"/>
              <a:sym typeface="Montserrat"/>
            </a:endParaRPr>
          </a:p>
        </p:txBody>
      </p:sp>
      <p:sp>
        <p:nvSpPr>
          <p:cNvPr id="115" name="Google Shape;115;p72"/>
          <p:cNvSpPr txBox="1"/>
          <p:nvPr>
            <p:ph idx="1" type="body"/>
          </p:nvPr>
        </p:nvSpPr>
        <p:spPr>
          <a:xfrm>
            <a:off x="946246" y="5087695"/>
            <a:ext cx="4403214" cy="13468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16" name="Google Shape;116;p72"/>
          <p:cNvSpPr txBox="1"/>
          <p:nvPr>
            <p:ph idx="2" type="body"/>
          </p:nvPr>
        </p:nvSpPr>
        <p:spPr>
          <a:xfrm>
            <a:off x="5779610" y="5087694"/>
            <a:ext cx="5726769" cy="13468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17" name="Google Shape;117;p72"/>
          <p:cNvSpPr/>
          <p:nvPr>
            <p:ph idx="3" type="pic"/>
          </p:nvPr>
        </p:nvSpPr>
        <p:spPr>
          <a:xfrm>
            <a:off x="438150" y="423475"/>
            <a:ext cx="3752850" cy="3481775"/>
          </a:xfrm>
          <a:prstGeom prst="rect">
            <a:avLst/>
          </a:prstGeom>
          <a:solidFill>
            <a:srgbClr val="D8D8D8"/>
          </a:solidFill>
          <a:ln>
            <a:noFill/>
          </a:ln>
        </p:spPr>
      </p:sp>
      <p:sp>
        <p:nvSpPr>
          <p:cNvPr id="118" name="Google Shape;118;p72"/>
          <p:cNvSpPr/>
          <p:nvPr>
            <p:ph idx="4" type="pic"/>
          </p:nvPr>
        </p:nvSpPr>
        <p:spPr>
          <a:xfrm>
            <a:off x="4686300" y="423476"/>
            <a:ext cx="2819400" cy="1519624"/>
          </a:xfrm>
          <a:prstGeom prst="rect">
            <a:avLst/>
          </a:prstGeom>
          <a:solidFill>
            <a:srgbClr val="D8D8D8"/>
          </a:solidFill>
          <a:ln>
            <a:noFill/>
          </a:ln>
        </p:spPr>
      </p:sp>
      <p:sp>
        <p:nvSpPr>
          <p:cNvPr id="119" name="Google Shape;119;p72"/>
          <p:cNvSpPr/>
          <p:nvPr>
            <p:ph idx="5" type="pic"/>
          </p:nvPr>
        </p:nvSpPr>
        <p:spPr>
          <a:xfrm>
            <a:off x="4686300" y="2404676"/>
            <a:ext cx="2819400" cy="1519624"/>
          </a:xfrm>
          <a:prstGeom prst="rect">
            <a:avLst/>
          </a:prstGeom>
          <a:solidFill>
            <a:srgbClr val="D8D8D8"/>
          </a:solidFill>
          <a:ln>
            <a:noFill/>
          </a:ln>
        </p:spPr>
      </p:sp>
      <p:sp>
        <p:nvSpPr>
          <p:cNvPr id="120" name="Google Shape;120;p72"/>
          <p:cNvSpPr/>
          <p:nvPr>
            <p:ph idx="6" type="pic"/>
          </p:nvPr>
        </p:nvSpPr>
        <p:spPr>
          <a:xfrm>
            <a:off x="7962900" y="442525"/>
            <a:ext cx="3752850" cy="3481775"/>
          </a:xfrm>
          <a:prstGeom prst="rect">
            <a:avLst/>
          </a:prstGeom>
          <a:solidFill>
            <a:srgbClr val="D8D8D8"/>
          </a:solidFill>
          <a:ln>
            <a:noFill/>
          </a:ln>
        </p:spPr>
      </p:sp>
      <p:sp>
        <p:nvSpPr>
          <p:cNvPr id="121" name="Google Shape;121;p72"/>
          <p:cNvSpPr/>
          <p:nvPr/>
        </p:nvSpPr>
        <p:spPr>
          <a:xfrm rot="-5400000">
            <a:off x="-269498" y="1351335"/>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p15:guide id="1" orient="horz" pos="41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x photo/text slide">
  <p:cSld name="3 x photo/text slide">
    <p:spTree>
      <p:nvGrpSpPr>
        <p:cNvPr id="122" name="Shape 122"/>
        <p:cNvGrpSpPr/>
        <p:nvPr/>
      </p:nvGrpSpPr>
      <p:grpSpPr>
        <a:xfrm>
          <a:off x="0" y="0"/>
          <a:ext cx="0" cy="0"/>
          <a:chOff x="0" y="0"/>
          <a:chExt cx="0" cy="0"/>
        </a:xfrm>
      </p:grpSpPr>
      <p:sp>
        <p:nvSpPr>
          <p:cNvPr id="123" name="Google Shape;123;p73"/>
          <p:cNvSpPr txBox="1"/>
          <p:nvPr>
            <p:ph idx="1" type="body"/>
          </p:nvPr>
        </p:nvSpPr>
        <p:spPr>
          <a:xfrm>
            <a:off x="4346104" y="387792"/>
            <a:ext cx="7160276" cy="73006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24" name="Google Shape;124;p73"/>
          <p:cNvSpPr txBox="1"/>
          <p:nvPr>
            <p:ph idx="2" type="body"/>
          </p:nvPr>
        </p:nvSpPr>
        <p:spPr>
          <a:xfrm>
            <a:off x="4358285" y="1091007"/>
            <a:ext cx="7160273" cy="9458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25" name="Google Shape;125;p73"/>
          <p:cNvSpPr txBox="1"/>
          <p:nvPr>
            <p:ph idx="3" type="body"/>
          </p:nvPr>
        </p:nvSpPr>
        <p:spPr>
          <a:xfrm>
            <a:off x="4346104" y="2462666"/>
            <a:ext cx="7160276" cy="73006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26" name="Google Shape;126;p73"/>
          <p:cNvSpPr txBox="1"/>
          <p:nvPr>
            <p:ph idx="4" type="body"/>
          </p:nvPr>
        </p:nvSpPr>
        <p:spPr>
          <a:xfrm>
            <a:off x="4358285" y="3165882"/>
            <a:ext cx="7160273" cy="9458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27" name="Google Shape;127;p73"/>
          <p:cNvSpPr txBox="1"/>
          <p:nvPr>
            <p:ph idx="5" type="body"/>
          </p:nvPr>
        </p:nvSpPr>
        <p:spPr>
          <a:xfrm>
            <a:off x="4358285" y="4537541"/>
            <a:ext cx="7160276" cy="73006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28" name="Google Shape;128;p73"/>
          <p:cNvSpPr txBox="1"/>
          <p:nvPr>
            <p:ph idx="6" type="body"/>
          </p:nvPr>
        </p:nvSpPr>
        <p:spPr>
          <a:xfrm>
            <a:off x="4370466" y="5240757"/>
            <a:ext cx="7160273" cy="9458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29" name="Google Shape;129;p73"/>
          <p:cNvSpPr/>
          <p:nvPr>
            <p:ph idx="7" type="pic"/>
          </p:nvPr>
        </p:nvSpPr>
        <p:spPr>
          <a:xfrm>
            <a:off x="501328" y="413959"/>
            <a:ext cx="2529327" cy="1727134"/>
          </a:xfrm>
          <a:prstGeom prst="rect">
            <a:avLst/>
          </a:prstGeom>
          <a:solidFill>
            <a:srgbClr val="D8D8D8"/>
          </a:solidFill>
          <a:ln>
            <a:noFill/>
          </a:ln>
        </p:spPr>
      </p:sp>
      <p:sp>
        <p:nvSpPr>
          <p:cNvPr id="130" name="Google Shape;130;p73"/>
          <p:cNvSpPr/>
          <p:nvPr/>
        </p:nvSpPr>
        <p:spPr>
          <a:xfrm rot="10800000">
            <a:off x="359045" y="674564"/>
            <a:ext cx="1620514" cy="1623346"/>
          </a:xfrm>
          <a:custGeom>
            <a:rect b="b" l="l" r="r" t="t"/>
            <a:pathLst>
              <a:path extrusionOk="0" h="1623346" w="1620514">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1" name="Google Shape;131;p73"/>
          <p:cNvSpPr/>
          <p:nvPr>
            <p:ph idx="8" type="pic"/>
          </p:nvPr>
        </p:nvSpPr>
        <p:spPr>
          <a:xfrm>
            <a:off x="482278" y="2539396"/>
            <a:ext cx="2529327" cy="1727134"/>
          </a:xfrm>
          <a:prstGeom prst="rect">
            <a:avLst/>
          </a:prstGeom>
          <a:solidFill>
            <a:srgbClr val="D8D8D8"/>
          </a:solidFill>
          <a:ln>
            <a:noFill/>
          </a:ln>
        </p:spPr>
      </p:sp>
      <p:sp>
        <p:nvSpPr>
          <p:cNvPr id="132" name="Google Shape;132;p73"/>
          <p:cNvSpPr/>
          <p:nvPr/>
        </p:nvSpPr>
        <p:spPr>
          <a:xfrm rot="10800000">
            <a:off x="339995" y="2800001"/>
            <a:ext cx="1620514" cy="1623346"/>
          </a:xfrm>
          <a:custGeom>
            <a:rect b="b" l="l" r="r" t="t"/>
            <a:pathLst>
              <a:path extrusionOk="0" h="1623346" w="1620514">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3" name="Google Shape;133;p73"/>
          <p:cNvSpPr/>
          <p:nvPr>
            <p:ph idx="9" type="pic"/>
          </p:nvPr>
        </p:nvSpPr>
        <p:spPr>
          <a:xfrm>
            <a:off x="463228" y="4672996"/>
            <a:ext cx="2529327" cy="1727134"/>
          </a:xfrm>
          <a:prstGeom prst="rect">
            <a:avLst/>
          </a:prstGeom>
          <a:solidFill>
            <a:srgbClr val="D8D8D8"/>
          </a:solidFill>
          <a:ln>
            <a:noFill/>
          </a:ln>
        </p:spPr>
      </p:sp>
      <p:sp>
        <p:nvSpPr>
          <p:cNvPr id="134" name="Google Shape;134;p73"/>
          <p:cNvSpPr/>
          <p:nvPr/>
        </p:nvSpPr>
        <p:spPr>
          <a:xfrm rot="10800000">
            <a:off x="320945" y="4933601"/>
            <a:ext cx="1620514" cy="1623346"/>
          </a:xfrm>
          <a:custGeom>
            <a:rect b="b" l="l" r="r" t="t"/>
            <a:pathLst>
              <a:path extrusionOk="0" h="1623346" w="1620514">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p15:guide id="1" orient="horz" pos="41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3">
  <p:cSld name="Photo Slide 3">
    <p:spTree>
      <p:nvGrpSpPr>
        <p:cNvPr id="135" name="Shape 135"/>
        <p:cNvGrpSpPr/>
        <p:nvPr/>
      </p:nvGrpSpPr>
      <p:grpSpPr>
        <a:xfrm>
          <a:off x="0" y="0"/>
          <a:ext cx="0" cy="0"/>
          <a:chOff x="0" y="0"/>
          <a:chExt cx="0" cy="0"/>
        </a:xfrm>
      </p:grpSpPr>
      <p:grpSp>
        <p:nvGrpSpPr>
          <p:cNvPr id="136" name="Google Shape;136;p74"/>
          <p:cNvGrpSpPr/>
          <p:nvPr/>
        </p:nvGrpSpPr>
        <p:grpSpPr>
          <a:xfrm>
            <a:off x="2031600" y="-4917"/>
            <a:ext cx="8128800" cy="4665503"/>
            <a:chOff x="987424" y="0"/>
            <a:chExt cx="5584826" cy="3254142"/>
          </a:xfrm>
        </p:grpSpPr>
        <p:sp>
          <p:nvSpPr>
            <p:cNvPr id="137" name="Google Shape;137;p74"/>
            <p:cNvSpPr/>
            <p:nvPr/>
          </p:nvSpPr>
          <p:spPr>
            <a:xfrm>
              <a:off x="987424" y="215901"/>
              <a:ext cx="5584826" cy="3038241"/>
            </a:xfrm>
            <a:prstGeom prst="rect">
              <a:avLst/>
            </a:prstGeom>
            <a:solidFill>
              <a:schemeClr val="lt1"/>
            </a:solidFill>
            <a:ln>
              <a:noFill/>
            </a:ln>
          </p:spPr>
          <p:txBody>
            <a:bodyPr anchorCtr="0" anchor="t" bIns="72700" lIns="145425" spcFirstLastPara="1" rIns="145425" wrap="square" tIns="72700">
              <a:noAutofit/>
            </a:bodyPr>
            <a:lstStyle/>
            <a:p>
              <a:pPr indent="0" lvl="0" marL="0" marR="0" rtl="0" algn="ctr">
                <a:spcBef>
                  <a:spcPts val="0"/>
                </a:spcBef>
                <a:spcAft>
                  <a:spcPts val="0"/>
                </a:spcAft>
                <a:buNone/>
              </a:pPr>
              <a:r>
                <a:t/>
              </a:r>
              <a:endParaRPr sz="6926">
                <a:solidFill>
                  <a:schemeClr val="dk1"/>
                </a:solidFill>
                <a:latin typeface="Century Schoolbook"/>
                <a:ea typeface="Century Schoolbook"/>
                <a:cs typeface="Century Schoolbook"/>
                <a:sym typeface="Century Schoolbook"/>
              </a:endParaRPr>
            </a:p>
          </p:txBody>
        </p:sp>
        <p:sp>
          <p:nvSpPr>
            <p:cNvPr id="138" name="Google Shape;138;p74"/>
            <p:cNvSpPr/>
            <p:nvPr/>
          </p:nvSpPr>
          <p:spPr>
            <a:xfrm>
              <a:off x="987424" y="0"/>
              <a:ext cx="5584826" cy="300434"/>
            </a:xfrm>
            <a:custGeom>
              <a:rect b="b" l="l" r="r" t="t"/>
              <a:pathLst>
                <a:path extrusionOk="0" h="4977432" w="10372477">
                  <a:moveTo>
                    <a:pt x="0" y="0"/>
                  </a:moveTo>
                  <a:lnTo>
                    <a:pt x="10372477" y="0"/>
                  </a:lnTo>
                  <a:lnTo>
                    <a:pt x="10372477" y="4977432"/>
                  </a:lnTo>
                  <a:lnTo>
                    <a:pt x="0" y="4977432"/>
                  </a:lnTo>
                  <a:lnTo>
                    <a:pt x="0" y="0"/>
                  </a:lnTo>
                  <a:close/>
                </a:path>
              </a:pathLst>
            </a:custGeom>
            <a:solidFill>
              <a:srgbClr val="915F9E"/>
            </a:solidFill>
            <a:ln>
              <a:noFill/>
            </a:ln>
          </p:spPr>
          <p:txBody>
            <a:bodyPr anchorCtr="0" anchor="t" bIns="72700" lIns="145425" spcFirstLastPara="1" rIns="145425" wrap="square" tIns="72700">
              <a:noAutofit/>
            </a:bodyPr>
            <a:lstStyle/>
            <a:p>
              <a:pPr indent="0" lvl="0" marL="0" marR="0" rtl="0" algn="ctr">
                <a:spcBef>
                  <a:spcPts val="0"/>
                </a:spcBef>
                <a:spcAft>
                  <a:spcPts val="0"/>
                </a:spcAft>
                <a:buNone/>
              </a:pPr>
              <a:r>
                <a:t/>
              </a:r>
              <a:endParaRPr sz="6926">
                <a:solidFill>
                  <a:schemeClr val="dk1"/>
                </a:solidFill>
                <a:latin typeface="Century Schoolbook"/>
                <a:ea typeface="Century Schoolbook"/>
                <a:cs typeface="Century Schoolbook"/>
                <a:sym typeface="Century Schoolbook"/>
              </a:endParaRPr>
            </a:p>
          </p:txBody>
        </p:sp>
      </p:grpSp>
      <p:sp>
        <p:nvSpPr>
          <p:cNvPr id="139" name="Google Shape;139;p74"/>
          <p:cNvSpPr txBox="1"/>
          <p:nvPr>
            <p:ph idx="1" type="body"/>
          </p:nvPr>
        </p:nvSpPr>
        <p:spPr>
          <a:xfrm>
            <a:off x="2363461" y="676344"/>
            <a:ext cx="7465079" cy="72335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40" name="Google Shape;140;p74"/>
          <p:cNvSpPr txBox="1"/>
          <p:nvPr>
            <p:ph idx="2" type="body"/>
          </p:nvPr>
        </p:nvSpPr>
        <p:spPr>
          <a:xfrm>
            <a:off x="2363461" y="1694964"/>
            <a:ext cx="7465079" cy="2654613"/>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41" name="Google Shape;141;p74"/>
          <p:cNvSpPr/>
          <p:nvPr>
            <p:ph idx="3" type="pic"/>
          </p:nvPr>
        </p:nvSpPr>
        <p:spPr>
          <a:xfrm>
            <a:off x="0" y="0"/>
            <a:ext cx="12192000" cy="6858000"/>
          </a:xfrm>
          <a:prstGeom prst="rect">
            <a:avLst/>
          </a:prstGeom>
          <a:solidFill>
            <a:srgbClr val="D8D8D8"/>
          </a:solidFill>
          <a:ln>
            <a:noFill/>
          </a:ln>
        </p:spPr>
      </p:sp>
    </p:spTree>
  </p:cSld>
  <p:clrMapOvr>
    <a:masterClrMapping/>
  </p:clrMapOvr>
  <p:extLst>
    <p:ext uri="{DCECCB84-F9BA-43D5-87BE-67443E8EF086}">
      <p15:sldGuideLst>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2 columns">
  <p:cSld name="Text Slide - 2 columns">
    <p:spTree>
      <p:nvGrpSpPr>
        <p:cNvPr id="142" name="Shape 142"/>
        <p:cNvGrpSpPr/>
        <p:nvPr/>
      </p:nvGrpSpPr>
      <p:grpSpPr>
        <a:xfrm>
          <a:off x="0" y="0"/>
          <a:ext cx="0" cy="0"/>
          <a:chOff x="0" y="0"/>
          <a:chExt cx="0" cy="0"/>
        </a:xfrm>
      </p:grpSpPr>
      <p:sp>
        <p:nvSpPr>
          <p:cNvPr id="143" name="Google Shape;143;p75"/>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44" name="Google Shape;144;p75"/>
          <p:cNvSpPr/>
          <p:nvPr/>
        </p:nvSpPr>
        <p:spPr>
          <a:xfrm>
            <a:off x="1592486" y="-1"/>
            <a:ext cx="9007028" cy="345989"/>
          </a:xfrm>
          <a:custGeom>
            <a:rect b="b" l="l" r="r" t="t"/>
            <a:pathLst>
              <a:path extrusionOk="0" h="4977432" w="10372477">
                <a:moveTo>
                  <a:pt x="0" y="0"/>
                </a:moveTo>
                <a:lnTo>
                  <a:pt x="10372477" y="0"/>
                </a:lnTo>
                <a:lnTo>
                  <a:pt x="10372477" y="4977432"/>
                </a:lnTo>
                <a:lnTo>
                  <a:pt x="0" y="4977432"/>
                </a:lnTo>
                <a:lnTo>
                  <a:pt x="0" y="0"/>
                </a:lnTo>
                <a:close/>
              </a:path>
            </a:pathLst>
          </a:custGeom>
          <a:solidFill>
            <a:srgbClr val="915F9E"/>
          </a:solidFill>
          <a:ln>
            <a:noFill/>
          </a:ln>
        </p:spPr>
        <p:txBody>
          <a:bodyPr anchorCtr="0" anchor="t" bIns="117275" lIns="234550" spcFirstLastPara="1" rIns="234550" wrap="square" tIns="117275">
            <a:noAutofit/>
          </a:bodyPr>
          <a:lstStyle/>
          <a:p>
            <a:pPr indent="0" lvl="0" marL="0" marR="0" rtl="0" algn="ctr">
              <a:spcBef>
                <a:spcPts val="0"/>
              </a:spcBef>
              <a:spcAft>
                <a:spcPts val="0"/>
              </a:spcAft>
              <a:buNone/>
            </a:pPr>
            <a:r>
              <a:t/>
            </a:r>
            <a:endParaRPr sz="6926">
              <a:solidFill>
                <a:schemeClr val="dk1"/>
              </a:solidFill>
              <a:latin typeface="Century Schoolbook"/>
              <a:ea typeface="Century Schoolbook"/>
              <a:cs typeface="Century Schoolbook"/>
              <a:sym typeface="Century Schoolbook"/>
            </a:endParaRPr>
          </a:p>
        </p:txBody>
      </p:sp>
      <p:sp>
        <p:nvSpPr>
          <p:cNvPr id="145" name="Google Shape;145;p75"/>
          <p:cNvSpPr txBox="1"/>
          <p:nvPr>
            <p:ph idx="2" type="body"/>
          </p:nvPr>
        </p:nvSpPr>
        <p:spPr>
          <a:xfrm>
            <a:off x="854282" y="1864553"/>
            <a:ext cx="10483429" cy="443957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Slide 3" showMasterSp="0">
  <p:cSld name="1_Cover Slide 3">
    <p:spTree>
      <p:nvGrpSpPr>
        <p:cNvPr id="146" name="Shape 146"/>
        <p:cNvGrpSpPr/>
        <p:nvPr/>
      </p:nvGrpSpPr>
      <p:grpSpPr>
        <a:xfrm>
          <a:off x="0" y="0"/>
          <a:ext cx="0" cy="0"/>
          <a:chOff x="0" y="0"/>
          <a:chExt cx="0" cy="0"/>
        </a:xfrm>
      </p:grpSpPr>
      <p:sp>
        <p:nvSpPr>
          <p:cNvPr id="147" name="Google Shape;147;p76"/>
          <p:cNvSpPr/>
          <p:nvPr/>
        </p:nvSpPr>
        <p:spPr>
          <a:xfrm>
            <a:off x="0" y="2219942"/>
            <a:ext cx="12192001" cy="3754392"/>
          </a:xfrm>
          <a:custGeom>
            <a:rect b="b" l="l" r="r" t="t"/>
            <a:pathLst>
              <a:path extrusionOk="0" h="6806308" w="7600392">
                <a:moveTo>
                  <a:pt x="0" y="0"/>
                </a:moveTo>
                <a:lnTo>
                  <a:pt x="7600393" y="0"/>
                </a:lnTo>
                <a:lnTo>
                  <a:pt x="7600393" y="6806308"/>
                </a:lnTo>
                <a:lnTo>
                  <a:pt x="0" y="6806308"/>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148" name="Google Shape;148;p76"/>
          <p:cNvSpPr/>
          <p:nvPr/>
        </p:nvSpPr>
        <p:spPr>
          <a:xfrm>
            <a:off x="5273389" y="2987628"/>
            <a:ext cx="7298951" cy="1969126"/>
          </a:xfrm>
          <a:custGeom>
            <a:rect b="b" l="l" r="r" t="t"/>
            <a:pathLst>
              <a:path extrusionOk="0" h="3029130" w="4525730">
                <a:moveTo>
                  <a:pt x="0" y="0"/>
                </a:moveTo>
                <a:lnTo>
                  <a:pt x="4525731" y="0"/>
                </a:lnTo>
                <a:lnTo>
                  <a:pt x="4525731" y="3029131"/>
                </a:lnTo>
                <a:lnTo>
                  <a:pt x="1" y="3029131"/>
                </a:lnTo>
                <a:close/>
              </a:path>
            </a:pathLst>
          </a:cu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grpSp>
        <p:nvGrpSpPr>
          <p:cNvPr id="149" name="Google Shape;149;p76"/>
          <p:cNvGrpSpPr/>
          <p:nvPr/>
        </p:nvGrpSpPr>
        <p:grpSpPr>
          <a:xfrm>
            <a:off x="9055787" y="6109401"/>
            <a:ext cx="2735993" cy="679345"/>
            <a:chOff x="0" y="0"/>
            <a:chExt cx="2301694" cy="571500"/>
          </a:xfrm>
        </p:grpSpPr>
        <p:sp>
          <p:nvSpPr>
            <p:cNvPr id="150" name="Google Shape;150;p7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151" name="Google Shape;151;p76"/>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pic>
        <p:nvPicPr>
          <p:cNvPr id="152" name="Google Shape;152;p76"/>
          <p:cNvPicPr preferRelativeResize="0"/>
          <p:nvPr/>
        </p:nvPicPr>
        <p:blipFill rotWithShape="1">
          <a:blip r:embed="rId3">
            <a:alphaModFix/>
          </a:blip>
          <a:srcRect b="0" l="0" r="0" t="0"/>
          <a:stretch/>
        </p:blipFill>
        <p:spPr>
          <a:xfrm>
            <a:off x="448153" y="307220"/>
            <a:ext cx="4545776" cy="1709879"/>
          </a:xfrm>
          <a:prstGeom prst="rect">
            <a:avLst/>
          </a:prstGeom>
          <a:noFill/>
          <a:ln>
            <a:noFill/>
          </a:ln>
        </p:spPr>
      </p:pic>
      <p:sp>
        <p:nvSpPr>
          <p:cNvPr id="153" name="Google Shape;153;p76"/>
          <p:cNvSpPr/>
          <p:nvPr/>
        </p:nvSpPr>
        <p:spPr>
          <a:xfrm rot="10800000">
            <a:off x="9055787" y="2035573"/>
            <a:ext cx="2484569" cy="36086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154" name="Google Shape;154;p76"/>
          <p:cNvSpPr txBox="1"/>
          <p:nvPr>
            <p:ph idx="1" type="body"/>
          </p:nvPr>
        </p:nvSpPr>
        <p:spPr>
          <a:xfrm>
            <a:off x="9055787" y="1982716"/>
            <a:ext cx="2484569" cy="36086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55" name="Google Shape;155;p76"/>
          <p:cNvSpPr txBox="1"/>
          <p:nvPr>
            <p:ph idx="2" type="body"/>
          </p:nvPr>
        </p:nvSpPr>
        <p:spPr>
          <a:xfrm>
            <a:off x="526494" y="4929906"/>
            <a:ext cx="6500273" cy="74360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57"/>
              </a:spcBef>
              <a:spcAft>
                <a:spcPts val="0"/>
              </a:spcAft>
              <a:buClr>
                <a:schemeClr val="lt1"/>
              </a:buClr>
              <a:buSzPts val="2900"/>
              <a:buFont typeface="Arial"/>
              <a:buNone/>
              <a:defRPr b="1" i="0" sz="29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cxnSp>
        <p:nvCxnSpPr>
          <p:cNvPr id="156" name="Google Shape;156;p76"/>
          <p:cNvCxnSpPr/>
          <p:nvPr/>
        </p:nvCxnSpPr>
        <p:spPr>
          <a:xfrm>
            <a:off x="228494" y="4864889"/>
            <a:ext cx="11963506" cy="0"/>
          </a:xfrm>
          <a:prstGeom prst="straightConnector1">
            <a:avLst/>
          </a:prstGeom>
          <a:noFill/>
          <a:ln cap="flat" cmpd="sng" w="38100">
            <a:solidFill>
              <a:schemeClr val="lt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showMasterSp="0">
  <p:cSld name="Cover Slide 1 2">
    <p:spTree>
      <p:nvGrpSpPr>
        <p:cNvPr id="157" name="Shape 157"/>
        <p:cNvGrpSpPr/>
        <p:nvPr/>
      </p:nvGrpSpPr>
      <p:grpSpPr>
        <a:xfrm>
          <a:off x="0" y="0"/>
          <a:ext cx="0" cy="0"/>
          <a:chOff x="0" y="0"/>
          <a:chExt cx="0" cy="0"/>
        </a:xfrm>
      </p:grpSpPr>
      <p:sp>
        <p:nvSpPr>
          <p:cNvPr id="158" name="Google Shape;158;p77"/>
          <p:cNvSpPr/>
          <p:nvPr/>
        </p:nvSpPr>
        <p:spPr>
          <a:xfrm>
            <a:off x="0" y="2693726"/>
            <a:ext cx="12192000" cy="3193489"/>
          </a:xfrm>
          <a:custGeom>
            <a:rect b="b" l="l" r="r" t="t"/>
            <a:pathLst>
              <a:path extrusionOk="0" h="6806308" w="7600392">
                <a:moveTo>
                  <a:pt x="0" y="0"/>
                </a:moveTo>
                <a:lnTo>
                  <a:pt x="7600393" y="0"/>
                </a:lnTo>
                <a:lnTo>
                  <a:pt x="7600393" y="6806308"/>
                </a:lnTo>
                <a:lnTo>
                  <a:pt x="0" y="6806308"/>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159" name="Google Shape;159;p77"/>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1" i="0" sz="4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60" name="Google Shape;160;p77"/>
          <p:cNvSpPr txBox="1"/>
          <p:nvPr>
            <p:ph idx="2" type="body"/>
          </p:nvPr>
        </p:nvSpPr>
        <p:spPr>
          <a:xfrm>
            <a:off x="575887"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grpSp>
        <p:nvGrpSpPr>
          <p:cNvPr id="161" name="Google Shape;161;p77"/>
          <p:cNvGrpSpPr/>
          <p:nvPr/>
        </p:nvGrpSpPr>
        <p:grpSpPr>
          <a:xfrm>
            <a:off x="9720269" y="6076495"/>
            <a:ext cx="2471731" cy="613729"/>
            <a:chOff x="0" y="0"/>
            <a:chExt cx="2301694" cy="571500"/>
          </a:xfrm>
        </p:grpSpPr>
        <p:sp>
          <p:nvSpPr>
            <p:cNvPr id="162" name="Google Shape;162;p7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163" name="Google Shape;163;p77"/>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sp>
        <p:nvSpPr>
          <p:cNvPr id="164" name="Google Shape;164;p77"/>
          <p:cNvSpPr/>
          <p:nvPr>
            <p:ph idx="3" type="pic"/>
          </p:nvPr>
        </p:nvSpPr>
        <p:spPr>
          <a:xfrm>
            <a:off x="5835282" y="435952"/>
            <a:ext cx="5982506" cy="4551482"/>
          </a:xfrm>
          <a:prstGeom prst="rect">
            <a:avLst/>
          </a:prstGeom>
          <a:solidFill>
            <a:srgbClr val="F2F2F2"/>
          </a:solidFill>
          <a:ln>
            <a:noFill/>
          </a:ln>
        </p:spPr>
      </p:sp>
      <p:sp>
        <p:nvSpPr>
          <p:cNvPr id="165" name="Google Shape;165;p77"/>
          <p:cNvSpPr txBox="1"/>
          <p:nvPr>
            <p:ph idx="4" type="body"/>
          </p:nvPr>
        </p:nvSpPr>
        <p:spPr>
          <a:xfrm>
            <a:off x="575887" y="6100771"/>
            <a:ext cx="3752276" cy="62206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2400"/>
              <a:buFont typeface="Arial"/>
              <a:buNone/>
              <a:defRPr b="0"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66" name="Google Shape;166;p77"/>
          <p:cNvSpPr/>
          <p:nvPr/>
        </p:nvSpPr>
        <p:spPr>
          <a:xfrm rot="-5400000">
            <a:off x="5082637" y="3778098"/>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pic>
        <p:nvPicPr>
          <p:cNvPr id="167" name="Google Shape;167;p77"/>
          <p:cNvPicPr preferRelativeResize="0"/>
          <p:nvPr/>
        </p:nvPicPr>
        <p:blipFill rotWithShape="1">
          <a:blip r:embed="rId3">
            <a:alphaModFix/>
          </a:blip>
          <a:srcRect b="0" l="0" r="0" t="0"/>
          <a:stretch/>
        </p:blipFill>
        <p:spPr>
          <a:xfrm>
            <a:off x="216554" y="489291"/>
            <a:ext cx="4751124" cy="178712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showMasterSp="0">
  <p:cSld name="Cover Slide 2">
    <p:spTree>
      <p:nvGrpSpPr>
        <p:cNvPr id="168" name="Shape 168"/>
        <p:cNvGrpSpPr/>
        <p:nvPr/>
      </p:nvGrpSpPr>
      <p:grpSpPr>
        <a:xfrm>
          <a:off x="0" y="0"/>
          <a:ext cx="0" cy="0"/>
          <a:chOff x="0" y="0"/>
          <a:chExt cx="0" cy="0"/>
        </a:xfrm>
      </p:grpSpPr>
      <p:sp>
        <p:nvSpPr>
          <p:cNvPr id="169" name="Google Shape;169;p78"/>
          <p:cNvSpPr/>
          <p:nvPr/>
        </p:nvSpPr>
        <p:spPr>
          <a:xfrm>
            <a:off x="0" y="2219942"/>
            <a:ext cx="12214365" cy="3138121"/>
          </a:xfrm>
          <a:custGeom>
            <a:rect b="b" l="l" r="r" t="t"/>
            <a:pathLst>
              <a:path extrusionOk="0" h="6806308" w="7600392">
                <a:moveTo>
                  <a:pt x="0" y="0"/>
                </a:moveTo>
                <a:lnTo>
                  <a:pt x="7600393" y="0"/>
                </a:lnTo>
                <a:lnTo>
                  <a:pt x="7600393" y="6806308"/>
                </a:lnTo>
                <a:lnTo>
                  <a:pt x="0" y="6806308"/>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170" name="Google Shape;170;p78"/>
          <p:cNvSpPr/>
          <p:nvPr>
            <p:ph idx="2" type="pic"/>
          </p:nvPr>
        </p:nvSpPr>
        <p:spPr>
          <a:xfrm>
            <a:off x="6290665" y="0"/>
            <a:ext cx="4961115" cy="6879449"/>
          </a:xfrm>
          <a:prstGeom prst="rect">
            <a:avLst/>
          </a:prstGeom>
          <a:solidFill>
            <a:srgbClr val="D8D8D8"/>
          </a:solidFill>
          <a:ln>
            <a:noFill/>
          </a:ln>
        </p:spPr>
      </p:sp>
      <p:sp>
        <p:nvSpPr>
          <p:cNvPr id="171" name="Google Shape;171;p78"/>
          <p:cNvSpPr/>
          <p:nvPr/>
        </p:nvSpPr>
        <p:spPr>
          <a:xfrm>
            <a:off x="5273389" y="2987628"/>
            <a:ext cx="7298951" cy="1969126"/>
          </a:xfrm>
          <a:custGeom>
            <a:rect b="b" l="l" r="r" t="t"/>
            <a:pathLst>
              <a:path extrusionOk="0" h="3029130" w="4525730">
                <a:moveTo>
                  <a:pt x="0" y="0"/>
                </a:moveTo>
                <a:lnTo>
                  <a:pt x="4525731" y="0"/>
                </a:lnTo>
                <a:lnTo>
                  <a:pt x="4525731" y="3029131"/>
                </a:lnTo>
                <a:lnTo>
                  <a:pt x="1" y="3029131"/>
                </a:lnTo>
                <a:close/>
              </a:path>
            </a:pathLst>
          </a:cu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172" name="Google Shape;172;p78"/>
          <p:cNvSpPr txBox="1"/>
          <p:nvPr>
            <p:ph idx="1" type="body"/>
          </p:nvPr>
        </p:nvSpPr>
        <p:spPr>
          <a:xfrm>
            <a:off x="507596" y="2897367"/>
            <a:ext cx="4470975"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73" name="Google Shape;173;p78"/>
          <p:cNvSpPr txBox="1"/>
          <p:nvPr>
            <p:ph idx="3" type="body"/>
          </p:nvPr>
        </p:nvSpPr>
        <p:spPr>
          <a:xfrm>
            <a:off x="507596" y="4325159"/>
            <a:ext cx="4979410" cy="85589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200"/>
              <a:buFont typeface="Arial"/>
              <a:buNone/>
              <a:defRPr b="0" i="0" sz="2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grpSp>
        <p:nvGrpSpPr>
          <p:cNvPr id="174" name="Google Shape;174;p78"/>
          <p:cNvGrpSpPr/>
          <p:nvPr/>
        </p:nvGrpSpPr>
        <p:grpSpPr>
          <a:xfrm>
            <a:off x="261308" y="5859937"/>
            <a:ext cx="2735993" cy="679345"/>
            <a:chOff x="0" y="0"/>
            <a:chExt cx="2301694" cy="571500"/>
          </a:xfrm>
        </p:grpSpPr>
        <p:sp>
          <p:nvSpPr>
            <p:cNvPr id="175" name="Google Shape;175;p78"/>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176" name="Google Shape;176;p78"/>
            <p:cNvPicPr preferRelativeResize="0"/>
            <p:nvPr/>
          </p:nvPicPr>
          <p:blipFill rotWithShape="1">
            <a:blip r:embed="rId2">
              <a:alphaModFix/>
            </a:blip>
            <a:srcRect b="0" l="4320" r="4320" t="0"/>
            <a:stretch/>
          </p:blipFill>
          <p:spPr>
            <a:xfrm>
              <a:off x="312965" y="88768"/>
              <a:ext cx="1675765" cy="384810"/>
            </a:xfrm>
            <a:prstGeom prst="rect">
              <a:avLst/>
            </a:prstGeom>
            <a:noFill/>
            <a:ln>
              <a:noFill/>
            </a:ln>
          </p:spPr>
        </p:pic>
      </p:grpSp>
      <p:sp>
        <p:nvSpPr>
          <p:cNvPr id="177" name="Google Shape;177;p78"/>
          <p:cNvSpPr/>
          <p:nvPr/>
        </p:nvSpPr>
        <p:spPr>
          <a:xfrm rot="-5400000">
            <a:off x="10531780" y="3147768"/>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pic>
        <p:nvPicPr>
          <p:cNvPr id="178" name="Google Shape;178;p78"/>
          <p:cNvPicPr preferRelativeResize="0"/>
          <p:nvPr/>
        </p:nvPicPr>
        <p:blipFill rotWithShape="1">
          <a:blip r:embed="rId3">
            <a:alphaModFix/>
          </a:blip>
          <a:srcRect b="0" l="0" r="0" t="0"/>
          <a:stretch/>
        </p:blipFill>
        <p:spPr>
          <a:xfrm>
            <a:off x="448153" y="307220"/>
            <a:ext cx="4545776" cy="1709879"/>
          </a:xfrm>
          <a:prstGeom prst="rect">
            <a:avLst/>
          </a:prstGeom>
          <a:noFill/>
          <a:ln>
            <a:noFill/>
          </a:ln>
        </p:spPr>
      </p:pic>
      <p:sp>
        <p:nvSpPr>
          <p:cNvPr id="179" name="Google Shape;179;p78"/>
          <p:cNvSpPr txBox="1"/>
          <p:nvPr>
            <p:ph idx="4" type="body"/>
          </p:nvPr>
        </p:nvSpPr>
        <p:spPr>
          <a:xfrm>
            <a:off x="2997301" y="5911583"/>
            <a:ext cx="3098699" cy="62206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915F9E"/>
              </a:buClr>
              <a:buSzPts val="2400"/>
              <a:buFont typeface="Arial"/>
              <a:buNone/>
              <a:defRPr b="0"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3" showMasterSp="0">
  <p:cSld name="Cover Slide 3">
    <p:spTree>
      <p:nvGrpSpPr>
        <p:cNvPr id="180" name="Shape 180"/>
        <p:cNvGrpSpPr/>
        <p:nvPr/>
      </p:nvGrpSpPr>
      <p:grpSpPr>
        <a:xfrm>
          <a:off x="0" y="0"/>
          <a:ext cx="0" cy="0"/>
          <a:chOff x="0" y="0"/>
          <a:chExt cx="0" cy="0"/>
        </a:xfrm>
      </p:grpSpPr>
      <p:sp>
        <p:nvSpPr>
          <p:cNvPr id="181" name="Google Shape;181;p79"/>
          <p:cNvSpPr/>
          <p:nvPr/>
        </p:nvSpPr>
        <p:spPr>
          <a:xfrm>
            <a:off x="0" y="2219942"/>
            <a:ext cx="12192001" cy="3754392"/>
          </a:xfrm>
          <a:custGeom>
            <a:rect b="b" l="l" r="r" t="t"/>
            <a:pathLst>
              <a:path extrusionOk="0" h="6806308" w="7600392">
                <a:moveTo>
                  <a:pt x="0" y="0"/>
                </a:moveTo>
                <a:lnTo>
                  <a:pt x="7600393" y="0"/>
                </a:lnTo>
                <a:lnTo>
                  <a:pt x="7600393" y="6806308"/>
                </a:lnTo>
                <a:lnTo>
                  <a:pt x="0" y="6806308"/>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182" name="Google Shape;182;p79"/>
          <p:cNvSpPr/>
          <p:nvPr/>
        </p:nvSpPr>
        <p:spPr>
          <a:xfrm>
            <a:off x="5273389" y="2987628"/>
            <a:ext cx="7298951" cy="1969126"/>
          </a:xfrm>
          <a:custGeom>
            <a:rect b="b" l="l" r="r" t="t"/>
            <a:pathLst>
              <a:path extrusionOk="0" h="3029130" w="4525730">
                <a:moveTo>
                  <a:pt x="0" y="0"/>
                </a:moveTo>
                <a:lnTo>
                  <a:pt x="4525731" y="0"/>
                </a:lnTo>
                <a:lnTo>
                  <a:pt x="4525731" y="3029131"/>
                </a:lnTo>
                <a:lnTo>
                  <a:pt x="1" y="3029131"/>
                </a:lnTo>
                <a:close/>
              </a:path>
            </a:pathLst>
          </a:cu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grpSp>
        <p:nvGrpSpPr>
          <p:cNvPr id="183" name="Google Shape;183;p79"/>
          <p:cNvGrpSpPr/>
          <p:nvPr/>
        </p:nvGrpSpPr>
        <p:grpSpPr>
          <a:xfrm>
            <a:off x="9055787" y="6109401"/>
            <a:ext cx="2735993" cy="679345"/>
            <a:chOff x="0" y="0"/>
            <a:chExt cx="2301694" cy="571500"/>
          </a:xfrm>
        </p:grpSpPr>
        <p:sp>
          <p:nvSpPr>
            <p:cNvPr id="184" name="Google Shape;184;p79"/>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185" name="Google Shape;185;p79"/>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pic>
        <p:nvPicPr>
          <p:cNvPr id="186" name="Google Shape;186;p79"/>
          <p:cNvPicPr preferRelativeResize="0"/>
          <p:nvPr/>
        </p:nvPicPr>
        <p:blipFill rotWithShape="1">
          <a:blip r:embed="rId3">
            <a:alphaModFix/>
          </a:blip>
          <a:srcRect b="0" l="0" r="0" t="0"/>
          <a:stretch/>
        </p:blipFill>
        <p:spPr>
          <a:xfrm>
            <a:off x="448153" y="307220"/>
            <a:ext cx="4545776" cy="1709879"/>
          </a:xfrm>
          <a:prstGeom prst="rect">
            <a:avLst/>
          </a:prstGeom>
          <a:noFill/>
          <a:ln>
            <a:noFill/>
          </a:ln>
        </p:spPr>
      </p:pic>
      <p:sp>
        <p:nvSpPr>
          <p:cNvPr id="187" name="Google Shape;187;p79"/>
          <p:cNvSpPr/>
          <p:nvPr>
            <p:ph idx="2" type="pic"/>
          </p:nvPr>
        </p:nvSpPr>
        <p:spPr>
          <a:xfrm>
            <a:off x="6400800" y="1162051"/>
            <a:ext cx="5791200" cy="4044950"/>
          </a:xfrm>
          <a:prstGeom prst="rect">
            <a:avLst/>
          </a:prstGeom>
          <a:noFill/>
          <a:ln>
            <a:noFill/>
          </a:ln>
        </p:spPr>
      </p:sp>
      <p:sp>
        <p:nvSpPr>
          <p:cNvPr id="188" name="Google Shape;188;p79"/>
          <p:cNvSpPr/>
          <p:nvPr/>
        </p:nvSpPr>
        <p:spPr>
          <a:xfrm rot="10800000">
            <a:off x="9055787" y="965056"/>
            <a:ext cx="2484569" cy="36086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189" name="Google Shape;189;p79"/>
          <p:cNvSpPr txBox="1"/>
          <p:nvPr>
            <p:ph idx="1" type="body"/>
          </p:nvPr>
        </p:nvSpPr>
        <p:spPr>
          <a:xfrm>
            <a:off x="9055787" y="912199"/>
            <a:ext cx="2484569" cy="36086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90" name="Google Shape;190;p79"/>
          <p:cNvSpPr/>
          <p:nvPr/>
        </p:nvSpPr>
        <p:spPr>
          <a:xfrm>
            <a:off x="0" y="3403948"/>
            <a:ext cx="7298951" cy="2140224"/>
          </a:xfrm>
          <a:custGeom>
            <a:rect b="b" l="l" r="r" t="t"/>
            <a:pathLst>
              <a:path extrusionOk="0" h="3860294" w="4910833">
                <a:moveTo>
                  <a:pt x="0" y="0"/>
                </a:moveTo>
                <a:lnTo>
                  <a:pt x="4910833" y="0"/>
                </a:lnTo>
                <a:lnTo>
                  <a:pt x="4910833" y="3860296"/>
                </a:lnTo>
                <a:lnTo>
                  <a:pt x="0" y="3860296"/>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1" name="Google Shape;191;p79"/>
          <p:cNvSpPr txBox="1"/>
          <p:nvPr>
            <p:ph idx="3" type="body"/>
          </p:nvPr>
        </p:nvSpPr>
        <p:spPr>
          <a:xfrm>
            <a:off x="228494" y="3662884"/>
            <a:ext cx="5867506" cy="11127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3809"/>
              </a:lnSpc>
              <a:spcBef>
                <a:spcPts val="0"/>
              </a:spcBef>
              <a:spcAft>
                <a:spcPts val="0"/>
              </a:spcAft>
              <a:buClr>
                <a:srgbClr val="0C2D45"/>
              </a:buClr>
              <a:buSzPts val="4200"/>
              <a:buFont typeface="Arial"/>
              <a:buNone/>
              <a:defRPr b="0" i="0" sz="42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92" name="Google Shape;192;p79"/>
          <p:cNvSpPr txBox="1"/>
          <p:nvPr>
            <p:ph idx="4" type="body"/>
          </p:nvPr>
        </p:nvSpPr>
        <p:spPr>
          <a:xfrm>
            <a:off x="228494" y="4843075"/>
            <a:ext cx="5867506" cy="7010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cxnSp>
        <p:nvCxnSpPr>
          <p:cNvPr id="193" name="Google Shape;193;p79"/>
          <p:cNvCxnSpPr/>
          <p:nvPr/>
        </p:nvCxnSpPr>
        <p:spPr>
          <a:xfrm>
            <a:off x="228494" y="4775681"/>
            <a:ext cx="11963506" cy="0"/>
          </a:xfrm>
          <a:prstGeom prst="straightConnector1">
            <a:avLst/>
          </a:prstGeom>
          <a:noFill/>
          <a:ln cap="flat" cmpd="sng" w="38100">
            <a:solidFill>
              <a:schemeClr val="lt1"/>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1">
  <p:cSld name="Photo Slide 1">
    <p:spTree>
      <p:nvGrpSpPr>
        <p:cNvPr id="194" name="Shape 194"/>
        <p:cNvGrpSpPr/>
        <p:nvPr/>
      </p:nvGrpSpPr>
      <p:grpSpPr>
        <a:xfrm>
          <a:off x="0" y="0"/>
          <a:ext cx="0" cy="0"/>
          <a:chOff x="0" y="0"/>
          <a:chExt cx="0" cy="0"/>
        </a:xfrm>
      </p:grpSpPr>
      <p:sp>
        <p:nvSpPr>
          <p:cNvPr id="195" name="Google Shape;195;p80"/>
          <p:cNvSpPr/>
          <p:nvPr>
            <p:ph idx="2" type="pic"/>
          </p:nvPr>
        </p:nvSpPr>
        <p:spPr>
          <a:xfrm>
            <a:off x="3940446" y="508738"/>
            <a:ext cx="7810445" cy="2359968"/>
          </a:xfrm>
          <a:prstGeom prst="rect">
            <a:avLst/>
          </a:prstGeom>
          <a:solidFill>
            <a:srgbClr val="D8D8D8"/>
          </a:solidFill>
          <a:ln>
            <a:noFill/>
          </a:ln>
        </p:spPr>
      </p:sp>
      <p:sp>
        <p:nvSpPr>
          <p:cNvPr id="196" name="Google Shape;196;p80"/>
          <p:cNvSpPr/>
          <p:nvPr>
            <p:ph idx="3" type="pic"/>
          </p:nvPr>
        </p:nvSpPr>
        <p:spPr>
          <a:xfrm>
            <a:off x="3940446" y="3281082"/>
            <a:ext cx="8251553" cy="3576918"/>
          </a:xfrm>
          <a:prstGeom prst="rect">
            <a:avLst/>
          </a:prstGeom>
          <a:solidFill>
            <a:srgbClr val="D8D8D8"/>
          </a:solidFill>
          <a:ln>
            <a:noFill/>
          </a:ln>
        </p:spPr>
      </p:sp>
      <p:sp>
        <p:nvSpPr>
          <p:cNvPr id="197" name="Google Shape;197;p80"/>
          <p:cNvSpPr/>
          <p:nvPr>
            <p:ph idx="4" type="pic"/>
          </p:nvPr>
        </p:nvSpPr>
        <p:spPr>
          <a:xfrm>
            <a:off x="415637" y="0"/>
            <a:ext cx="3117272" cy="6484742"/>
          </a:xfrm>
          <a:prstGeom prst="rect">
            <a:avLst/>
          </a:prstGeom>
          <a:solidFill>
            <a:srgbClr val="D8D8D8"/>
          </a:solidFill>
          <a:ln>
            <a:noFill/>
          </a:ln>
        </p:spPr>
      </p:sp>
      <p:sp>
        <p:nvSpPr>
          <p:cNvPr id="198" name="Google Shape;198;p80"/>
          <p:cNvSpPr/>
          <p:nvPr/>
        </p:nvSpPr>
        <p:spPr>
          <a:xfrm rot="-5400000">
            <a:off x="-269498" y="1351335"/>
            <a:ext cx="1440000" cy="360000"/>
          </a:xfrm>
          <a:custGeom>
            <a:rect b="b" l="l" r="r" t="t"/>
            <a:pathLst>
              <a:path extrusionOk="0" h="304760" w="1620513">
                <a:moveTo>
                  <a:pt x="0" y="-1"/>
                </a:moveTo>
                <a:lnTo>
                  <a:pt x="1620514" y="-1"/>
                </a:lnTo>
                <a:lnTo>
                  <a:pt x="1620514" y="304760"/>
                </a:lnTo>
                <a:lnTo>
                  <a:pt x="0" y="304760"/>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p15:guide id="1" orient="horz" pos="41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p:cSld name="Content Page">
    <p:spTree>
      <p:nvGrpSpPr>
        <p:cNvPr id="24" name="Shape 24"/>
        <p:cNvGrpSpPr/>
        <p:nvPr/>
      </p:nvGrpSpPr>
      <p:grpSpPr>
        <a:xfrm>
          <a:off x="0" y="0"/>
          <a:ext cx="0" cy="0"/>
          <a:chOff x="0" y="0"/>
          <a:chExt cx="0" cy="0"/>
        </a:xfrm>
      </p:grpSpPr>
      <p:grpSp>
        <p:nvGrpSpPr>
          <p:cNvPr id="25" name="Google Shape;25;p63"/>
          <p:cNvGrpSpPr/>
          <p:nvPr/>
        </p:nvGrpSpPr>
        <p:grpSpPr>
          <a:xfrm>
            <a:off x="6050300" y="6015198"/>
            <a:ext cx="2735993" cy="679345"/>
            <a:chOff x="0" y="0"/>
            <a:chExt cx="2301694" cy="571500"/>
          </a:xfrm>
        </p:grpSpPr>
        <p:sp>
          <p:nvSpPr>
            <p:cNvPr id="26" name="Google Shape;26;p6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27" name="Google Shape;27;p63"/>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sp>
        <p:nvSpPr>
          <p:cNvPr id="28" name="Google Shape;28;p63"/>
          <p:cNvSpPr txBox="1"/>
          <p:nvPr>
            <p:ph idx="1" type="body"/>
          </p:nvPr>
        </p:nvSpPr>
        <p:spPr>
          <a:xfrm>
            <a:off x="2679029" y="2070648"/>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3657"/>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29" name="Google Shape;29;p63"/>
          <p:cNvSpPr txBox="1"/>
          <p:nvPr>
            <p:ph idx="2" type="body"/>
          </p:nvPr>
        </p:nvSpPr>
        <p:spPr>
          <a:xfrm>
            <a:off x="3812737" y="2070648"/>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0" name="Google Shape;30;p63"/>
          <p:cNvSpPr txBox="1"/>
          <p:nvPr>
            <p:ph idx="3" type="body"/>
          </p:nvPr>
        </p:nvSpPr>
        <p:spPr>
          <a:xfrm>
            <a:off x="2679029" y="2532237"/>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3657"/>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1" name="Google Shape;31;p63"/>
          <p:cNvSpPr txBox="1"/>
          <p:nvPr>
            <p:ph idx="4" type="body"/>
          </p:nvPr>
        </p:nvSpPr>
        <p:spPr>
          <a:xfrm>
            <a:off x="3812737" y="2532237"/>
            <a:ext cx="5715653" cy="22398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2" name="Google Shape;32;p63"/>
          <p:cNvSpPr txBox="1"/>
          <p:nvPr>
            <p:ph idx="5" type="body"/>
          </p:nvPr>
        </p:nvSpPr>
        <p:spPr>
          <a:xfrm>
            <a:off x="2679029" y="2958181"/>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3657"/>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3" name="Google Shape;33;p63"/>
          <p:cNvSpPr txBox="1"/>
          <p:nvPr>
            <p:ph idx="6" type="body"/>
          </p:nvPr>
        </p:nvSpPr>
        <p:spPr>
          <a:xfrm>
            <a:off x="3812737" y="2958181"/>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4" name="Google Shape;34;p63"/>
          <p:cNvSpPr txBox="1"/>
          <p:nvPr>
            <p:ph idx="7" type="body"/>
          </p:nvPr>
        </p:nvSpPr>
        <p:spPr>
          <a:xfrm>
            <a:off x="2679029" y="3370947"/>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3657"/>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5" name="Google Shape;35;p63"/>
          <p:cNvSpPr txBox="1"/>
          <p:nvPr>
            <p:ph idx="8" type="body"/>
          </p:nvPr>
        </p:nvSpPr>
        <p:spPr>
          <a:xfrm>
            <a:off x="3812737" y="3370947"/>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6" name="Google Shape;36;p63"/>
          <p:cNvSpPr txBox="1"/>
          <p:nvPr>
            <p:ph idx="9" type="body"/>
          </p:nvPr>
        </p:nvSpPr>
        <p:spPr>
          <a:xfrm>
            <a:off x="2679029" y="3797309"/>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7" name="Google Shape;37;p63"/>
          <p:cNvSpPr txBox="1"/>
          <p:nvPr>
            <p:ph idx="13" type="body"/>
          </p:nvPr>
        </p:nvSpPr>
        <p:spPr>
          <a:xfrm>
            <a:off x="3812737" y="3797309"/>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8" name="Google Shape;38;p63"/>
          <p:cNvSpPr txBox="1"/>
          <p:nvPr>
            <p:ph idx="14" type="body"/>
          </p:nvPr>
        </p:nvSpPr>
        <p:spPr>
          <a:xfrm>
            <a:off x="2694576" y="4241250"/>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9" name="Google Shape;39;p63"/>
          <p:cNvSpPr txBox="1"/>
          <p:nvPr>
            <p:ph idx="15" type="body"/>
          </p:nvPr>
        </p:nvSpPr>
        <p:spPr>
          <a:xfrm>
            <a:off x="3828284" y="4241250"/>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40" name="Google Shape;40;p63"/>
          <p:cNvSpPr txBox="1"/>
          <p:nvPr>
            <p:ph idx="16" type="body"/>
          </p:nvPr>
        </p:nvSpPr>
        <p:spPr>
          <a:xfrm>
            <a:off x="2694576" y="4725517"/>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41" name="Google Shape;41;p63"/>
          <p:cNvSpPr txBox="1"/>
          <p:nvPr>
            <p:ph idx="17" type="body"/>
          </p:nvPr>
        </p:nvSpPr>
        <p:spPr>
          <a:xfrm>
            <a:off x="3828284" y="4725517"/>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42" name="Google Shape;42;p63"/>
          <p:cNvSpPr/>
          <p:nvPr/>
        </p:nvSpPr>
        <p:spPr>
          <a:xfrm rot="5400000">
            <a:off x="-3140113" y="3141171"/>
            <a:ext cx="6856941" cy="576720"/>
          </a:xfrm>
          <a:custGeom>
            <a:rect b="b" l="l" r="r" t="t"/>
            <a:pathLst>
              <a:path extrusionOk="0" h="4977432" w="10372477">
                <a:moveTo>
                  <a:pt x="0" y="0"/>
                </a:moveTo>
                <a:lnTo>
                  <a:pt x="10372477" y="0"/>
                </a:lnTo>
                <a:lnTo>
                  <a:pt x="10372477" y="4977432"/>
                </a:lnTo>
                <a:lnTo>
                  <a:pt x="0" y="4977432"/>
                </a:lnTo>
                <a:lnTo>
                  <a:pt x="0" y="0"/>
                </a:lnTo>
                <a:close/>
              </a:path>
            </a:pathLst>
          </a:custGeom>
          <a:solidFill>
            <a:srgbClr val="915F9E"/>
          </a:solidFill>
          <a:ln>
            <a:noFill/>
          </a:ln>
        </p:spPr>
        <p:txBody>
          <a:bodyPr anchorCtr="0" anchor="t" bIns="117275" lIns="234550" spcFirstLastPara="1" rIns="234550" wrap="square" tIns="117275">
            <a:noAutofit/>
          </a:bodyPr>
          <a:lstStyle/>
          <a:p>
            <a:pPr indent="0" lvl="0" marL="0" marR="0" rtl="0" algn="ctr">
              <a:spcBef>
                <a:spcPts val="0"/>
              </a:spcBef>
              <a:spcAft>
                <a:spcPts val="0"/>
              </a:spcAft>
              <a:buNone/>
            </a:pPr>
            <a:r>
              <a:t/>
            </a:r>
            <a:endParaRPr sz="6926">
              <a:solidFill>
                <a:schemeClr val="dk1"/>
              </a:solidFill>
              <a:latin typeface="Century Schoolbook"/>
              <a:ea typeface="Century Schoolbook"/>
              <a:cs typeface="Century Schoolbook"/>
              <a:sym typeface="Century Schoolbook"/>
            </a:endParaRPr>
          </a:p>
        </p:txBody>
      </p:sp>
      <p:sp>
        <p:nvSpPr>
          <p:cNvPr id="43" name="Google Shape;43;p63"/>
          <p:cNvSpPr txBox="1"/>
          <p:nvPr>
            <p:ph idx="18" type="body"/>
          </p:nvPr>
        </p:nvSpPr>
        <p:spPr>
          <a:xfrm>
            <a:off x="2694576" y="991145"/>
            <a:ext cx="3692066" cy="532331"/>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9722"/>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grpSp>
        <p:nvGrpSpPr>
          <p:cNvPr id="44" name="Google Shape;44;p63"/>
          <p:cNvGrpSpPr/>
          <p:nvPr/>
        </p:nvGrpSpPr>
        <p:grpSpPr>
          <a:xfrm>
            <a:off x="2315424" y="2387814"/>
            <a:ext cx="7663872" cy="2650297"/>
            <a:chOff x="2315424" y="2387814"/>
            <a:chExt cx="7663872" cy="1942883"/>
          </a:xfrm>
        </p:grpSpPr>
        <p:grpSp>
          <p:nvGrpSpPr>
            <p:cNvPr id="45" name="Google Shape;45;p63"/>
            <p:cNvGrpSpPr/>
            <p:nvPr/>
          </p:nvGrpSpPr>
          <p:grpSpPr>
            <a:xfrm>
              <a:off x="2315424" y="2387814"/>
              <a:ext cx="7663872" cy="978369"/>
              <a:chOff x="1265109" y="2728756"/>
              <a:chExt cx="4752000" cy="1525304"/>
            </a:xfrm>
          </p:grpSpPr>
          <p:sp>
            <p:nvSpPr>
              <p:cNvPr id="46" name="Google Shape;46;p63"/>
              <p:cNvSpPr/>
              <p:nvPr/>
            </p:nvSpPr>
            <p:spPr>
              <a:xfrm>
                <a:off x="1265109" y="2728756"/>
                <a:ext cx="4752000" cy="21600"/>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58">
                  <a:solidFill>
                    <a:schemeClr val="lt1"/>
                  </a:solidFill>
                  <a:latin typeface="Calibri"/>
                  <a:ea typeface="Calibri"/>
                  <a:cs typeface="Calibri"/>
                  <a:sym typeface="Calibri"/>
                </a:endParaRPr>
              </a:p>
            </p:txBody>
          </p:sp>
          <p:sp>
            <p:nvSpPr>
              <p:cNvPr id="47" name="Google Shape;47;p63"/>
              <p:cNvSpPr/>
              <p:nvPr/>
            </p:nvSpPr>
            <p:spPr>
              <a:xfrm>
                <a:off x="1265109" y="3229991"/>
                <a:ext cx="4752000" cy="21600"/>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58">
                  <a:solidFill>
                    <a:schemeClr val="lt1"/>
                  </a:solidFill>
                  <a:latin typeface="Calibri"/>
                  <a:ea typeface="Calibri"/>
                  <a:cs typeface="Calibri"/>
                  <a:sym typeface="Calibri"/>
                </a:endParaRPr>
              </a:p>
            </p:txBody>
          </p:sp>
          <p:sp>
            <p:nvSpPr>
              <p:cNvPr id="48" name="Google Shape;48;p63"/>
              <p:cNvSpPr/>
              <p:nvPr/>
            </p:nvSpPr>
            <p:spPr>
              <a:xfrm>
                <a:off x="1265109" y="3731226"/>
                <a:ext cx="4752000" cy="21600"/>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58">
                  <a:solidFill>
                    <a:schemeClr val="lt1"/>
                  </a:solidFill>
                  <a:latin typeface="Calibri"/>
                  <a:ea typeface="Calibri"/>
                  <a:cs typeface="Calibri"/>
                  <a:sym typeface="Calibri"/>
                </a:endParaRPr>
              </a:p>
            </p:txBody>
          </p:sp>
          <p:sp>
            <p:nvSpPr>
              <p:cNvPr id="49" name="Google Shape;49;p63"/>
              <p:cNvSpPr/>
              <p:nvPr/>
            </p:nvSpPr>
            <p:spPr>
              <a:xfrm>
                <a:off x="1265109" y="4232460"/>
                <a:ext cx="4752000" cy="21600"/>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58">
                  <a:solidFill>
                    <a:schemeClr val="lt1"/>
                  </a:solidFill>
                  <a:latin typeface="Calibri"/>
                  <a:ea typeface="Calibri"/>
                  <a:cs typeface="Calibri"/>
                  <a:sym typeface="Calibri"/>
                </a:endParaRPr>
              </a:p>
            </p:txBody>
          </p:sp>
        </p:grpSp>
        <p:grpSp>
          <p:nvGrpSpPr>
            <p:cNvPr id="50" name="Google Shape;50;p63"/>
            <p:cNvGrpSpPr/>
            <p:nvPr/>
          </p:nvGrpSpPr>
          <p:grpSpPr>
            <a:xfrm>
              <a:off x="2315424" y="3673833"/>
              <a:ext cx="7663872" cy="656864"/>
              <a:chOff x="1265109" y="3229991"/>
              <a:chExt cx="4752000" cy="1024069"/>
            </a:xfrm>
          </p:grpSpPr>
          <p:sp>
            <p:nvSpPr>
              <p:cNvPr id="51" name="Google Shape;51;p63"/>
              <p:cNvSpPr/>
              <p:nvPr/>
            </p:nvSpPr>
            <p:spPr>
              <a:xfrm>
                <a:off x="1265109" y="3229991"/>
                <a:ext cx="4752000" cy="21600"/>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58">
                  <a:solidFill>
                    <a:schemeClr val="lt1"/>
                  </a:solidFill>
                  <a:latin typeface="Calibri"/>
                  <a:ea typeface="Calibri"/>
                  <a:cs typeface="Calibri"/>
                  <a:sym typeface="Calibri"/>
                </a:endParaRPr>
              </a:p>
            </p:txBody>
          </p:sp>
          <p:sp>
            <p:nvSpPr>
              <p:cNvPr id="52" name="Google Shape;52;p63"/>
              <p:cNvSpPr/>
              <p:nvPr/>
            </p:nvSpPr>
            <p:spPr>
              <a:xfrm>
                <a:off x="1265109" y="3731226"/>
                <a:ext cx="4752000" cy="21600"/>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58">
                  <a:solidFill>
                    <a:schemeClr val="lt1"/>
                  </a:solidFill>
                  <a:latin typeface="Calibri"/>
                  <a:ea typeface="Calibri"/>
                  <a:cs typeface="Calibri"/>
                  <a:sym typeface="Calibri"/>
                </a:endParaRPr>
              </a:p>
            </p:txBody>
          </p:sp>
          <p:sp>
            <p:nvSpPr>
              <p:cNvPr id="53" name="Google Shape;53;p63"/>
              <p:cNvSpPr/>
              <p:nvPr/>
            </p:nvSpPr>
            <p:spPr>
              <a:xfrm>
                <a:off x="1265109" y="4232460"/>
                <a:ext cx="4752000" cy="21600"/>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58">
                  <a:solidFill>
                    <a:schemeClr val="lt1"/>
                  </a:solidFill>
                  <a:latin typeface="Calibri"/>
                  <a:ea typeface="Calibri"/>
                  <a:cs typeface="Calibri"/>
                  <a:sym typeface="Calibri"/>
                </a:endParaRPr>
              </a:p>
            </p:txBody>
          </p:sp>
        </p:grpSp>
      </p:grpSp>
      <p:sp>
        <p:nvSpPr>
          <p:cNvPr id="54" name="Google Shape;54;p63"/>
          <p:cNvSpPr/>
          <p:nvPr/>
        </p:nvSpPr>
        <p:spPr>
          <a:xfrm>
            <a:off x="754063" y="6113879"/>
            <a:ext cx="5407040" cy="53880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967"/>
              <a:buFont typeface="Calibri"/>
              <a:buNone/>
            </a:pPr>
            <a:r>
              <a:rPr lang="en-GB" sz="967">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67">
              <a:solidFill>
                <a:srgbClr val="000000"/>
              </a:solidFill>
              <a:latin typeface="Calibri"/>
              <a:ea typeface="Calibri"/>
              <a:cs typeface="Calibri"/>
              <a:sym typeface="Calibri"/>
            </a:endParaRPr>
          </a:p>
        </p:txBody>
      </p:sp>
    </p:spTree>
  </p:cSld>
  <p:clrMapOvr>
    <a:masterClrMapping/>
  </p:clrMapOvr>
  <p:extLst>
    <p:ext uri="{DCECCB84-F9BA-43D5-87BE-67443E8EF086}">
      <p15:sldGuideLst>
        <p15:guide id="1" pos="47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5">
  <p:cSld name="Photo Slide 5">
    <p:spTree>
      <p:nvGrpSpPr>
        <p:cNvPr id="199" name="Shape 199"/>
        <p:cNvGrpSpPr/>
        <p:nvPr/>
      </p:nvGrpSpPr>
      <p:grpSpPr>
        <a:xfrm>
          <a:off x="0" y="0"/>
          <a:ext cx="0" cy="0"/>
          <a:chOff x="0" y="0"/>
          <a:chExt cx="0" cy="0"/>
        </a:xfrm>
      </p:grpSpPr>
      <p:sp>
        <p:nvSpPr>
          <p:cNvPr id="200" name="Google Shape;200;p81"/>
          <p:cNvSpPr/>
          <p:nvPr>
            <p:ph idx="2" type="pic"/>
          </p:nvPr>
        </p:nvSpPr>
        <p:spPr>
          <a:xfrm>
            <a:off x="442452" y="0"/>
            <a:ext cx="11749547" cy="6284068"/>
          </a:xfrm>
          <a:prstGeom prst="rect">
            <a:avLst/>
          </a:prstGeom>
          <a:solidFill>
            <a:srgbClr val="D8D8D8"/>
          </a:solidFill>
          <a:ln>
            <a:noFill/>
          </a:ln>
        </p:spPr>
      </p:sp>
      <p:sp>
        <p:nvSpPr>
          <p:cNvPr id="201" name="Google Shape;201;p81"/>
          <p:cNvSpPr txBox="1"/>
          <p:nvPr>
            <p:ph idx="1" type="body"/>
          </p:nvPr>
        </p:nvSpPr>
        <p:spPr>
          <a:xfrm>
            <a:off x="938369" y="1034821"/>
            <a:ext cx="6577261" cy="8451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202" name="Google Shape;202;p81"/>
          <p:cNvSpPr/>
          <p:nvPr/>
        </p:nvSpPr>
        <p:spPr>
          <a:xfrm rot="-5400000">
            <a:off x="-269498" y="1351335"/>
            <a:ext cx="1440000" cy="360000"/>
          </a:xfrm>
          <a:custGeom>
            <a:rect b="b" l="l" r="r" t="t"/>
            <a:pathLst>
              <a:path extrusionOk="0" h="304760" w="1620513">
                <a:moveTo>
                  <a:pt x="0" y="-1"/>
                </a:moveTo>
                <a:lnTo>
                  <a:pt x="1620514" y="-1"/>
                </a:lnTo>
                <a:lnTo>
                  <a:pt x="1620514" y="304760"/>
                </a:lnTo>
                <a:lnTo>
                  <a:pt x="0" y="304760"/>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3 columns">
  <p:cSld name="Text Slide - 3 columns">
    <p:spTree>
      <p:nvGrpSpPr>
        <p:cNvPr id="203" name="Shape 203"/>
        <p:cNvGrpSpPr/>
        <p:nvPr/>
      </p:nvGrpSpPr>
      <p:grpSpPr>
        <a:xfrm>
          <a:off x="0" y="0"/>
          <a:ext cx="0" cy="0"/>
          <a:chOff x="0" y="0"/>
          <a:chExt cx="0" cy="0"/>
        </a:xfrm>
      </p:grpSpPr>
      <p:sp>
        <p:nvSpPr>
          <p:cNvPr id="204" name="Google Shape;204;p82"/>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205" name="Google Shape;205;p82"/>
          <p:cNvSpPr/>
          <p:nvPr/>
        </p:nvSpPr>
        <p:spPr>
          <a:xfrm>
            <a:off x="1592486" y="-1"/>
            <a:ext cx="9007028" cy="345989"/>
          </a:xfrm>
          <a:custGeom>
            <a:rect b="b" l="l" r="r" t="t"/>
            <a:pathLst>
              <a:path extrusionOk="0" h="4977432" w="10372477">
                <a:moveTo>
                  <a:pt x="0" y="0"/>
                </a:moveTo>
                <a:lnTo>
                  <a:pt x="10372477" y="0"/>
                </a:lnTo>
                <a:lnTo>
                  <a:pt x="10372477" y="4977432"/>
                </a:lnTo>
                <a:lnTo>
                  <a:pt x="0" y="4977432"/>
                </a:lnTo>
                <a:lnTo>
                  <a:pt x="0" y="0"/>
                </a:lnTo>
                <a:close/>
              </a:path>
            </a:pathLst>
          </a:custGeom>
          <a:solidFill>
            <a:srgbClr val="7ABB57"/>
          </a:solidFill>
          <a:ln>
            <a:noFill/>
          </a:ln>
        </p:spPr>
        <p:txBody>
          <a:bodyPr anchorCtr="0" anchor="t" bIns="117275" lIns="234550" spcFirstLastPara="1" rIns="234550" wrap="square" tIns="117275">
            <a:noAutofit/>
          </a:bodyPr>
          <a:lstStyle/>
          <a:p>
            <a:pPr indent="0" lvl="0" marL="0" marR="0" rtl="0" algn="ctr">
              <a:spcBef>
                <a:spcPts val="0"/>
              </a:spcBef>
              <a:spcAft>
                <a:spcPts val="0"/>
              </a:spcAft>
              <a:buNone/>
            </a:pPr>
            <a:r>
              <a:t/>
            </a:r>
            <a:endParaRPr sz="6926">
              <a:solidFill>
                <a:schemeClr val="dk1"/>
              </a:solidFill>
              <a:latin typeface="Century Schoolbook"/>
              <a:ea typeface="Century Schoolbook"/>
              <a:cs typeface="Century Schoolbook"/>
              <a:sym typeface="Century Schoolbook"/>
            </a:endParaRPr>
          </a:p>
        </p:txBody>
      </p:sp>
      <p:sp>
        <p:nvSpPr>
          <p:cNvPr id="206" name="Google Shape;206;p82"/>
          <p:cNvSpPr txBox="1"/>
          <p:nvPr>
            <p:ph idx="2" type="body"/>
          </p:nvPr>
        </p:nvSpPr>
        <p:spPr>
          <a:xfrm>
            <a:off x="854282" y="1864553"/>
            <a:ext cx="10483429" cy="443957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showMasterSp="0">
  <p:cSld name="End Slide">
    <p:spTree>
      <p:nvGrpSpPr>
        <p:cNvPr id="207" name="Shape 207"/>
        <p:cNvGrpSpPr/>
        <p:nvPr/>
      </p:nvGrpSpPr>
      <p:grpSpPr>
        <a:xfrm>
          <a:off x="0" y="0"/>
          <a:ext cx="0" cy="0"/>
          <a:chOff x="0" y="0"/>
          <a:chExt cx="0" cy="0"/>
        </a:xfrm>
      </p:grpSpPr>
      <p:sp>
        <p:nvSpPr>
          <p:cNvPr id="208" name="Google Shape;208;p83"/>
          <p:cNvSpPr/>
          <p:nvPr/>
        </p:nvSpPr>
        <p:spPr>
          <a:xfrm>
            <a:off x="0" y="2708030"/>
            <a:ext cx="12192000" cy="3179185"/>
          </a:xfrm>
          <a:custGeom>
            <a:rect b="b" l="l" r="r" t="t"/>
            <a:pathLst>
              <a:path extrusionOk="0" h="6806308" w="7600392">
                <a:moveTo>
                  <a:pt x="0" y="0"/>
                </a:moveTo>
                <a:lnTo>
                  <a:pt x="7600393" y="0"/>
                </a:lnTo>
                <a:lnTo>
                  <a:pt x="7600393" y="6806308"/>
                </a:lnTo>
                <a:lnTo>
                  <a:pt x="0" y="6806308"/>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209" name="Google Shape;209;p83"/>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1" i="0" sz="4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grpSp>
        <p:nvGrpSpPr>
          <p:cNvPr id="210" name="Google Shape;210;p83"/>
          <p:cNvGrpSpPr/>
          <p:nvPr/>
        </p:nvGrpSpPr>
        <p:grpSpPr>
          <a:xfrm>
            <a:off x="162193" y="6091871"/>
            <a:ext cx="2471731" cy="613729"/>
            <a:chOff x="0" y="0"/>
            <a:chExt cx="2301694" cy="571500"/>
          </a:xfrm>
        </p:grpSpPr>
        <p:sp>
          <p:nvSpPr>
            <p:cNvPr id="211" name="Google Shape;211;p8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212" name="Google Shape;212;p83"/>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sp>
        <p:nvSpPr>
          <p:cNvPr id="213" name="Google Shape;213;p83"/>
          <p:cNvSpPr/>
          <p:nvPr/>
        </p:nvSpPr>
        <p:spPr>
          <a:xfrm>
            <a:off x="8065511" y="5423818"/>
            <a:ext cx="4126489" cy="756631"/>
          </a:xfrm>
          <a:custGeom>
            <a:rect b="b" l="l" r="r" t="t"/>
            <a:pathLst>
              <a:path extrusionOk="0" h="6806308" w="7600392">
                <a:moveTo>
                  <a:pt x="0" y="0"/>
                </a:moveTo>
                <a:lnTo>
                  <a:pt x="7600393" y="0"/>
                </a:lnTo>
                <a:lnTo>
                  <a:pt x="7600393" y="6806308"/>
                </a:lnTo>
                <a:lnTo>
                  <a:pt x="0" y="6806308"/>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214" name="Google Shape;214;p83"/>
          <p:cNvSpPr txBox="1"/>
          <p:nvPr>
            <p:ph idx="2" type="body"/>
          </p:nvPr>
        </p:nvSpPr>
        <p:spPr>
          <a:xfrm>
            <a:off x="8322590" y="5556486"/>
            <a:ext cx="3467551" cy="62206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215" name="Google Shape;215;p83"/>
          <p:cNvSpPr/>
          <p:nvPr/>
        </p:nvSpPr>
        <p:spPr>
          <a:xfrm>
            <a:off x="584503" y="2494870"/>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pic>
        <p:nvPicPr>
          <p:cNvPr id="216" name="Google Shape;216;p83"/>
          <p:cNvPicPr preferRelativeResize="0"/>
          <p:nvPr/>
        </p:nvPicPr>
        <p:blipFill rotWithShape="1">
          <a:blip r:embed="rId3">
            <a:alphaModFix/>
          </a:blip>
          <a:srcRect b="0" l="0" r="0" t="0"/>
          <a:stretch/>
        </p:blipFill>
        <p:spPr>
          <a:xfrm>
            <a:off x="7482372" y="536592"/>
            <a:ext cx="4545776" cy="17098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2 - orange">
  <p:cSld name="Divider 02 - orange">
    <p:spTree>
      <p:nvGrpSpPr>
        <p:cNvPr id="55" name="Shape 55"/>
        <p:cNvGrpSpPr/>
        <p:nvPr/>
      </p:nvGrpSpPr>
      <p:grpSpPr>
        <a:xfrm>
          <a:off x="0" y="0"/>
          <a:ext cx="0" cy="0"/>
          <a:chOff x="0" y="0"/>
          <a:chExt cx="0" cy="0"/>
        </a:xfrm>
      </p:grpSpPr>
      <p:sp>
        <p:nvSpPr>
          <p:cNvPr id="56" name="Google Shape;56;p64"/>
          <p:cNvSpPr/>
          <p:nvPr/>
        </p:nvSpPr>
        <p:spPr>
          <a:xfrm>
            <a:off x="-42147" y="3046269"/>
            <a:ext cx="12192000" cy="3811731"/>
          </a:xfrm>
          <a:custGeom>
            <a:rect b="b" l="l" r="r" t="t"/>
            <a:pathLst>
              <a:path extrusionOk="0" h="5787363" w="7686655">
                <a:moveTo>
                  <a:pt x="0" y="1"/>
                </a:moveTo>
                <a:lnTo>
                  <a:pt x="7686655" y="1"/>
                </a:lnTo>
                <a:lnTo>
                  <a:pt x="7686655" y="5787364"/>
                </a:lnTo>
                <a:lnTo>
                  <a:pt x="-1" y="578736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57" name="Google Shape;57;p64"/>
          <p:cNvSpPr/>
          <p:nvPr/>
        </p:nvSpPr>
        <p:spPr>
          <a:xfrm>
            <a:off x="-14049" y="2880243"/>
            <a:ext cx="12192000" cy="2983041"/>
          </a:xfrm>
          <a:custGeom>
            <a:rect b="b" l="l" r="r" t="t"/>
            <a:pathLst>
              <a:path extrusionOk="0" h="5787363" w="7686655">
                <a:moveTo>
                  <a:pt x="0" y="1"/>
                </a:moveTo>
                <a:lnTo>
                  <a:pt x="7686655" y="1"/>
                </a:lnTo>
                <a:lnTo>
                  <a:pt x="7686655" y="5787364"/>
                </a:lnTo>
                <a:lnTo>
                  <a:pt x="-1" y="5787364"/>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58" name="Google Shape;58;p64"/>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3657"/>
              </a:spcBef>
              <a:spcAft>
                <a:spcPts val="0"/>
              </a:spcAft>
              <a:buClr>
                <a:srgbClr val="E97924"/>
              </a:buClr>
              <a:buSzPts val="11613"/>
              <a:buFont typeface="Arial"/>
              <a:buNone/>
              <a:defRPr b="1" i="0" sz="11613" u="none" cap="none" strike="noStrike">
                <a:solidFill>
                  <a:srgbClr val="E97924"/>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59" name="Google Shape;59;p64"/>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915F9E"/>
              </a:buClr>
              <a:buSzPts val="4800"/>
              <a:buFont typeface="Arial"/>
              <a:buNone/>
              <a:defRPr b="1" i="0" sz="4800" u="none" cap="none" strike="noStrike">
                <a:solidFill>
                  <a:srgbClr val="915F9E"/>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60" name="Google Shape;60;p64"/>
          <p:cNvSpPr txBox="1"/>
          <p:nvPr>
            <p:ph idx="3" type="body"/>
          </p:nvPr>
        </p:nvSpPr>
        <p:spPr>
          <a:xfrm>
            <a:off x="703143" y="4110228"/>
            <a:ext cx="5616603" cy="972741"/>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61" name="Google Shape;61;p64"/>
          <p:cNvSpPr/>
          <p:nvPr>
            <p:ph idx="4" type="pic"/>
          </p:nvPr>
        </p:nvSpPr>
        <p:spPr>
          <a:xfrm>
            <a:off x="6841657" y="0"/>
            <a:ext cx="5364392" cy="6325815"/>
          </a:xfrm>
          <a:prstGeom prst="rect">
            <a:avLst/>
          </a:prstGeom>
          <a:solidFill>
            <a:srgbClr val="D8D8D8"/>
          </a:solidFill>
          <a:ln>
            <a:noFill/>
          </a:ln>
        </p:spPr>
      </p:sp>
      <p:sp>
        <p:nvSpPr>
          <p:cNvPr id="62" name="Google Shape;62;p64"/>
          <p:cNvSpPr/>
          <p:nvPr/>
        </p:nvSpPr>
        <p:spPr>
          <a:xfrm rot="-5400000">
            <a:off x="6121657" y="4227663"/>
            <a:ext cx="1440000" cy="360000"/>
          </a:xfrm>
          <a:custGeom>
            <a:rect b="b" l="l" r="r" t="t"/>
            <a:pathLst>
              <a:path extrusionOk="0" h="304760" w="1620513">
                <a:moveTo>
                  <a:pt x="0" y="-1"/>
                </a:moveTo>
                <a:lnTo>
                  <a:pt x="1620514" y="-1"/>
                </a:lnTo>
                <a:lnTo>
                  <a:pt x="1620514" y="304760"/>
                </a:lnTo>
                <a:lnTo>
                  <a:pt x="0" y="304760"/>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1 column">
  <p:cSld name="Text Slide - 1 column">
    <p:spTree>
      <p:nvGrpSpPr>
        <p:cNvPr id="63" name="Shape 63"/>
        <p:cNvGrpSpPr/>
        <p:nvPr/>
      </p:nvGrpSpPr>
      <p:grpSpPr>
        <a:xfrm>
          <a:off x="0" y="0"/>
          <a:ext cx="0" cy="0"/>
          <a:chOff x="0" y="0"/>
          <a:chExt cx="0" cy="0"/>
        </a:xfrm>
      </p:grpSpPr>
      <p:sp>
        <p:nvSpPr>
          <p:cNvPr id="64" name="Google Shape;64;p65"/>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65" name="Google Shape;65;p65"/>
          <p:cNvSpPr/>
          <p:nvPr/>
        </p:nvSpPr>
        <p:spPr>
          <a:xfrm>
            <a:off x="1592486" y="-1"/>
            <a:ext cx="9007028" cy="345989"/>
          </a:xfrm>
          <a:custGeom>
            <a:rect b="b" l="l" r="r" t="t"/>
            <a:pathLst>
              <a:path extrusionOk="0" h="4977432" w="10372477">
                <a:moveTo>
                  <a:pt x="0" y="0"/>
                </a:moveTo>
                <a:lnTo>
                  <a:pt x="10372477" y="0"/>
                </a:lnTo>
                <a:lnTo>
                  <a:pt x="10372477" y="4977432"/>
                </a:lnTo>
                <a:lnTo>
                  <a:pt x="0" y="4977432"/>
                </a:lnTo>
                <a:lnTo>
                  <a:pt x="0" y="0"/>
                </a:lnTo>
                <a:close/>
              </a:path>
            </a:pathLst>
          </a:custGeom>
          <a:solidFill>
            <a:srgbClr val="915F9E"/>
          </a:solidFill>
          <a:ln>
            <a:noFill/>
          </a:ln>
        </p:spPr>
        <p:txBody>
          <a:bodyPr anchorCtr="0" anchor="t" bIns="117275" lIns="234550" spcFirstLastPara="1" rIns="234550" wrap="square" tIns="117275">
            <a:noAutofit/>
          </a:bodyPr>
          <a:lstStyle/>
          <a:p>
            <a:pPr indent="0" lvl="0" marL="0" marR="0" rtl="0" algn="ctr">
              <a:spcBef>
                <a:spcPts val="0"/>
              </a:spcBef>
              <a:spcAft>
                <a:spcPts val="0"/>
              </a:spcAft>
              <a:buNone/>
            </a:pPr>
            <a:r>
              <a:t/>
            </a:r>
            <a:endParaRPr sz="6926">
              <a:solidFill>
                <a:schemeClr val="dk1"/>
              </a:solidFill>
              <a:latin typeface="Century Schoolbook"/>
              <a:ea typeface="Century Schoolbook"/>
              <a:cs typeface="Century Schoolbook"/>
              <a:sym typeface="Century Schoolbook"/>
            </a:endParaRPr>
          </a:p>
        </p:txBody>
      </p:sp>
      <p:sp>
        <p:nvSpPr>
          <p:cNvPr id="66" name="Google Shape;66;p65"/>
          <p:cNvSpPr txBox="1"/>
          <p:nvPr>
            <p:ph idx="2" type="body"/>
          </p:nvPr>
        </p:nvSpPr>
        <p:spPr>
          <a:xfrm>
            <a:off x="854282" y="1864553"/>
            <a:ext cx="10483429" cy="443957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3 - navy">
  <p:cSld name="Divider 03 - navy">
    <p:spTree>
      <p:nvGrpSpPr>
        <p:cNvPr id="67" name="Shape 67"/>
        <p:cNvGrpSpPr/>
        <p:nvPr/>
      </p:nvGrpSpPr>
      <p:grpSpPr>
        <a:xfrm>
          <a:off x="0" y="0"/>
          <a:ext cx="0" cy="0"/>
          <a:chOff x="0" y="0"/>
          <a:chExt cx="0" cy="0"/>
        </a:xfrm>
      </p:grpSpPr>
      <p:sp>
        <p:nvSpPr>
          <p:cNvPr id="68" name="Google Shape;68;p66"/>
          <p:cNvSpPr/>
          <p:nvPr/>
        </p:nvSpPr>
        <p:spPr>
          <a:xfrm>
            <a:off x="-42147" y="3046269"/>
            <a:ext cx="12192000" cy="3811731"/>
          </a:xfrm>
          <a:custGeom>
            <a:rect b="b" l="l" r="r" t="t"/>
            <a:pathLst>
              <a:path extrusionOk="0" h="5787363" w="7686655">
                <a:moveTo>
                  <a:pt x="0" y="1"/>
                </a:moveTo>
                <a:lnTo>
                  <a:pt x="7686655" y="1"/>
                </a:lnTo>
                <a:lnTo>
                  <a:pt x="7686655" y="5787364"/>
                </a:lnTo>
                <a:lnTo>
                  <a:pt x="-1" y="578736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69" name="Google Shape;69;p66"/>
          <p:cNvSpPr/>
          <p:nvPr/>
        </p:nvSpPr>
        <p:spPr>
          <a:xfrm>
            <a:off x="-14049" y="2880243"/>
            <a:ext cx="12192000" cy="2983041"/>
          </a:xfrm>
          <a:custGeom>
            <a:rect b="b" l="l" r="r" t="t"/>
            <a:pathLst>
              <a:path extrusionOk="0" h="5787363" w="7686655">
                <a:moveTo>
                  <a:pt x="0" y="1"/>
                </a:moveTo>
                <a:lnTo>
                  <a:pt x="7686655" y="1"/>
                </a:lnTo>
                <a:lnTo>
                  <a:pt x="7686655" y="5787364"/>
                </a:lnTo>
                <a:lnTo>
                  <a:pt x="-1" y="5787364"/>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70" name="Google Shape;70;p66"/>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3657"/>
              </a:spcBef>
              <a:spcAft>
                <a:spcPts val="0"/>
              </a:spcAft>
              <a:buClr>
                <a:srgbClr val="0C2D45"/>
              </a:buClr>
              <a:buSzPts val="11613"/>
              <a:buFont typeface="Arial"/>
              <a:buNone/>
              <a:defRPr b="1" i="0" sz="11613" u="none" cap="none" strike="noStrike">
                <a:solidFill>
                  <a:srgbClr val="0C2D45"/>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71" name="Google Shape;71;p66"/>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3657"/>
              </a:spcBef>
              <a:spcAft>
                <a:spcPts val="0"/>
              </a:spcAft>
              <a:buClr>
                <a:srgbClr val="915F9E"/>
              </a:buClr>
              <a:buSzPts val="4800"/>
              <a:buFont typeface="Arial"/>
              <a:buNone/>
              <a:defRPr b="1" i="0" sz="4800" u="none" cap="none" strike="noStrike">
                <a:solidFill>
                  <a:srgbClr val="915F9E"/>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72" name="Google Shape;72;p66"/>
          <p:cNvSpPr txBox="1"/>
          <p:nvPr>
            <p:ph idx="3" type="body"/>
          </p:nvPr>
        </p:nvSpPr>
        <p:spPr>
          <a:xfrm>
            <a:off x="703143" y="4110228"/>
            <a:ext cx="5616603" cy="972741"/>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3657"/>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73" name="Google Shape;73;p66"/>
          <p:cNvSpPr/>
          <p:nvPr>
            <p:ph idx="4" type="pic"/>
          </p:nvPr>
        </p:nvSpPr>
        <p:spPr>
          <a:xfrm>
            <a:off x="6841657" y="0"/>
            <a:ext cx="5364392" cy="6325815"/>
          </a:xfrm>
          <a:prstGeom prst="rect">
            <a:avLst/>
          </a:prstGeom>
          <a:solidFill>
            <a:srgbClr val="D8D8D8"/>
          </a:solidFill>
          <a:ln>
            <a:noFill/>
          </a:ln>
        </p:spPr>
      </p:sp>
      <p:sp>
        <p:nvSpPr>
          <p:cNvPr id="74" name="Google Shape;74;p66"/>
          <p:cNvSpPr/>
          <p:nvPr/>
        </p:nvSpPr>
        <p:spPr>
          <a:xfrm rot="-5400000">
            <a:off x="6121657" y="4227663"/>
            <a:ext cx="1440000" cy="360000"/>
          </a:xfrm>
          <a:custGeom>
            <a:rect b="b" l="l" r="r" t="t"/>
            <a:pathLst>
              <a:path extrusionOk="0" h="304760" w="1620513">
                <a:moveTo>
                  <a:pt x="0" y="-1"/>
                </a:moveTo>
                <a:lnTo>
                  <a:pt x="1620514" y="-1"/>
                </a:lnTo>
                <a:lnTo>
                  <a:pt x="1620514" y="304760"/>
                </a:lnTo>
                <a:lnTo>
                  <a:pt x="0" y="304760"/>
                </a:lnTo>
                <a:close/>
              </a:path>
            </a:pathLst>
          </a:custGeom>
          <a:solidFill>
            <a:srgbClr val="0C2D4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4">
  <p:cSld name="Photo Slide 4">
    <p:spTree>
      <p:nvGrpSpPr>
        <p:cNvPr id="75" name="Shape 75"/>
        <p:cNvGrpSpPr/>
        <p:nvPr/>
      </p:nvGrpSpPr>
      <p:grpSpPr>
        <a:xfrm>
          <a:off x="0" y="0"/>
          <a:ext cx="0" cy="0"/>
          <a:chOff x="0" y="0"/>
          <a:chExt cx="0" cy="0"/>
        </a:xfrm>
      </p:grpSpPr>
      <p:grpSp>
        <p:nvGrpSpPr>
          <p:cNvPr id="76" name="Google Shape;76;p67"/>
          <p:cNvGrpSpPr/>
          <p:nvPr/>
        </p:nvGrpSpPr>
        <p:grpSpPr>
          <a:xfrm rot="5400000">
            <a:off x="1642620" y="-686627"/>
            <a:ext cx="4845505" cy="8130745"/>
            <a:chOff x="987424" y="0"/>
            <a:chExt cx="5584826" cy="5669757"/>
          </a:xfrm>
        </p:grpSpPr>
        <p:sp>
          <p:nvSpPr>
            <p:cNvPr id="77" name="Google Shape;77;p67"/>
            <p:cNvSpPr/>
            <p:nvPr/>
          </p:nvSpPr>
          <p:spPr>
            <a:xfrm>
              <a:off x="987424" y="215901"/>
              <a:ext cx="5584826" cy="5453856"/>
            </a:xfrm>
            <a:prstGeom prst="rect">
              <a:avLst/>
            </a:prstGeom>
            <a:solidFill>
              <a:schemeClr val="lt1"/>
            </a:solidFill>
            <a:ln>
              <a:noFill/>
            </a:ln>
          </p:spPr>
          <p:txBody>
            <a:bodyPr anchorCtr="0" anchor="t" bIns="72700" lIns="145425" spcFirstLastPara="1" rIns="145425" wrap="square" tIns="72700">
              <a:noAutofit/>
            </a:bodyPr>
            <a:lstStyle/>
            <a:p>
              <a:pPr indent="0" lvl="0" marL="0" marR="0" rtl="0" algn="ctr">
                <a:spcBef>
                  <a:spcPts val="0"/>
                </a:spcBef>
                <a:spcAft>
                  <a:spcPts val="0"/>
                </a:spcAft>
                <a:buNone/>
              </a:pPr>
              <a:r>
                <a:t/>
              </a:r>
              <a:endParaRPr sz="6926">
                <a:solidFill>
                  <a:schemeClr val="dk1"/>
                </a:solidFill>
                <a:latin typeface="Century Schoolbook"/>
                <a:ea typeface="Century Schoolbook"/>
                <a:cs typeface="Century Schoolbook"/>
                <a:sym typeface="Century Schoolbook"/>
              </a:endParaRPr>
            </a:p>
          </p:txBody>
        </p:sp>
        <p:sp>
          <p:nvSpPr>
            <p:cNvPr id="78" name="Google Shape;78;p67"/>
            <p:cNvSpPr/>
            <p:nvPr/>
          </p:nvSpPr>
          <p:spPr>
            <a:xfrm>
              <a:off x="987424" y="0"/>
              <a:ext cx="5584826" cy="300434"/>
            </a:xfrm>
            <a:custGeom>
              <a:rect b="b" l="l" r="r" t="t"/>
              <a:pathLst>
                <a:path extrusionOk="0" h="4977432" w="10372477">
                  <a:moveTo>
                    <a:pt x="0" y="0"/>
                  </a:moveTo>
                  <a:lnTo>
                    <a:pt x="10372477" y="0"/>
                  </a:lnTo>
                  <a:lnTo>
                    <a:pt x="10372477" y="4977432"/>
                  </a:lnTo>
                  <a:lnTo>
                    <a:pt x="0" y="4977432"/>
                  </a:lnTo>
                  <a:lnTo>
                    <a:pt x="0" y="0"/>
                  </a:lnTo>
                  <a:close/>
                </a:path>
              </a:pathLst>
            </a:custGeom>
            <a:solidFill>
              <a:srgbClr val="915F9E"/>
            </a:solidFill>
            <a:ln>
              <a:noFill/>
            </a:ln>
          </p:spPr>
          <p:txBody>
            <a:bodyPr anchorCtr="0" anchor="t" bIns="72700" lIns="145425" spcFirstLastPara="1" rIns="145425" wrap="square" tIns="72700">
              <a:noAutofit/>
            </a:bodyPr>
            <a:lstStyle/>
            <a:p>
              <a:pPr indent="0" lvl="0" marL="0" marR="0" rtl="0" algn="ctr">
                <a:spcBef>
                  <a:spcPts val="0"/>
                </a:spcBef>
                <a:spcAft>
                  <a:spcPts val="0"/>
                </a:spcAft>
                <a:buNone/>
              </a:pPr>
              <a:r>
                <a:t/>
              </a:r>
              <a:endParaRPr sz="6926">
                <a:solidFill>
                  <a:schemeClr val="dk1"/>
                </a:solidFill>
                <a:latin typeface="Century Schoolbook"/>
                <a:ea typeface="Century Schoolbook"/>
                <a:cs typeface="Century Schoolbook"/>
                <a:sym typeface="Century Schoolbook"/>
              </a:endParaRPr>
            </a:p>
          </p:txBody>
        </p:sp>
      </p:grpSp>
      <p:sp>
        <p:nvSpPr>
          <p:cNvPr id="79" name="Google Shape;79;p67"/>
          <p:cNvSpPr/>
          <p:nvPr>
            <p:ph idx="2" type="pic"/>
          </p:nvPr>
        </p:nvSpPr>
        <p:spPr>
          <a:xfrm>
            <a:off x="0" y="0"/>
            <a:ext cx="12192000" cy="6858000"/>
          </a:xfrm>
          <a:prstGeom prst="rect">
            <a:avLst/>
          </a:prstGeom>
          <a:solidFill>
            <a:srgbClr val="D8D8D8"/>
          </a:solidFill>
          <a:ln>
            <a:noFill/>
          </a:ln>
        </p:spPr>
      </p:sp>
      <p:sp>
        <p:nvSpPr>
          <p:cNvPr id="80" name="Google Shape;80;p67"/>
          <p:cNvSpPr txBox="1"/>
          <p:nvPr>
            <p:ph idx="1" type="body"/>
          </p:nvPr>
        </p:nvSpPr>
        <p:spPr>
          <a:xfrm>
            <a:off x="640956" y="1409888"/>
            <a:ext cx="6749339" cy="8080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81" name="Google Shape;81;p67"/>
          <p:cNvSpPr txBox="1"/>
          <p:nvPr>
            <p:ph idx="3" type="body"/>
          </p:nvPr>
        </p:nvSpPr>
        <p:spPr>
          <a:xfrm>
            <a:off x="640953" y="2428508"/>
            <a:ext cx="6749339" cy="296562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Intro Slide">
  <p:cSld name="Welcome/Intro Slide">
    <p:spTree>
      <p:nvGrpSpPr>
        <p:cNvPr id="82" name="Shape 82"/>
        <p:cNvGrpSpPr/>
        <p:nvPr/>
      </p:nvGrpSpPr>
      <p:grpSpPr>
        <a:xfrm>
          <a:off x="0" y="0"/>
          <a:ext cx="0" cy="0"/>
          <a:chOff x="0" y="0"/>
          <a:chExt cx="0" cy="0"/>
        </a:xfrm>
      </p:grpSpPr>
      <p:sp>
        <p:nvSpPr>
          <p:cNvPr id="83" name="Google Shape;83;p68"/>
          <p:cNvSpPr/>
          <p:nvPr>
            <p:ph idx="2" type="pic"/>
          </p:nvPr>
        </p:nvSpPr>
        <p:spPr>
          <a:xfrm>
            <a:off x="884606" y="0"/>
            <a:ext cx="4993772" cy="6858000"/>
          </a:xfrm>
          <a:prstGeom prst="rect">
            <a:avLst/>
          </a:prstGeom>
          <a:solidFill>
            <a:srgbClr val="D8D8D8"/>
          </a:solidFill>
          <a:ln>
            <a:noFill/>
          </a:ln>
        </p:spPr>
      </p:sp>
      <p:sp>
        <p:nvSpPr>
          <p:cNvPr id="84" name="Google Shape;84;p68"/>
          <p:cNvSpPr txBox="1"/>
          <p:nvPr>
            <p:ph idx="1" type="body"/>
          </p:nvPr>
        </p:nvSpPr>
        <p:spPr>
          <a:xfrm>
            <a:off x="4890795" y="738798"/>
            <a:ext cx="6776598" cy="842867"/>
          </a:xfrm>
          <a:prstGeom prst="rect">
            <a:avLst/>
          </a:prstGeom>
          <a:solidFill>
            <a:srgbClr val="7ABB57"/>
          </a:solid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85" name="Google Shape;85;p68"/>
          <p:cNvSpPr/>
          <p:nvPr/>
        </p:nvSpPr>
        <p:spPr>
          <a:xfrm rot="-5400000">
            <a:off x="164606" y="5401946"/>
            <a:ext cx="1440000" cy="360000"/>
          </a:xfrm>
          <a:custGeom>
            <a:rect b="b" l="l" r="r" t="t"/>
            <a:pathLst>
              <a:path extrusionOk="0" h="304760" w="1620513">
                <a:moveTo>
                  <a:pt x="0" y="-1"/>
                </a:moveTo>
                <a:lnTo>
                  <a:pt x="1620514" y="-1"/>
                </a:lnTo>
                <a:lnTo>
                  <a:pt x="1620514" y="304760"/>
                </a:lnTo>
                <a:lnTo>
                  <a:pt x="0" y="304760"/>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86" name="Google Shape;86;p68"/>
          <p:cNvSpPr txBox="1"/>
          <p:nvPr>
            <p:ph idx="3" type="body"/>
          </p:nvPr>
        </p:nvSpPr>
        <p:spPr>
          <a:xfrm>
            <a:off x="6605899" y="2121549"/>
            <a:ext cx="4765750" cy="74360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1800"/>
              <a:buFont typeface="Arial"/>
              <a:buNone/>
              <a:defRPr b="1" i="0" sz="18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87" name="Google Shape;87;p68"/>
          <p:cNvSpPr txBox="1"/>
          <p:nvPr>
            <p:ph idx="4" type="body"/>
          </p:nvPr>
        </p:nvSpPr>
        <p:spPr>
          <a:xfrm>
            <a:off x="6613451" y="2639940"/>
            <a:ext cx="4765748" cy="114525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1100"/>
              <a:buFont typeface="Arial"/>
              <a:buNone/>
              <a:defRPr b="0" i="0" sz="11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88" name="Google Shape;88;p68"/>
          <p:cNvSpPr txBox="1"/>
          <p:nvPr>
            <p:ph idx="5" type="body"/>
          </p:nvPr>
        </p:nvSpPr>
        <p:spPr>
          <a:xfrm>
            <a:off x="6605899" y="4163000"/>
            <a:ext cx="4765750" cy="74360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1800"/>
              <a:buFont typeface="Arial"/>
              <a:buNone/>
              <a:defRPr b="1" i="0" sz="18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89" name="Google Shape;89;p68"/>
          <p:cNvSpPr txBox="1"/>
          <p:nvPr>
            <p:ph idx="6" type="body"/>
          </p:nvPr>
        </p:nvSpPr>
        <p:spPr>
          <a:xfrm>
            <a:off x="6613451" y="4681391"/>
            <a:ext cx="4765748" cy="114525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1100"/>
              <a:buFont typeface="Arial"/>
              <a:buNone/>
              <a:defRPr b="0" i="0" sz="11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extLst>
    <p:ext uri="{DCECCB84-F9BA-43D5-87BE-67443E8EF086}">
      <p15:sldGuideLst>
        <p15:guide id="1" pos="475">
          <p15:clr>
            <a:srgbClr val="FBAE40"/>
          </p15:clr>
        </p15:guide>
        <p15:guide id="2" pos="71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90" name="Shape 90"/>
        <p:cNvGrpSpPr/>
        <p:nvPr/>
      </p:nvGrpSpPr>
      <p:grpSpPr>
        <a:xfrm>
          <a:off x="0" y="0"/>
          <a:ext cx="0" cy="0"/>
          <a:chOff x="0" y="0"/>
          <a:chExt cx="0" cy="0"/>
        </a:xfrm>
      </p:grpSpPr>
      <p:sp>
        <p:nvSpPr>
          <p:cNvPr id="91" name="Google Shape;91;p69"/>
          <p:cNvSpPr/>
          <p:nvPr/>
        </p:nvSpPr>
        <p:spPr>
          <a:xfrm>
            <a:off x="1" y="1723900"/>
            <a:ext cx="12191998" cy="4053499"/>
          </a:xfrm>
          <a:prstGeom prst="rect">
            <a:avLst/>
          </a:prstGeom>
          <a:solidFill>
            <a:srgbClr val="915F9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69">
              <a:solidFill>
                <a:schemeClr val="lt1"/>
              </a:solidFill>
              <a:latin typeface="Century Schoolbook"/>
              <a:ea typeface="Century Schoolbook"/>
              <a:cs typeface="Century Schoolbook"/>
              <a:sym typeface="Century Schoolbook"/>
            </a:endParaRPr>
          </a:p>
        </p:txBody>
      </p:sp>
      <p:sp>
        <p:nvSpPr>
          <p:cNvPr id="92" name="Google Shape;92;p69"/>
          <p:cNvSpPr txBox="1"/>
          <p:nvPr>
            <p:ph idx="1" type="body"/>
          </p:nvPr>
        </p:nvSpPr>
        <p:spPr>
          <a:xfrm>
            <a:off x="773875" y="612133"/>
            <a:ext cx="10644249" cy="80878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93" name="Google Shape;93;p69"/>
          <p:cNvSpPr txBox="1"/>
          <p:nvPr>
            <p:ph idx="2" type="body"/>
          </p:nvPr>
        </p:nvSpPr>
        <p:spPr>
          <a:xfrm>
            <a:off x="6349485" y="2527915"/>
            <a:ext cx="5068640" cy="25383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94" name="Google Shape;94;p69"/>
          <p:cNvSpPr/>
          <p:nvPr/>
        </p:nvSpPr>
        <p:spPr>
          <a:xfrm>
            <a:off x="9978124" y="1553310"/>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pic>
        <p:nvPicPr>
          <p:cNvPr id="95" name="Google Shape;95;p69"/>
          <p:cNvPicPr preferRelativeResize="0"/>
          <p:nvPr/>
        </p:nvPicPr>
        <p:blipFill rotWithShape="1">
          <a:blip r:embed="rId2">
            <a:alphaModFix/>
          </a:blip>
          <a:srcRect b="20571" l="0" r="0" t="0"/>
          <a:stretch/>
        </p:blipFill>
        <p:spPr>
          <a:xfrm rot="5400000">
            <a:off x="1059222" y="1659698"/>
            <a:ext cx="3693498" cy="5831867"/>
          </a:xfrm>
          <a:custGeom>
            <a:rect b="b" l="l" r="r" t="t"/>
            <a:pathLst>
              <a:path extrusionOk="0" h="4136571" w="3456000">
                <a:moveTo>
                  <a:pt x="0" y="0"/>
                </a:moveTo>
                <a:lnTo>
                  <a:pt x="3456000" y="0"/>
                </a:lnTo>
                <a:lnTo>
                  <a:pt x="3456000" y="4136571"/>
                </a:lnTo>
                <a:lnTo>
                  <a:pt x="0" y="4136571"/>
                </a:lnTo>
                <a:close/>
              </a:path>
            </a:pathLst>
          </a:custGeom>
          <a:noFill/>
          <a:ln>
            <a:noFill/>
          </a:ln>
        </p:spPr>
      </p:pic>
      <p:sp>
        <p:nvSpPr>
          <p:cNvPr id="96" name="Google Shape;96;p69"/>
          <p:cNvSpPr/>
          <p:nvPr>
            <p:ph idx="3" type="pic"/>
          </p:nvPr>
        </p:nvSpPr>
        <p:spPr>
          <a:xfrm>
            <a:off x="-9961" y="3153842"/>
            <a:ext cx="4642477" cy="2880154"/>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500"/>
                                        <p:tgtEl>
                                          <p:spTgt spid="9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2">
  <p:cSld name="Photo Slide 2">
    <p:spTree>
      <p:nvGrpSpPr>
        <p:cNvPr id="97" name="Shape 97"/>
        <p:cNvGrpSpPr/>
        <p:nvPr/>
      </p:nvGrpSpPr>
      <p:grpSpPr>
        <a:xfrm>
          <a:off x="0" y="0"/>
          <a:ext cx="0" cy="0"/>
          <a:chOff x="0" y="0"/>
          <a:chExt cx="0" cy="0"/>
        </a:xfrm>
      </p:grpSpPr>
      <p:sp>
        <p:nvSpPr>
          <p:cNvPr id="98" name="Google Shape;98;p70"/>
          <p:cNvSpPr/>
          <p:nvPr>
            <p:ph idx="2" type="pic"/>
          </p:nvPr>
        </p:nvSpPr>
        <p:spPr>
          <a:xfrm>
            <a:off x="0" y="0"/>
            <a:ext cx="4163818" cy="6858000"/>
          </a:xfrm>
          <a:prstGeom prst="rect">
            <a:avLst/>
          </a:prstGeom>
          <a:solidFill>
            <a:srgbClr val="D8D8D8"/>
          </a:solidFill>
          <a:ln>
            <a:noFill/>
          </a:ln>
        </p:spPr>
      </p:sp>
      <p:sp>
        <p:nvSpPr>
          <p:cNvPr id="99" name="Google Shape;99;p70"/>
          <p:cNvSpPr txBox="1"/>
          <p:nvPr>
            <p:ph idx="1" type="body"/>
          </p:nvPr>
        </p:nvSpPr>
        <p:spPr>
          <a:xfrm>
            <a:off x="4996019" y="1034821"/>
            <a:ext cx="6577261" cy="8451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00" name="Google Shape;100;p70"/>
          <p:cNvSpPr txBox="1"/>
          <p:nvPr>
            <p:ph idx="3" type="body"/>
          </p:nvPr>
        </p:nvSpPr>
        <p:spPr>
          <a:xfrm>
            <a:off x="5000017" y="2603039"/>
            <a:ext cx="6561082" cy="12102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1774"/>
              <a:buFont typeface="Arial"/>
              <a:buNone/>
              <a:defRPr b="0" i="0" sz="1774"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01" name="Google Shape;101;p70"/>
          <p:cNvSpPr/>
          <p:nvPr/>
        </p:nvSpPr>
        <p:spPr>
          <a:xfrm rot="-5400000">
            <a:off x="3475727" y="1277391"/>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entury Schoolbook"/>
              <a:ea typeface="Century Schoolbook"/>
              <a:cs typeface="Century Schoolbook"/>
              <a:sym typeface="Century Schoolbook"/>
            </a:endParaRPr>
          </a:p>
        </p:txBody>
      </p:sp>
      <p:sp>
        <p:nvSpPr>
          <p:cNvPr id="102" name="Google Shape;102;p70"/>
          <p:cNvSpPr txBox="1"/>
          <p:nvPr>
            <p:ph idx="4" type="body"/>
          </p:nvPr>
        </p:nvSpPr>
        <p:spPr>
          <a:xfrm>
            <a:off x="4303748" y="4897435"/>
            <a:ext cx="3700448" cy="163222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88750"/>
              </a:lnSpc>
              <a:spcBef>
                <a:spcPts val="0"/>
              </a:spcBef>
              <a:spcAft>
                <a:spcPts val="0"/>
              </a:spcAft>
              <a:buClr>
                <a:schemeClr val="lt1"/>
              </a:buClr>
              <a:buSzPts val="1600"/>
              <a:buFont typeface="Arial"/>
              <a:buNone/>
              <a:defRPr b="0" i="1" sz="16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03" name="Google Shape;103;p70"/>
          <p:cNvSpPr txBox="1"/>
          <p:nvPr>
            <p:ph idx="5" type="body"/>
          </p:nvPr>
        </p:nvSpPr>
        <p:spPr>
          <a:xfrm rot="10800000">
            <a:off x="4892899" y="3389811"/>
            <a:ext cx="2522147" cy="21614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142"/>
              </a:lnSpc>
              <a:spcBef>
                <a:spcPts val="0"/>
              </a:spcBef>
              <a:spcAft>
                <a:spcPts val="0"/>
              </a:spcAft>
              <a:buClr>
                <a:srgbClr val="7ABB57"/>
              </a:buClr>
              <a:buSzPts val="14000"/>
              <a:buFont typeface="Arial"/>
              <a:buNone/>
              <a:defRPr b="1" i="0" sz="14000" u="none" cap="none" strike="noStrike">
                <a:solidFill>
                  <a:srgbClr val="7ABB57"/>
                </a:solidFill>
                <a:latin typeface="Times"/>
                <a:ea typeface="Times"/>
                <a:cs typeface="Times"/>
                <a:sym typeface="Times"/>
              </a:defRPr>
            </a:lvl1pPr>
            <a:lvl2pPr indent="-228600" lvl="1" marL="9144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04" name="Google Shape;104;p70"/>
          <p:cNvSpPr txBox="1"/>
          <p:nvPr>
            <p:ph idx="6" type="body"/>
          </p:nvPr>
        </p:nvSpPr>
        <p:spPr>
          <a:xfrm>
            <a:off x="4303748" y="6000502"/>
            <a:ext cx="3700448" cy="638015"/>
          </a:xfrm>
          <a:prstGeom prst="rect">
            <a:avLst/>
          </a:prstGeom>
          <a:noFill/>
          <a:ln>
            <a:noFill/>
          </a:ln>
        </p:spPr>
        <p:txBody>
          <a:bodyPr anchorCtr="0" anchor="b" bIns="45700" lIns="91425" spcFirstLastPara="1" rIns="91425" wrap="square" tIns="45700">
            <a:noAutofit/>
          </a:bodyPr>
          <a:lstStyle>
            <a:lvl1pPr indent="-228600" lvl="0" marL="457200" marR="0" rtl="0" algn="ctr">
              <a:lnSpc>
                <a:spcPct val="118333"/>
              </a:lnSpc>
              <a:spcBef>
                <a:spcPts val="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1"/>
          <p:cNvSpPr/>
          <p:nvPr/>
        </p:nvSpPr>
        <p:spPr>
          <a:xfrm>
            <a:off x="8613047" y="6501415"/>
            <a:ext cx="3063787" cy="20005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700" u="none" cap="none" strike="noStrike">
                <a:solidFill>
                  <a:srgbClr val="0C2D45"/>
                </a:solidFill>
                <a:latin typeface="Calibri"/>
                <a:ea typeface="Calibri"/>
                <a:cs typeface="Calibri"/>
                <a:sym typeface="Calibri"/>
              </a:rPr>
              <a:t>promoting inclusive entrepreneurship</a:t>
            </a:r>
            <a:endParaRPr/>
          </a:p>
        </p:txBody>
      </p:sp>
      <p:cxnSp>
        <p:nvCxnSpPr>
          <p:cNvPr id="11" name="Google Shape;11;p61"/>
          <p:cNvCxnSpPr/>
          <p:nvPr/>
        </p:nvCxnSpPr>
        <p:spPr>
          <a:xfrm rot="10800000">
            <a:off x="11727493" y="6419863"/>
            <a:ext cx="0" cy="281607"/>
          </a:xfrm>
          <a:prstGeom prst="straightConnector1">
            <a:avLst/>
          </a:prstGeom>
          <a:noFill/>
          <a:ln cap="flat" cmpd="sng" w="9525">
            <a:solidFill>
              <a:srgbClr val="915F9E"/>
            </a:solidFill>
            <a:prstDash val="solid"/>
            <a:miter lim="400000"/>
            <a:headEnd len="sm" w="sm" type="none"/>
            <a:tailEnd len="sm" w="sm" type="none"/>
          </a:ln>
        </p:spPr>
      </p:cxnSp>
      <p:sp>
        <p:nvSpPr>
          <p:cNvPr id="12" name="Google Shape;12;p61"/>
          <p:cNvSpPr txBox="1"/>
          <p:nvPr>
            <p:ph idx="12" type="sldNum"/>
          </p:nvPr>
        </p:nvSpPr>
        <p:spPr>
          <a:xfrm>
            <a:off x="11727493" y="6466406"/>
            <a:ext cx="450298" cy="266594"/>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800" u="none" cap="none" strike="noStrike">
                <a:solidFill>
                  <a:srgbClr val="0C2D45"/>
                </a:solidFill>
                <a:latin typeface="Calibri"/>
                <a:ea typeface="Calibri"/>
                <a:cs typeface="Calibri"/>
                <a:sym typeface="Calibri"/>
              </a:defRPr>
            </a:lvl1pPr>
            <a:lvl2pPr indent="0" lvl="1" marL="0" marR="0" rtl="0" algn="ctr">
              <a:spcBef>
                <a:spcPts val="0"/>
              </a:spcBef>
              <a:buNone/>
              <a:defRPr b="0" i="0" sz="800" u="none" cap="none" strike="noStrike">
                <a:solidFill>
                  <a:srgbClr val="0C2D45"/>
                </a:solidFill>
                <a:latin typeface="Calibri"/>
                <a:ea typeface="Calibri"/>
                <a:cs typeface="Calibri"/>
                <a:sym typeface="Calibri"/>
              </a:defRPr>
            </a:lvl2pPr>
            <a:lvl3pPr indent="0" lvl="2" marL="0" marR="0" rtl="0" algn="ctr">
              <a:spcBef>
                <a:spcPts val="0"/>
              </a:spcBef>
              <a:buNone/>
              <a:defRPr b="0" i="0" sz="800" u="none" cap="none" strike="noStrike">
                <a:solidFill>
                  <a:srgbClr val="0C2D45"/>
                </a:solidFill>
                <a:latin typeface="Calibri"/>
                <a:ea typeface="Calibri"/>
                <a:cs typeface="Calibri"/>
                <a:sym typeface="Calibri"/>
              </a:defRPr>
            </a:lvl3pPr>
            <a:lvl4pPr indent="0" lvl="3" marL="0" marR="0" rtl="0" algn="ctr">
              <a:spcBef>
                <a:spcPts val="0"/>
              </a:spcBef>
              <a:buNone/>
              <a:defRPr b="0" i="0" sz="800" u="none" cap="none" strike="noStrike">
                <a:solidFill>
                  <a:srgbClr val="0C2D45"/>
                </a:solidFill>
                <a:latin typeface="Calibri"/>
                <a:ea typeface="Calibri"/>
                <a:cs typeface="Calibri"/>
                <a:sym typeface="Calibri"/>
              </a:defRPr>
            </a:lvl4pPr>
            <a:lvl5pPr indent="0" lvl="4" marL="0" marR="0" rtl="0" algn="ctr">
              <a:spcBef>
                <a:spcPts val="0"/>
              </a:spcBef>
              <a:buNone/>
              <a:defRPr b="0" i="0" sz="800" u="none" cap="none" strike="noStrike">
                <a:solidFill>
                  <a:srgbClr val="0C2D45"/>
                </a:solidFill>
                <a:latin typeface="Calibri"/>
                <a:ea typeface="Calibri"/>
                <a:cs typeface="Calibri"/>
                <a:sym typeface="Calibri"/>
              </a:defRPr>
            </a:lvl5pPr>
            <a:lvl6pPr indent="0" lvl="5" marL="0" marR="0" rtl="0" algn="ctr">
              <a:spcBef>
                <a:spcPts val="0"/>
              </a:spcBef>
              <a:buNone/>
              <a:defRPr b="0" i="0" sz="800" u="none" cap="none" strike="noStrike">
                <a:solidFill>
                  <a:srgbClr val="0C2D45"/>
                </a:solidFill>
                <a:latin typeface="Calibri"/>
                <a:ea typeface="Calibri"/>
                <a:cs typeface="Calibri"/>
                <a:sym typeface="Calibri"/>
              </a:defRPr>
            </a:lvl6pPr>
            <a:lvl7pPr indent="0" lvl="6" marL="0" marR="0" rtl="0" algn="ctr">
              <a:spcBef>
                <a:spcPts val="0"/>
              </a:spcBef>
              <a:buNone/>
              <a:defRPr b="0" i="0" sz="800" u="none" cap="none" strike="noStrike">
                <a:solidFill>
                  <a:srgbClr val="0C2D45"/>
                </a:solidFill>
                <a:latin typeface="Calibri"/>
                <a:ea typeface="Calibri"/>
                <a:cs typeface="Calibri"/>
                <a:sym typeface="Calibri"/>
              </a:defRPr>
            </a:lvl7pPr>
            <a:lvl8pPr indent="0" lvl="7" marL="0" marR="0" rtl="0" algn="ctr">
              <a:spcBef>
                <a:spcPts val="0"/>
              </a:spcBef>
              <a:buNone/>
              <a:defRPr b="0" i="0" sz="800" u="none" cap="none" strike="noStrike">
                <a:solidFill>
                  <a:srgbClr val="0C2D45"/>
                </a:solidFill>
                <a:latin typeface="Calibri"/>
                <a:ea typeface="Calibri"/>
                <a:cs typeface="Calibri"/>
                <a:sym typeface="Calibri"/>
              </a:defRPr>
            </a:lvl8pPr>
            <a:lvl9pPr indent="0" lvl="8" marL="0" marR="0" rtl="0" algn="ctr">
              <a:spcBef>
                <a:spcPts val="0"/>
              </a:spcBef>
              <a:buNone/>
              <a:defRPr b="0" i="0" sz="800" u="none" cap="none" strike="noStrike">
                <a:solidFill>
                  <a:srgbClr val="0C2D4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4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3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4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hyperlink" Target="https://www.eesc.europa.eu/en/our-work/opinions-information-reports/opinions/entrepreneurship-2020-action-plan" TargetMode="Externa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53.png"/><Relationship Id="rId4" Type="http://schemas.openxmlformats.org/officeDocument/2006/relationships/image" Target="../media/image51.png"/><Relationship Id="rId5" Type="http://schemas.openxmlformats.org/officeDocument/2006/relationships/image" Target="../media/image62.png"/><Relationship Id="rId6"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56.png"/><Relationship Id="rId4" Type="http://schemas.openxmlformats.org/officeDocument/2006/relationships/image" Target="../media/image64.png"/><Relationship Id="rId5"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67.png"/><Relationship Id="rId4" Type="http://schemas.openxmlformats.org/officeDocument/2006/relationships/image" Target="../media/image61.png"/><Relationship Id="rId5" Type="http://schemas.openxmlformats.org/officeDocument/2006/relationships/hyperlink" Target="https://impactonyouth.eu/assessment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71.png"/><Relationship Id="rId4" Type="http://schemas.openxmlformats.org/officeDocument/2006/relationships/hyperlink" Target="https://www.bdc.ca/en/articles-tools/entrepreneur-toolkit/business-assessments/self-assessment-test-your-entrepreneurial-potentia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www.open.edu/openlearn/languages/everyday-english-1/" TargetMode="External"/><Relationship Id="rId4" Type="http://schemas.openxmlformats.org/officeDocument/2006/relationships/hyperlink" Target="https://www.open.edu/openlearn/languages/everyday-english-2" TargetMode="External"/><Relationship Id="rId5" Type="http://schemas.openxmlformats.org/officeDocument/2006/relationships/hyperlink" Target="https://www.english52.com/" TargetMode="External"/><Relationship Id="rId6" Type="http://schemas.openxmlformats.org/officeDocument/2006/relationships/image" Target="../media/image10.png"/><Relationship Id="rId7"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53.png"/><Relationship Id="rId4" Type="http://schemas.openxmlformats.org/officeDocument/2006/relationships/image" Target="../media/image51.png"/><Relationship Id="rId5" Type="http://schemas.openxmlformats.org/officeDocument/2006/relationships/image" Target="../media/image62.png"/><Relationship Id="rId6"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71.png"/><Relationship Id="rId4" Type="http://schemas.openxmlformats.org/officeDocument/2006/relationships/hyperlink" Target="https://studylib.net/doc/11852130/a-business-plan-checklist--key-questions-to-answer-organi..."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www.talk-english.co.uk/introduction/learners-introduction/" TargetMode="External"/><Relationship Id="rId4" Type="http://schemas.openxmlformats.org/officeDocument/2006/relationships/hyperlink" Target="https://www.britishcouncil.org/english/learn-online" TargetMode="External"/><Relationship Id="rId5" Type="http://schemas.openxmlformats.org/officeDocument/2006/relationships/hyperlink" Target="https://www.sayhi.com/en/translate/" TargetMode="External"/><Relationship Id="rId6" Type="http://schemas.openxmlformats.org/officeDocument/2006/relationships/image" Target="../media/image10.png"/><Relationship Id="rId7" Type="http://schemas.openxmlformats.org/officeDocument/2006/relationships/image" Target="../media/image1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www.perfect-english-grammar.com/" TargetMode="External"/><Relationship Id="rId4" Type="http://schemas.openxmlformats.org/officeDocument/2006/relationships/hyperlink" Target="https://spotlightenglish.com/" TargetMode="External"/><Relationship Id="rId5" Type="http://schemas.openxmlformats.org/officeDocument/2006/relationships/image" Target="../media/image35.png"/><Relationship Id="rId6"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
          <p:cNvSpPr txBox="1"/>
          <p:nvPr>
            <p:ph idx="2" type="body"/>
          </p:nvPr>
        </p:nvSpPr>
        <p:spPr>
          <a:xfrm>
            <a:off x="171450" y="3854382"/>
            <a:ext cx="5257800" cy="192919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lang="en-GB"/>
              <a:t>MIGRANTERADE ENTREPRENÖRER UTRUSTAD MED KUNSKAP OCH INFORMATION</a:t>
            </a:r>
            <a:endParaRPr/>
          </a:p>
        </p:txBody>
      </p:sp>
      <p:pic>
        <p:nvPicPr>
          <p:cNvPr id="222" name="Google Shape;222;p1"/>
          <p:cNvPicPr preferRelativeResize="0"/>
          <p:nvPr>
            <p:ph idx="3" type="pic"/>
          </p:nvPr>
        </p:nvPicPr>
        <p:blipFill rotWithShape="1">
          <a:blip r:embed="rId3">
            <a:alphaModFix/>
          </a:blip>
          <a:srcRect b="0" l="0" r="0" t="0"/>
          <a:stretch/>
        </p:blipFill>
        <p:spPr>
          <a:xfrm>
            <a:off x="5835282" y="435952"/>
            <a:ext cx="5982506" cy="4551482"/>
          </a:xfrm>
          <a:prstGeom prst="rect">
            <a:avLst/>
          </a:prstGeom>
          <a:solidFill>
            <a:srgbClr val="F2F2F2"/>
          </a:solidFill>
          <a:ln>
            <a:noFill/>
          </a:ln>
        </p:spPr>
      </p:pic>
      <p:sp>
        <p:nvSpPr>
          <p:cNvPr id="223" name="Google Shape;223;p1"/>
          <p:cNvSpPr txBox="1"/>
          <p:nvPr>
            <p:ph idx="4" type="body"/>
          </p:nvPr>
        </p:nvSpPr>
        <p:spPr>
          <a:xfrm>
            <a:off x="575887" y="6100771"/>
            <a:ext cx="3752276" cy="62206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GB">
                <a:solidFill>
                  <a:srgbClr val="0C2D45"/>
                </a:solidFill>
              </a:rPr>
              <a:t>www.</a:t>
            </a:r>
            <a:r>
              <a:rPr b="1" lang="en-GB"/>
              <a:t>ingrow-project</a:t>
            </a:r>
            <a:r>
              <a:rPr lang="en-GB">
                <a:solidFill>
                  <a:srgbClr val="0C2D45"/>
                </a:solidFill>
              </a:rPr>
              <a:t>.eu</a:t>
            </a:r>
            <a:endParaRPr/>
          </a:p>
        </p:txBody>
      </p:sp>
      <p:sp>
        <p:nvSpPr>
          <p:cNvPr id="224" name="Google Shape;224;p1"/>
          <p:cNvSpPr txBox="1"/>
          <p:nvPr>
            <p:ph idx="4294967295" type="sldNum"/>
          </p:nvPr>
        </p:nvSpPr>
        <p:spPr>
          <a:xfrm>
            <a:off x="11615738" y="11444288"/>
            <a:ext cx="576262" cy="43021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grpSp>
        <p:nvGrpSpPr>
          <p:cNvPr id="225" name="Google Shape;225;p1"/>
          <p:cNvGrpSpPr/>
          <p:nvPr/>
        </p:nvGrpSpPr>
        <p:grpSpPr>
          <a:xfrm>
            <a:off x="8843810" y="3158719"/>
            <a:ext cx="2946331" cy="3019795"/>
            <a:chOff x="3177766" y="6791136"/>
            <a:chExt cx="1361636" cy="1395587"/>
          </a:xfrm>
        </p:grpSpPr>
        <p:sp>
          <p:nvSpPr>
            <p:cNvPr id="226" name="Google Shape;226;p1"/>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5882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27" name="Google Shape;227;p1"/>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5882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28" name="Google Shape;228;p1"/>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5882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229" name="Google Shape;229;p1"/>
          <p:cNvSpPr txBox="1"/>
          <p:nvPr>
            <p:ph idx="1" type="body"/>
          </p:nvPr>
        </p:nvSpPr>
        <p:spPr>
          <a:xfrm>
            <a:off x="171450" y="2914449"/>
            <a:ext cx="3354126" cy="1008397"/>
          </a:xfrm>
          <a:prstGeom prst="rect">
            <a:avLst/>
          </a:prstGeom>
          <a:noFill/>
          <a:ln>
            <a:noFill/>
          </a:ln>
        </p:spPr>
        <p:txBody>
          <a:bodyPr anchorCtr="0" anchor="t" bIns="45700" lIns="91425" spcFirstLastPara="1" rIns="91425" wrap="square" tIns="45700">
            <a:noAutofit/>
          </a:bodyPr>
          <a:lstStyle/>
          <a:p>
            <a:pPr indent="0" lvl="0" marL="0" rtl="0" algn="l">
              <a:lnSpc>
                <a:spcPct val="98850"/>
              </a:lnSpc>
              <a:spcBef>
                <a:spcPts val="0"/>
              </a:spcBef>
              <a:spcAft>
                <a:spcPts val="0"/>
              </a:spcAft>
              <a:buClr>
                <a:schemeClr val="lt1"/>
              </a:buClr>
              <a:buSzPts val="4000"/>
              <a:buNone/>
            </a:pPr>
            <a:r>
              <a:rPr lang="en-GB"/>
              <a:t>Modul 2</a:t>
            </a:r>
            <a:endParaRPr/>
          </a:p>
        </p:txBody>
      </p:sp>
      <p:pic>
        <p:nvPicPr>
          <p:cNvPr descr="Slika, ki vsebuje besede krogla za biljard, športOpis je samodejno ustvarjen" id="230" name="Google Shape;230;p1"/>
          <p:cNvPicPr preferRelativeResize="0"/>
          <p:nvPr/>
        </p:nvPicPr>
        <p:blipFill rotWithShape="1">
          <a:blip r:embed="rId4">
            <a:alphaModFix/>
          </a:blip>
          <a:srcRect b="0" l="0" r="0" t="0"/>
          <a:stretch/>
        </p:blipFill>
        <p:spPr>
          <a:xfrm>
            <a:off x="8612077" y="6211532"/>
            <a:ext cx="1020589" cy="367854"/>
          </a:xfrm>
          <a:prstGeom prst="rect">
            <a:avLst/>
          </a:prstGeom>
          <a:noFill/>
          <a:ln>
            <a:noFill/>
          </a:ln>
        </p:spPr>
      </p:pic>
      <p:sp>
        <p:nvSpPr>
          <p:cNvPr id="231" name="Google Shape;231;p1"/>
          <p:cNvSpPr txBox="1"/>
          <p:nvPr/>
        </p:nvSpPr>
        <p:spPr>
          <a:xfrm>
            <a:off x="6096000" y="6279076"/>
            <a:ext cx="2874056" cy="265457"/>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GB" sz="1100">
                <a:solidFill>
                  <a:schemeClr val="dk1"/>
                </a:solidFill>
                <a:latin typeface="Calibri"/>
                <a:ea typeface="Calibri"/>
                <a:cs typeface="Calibri"/>
                <a:sym typeface="Calibri"/>
              </a:rPr>
              <a:t>This resource is licensed under CCBY 4.0</a:t>
            </a:r>
            <a:endParaRPr sz="11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10"/>
          <p:cNvPicPr preferRelativeResize="0"/>
          <p:nvPr>
            <p:ph idx="2" type="pic"/>
          </p:nvPr>
        </p:nvPicPr>
        <p:blipFill rotWithShape="1">
          <a:blip r:embed="rId3">
            <a:alphaModFix/>
          </a:blip>
          <a:srcRect b="0" l="26674" r="26673" t="0"/>
          <a:stretch/>
        </p:blipFill>
        <p:spPr>
          <a:xfrm>
            <a:off x="884606" y="0"/>
            <a:ext cx="4993772" cy="6858000"/>
          </a:xfrm>
          <a:prstGeom prst="rect">
            <a:avLst/>
          </a:prstGeom>
          <a:solidFill>
            <a:srgbClr val="D8D8D8"/>
          </a:solidFill>
          <a:ln>
            <a:noFill/>
          </a:ln>
        </p:spPr>
      </p:pic>
      <p:sp>
        <p:nvSpPr>
          <p:cNvPr id="323" name="Google Shape;323;p10"/>
          <p:cNvSpPr txBox="1"/>
          <p:nvPr>
            <p:ph idx="1" type="body"/>
          </p:nvPr>
        </p:nvSpPr>
        <p:spPr>
          <a:xfrm>
            <a:off x="4890795" y="738798"/>
            <a:ext cx="6776598" cy="842867"/>
          </a:xfrm>
          <a:prstGeom prst="rect">
            <a:avLst/>
          </a:prstGeom>
          <a:solidFill>
            <a:srgbClr val="7ABB57"/>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3600"/>
              <a:buNone/>
            </a:pPr>
            <a:r>
              <a:rPr lang="en-GB"/>
              <a:t>Översikt över företagsregistrering</a:t>
            </a:r>
            <a:endParaRPr/>
          </a:p>
        </p:txBody>
      </p:sp>
      <p:sp>
        <p:nvSpPr>
          <p:cNvPr id="324" name="Google Shape;324;p10"/>
          <p:cNvSpPr txBox="1"/>
          <p:nvPr>
            <p:ph idx="3" type="body"/>
          </p:nvPr>
        </p:nvSpPr>
        <p:spPr>
          <a:xfrm>
            <a:off x="6096000" y="1763466"/>
            <a:ext cx="5489757" cy="509453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rPr b="0" lang="en-GB" sz="2400">
                <a:solidFill>
                  <a:schemeClr val="dk1"/>
                </a:solidFill>
              </a:rPr>
              <a:t>Varje land har sin egen uppsättning lagar, förordningar och rutiner för att starta ett företag. Denna mångfald gör att det som gäller i ett land kanske inte gäller i ett annat. Nedan är de mest "vanliga affärsstrukturerna":</a:t>
            </a:r>
            <a:endParaRPr/>
          </a:p>
          <a:p>
            <a:pPr indent="0" lvl="0" marL="0" rtl="0" algn="l">
              <a:lnSpc>
                <a:spcPct val="100000"/>
              </a:lnSpc>
              <a:spcBef>
                <a:spcPts val="0"/>
              </a:spcBef>
              <a:spcAft>
                <a:spcPts val="0"/>
              </a:spcAft>
              <a:buClr>
                <a:srgbClr val="915F9E"/>
              </a:buClr>
              <a:buSzPts val="2400"/>
              <a:buNone/>
            </a:pPr>
            <a:r>
              <a:t/>
            </a:r>
            <a:endParaRPr sz="2400">
              <a:solidFill>
                <a:schemeClr val="dk1"/>
              </a:solidFill>
            </a:endParaRPr>
          </a:p>
          <a:p>
            <a:pPr indent="0" lvl="0" marL="0" rtl="0" algn="l">
              <a:lnSpc>
                <a:spcPct val="100000"/>
              </a:lnSpc>
              <a:spcBef>
                <a:spcPts val="0"/>
              </a:spcBef>
              <a:spcAft>
                <a:spcPts val="0"/>
              </a:spcAft>
              <a:buClr>
                <a:schemeClr val="dk1"/>
              </a:buClr>
              <a:buSzPts val="2400"/>
              <a:buNone/>
            </a:pPr>
            <a:r>
              <a:rPr lang="en-GB" sz="2400">
                <a:solidFill>
                  <a:schemeClr val="dk1"/>
                </a:solidFill>
              </a:rPr>
              <a:t>Enskild firma</a:t>
            </a:r>
            <a:r>
              <a:rPr lang="en-GB" sz="2400">
                <a:solidFill>
                  <a:schemeClr val="dk1"/>
                </a:solidFill>
              </a:rPr>
              <a:t>:</a:t>
            </a:r>
            <a:endParaRPr/>
          </a:p>
          <a:p>
            <a:pPr indent="-285750" lvl="0" marL="285750" rtl="0" algn="l">
              <a:lnSpc>
                <a:spcPct val="100000"/>
              </a:lnSpc>
              <a:spcBef>
                <a:spcPts val="0"/>
              </a:spcBef>
              <a:spcAft>
                <a:spcPts val="0"/>
              </a:spcAft>
              <a:buClr>
                <a:schemeClr val="dk1"/>
              </a:buClr>
              <a:buSzPts val="2400"/>
              <a:buFont typeface="Arial"/>
              <a:buChar char="•"/>
            </a:pPr>
            <a:r>
              <a:rPr b="0" lang="en-GB" sz="2400">
                <a:solidFill>
                  <a:schemeClr val="dk1"/>
                </a:solidFill>
              </a:rPr>
              <a:t>Beskrivning: Den enklaste affärsformen, som ägs och drivs av en person.</a:t>
            </a:r>
            <a:endParaRPr/>
          </a:p>
          <a:p>
            <a:pPr indent="-285750" lvl="0" marL="285750" rtl="0" algn="l">
              <a:lnSpc>
                <a:spcPct val="100000"/>
              </a:lnSpc>
              <a:spcBef>
                <a:spcPts val="0"/>
              </a:spcBef>
              <a:spcAft>
                <a:spcPts val="0"/>
              </a:spcAft>
              <a:buClr>
                <a:schemeClr val="dk1"/>
              </a:buClr>
              <a:buSzPts val="2400"/>
              <a:buFont typeface="Arial"/>
              <a:buChar char="•"/>
            </a:pPr>
            <a:r>
              <a:rPr b="0" lang="en-GB" sz="2400">
                <a:solidFill>
                  <a:schemeClr val="dk1"/>
                </a:solidFill>
              </a:rPr>
              <a:t>Vanligt inom: Småföretag, frilansverksamhet och nystartade företag.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11"/>
          <p:cNvPicPr preferRelativeResize="0"/>
          <p:nvPr>
            <p:ph idx="2" type="pic"/>
          </p:nvPr>
        </p:nvPicPr>
        <p:blipFill rotWithShape="1">
          <a:blip r:embed="rId3">
            <a:alphaModFix/>
          </a:blip>
          <a:srcRect b="0" l="29775" r="29774" t="0"/>
          <a:stretch/>
        </p:blipFill>
        <p:spPr>
          <a:xfrm>
            <a:off x="884606" y="0"/>
            <a:ext cx="4092508" cy="6858000"/>
          </a:xfrm>
          <a:prstGeom prst="rect">
            <a:avLst/>
          </a:prstGeom>
          <a:solidFill>
            <a:srgbClr val="D8D8D8"/>
          </a:solidFill>
          <a:ln>
            <a:noFill/>
          </a:ln>
        </p:spPr>
      </p:pic>
      <p:sp>
        <p:nvSpPr>
          <p:cNvPr id="330" name="Google Shape;330;p11"/>
          <p:cNvSpPr txBox="1"/>
          <p:nvPr>
            <p:ph idx="1" type="body"/>
          </p:nvPr>
        </p:nvSpPr>
        <p:spPr>
          <a:xfrm>
            <a:off x="3588152" y="266218"/>
            <a:ext cx="8079241" cy="842867"/>
          </a:xfrm>
          <a:prstGeom prst="rect">
            <a:avLst/>
          </a:prstGeom>
          <a:solidFill>
            <a:srgbClr val="7ABB57"/>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3600"/>
              <a:buNone/>
            </a:pPr>
            <a:r>
              <a:rPr lang="en-GB"/>
              <a:t>Översikt över företagsregistrering</a:t>
            </a:r>
            <a:endParaRPr/>
          </a:p>
        </p:txBody>
      </p:sp>
      <p:sp>
        <p:nvSpPr>
          <p:cNvPr id="331" name="Google Shape;331;p11"/>
          <p:cNvSpPr txBox="1"/>
          <p:nvPr>
            <p:ph idx="3" type="body"/>
          </p:nvPr>
        </p:nvSpPr>
        <p:spPr>
          <a:xfrm>
            <a:off x="5145326" y="1220086"/>
            <a:ext cx="6776598" cy="69979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rPr lang="en-GB" sz="2400">
                <a:solidFill>
                  <a:schemeClr val="dk1"/>
                </a:solidFill>
              </a:rPr>
              <a:t>Partnerskap</a:t>
            </a:r>
            <a:r>
              <a:rPr lang="en-GB" sz="2400">
                <a:solidFill>
                  <a:schemeClr val="dk1"/>
                </a:solidFill>
              </a:rPr>
              <a:t>:</a:t>
            </a:r>
            <a:endParaRPr/>
          </a:p>
          <a:p>
            <a:pPr indent="-285750" lvl="0" marL="285750" rtl="0" algn="l">
              <a:lnSpc>
                <a:spcPct val="100000"/>
              </a:lnSpc>
              <a:spcBef>
                <a:spcPts val="0"/>
              </a:spcBef>
              <a:spcAft>
                <a:spcPts val="0"/>
              </a:spcAft>
              <a:buClr>
                <a:schemeClr val="dk1"/>
              </a:buClr>
              <a:buSzPts val="2400"/>
              <a:buFont typeface="Arial"/>
              <a:buChar char="•"/>
            </a:pPr>
            <a:r>
              <a:rPr b="0" lang="en-GB" sz="2400">
                <a:solidFill>
                  <a:schemeClr val="dk1"/>
                </a:solidFill>
              </a:rPr>
              <a:t>Beskrivning: Ett företag som ägs av två eller flera individer som delar på vinster, förluster och skulder</a:t>
            </a:r>
            <a:r>
              <a:rPr b="0" lang="en-GB" sz="2400">
                <a:solidFill>
                  <a:schemeClr val="dk1"/>
                </a:solidFill>
              </a:rPr>
              <a:t>.</a:t>
            </a:r>
            <a:endParaRPr/>
          </a:p>
          <a:p>
            <a:pPr indent="-285750" lvl="0" marL="285750" rtl="0" algn="l">
              <a:lnSpc>
                <a:spcPct val="100000"/>
              </a:lnSpc>
              <a:spcBef>
                <a:spcPts val="0"/>
              </a:spcBef>
              <a:spcAft>
                <a:spcPts val="0"/>
              </a:spcAft>
              <a:buClr>
                <a:schemeClr val="dk1"/>
              </a:buClr>
              <a:buSzPts val="2400"/>
              <a:buFont typeface="Arial"/>
              <a:buChar char="•"/>
            </a:pPr>
            <a:r>
              <a:rPr b="0" lang="en-GB" sz="2400">
                <a:solidFill>
                  <a:schemeClr val="dk1"/>
                </a:solidFill>
              </a:rPr>
              <a:t>Varianter: General Partnerships, Limited Partnerships, Limited Liability Partnerships (LLPs).</a:t>
            </a:r>
            <a:endParaRPr/>
          </a:p>
          <a:p>
            <a:pPr indent="-285750" lvl="0" marL="285750" rtl="0" algn="l">
              <a:lnSpc>
                <a:spcPct val="100000"/>
              </a:lnSpc>
              <a:spcBef>
                <a:spcPts val="0"/>
              </a:spcBef>
              <a:spcAft>
                <a:spcPts val="0"/>
              </a:spcAft>
              <a:buClr>
                <a:schemeClr val="dk1"/>
              </a:buClr>
              <a:buSzPts val="2400"/>
              <a:buFont typeface="Arial"/>
              <a:buChar char="•"/>
            </a:pPr>
            <a:r>
              <a:rPr b="0" lang="en-GB" sz="2400">
                <a:solidFill>
                  <a:schemeClr val="dk1"/>
                </a:solidFill>
              </a:rPr>
              <a:t>Vanligt inom: Professionella tjänster som advokatbyråer, revisionsbyråer och medicinsk praxis.</a:t>
            </a:r>
            <a:endParaRPr/>
          </a:p>
          <a:p>
            <a:pPr indent="0" lvl="0" marL="0" rtl="0" algn="l">
              <a:lnSpc>
                <a:spcPct val="100000"/>
              </a:lnSpc>
              <a:spcBef>
                <a:spcPts val="0"/>
              </a:spcBef>
              <a:spcAft>
                <a:spcPts val="0"/>
              </a:spcAft>
              <a:buClr>
                <a:schemeClr val="dk1"/>
              </a:buClr>
              <a:buSzPts val="2400"/>
              <a:buNone/>
            </a:pPr>
            <a:r>
              <a:rPr lang="en-GB" sz="2400">
                <a:solidFill>
                  <a:schemeClr val="dk1"/>
                </a:solidFill>
              </a:rPr>
              <a:t>Aktiebolag (Ltd)</a:t>
            </a:r>
            <a:r>
              <a:rPr lang="en-GB" sz="2400">
                <a:solidFill>
                  <a:schemeClr val="dk1"/>
                </a:solidFill>
              </a:rPr>
              <a:t>:</a:t>
            </a:r>
            <a:endParaRPr/>
          </a:p>
          <a:p>
            <a:pPr indent="-285750" lvl="0" marL="285750" rtl="0" algn="l">
              <a:lnSpc>
                <a:spcPct val="100000"/>
              </a:lnSpc>
              <a:spcBef>
                <a:spcPts val="0"/>
              </a:spcBef>
              <a:spcAft>
                <a:spcPts val="0"/>
              </a:spcAft>
              <a:buClr>
                <a:schemeClr val="dk1"/>
              </a:buClr>
              <a:buSzPts val="2400"/>
              <a:buFont typeface="Arial"/>
              <a:buChar char="•"/>
            </a:pPr>
            <a:r>
              <a:rPr b="0" lang="en-GB" sz="2400">
                <a:solidFill>
                  <a:schemeClr val="dk1"/>
                </a:solidFill>
              </a:rPr>
              <a:t>Beskrivning: En separat juridisk person från dess ägare (aktieägare). Ägarna har begränsat ansvar.</a:t>
            </a:r>
            <a:endParaRPr/>
          </a:p>
          <a:p>
            <a:pPr indent="-285750" lvl="0" marL="285750" rtl="0" algn="l">
              <a:lnSpc>
                <a:spcPct val="100000"/>
              </a:lnSpc>
              <a:spcBef>
                <a:spcPts val="0"/>
              </a:spcBef>
              <a:spcAft>
                <a:spcPts val="0"/>
              </a:spcAft>
              <a:buClr>
                <a:schemeClr val="dk1"/>
              </a:buClr>
              <a:buSzPts val="2400"/>
              <a:buFont typeface="Arial"/>
              <a:buChar char="•"/>
            </a:pPr>
            <a:r>
              <a:rPr b="0" lang="en-GB" sz="2400">
                <a:solidFill>
                  <a:schemeClr val="dk1"/>
                </a:solidFill>
              </a:rPr>
              <a:t>Varianter: Privata aktiebolag (Ltd), Aktiebolag (PLC).</a:t>
            </a:r>
            <a:endParaRPr/>
          </a:p>
          <a:p>
            <a:pPr indent="-285750" lvl="0" marL="285750" rtl="0" algn="l">
              <a:lnSpc>
                <a:spcPct val="100000"/>
              </a:lnSpc>
              <a:spcBef>
                <a:spcPts val="0"/>
              </a:spcBef>
              <a:spcAft>
                <a:spcPts val="0"/>
              </a:spcAft>
              <a:buClr>
                <a:schemeClr val="dk1"/>
              </a:buClr>
              <a:buSzPts val="2400"/>
              <a:buFont typeface="Arial"/>
              <a:buChar char="•"/>
            </a:pPr>
            <a:r>
              <a:rPr b="0" lang="en-GB" sz="2400">
                <a:solidFill>
                  <a:schemeClr val="dk1"/>
                </a:solidFill>
              </a:rPr>
              <a:t>Vanligt i: Medelstora till stora företag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12"/>
          <p:cNvSpPr txBox="1"/>
          <p:nvPr>
            <p:ph idx="1" type="body"/>
          </p:nvPr>
        </p:nvSpPr>
        <p:spPr>
          <a:xfrm>
            <a:off x="854275" y="925675"/>
            <a:ext cx="11183100" cy="80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t>Användbara resurser att kolla in för företagsregistrering</a:t>
            </a:r>
            <a:r>
              <a:rPr lang="en-GB"/>
              <a:t> </a:t>
            </a:r>
            <a:endParaRPr/>
          </a:p>
        </p:txBody>
      </p:sp>
      <p:sp>
        <p:nvSpPr>
          <p:cNvPr id="337" name="Google Shape;337;p12"/>
          <p:cNvSpPr txBox="1"/>
          <p:nvPr>
            <p:ph idx="2" type="body"/>
          </p:nvPr>
        </p:nvSpPr>
        <p:spPr>
          <a:xfrm>
            <a:off x="854282" y="2131253"/>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2400"/>
              <a:buNone/>
            </a:pPr>
            <a:r>
              <a:rPr b="1" lang="en-GB"/>
              <a:t>Tyskland</a:t>
            </a:r>
            <a:r>
              <a:rPr lang="en-GB"/>
              <a:t>: </a:t>
            </a:r>
            <a:r>
              <a:rPr lang="en-GB"/>
              <a:t>Om du är intresserad av att starta ett företag i Tyskland rekommenderar vi denna sida från såväl den federala regeringen som Gruenderplattform.</a:t>
            </a:r>
            <a:endParaRPr/>
          </a:p>
          <a:p>
            <a:pPr indent="0" lvl="0" marL="0" rtl="0" algn="l">
              <a:lnSpc>
                <a:spcPct val="100000"/>
              </a:lnSpc>
              <a:spcBef>
                <a:spcPts val="0"/>
              </a:spcBef>
              <a:spcAft>
                <a:spcPts val="0"/>
              </a:spcAft>
              <a:buClr>
                <a:srgbClr val="915F9E"/>
              </a:buClr>
              <a:buSzPts val="2400"/>
              <a:buNone/>
            </a:pPr>
            <a:r>
              <a:rPr lang="en-GB"/>
              <a:t>Här hittar du värdefulla tips, adresser och ytterligare information om nödvändiga steg som du bör skicka in för att starta ett företag. För mer information om de juridiska företagsformerna i Tyskland rekommenderar vi översikten här.</a:t>
            </a:r>
            <a:endParaRPr/>
          </a:p>
          <a:p>
            <a:pPr indent="0" lvl="0" marL="0" rtl="0" algn="l">
              <a:lnSpc>
                <a:spcPct val="100000"/>
              </a:lnSpc>
              <a:spcBef>
                <a:spcPts val="0"/>
              </a:spcBef>
              <a:spcAft>
                <a:spcPts val="0"/>
              </a:spcAft>
              <a:buClr>
                <a:srgbClr val="0C2D45"/>
              </a:buClr>
              <a:buSzPts val="2400"/>
              <a:buNone/>
            </a:pPr>
            <a:r>
              <a:t/>
            </a:r>
            <a:endParaRPr b="1"/>
          </a:p>
          <a:p>
            <a:pPr indent="0" lvl="0" marL="0" rtl="0" algn="l">
              <a:lnSpc>
                <a:spcPct val="100000"/>
              </a:lnSpc>
              <a:spcBef>
                <a:spcPts val="0"/>
              </a:spcBef>
              <a:spcAft>
                <a:spcPts val="0"/>
              </a:spcAft>
              <a:buClr>
                <a:srgbClr val="0C2D45"/>
              </a:buClr>
              <a:buSzPts val="2400"/>
              <a:buNone/>
            </a:pPr>
            <a:r>
              <a:rPr b="1" lang="en-GB"/>
              <a:t>Sweden</a:t>
            </a:r>
            <a:r>
              <a:rPr lang="en-GB"/>
              <a:t>:</a:t>
            </a:r>
            <a:endParaRPr/>
          </a:p>
          <a:p>
            <a:pPr indent="0" lvl="0" marL="0" rtl="0" algn="l">
              <a:lnSpc>
                <a:spcPct val="100000"/>
              </a:lnSpc>
              <a:spcBef>
                <a:spcPts val="0"/>
              </a:spcBef>
              <a:spcAft>
                <a:spcPts val="0"/>
              </a:spcAft>
              <a:buClr>
                <a:srgbClr val="0C2D45"/>
              </a:buClr>
              <a:buSzPts val="2400"/>
              <a:buNone/>
            </a:pPr>
            <a:r>
              <a:rPr lang="en-GB"/>
              <a:t>https://www.verksamt.se The place to go to registers your business step by step</a:t>
            </a:r>
            <a:endParaRPr/>
          </a:p>
          <a:p>
            <a:pPr indent="0" lvl="0" marL="0" rtl="0" algn="l">
              <a:lnSpc>
                <a:spcPct val="100000"/>
              </a:lnSpc>
              <a:spcBef>
                <a:spcPts val="0"/>
              </a:spcBef>
              <a:spcAft>
                <a:spcPts val="0"/>
              </a:spcAft>
              <a:buClr>
                <a:srgbClr val="0C2D45"/>
              </a:buClr>
              <a:buSzPts val="2400"/>
              <a:buNone/>
            </a:pPr>
            <a:r>
              <a:rPr lang="en-GB"/>
              <a:t>https://www.nyforetagarcentrum.com/ Free help for starting a business</a:t>
            </a:r>
            <a:endParaRPr/>
          </a:p>
          <a:p>
            <a:pPr indent="0" lvl="0" marL="0" rtl="0" algn="l">
              <a:lnSpc>
                <a:spcPct val="100000"/>
              </a:lnSpc>
              <a:spcBef>
                <a:spcPts val="0"/>
              </a:spcBef>
              <a:spcAft>
                <a:spcPts val="0"/>
              </a:spcAft>
              <a:buClr>
                <a:srgbClr val="0C2D45"/>
              </a:buClr>
              <a:buSzPts val="2400"/>
              <a:buNone/>
            </a:pPr>
            <a:r>
              <a:rPr lang="en-GB"/>
              <a:t>https://www.almi.se/ Free help on business development and funding</a:t>
            </a:r>
            <a:endParaRPr/>
          </a:p>
          <a:p>
            <a:pPr indent="0" lvl="0" marL="0" rtl="0" algn="l">
              <a:lnSpc>
                <a:spcPct val="100000"/>
              </a:lnSpc>
              <a:spcBef>
                <a:spcPts val="0"/>
              </a:spcBef>
              <a:spcAft>
                <a:spcPts val="0"/>
              </a:spcAft>
              <a:buClr>
                <a:srgbClr val="0C2D45"/>
              </a:buClr>
              <a:buSzPts val="2400"/>
              <a:buNone/>
            </a:pPr>
            <a:r>
              <a:rPr lang="en-GB"/>
              <a:t>https://coompanion.se/ Free help on business development for social businesses</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3"/>
          <p:cNvSpPr txBox="1"/>
          <p:nvPr>
            <p:ph idx="1" type="body"/>
          </p:nvPr>
        </p:nvSpPr>
        <p:spPr>
          <a:xfrm>
            <a:off x="854275" y="925675"/>
            <a:ext cx="11113800" cy="80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t>Användbara resurser att kolla in för företagsregistrering</a:t>
            </a:r>
            <a:r>
              <a:rPr lang="en-GB"/>
              <a:t> </a:t>
            </a:r>
            <a:endParaRPr/>
          </a:p>
        </p:txBody>
      </p:sp>
      <p:sp>
        <p:nvSpPr>
          <p:cNvPr id="343" name="Google Shape;343;p13"/>
          <p:cNvSpPr txBox="1"/>
          <p:nvPr>
            <p:ph idx="2" type="body"/>
          </p:nvPr>
        </p:nvSpPr>
        <p:spPr>
          <a:xfrm>
            <a:off x="854282" y="2026478"/>
            <a:ext cx="10483500" cy="4439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b="1" lang="en-GB"/>
              <a:t>Irland</a:t>
            </a:r>
            <a:r>
              <a:rPr lang="en-GB"/>
              <a:t>: </a:t>
            </a:r>
            <a:r>
              <a:rPr lang="en-GB"/>
              <a:t>För att registrera ett företag i Irland, gå till Company Registration Office här där de vägleder dig och tillhandahåller formulären att fylla i. Du kan också gå till Revenue-webbplatsen för att hitta vägledning och mer information om att starta ett företag. Vi rekommenderar också Citizen's Information för steg-för-steg-information.</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rPr b="1" lang="en-GB"/>
              <a:t>Danmark</a:t>
            </a:r>
            <a:r>
              <a:rPr lang="en-GB"/>
              <a:t>:</a:t>
            </a:r>
            <a:r>
              <a:rPr lang="en-GB"/>
              <a:t>För att registrera ett företag i Danmark, besök den danska företagsmyndighetens webbplats på Virksomhedsregistrering som guidar dig genom processen och tillhandahåller nödvändiga formulär. Dessutom kan du besöka Skattestyrelsens webbplats hos Skattestyrelsen för vägledning och mer information om att starta ett företag. Vi rekommenderar även Business in Denmark-webbplatsen på Business in Denmark för steg-för-steg-information.</a:t>
            </a:r>
            <a:endParaRPr/>
          </a:p>
          <a:p>
            <a:pPr indent="0" lvl="0" marL="0" rtl="0" algn="l">
              <a:lnSpc>
                <a:spcPct val="100000"/>
              </a:lnSpc>
              <a:spcBef>
                <a:spcPts val="0"/>
              </a:spcBef>
              <a:spcAft>
                <a:spcPts val="0"/>
              </a:spcAft>
              <a:buClr>
                <a:srgbClr val="0C2D45"/>
              </a:buClr>
              <a:buSzPts val="2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4"/>
          <p:cNvSpPr txBox="1"/>
          <p:nvPr>
            <p:ph idx="1" type="body"/>
          </p:nvPr>
        </p:nvSpPr>
        <p:spPr>
          <a:xfrm>
            <a:off x="773875" y="612133"/>
            <a:ext cx="10644249" cy="80878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latin typeface="Arial"/>
                <a:ea typeface="Arial"/>
                <a:cs typeface="Arial"/>
                <a:sym typeface="Arial"/>
              </a:rPr>
              <a:t>Steg och krav för företagsregistrering</a:t>
            </a:r>
            <a:endParaRPr/>
          </a:p>
        </p:txBody>
      </p:sp>
      <p:sp>
        <p:nvSpPr>
          <p:cNvPr id="349" name="Google Shape;349;p14"/>
          <p:cNvSpPr txBox="1"/>
          <p:nvPr>
            <p:ph idx="2" type="body"/>
          </p:nvPr>
        </p:nvSpPr>
        <p:spPr>
          <a:xfrm>
            <a:off x="5863348" y="2108170"/>
            <a:ext cx="6162747" cy="385637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GB">
                <a:latin typeface="Arial"/>
                <a:ea typeface="Arial"/>
                <a:cs typeface="Arial"/>
                <a:sym typeface="Arial"/>
              </a:rPr>
              <a:t>Det här avsnittet kommer att diskutera processen och täcka det väsentliga från inledande forskning och val av företagsnamn till att hantera viktiga juridiska formaliteter som skatteregistrering och säkra nödvändiga licenser. Den är utformad för att ge dig en tydlig väg för att etablera ditt företag lagligt och effektivt, skräddarsytt för din unika verksamhetstyp och plats.</a:t>
            </a:r>
            <a:endParaRPr/>
          </a:p>
        </p:txBody>
      </p:sp>
      <p:pic>
        <p:nvPicPr>
          <p:cNvPr id="350" name="Google Shape;350;p14"/>
          <p:cNvPicPr preferRelativeResize="0"/>
          <p:nvPr>
            <p:ph idx="3" type="pic"/>
          </p:nvPr>
        </p:nvPicPr>
        <p:blipFill rotWithShape="1">
          <a:blip r:embed="rId3">
            <a:alphaModFix/>
          </a:blip>
          <a:srcRect b="3465" l="0" r="0" t="3466"/>
          <a:stretch/>
        </p:blipFill>
        <p:spPr>
          <a:xfrm>
            <a:off x="-9961" y="3153842"/>
            <a:ext cx="4642477" cy="2880154"/>
          </a:xfrm>
          <a:prstGeom prst="rect">
            <a:avLst/>
          </a:prstGeom>
          <a:solidFill>
            <a:srgbClr val="D8D8D8"/>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15"/>
          <p:cNvPicPr preferRelativeResize="0"/>
          <p:nvPr>
            <p:ph idx="2" type="pic"/>
          </p:nvPr>
        </p:nvPicPr>
        <p:blipFill rotWithShape="1">
          <a:blip r:embed="rId3">
            <a:alphaModFix/>
          </a:blip>
          <a:srcRect b="0" l="4462" r="4461" t="0"/>
          <a:stretch/>
        </p:blipFill>
        <p:spPr>
          <a:xfrm>
            <a:off x="0" y="0"/>
            <a:ext cx="4163818" cy="6858000"/>
          </a:xfrm>
          <a:prstGeom prst="rect">
            <a:avLst/>
          </a:prstGeom>
          <a:solidFill>
            <a:srgbClr val="D8D8D8"/>
          </a:solidFill>
          <a:ln>
            <a:noFill/>
          </a:ln>
        </p:spPr>
      </p:pic>
      <p:sp>
        <p:nvSpPr>
          <p:cNvPr id="356" name="Google Shape;356;p15"/>
          <p:cNvSpPr txBox="1"/>
          <p:nvPr>
            <p:ph idx="1" type="body"/>
          </p:nvPr>
        </p:nvSpPr>
        <p:spPr>
          <a:xfrm>
            <a:off x="4264990" y="122413"/>
            <a:ext cx="8305116" cy="8451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latin typeface="Arial"/>
                <a:ea typeface="Arial"/>
                <a:cs typeface="Arial"/>
                <a:sym typeface="Arial"/>
              </a:rPr>
              <a:t>Inledande forskning i företagsregistrering:</a:t>
            </a:r>
            <a:r>
              <a:rPr b="1" i="0" lang="en-GB">
                <a:latin typeface="Arial"/>
                <a:ea typeface="Arial"/>
                <a:cs typeface="Arial"/>
                <a:sym typeface="Arial"/>
              </a:rPr>
              <a:t> </a:t>
            </a:r>
            <a:r>
              <a:rPr b="0" lang="en-GB">
                <a:latin typeface="Arial"/>
                <a:ea typeface="Arial"/>
                <a:cs typeface="Arial"/>
                <a:sym typeface="Arial"/>
              </a:rPr>
              <a:t>Förstå det lokala företagsklimatet</a:t>
            </a:r>
            <a:endParaRPr/>
          </a:p>
          <a:p>
            <a:pPr indent="0" lvl="0" marL="0" rtl="0" algn="l">
              <a:lnSpc>
                <a:spcPct val="100000"/>
              </a:lnSpc>
              <a:spcBef>
                <a:spcPts val="0"/>
              </a:spcBef>
              <a:spcAft>
                <a:spcPts val="0"/>
              </a:spcAft>
              <a:buClr>
                <a:srgbClr val="915F9E"/>
              </a:buClr>
              <a:buSzPts val="3600"/>
              <a:buNone/>
            </a:pPr>
            <a:r>
              <a:t/>
            </a:r>
            <a:endParaRPr b="1" i="0">
              <a:latin typeface="Arial"/>
              <a:ea typeface="Arial"/>
              <a:cs typeface="Arial"/>
              <a:sym typeface="Arial"/>
            </a:endParaRPr>
          </a:p>
        </p:txBody>
      </p:sp>
      <p:sp>
        <p:nvSpPr>
          <p:cNvPr id="357" name="Google Shape;357;p15"/>
          <p:cNvSpPr txBox="1"/>
          <p:nvPr>
            <p:ph idx="3" type="body"/>
          </p:nvPr>
        </p:nvSpPr>
        <p:spPr>
          <a:xfrm>
            <a:off x="4776100" y="1715286"/>
            <a:ext cx="7053226" cy="486164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b="1" lang="en-GB" sz="2400"/>
              <a:t>Marknadsdynamik</a:t>
            </a:r>
            <a:r>
              <a:rPr b="1" lang="en-GB" sz="2400"/>
              <a:t>: </a:t>
            </a:r>
            <a:r>
              <a:rPr lang="en-GB" sz="2400"/>
              <a:t>Börja med att få en känsla för den lokala marknaden. Vilka är de nuvarande trenderna? Vilka är de största aktörerna? Denna kunskap kan hjälpa dig att positionera ditt företag effektivt.</a:t>
            </a:r>
            <a:endParaRPr/>
          </a:p>
          <a:p>
            <a:pPr indent="0" lvl="0" marL="0" rtl="0" algn="l">
              <a:lnSpc>
                <a:spcPct val="100000"/>
              </a:lnSpc>
              <a:spcBef>
                <a:spcPts val="0"/>
              </a:spcBef>
              <a:spcAft>
                <a:spcPts val="0"/>
              </a:spcAft>
              <a:buClr>
                <a:srgbClr val="0C2D45"/>
              </a:buClr>
              <a:buSzPts val="2400"/>
              <a:buNone/>
            </a:pPr>
            <a:r>
              <a:rPr b="1" lang="en-GB" sz="2400"/>
              <a:t>Konkurrentanalys</a:t>
            </a:r>
            <a:r>
              <a:rPr b="1" lang="en-GB" sz="2400"/>
              <a:t>: </a:t>
            </a:r>
            <a:r>
              <a:rPr lang="en-GB" sz="2400"/>
              <a:t>Titta på liknande företag i området. Vad erbjuder de? Hur prissätter de sina tjänster eller produkter? Att förstå dina konkurrenter är nyckeln till att hitta din nisch.</a:t>
            </a:r>
            <a:endParaRPr/>
          </a:p>
          <a:p>
            <a:pPr indent="0" lvl="0" marL="0" rtl="0" algn="l">
              <a:lnSpc>
                <a:spcPct val="100000"/>
              </a:lnSpc>
              <a:spcBef>
                <a:spcPts val="0"/>
              </a:spcBef>
              <a:spcAft>
                <a:spcPts val="0"/>
              </a:spcAft>
              <a:buClr>
                <a:srgbClr val="0C2D45"/>
              </a:buClr>
              <a:buSzPts val="2400"/>
              <a:buNone/>
            </a:pPr>
            <a:r>
              <a:rPr b="1" lang="en-GB" sz="2400"/>
              <a:t>Juridiska krav</a:t>
            </a:r>
            <a:r>
              <a:rPr b="1" lang="en-GB" sz="2400"/>
              <a:t>: </a:t>
            </a:r>
            <a:r>
              <a:rPr lang="en-GB" sz="2400"/>
              <a:t>Varje plats har sin egen uppsättning regler för företag. Detta kan inkludera specifika tillstånd, hälso- och säkerhetsföreskrifter och anställningslagar. Att bekanta dig med dessa krav är avgörande för att säkerställa efterlevnad och undvika juridiska fallgropar.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16"/>
          <p:cNvPicPr preferRelativeResize="0"/>
          <p:nvPr>
            <p:ph idx="2" type="pic"/>
          </p:nvPr>
        </p:nvPicPr>
        <p:blipFill rotWithShape="1">
          <a:blip r:embed="rId3">
            <a:alphaModFix/>
          </a:blip>
          <a:srcRect b="0" l="32014" r="32014" t="0"/>
          <a:stretch/>
        </p:blipFill>
        <p:spPr>
          <a:xfrm>
            <a:off x="0" y="0"/>
            <a:ext cx="4163818" cy="6858000"/>
          </a:xfrm>
          <a:prstGeom prst="rect">
            <a:avLst/>
          </a:prstGeom>
          <a:solidFill>
            <a:srgbClr val="D8D8D8"/>
          </a:solidFill>
          <a:ln>
            <a:noFill/>
          </a:ln>
        </p:spPr>
      </p:pic>
      <p:sp>
        <p:nvSpPr>
          <p:cNvPr id="363" name="Google Shape;363;p16"/>
          <p:cNvSpPr txBox="1"/>
          <p:nvPr>
            <p:ph idx="1" type="body"/>
          </p:nvPr>
        </p:nvSpPr>
        <p:spPr>
          <a:xfrm>
            <a:off x="4420548" y="34817"/>
            <a:ext cx="8281967" cy="8451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15F9E"/>
              </a:buClr>
              <a:buSzPts val="3600"/>
              <a:buNone/>
            </a:pPr>
            <a:r>
              <a:rPr lang="en-GB">
                <a:latin typeface="Arial"/>
                <a:ea typeface="Arial"/>
                <a:cs typeface="Arial"/>
                <a:sym typeface="Arial"/>
              </a:rPr>
              <a:t>Inledande forskning i företagsregistrering: </a:t>
            </a:r>
            <a:r>
              <a:rPr b="0" lang="en-GB">
                <a:latin typeface="Arial"/>
                <a:ea typeface="Arial"/>
                <a:cs typeface="Arial"/>
                <a:sym typeface="Arial"/>
              </a:rPr>
              <a:t>Förstå det lokala företagsklimatet</a:t>
            </a:r>
            <a:endParaRPr/>
          </a:p>
          <a:p>
            <a:pPr indent="0" lvl="0" marL="0" rtl="0" algn="l">
              <a:lnSpc>
                <a:spcPct val="100000"/>
              </a:lnSpc>
              <a:spcBef>
                <a:spcPts val="0"/>
              </a:spcBef>
              <a:spcAft>
                <a:spcPts val="0"/>
              </a:spcAft>
              <a:buClr>
                <a:srgbClr val="915F9E"/>
              </a:buClr>
              <a:buSzPts val="3600"/>
              <a:buNone/>
            </a:pPr>
            <a:r>
              <a:t/>
            </a:r>
            <a:endParaRPr b="1" i="0">
              <a:latin typeface="Arial"/>
              <a:ea typeface="Arial"/>
              <a:cs typeface="Arial"/>
              <a:sym typeface="Arial"/>
            </a:endParaRPr>
          </a:p>
        </p:txBody>
      </p:sp>
      <p:sp>
        <p:nvSpPr>
          <p:cNvPr id="364" name="Google Shape;364;p16"/>
          <p:cNvSpPr txBox="1"/>
          <p:nvPr>
            <p:ph idx="3" type="body"/>
          </p:nvPr>
        </p:nvSpPr>
        <p:spPr>
          <a:xfrm>
            <a:off x="4501571" y="1633974"/>
            <a:ext cx="7466652" cy="50631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b="1" lang="en-GB" sz="2400"/>
              <a:t>Online Portaler</a:t>
            </a:r>
            <a:r>
              <a:rPr b="1" lang="en-GB" sz="2400"/>
              <a:t> och statliga webbplatser</a:t>
            </a:r>
            <a:r>
              <a:rPr b="1" lang="en-GB" sz="2400"/>
              <a:t>: </a:t>
            </a:r>
            <a:r>
              <a:rPr lang="en-GB" sz="2400"/>
              <a:t>Många regeringar tillhandahåller omfattande onlineresurser för nya företag. Dessa kan inkludera steg-för-steg-guider, nedladdningsbara formulär och detaljerade förklaringar av juridiska krav.</a:t>
            </a:r>
            <a:endParaRPr/>
          </a:p>
          <a:p>
            <a:pPr indent="0" lvl="0" marL="0" rtl="0" algn="l">
              <a:lnSpc>
                <a:spcPct val="100000"/>
              </a:lnSpc>
              <a:spcBef>
                <a:spcPts val="0"/>
              </a:spcBef>
              <a:spcAft>
                <a:spcPts val="0"/>
              </a:spcAft>
              <a:buClr>
                <a:srgbClr val="0C2D45"/>
              </a:buClr>
              <a:buSzPts val="2400"/>
              <a:buNone/>
            </a:pPr>
            <a:r>
              <a:rPr b="1" lang="en-GB" sz="2400"/>
              <a:t>Företagsrådgivning Tjänster</a:t>
            </a:r>
            <a:r>
              <a:rPr b="1" lang="en-GB" sz="2400"/>
              <a:t>: </a:t>
            </a:r>
            <a:r>
              <a:rPr lang="en-GB" sz="2400"/>
              <a:t>Många områden erbjuder kostnadsfria eller billiga rådgivningstjänster för nya entreprenörer. Dessa tjänster kan ge personlig vägledning och svara på specifika frågor du kan ha.</a:t>
            </a:r>
            <a:endParaRPr/>
          </a:p>
          <a:p>
            <a:pPr indent="0" lvl="0" marL="0" rtl="0" algn="l">
              <a:lnSpc>
                <a:spcPct val="100000"/>
              </a:lnSpc>
              <a:spcBef>
                <a:spcPts val="0"/>
              </a:spcBef>
              <a:spcAft>
                <a:spcPts val="0"/>
              </a:spcAft>
              <a:buClr>
                <a:srgbClr val="0C2D45"/>
              </a:buClr>
              <a:buSzPts val="2400"/>
              <a:buNone/>
            </a:pPr>
            <a:r>
              <a:rPr b="1" lang="en-GB" sz="2400"/>
              <a:t>Nätverksmöjligheter</a:t>
            </a:r>
            <a:r>
              <a:rPr b="1" lang="en-GB" sz="2400"/>
              <a:t>:</a:t>
            </a:r>
            <a:r>
              <a:rPr b="1" lang="en-GB" sz="2400"/>
              <a:t> </a:t>
            </a:r>
            <a:r>
              <a:rPr lang="en-GB" sz="2400"/>
              <a:t>Ta kontakt med lokala företagare och branschgrupper. De kan erbjuda ovärderliga insikter från sina egna erfarenheter och kan ge tips om att navigera i det lokala affärslandskapet.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17"/>
          <p:cNvSpPr txBox="1"/>
          <p:nvPr>
            <p:ph idx="2" type="body"/>
          </p:nvPr>
        </p:nvSpPr>
        <p:spPr>
          <a:xfrm>
            <a:off x="125281" y="90281"/>
            <a:ext cx="6470247" cy="12694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sz="3600"/>
              <a:t>Fallexempel: Business Setup i Dublin, Irland</a:t>
            </a:r>
            <a:endParaRPr/>
          </a:p>
        </p:txBody>
      </p:sp>
      <p:pic>
        <p:nvPicPr>
          <p:cNvPr id="370" name="Google Shape;370;p17"/>
          <p:cNvPicPr preferRelativeResize="0"/>
          <p:nvPr>
            <p:ph idx="4" type="pic"/>
          </p:nvPr>
        </p:nvPicPr>
        <p:blipFill rotWithShape="1">
          <a:blip r:embed="rId3">
            <a:alphaModFix/>
          </a:blip>
          <a:srcRect b="0" l="20689" r="20690" t="0"/>
          <a:stretch/>
        </p:blipFill>
        <p:spPr>
          <a:xfrm>
            <a:off x="6745287" y="0"/>
            <a:ext cx="5446713" cy="6326188"/>
          </a:xfrm>
          <a:prstGeom prst="rect">
            <a:avLst/>
          </a:prstGeom>
          <a:solidFill>
            <a:srgbClr val="D8D8D8"/>
          </a:solidFill>
          <a:ln>
            <a:noFill/>
          </a:ln>
        </p:spPr>
      </p:pic>
      <p:sp>
        <p:nvSpPr>
          <p:cNvPr id="371" name="Google Shape;371;p17"/>
          <p:cNvSpPr txBox="1"/>
          <p:nvPr/>
        </p:nvSpPr>
        <p:spPr>
          <a:xfrm>
            <a:off x="289367" y="1094593"/>
            <a:ext cx="6470248" cy="4861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11E3B"/>
              </a:buClr>
              <a:buSzPts val="1800"/>
              <a:buFont typeface="Arial"/>
              <a:buNone/>
            </a:pPr>
            <a:r>
              <a:t/>
            </a:r>
            <a:endParaRPr sz="1800">
              <a:solidFill>
                <a:srgbClr val="0C2D45"/>
              </a:solidFill>
              <a:latin typeface="Calibri"/>
              <a:ea typeface="Calibri"/>
              <a:cs typeface="Calibri"/>
              <a:sym typeface="Calibri"/>
            </a:endParaRPr>
          </a:p>
        </p:txBody>
      </p:sp>
      <p:sp>
        <p:nvSpPr>
          <p:cNvPr id="372" name="Google Shape;372;p17"/>
          <p:cNvSpPr txBox="1"/>
          <p:nvPr/>
        </p:nvSpPr>
        <p:spPr>
          <a:xfrm>
            <a:off x="125282" y="1482419"/>
            <a:ext cx="655229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dk1"/>
                </a:solidFill>
                <a:latin typeface="Calibri"/>
                <a:ea typeface="Calibri"/>
                <a:cs typeface="Calibri"/>
                <a:sym typeface="Calibri"/>
              </a:rPr>
              <a:t>Scenario: </a:t>
            </a:r>
            <a:r>
              <a:rPr lang="en-GB" sz="2400">
                <a:solidFill>
                  <a:schemeClr val="dk1"/>
                </a:solidFill>
                <a:latin typeface="Calibri"/>
                <a:ea typeface="Calibri"/>
                <a:cs typeface="Calibri"/>
                <a:sym typeface="Calibri"/>
              </a:rPr>
              <a:t>Föreställ dig att du är en entreprenör som planerar att öppna ett kafé i Dublin.</a:t>
            </a:r>
            <a:r>
              <a:rPr lang="en-GB" sz="2400">
                <a:solidFill>
                  <a:schemeClr val="dk1"/>
                </a:solidFill>
                <a:latin typeface="Calibri"/>
                <a:ea typeface="Calibri"/>
                <a:cs typeface="Calibri"/>
                <a:sym typeface="Calibri"/>
              </a:rPr>
              <a:t> </a:t>
            </a:r>
            <a:endParaRPr/>
          </a:p>
        </p:txBody>
      </p:sp>
      <p:sp>
        <p:nvSpPr>
          <p:cNvPr id="373" name="Google Shape;373;p17"/>
          <p:cNvSpPr txBox="1"/>
          <p:nvPr/>
        </p:nvSpPr>
        <p:spPr>
          <a:xfrm>
            <a:off x="125274" y="2953925"/>
            <a:ext cx="7600800" cy="297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GB" sz="1700">
                <a:solidFill>
                  <a:schemeClr val="lt1"/>
                </a:solidFill>
                <a:latin typeface="Calibri"/>
                <a:ea typeface="Calibri"/>
                <a:cs typeface="Calibri"/>
                <a:sym typeface="Calibri"/>
              </a:rPr>
              <a:t>Marknadsundersökning: Du skulle börja med att undersöka den lokala kaféscenen i Dublin, förstå populära trender som ekologiskt kaffe eller veganska bakverk och identifiera nyckelområden i staden där kaféer frodas.</a:t>
            </a:r>
            <a:endParaRPr b="1" sz="17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GB" sz="1700">
                <a:solidFill>
                  <a:schemeClr val="lt1"/>
                </a:solidFill>
                <a:latin typeface="Calibri"/>
                <a:ea typeface="Calibri"/>
                <a:cs typeface="Calibri"/>
                <a:sym typeface="Calibri"/>
              </a:rPr>
              <a:t>Regulatorisk forskning: Därefter skulle du undersöka specifika bestämmelser för livsmedelsföretag i Irland, såsom hälso- och säkerhetsstandarder, livsmedelshygiencertifikat och eventuella särskilda tillstånd som krävs av Dublin City Council.</a:t>
            </a:r>
            <a:endParaRPr b="1" sz="1700">
              <a:solidFill>
                <a:schemeClr val="lt1"/>
              </a:solidFill>
              <a:latin typeface="Calibri"/>
              <a:ea typeface="Calibri"/>
              <a:cs typeface="Calibri"/>
              <a:sym typeface="Calibri"/>
            </a:endParaRPr>
          </a:p>
          <a:p>
            <a:pPr indent="0" lvl="0" marL="0" rtl="0" algn="l">
              <a:spcBef>
                <a:spcPts val="0"/>
              </a:spcBef>
              <a:spcAft>
                <a:spcPts val="0"/>
              </a:spcAft>
              <a:buSzPts val="1100"/>
              <a:buNone/>
            </a:pPr>
            <a:r>
              <a:rPr b="1" lang="en-GB" sz="1700">
                <a:solidFill>
                  <a:schemeClr val="lt1"/>
                </a:solidFill>
                <a:latin typeface="Calibri"/>
                <a:ea typeface="Calibri"/>
                <a:cs typeface="Calibri"/>
                <a:sym typeface="Calibri"/>
              </a:rPr>
              <a:t>Använda resurser: Att använda resurser som "Local Enterprise Office" i Dublin för råd, delta i workshops eller evenemang som hålls av Dublin Chamber of Commerce, och gå med i lokala affärsnätverk kan ge en mängd information och stöd.</a:t>
            </a:r>
            <a:endParaRPr b="1" sz="17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18"/>
          <p:cNvPicPr preferRelativeResize="0"/>
          <p:nvPr>
            <p:ph idx="2" type="pic"/>
          </p:nvPr>
        </p:nvPicPr>
        <p:blipFill rotWithShape="1">
          <a:blip r:embed="rId3">
            <a:alphaModFix/>
          </a:blip>
          <a:srcRect b="2699" l="6243" r="53282" t="-2700"/>
          <a:stretch/>
        </p:blipFill>
        <p:spPr>
          <a:xfrm>
            <a:off x="0" y="0"/>
            <a:ext cx="4163818" cy="6858000"/>
          </a:xfrm>
          <a:prstGeom prst="rect">
            <a:avLst/>
          </a:prstGeom>
          <a:solidFill>
            <a:srgbClr val="D8D8D8"/>
          </a:solidFill>
          <a:ln>
            <a:noFill/>
          </a:ln>
        </p:spPr>
      </p:pic>
      <p:sp>
        <p:nvSpPr>
          <p:cNvPr id="379" name="Google Shape;379;p18"/>
          <p:cNvSpPr txBox="1"/>
          <p:nvPr>
            <p:ph idx="1" type="body"/>
          </p:nvPr>
        </p:nvSpPr>
        <p:spPr>
          <a:xfrm>
            <a:off x="4454050" y="94250"/>
            <a:ext cx="7737900" cy="84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latin typeface="Arial"/>
                <a:ea typeface="Arial"/>
                <a:cs typeface="Arial"/>
                <a:sym typeface="Arial"/>
              </a:rPr>
              <a:t>Att välja ett företagsnamn: Balansera kreativitet och efterlevnad</a:t>
            </a:r>
            <a:endParaRPr/>
          </a:p>
          <a:p>
            <a:pPr indent="0" lvl="0" marL="0" rtl="0" algn="l">
              <a:lnSpc>
                <a:spcPct val="100000"/>
              </a:lnSpc>
              <a:spcBef>
                <a:spcPts val="0"/>
              </a:spcBef>
              <a:spcAft>
                <a:spcPts val="0"/>
              </a:spcAft>
              <a:buClr>
                <a:srgbClr val="915F9E"/>
              </a:buClr>
              <a:buSzPts val="3600"/>
              <a:buNone/>
            </a:pPr>
            <a:r>
              <a:t/>
            </a:r>
            <a:endParaRPr b="1" i="0">
              <a:latin typeface="Arial"/>
              <a:ea typeface="Arial"/>
              <a:cs typeface="Arial"/>
              <a:sym typeface="Arial"/>
            </a:endParaRPr>
          </a:p>
        </p:txBody>
      </p:sp>
      <p:sp>
        <p:nvSpPr>
          <p:cNvPr id="380" name="Google Shape;380;p18"/>
          <p:cNvSpPr txBox="1"/>
          <p:nvPr>
            <p:ph idx="3" type="body"/>
          </p:nvPr>
        </p:nvSpPr>
        <p:spPr>
          <a:xfrm>
            <a:off x="4501571" y="1730237"/>
            <a:ext cx="7053300" cy="486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b="1" lang="en-GB" sz="2400"/>
              <a:t>Att spegla ditt varumärke</a:t>
            </a:r>
            <a:r>
              <a:rPr b="1" lang="en-GB" sz="2400"/>
              <a:t>: </a:t>
            </a:r>
            <a:r>
              <a:rPr lang="en-GB" sz="2400"/>
              <a:t>Namnet på ditt företag är ofta det första intrycket du gör. Det ska vara catchy, minnesvärt och kapsla in essensen av vad ditt företag erbjuder.</a:t>
            </a:r>
            <a:endParaRPr/>
          </a:p>
          <a:p>
            <a:pPr indent="0" lvl="0" marL="0" rtl="0" algn="l">
              <a:lnSpc>
                <a:spcPct val="100000"/>
              </a:lnSpc>
              <a:spcBef>
                <a:spcPts val="0"/>
              </a:spcBef>
              <a:spcAft>
                <a:spcPts val="0"/>
              </a:spcAft>
              <a:buClr>
                <a:srgbClr val="0C2D45"/>
              </a:buClr>
              <a:buSzPts val="2400"/>
              <a:buNone/>
            </a:pPr>
            <a:r>
              <a:rPr b="1" lang="en-GB" sz="2400"/>
              <a:t>Kulturella överväganden</a:t>
            </a:r>
            <a:r>
              <a:rPr b="1" lang="en-GB" sz="2400"/>
              <a:t>: </a:t>
            </a:r>
            <a:r>
              <a:rPr lang="en-GB" sz="2400"/>
              <a:t>Tänk på det kulturella sammanhanget och språket i området där du kommer att verka. Ett namn som fungerar bra på ett språk eller en kultur kan ha oavsiktliga betydelser eller konnotationer i ett annat.</a:t>
            </a:r>
            <a:endParaRPr/>
          </a:p>
          <a:p>
            <a:pPr indent="0" lvl="0" marL="0" rtl="0" algn="l">
              <a:lnSpc>
                <a:spcPct val="100000"/>
              </a:lnSpc>
              <a:spcBef>
                <a:spcPts val="0"/>
              </a:spcBef>
              <a:spcAft>
                <a:spcPts val="0"/>
              </a:spcAft>
              <a:buClr>
                <a:srgbClr val="0C2D45"/>
              </a:buClr>
              <a:buSzPts val="2400"/>
              <a:buNone/>
            </a:pPr>
            <a:r>
              <a:rPr b="1" lang="en-GB" sz="2400"/>
              <a:t>Efterlevnad av föreskrifter</a:t>
            </a:r>
            <a:r>
              <a:rPr b="1" lang="en-GB" sz="2400"/>
              <a:t>: </a:t>
            </a:r>
            <a:r>
              <a:rPr lang="en-GB" sz="2400"/>
              <a:t>Det är viktigt att se till att ditt valda namn inte gör intrång i befintliga varumärken. På många håll innebär det att man gör en sökning genom nationella eller regionala varumärkesdatabaser.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19"/>
          <p:cNvPicPr preferRelativeResize="0"/>
          <p:nvPr>
            <p:ph idx="2" type="pic"/>
          </p:nvPr>
        </p:nvPicPr>
        <p:blipFill rotWithShape="1">
          <a:blip r:embed="rId3">
            <a:alphaModFix/>
          </a:blip>
          <a:srcRect b="0" l="18674" r="18673" t="0"/>
          <a:stretch/>
        </p:blipFill>
        <p:spPr>
          <a:xfrm>
            <a:off x="0" y="0"/>
            <a:ext cx="4163818" cy="6858000"/>
          </a:xfrm>
          <a:prstGeom prst="rect">
            <a:avLst/>
          </a:prstGeom>
          <a:solidFill>
            <a:srgbClr val="D8D8D8"/>
          </a:solidFill>
          <a:ln>
            <a:noFill/>
          </a:ln>
        </p:spPr>
      </p:pic>
      <p:sp>
        <p:nvSpPr>
          <p:cNvPr id="386" name="Google Shape;386;p19"/>
          <p:cNvSpPr txBox="1"/>
          <p:nvPr>
            <p:ph idx="1" type="body"/>
          </p:nvPr>
        </p:nvSpPr>
        <p:spPr>
          <a:xfrm>
            <a:off x="4454043" y="94262"/>
            <a:ext cx="7737957" cy="8451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latin typeface="Arial"/>
                <a:ea typeface="Arial"/>
                <a:cs typeface="Arial"/>
                <a:sym typeface="Arial"/>
              </a:rPr>
              <a:t>Välja ett företagsnamn</a:t>
            </a:r>
            <a:r>
              <a:rPr b="1" i="0" lang="en-GB">
                <a:latin typeface="Arial"/>
                <a:ea typeface="Arial"/>
                <a:cs typeface="Arial"/>
                <a:sym typeface="Arial"/>
              </a:rPr>
              <a:t>: </a:t>
            </a:r>
            <a:r>
              <a:rPr b="0" lang="en-GB"/>
              <a:t>Registrerings Processen</a:t>
            </a:r>
            <a:endParaRPr/>
          </a:p>
          <a:p>
            <a:pPr indent="0" lvl="0" marL="0" rtl="0" algn="l">
              <a:lnSpc>
                <a:spcPct val="100000"/>
              </a:lnSpc>
              <a:spcBef>
                <a:spcPts val="0"/>
              </a:spcBef>
              <a:spcAft>
                <a:spcPts val="0"/>
              </a:spcAft>
              <a:buClr>
                <a:srgbClr val="915F9E"/>
              </a:buClr>
              <a:buSzPts val="3600"/>
              <a:buNone/>
            </a:pPr>
            <a:r>
              <a:t/>
            </a:r>
            <a:endParaRPr b="1" i="0">
              <a:latin typeface="Arial"/>
              <a:ea typeface="Arial"/>
              <a:cs typeface="Arial"/>
              <a:sym typeface="Arial"/>
            </a:endParaRPr>
          </a:p>
        </p:txBody>
      </p:sp>
      <p:sp>
        <p:nvSpPr>
          <p:cNvPr id="387" name="Google Shape;387;p19"/>
          <p:cNvSpPr txBox="1"/>
          <p:nvPr>
            <p:ph idx="3" type="body"/>
          </p:nvPr>
        </p:nvSpPr>
        <p:spPr>
          <a:xfrm>
            <a:off x="4501571" y="1349237"/>
            <a:ext cx="7501376" cy="486164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b="1" lang="en-GB" sz="2400"/>
              <a:t>Lokala </a:t>
            </a:r>
            <a:r>
              <a:rPr b="1" lang="en-GB" sz="2400"/>
              <a:t>företagsnamn register</a:t>
            </a:r>
            <a:r>
              <a:rPr b="1" lang="en-GB" sz="2400"/>
              <a:t>: </a:t>
            </a:r>
            <a:r>
              <a:rPr lang="en-GB" sz="2400"/>
              <a:t>Innan du slutför ditt företagsnamn, kontrollera med det lokala företagsregistret för att säkerställa att namnet inte redan används.</a:t>
            </a:r>
            <a:endParaRPr/>
          </a:p>
          <a:p>
            <a:pPr indent="0" lvl="0" marL="0" rtl="0" algn="l">
              <a:lnSpc>
                <a:spcPct val="100000"/>
              </a:lnSpc>
              <a:spcBef>
                <a:spcPts val="0"/>
              </a:spcBef>
              <a:spcAft>
                <a:spcPts val="0"/>
              </a:spcAft>
              <a:buClr>
                <a:srgbClr val="0C2D45"/>
              </a:buClr>
              <a:buSzPts val="2400"/>
              <a:buNone/>
            </a:pPr>
            <a:r>
              <a:rPr b="1" lang="en-GB" sz="2400"/>
              <a:t>Registrering Formaliteter</a:t>
            </a:r>
            <a:r>
              <a:rPr b="1" lang="en-GB" sz="2400"/>
              <a:t>: </a:t>
            </a:r>
            <a:r>
              <a:rPr lang="en-GB" sz="2400"/>
              <a:t>När du har bekräftat tillgängligheten och överensstämmelsen med ditt företagsnamn är nästa steg att officiellt registrera det hos den lokala företagsregistreringsmyndigheten. Denna process kan innebära en del pappersarbete och en registreringsavgift.</a:t>
            </a:r>
            <a:endParaRPr/>
          </a:p>
          <a:p>
            <a:pPr indent="0" lvl="0" marL="0" rtl="0" algn="l">
              <a:lnSpc>
                <a:spcPct val="100000"/>
              </a:lnSpc>
              <a:spcBef>
                <a:spcPts val="0"/>
              </a:spcBef>
              <a:spcAft>
                <a:spcPts val="0"/>
              </a:spcAft>
              <a:buClr>
                <a:srgbClr val="0C2D45"/>
              </a:buClr>
              <a:buSzPts val="2400"/>
              <a:buNone/>
            </a:pPr>
            <a:r>
              <a:rPr b="1" lang="en-GB" sz="2400"/>
              <a:t>Skydda ditt varumärke</a:t>
            </a:r>
            <a:r>
              <a:rPr b="1" lang="en-GB" sz="2400"/>
              <a:t>: </a:t>
            </a:r>
            <a:r>
              <a:rPr lang="en-GB" sz="2400"/>
              <a:t>Överväg att registrera ditt företagsnamn som ett varumärke. Detta ger rättsligt skydd för ditt varumärke och hindrar andra från att använda ett namn som är för likt ditt.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
          <p:cNvSpPr txBox="1"/>
          <p:nvPr>
            <p:ph idx="3" type="body"/>
          </p:nvPr>
        </p:nvSpPr>
        <p:spPr>
          <a:xfrm>
            <a:off x="2141145" y="2532237"/>
            <a:ext cx="1045074" cy="2234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15F9E"/>
              </a:buClr>
              <a:buSzPts val="2400"/>
              <a:buNone/>
            </a:pPr>
            <a:r>
              <a:rPr lang="en-GB">
                <a:solidFill>
                  <a:srgbClr val="915F9E"/>
                </a:solidFill>
              </a:rPr>
              <a:t>01</a:t>
            </a:r>
            <a:endParaRPr/>
          </a:p>
        </p:txBody>
      </p:sp>
      <p:sp>
        <p:nvSpPr>
          <p:cNvPr id="237" name="Google Shape;237;p2"/>
          <p:cNvSpPr txBox="1"/>
          <p:nvPr>
            <p:ph idx="4" type="body"/>
          </p:nvPr>
        </p:nvSpPr>
        <p:spPr>
          <a:xfrm>
            <a:off x="2915484" y="2477837"/>
            <a:ext cx="9253200" cy="290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C2D45"/>
              </a:buClr>
              <a:buSzPts val="1600"/>
              <a:buFont typeface="Arial"/>
              <a:buNone/>
            </a:pPr>
            <a:r>
              <a:rPr lang="en-GB" sz="1600"/>
              <a:t>Förbättra språkkunskaper hos migrerande entreprenörer i näringslivet</a:t>
            </a:r>
            <a:r>
              <a:rPr lang="en-GB" sz="1600"/>
              <a:t>  </a:t>
            </a:r>
            <a:endParaRPr sz="1600">
              <a:solidFill>
                <a:srgbClr val="0C2D45"/>
              </a:solidFill>
            </a:endParaRPr>
          </a:p>
        </p:txBody>
      </p:sp>
      <p:sp>
        <p:nvSpPr>
          <p:cNvPr id="238" name="Google Shape;238;p2"/>
          <p:cNvSpPr txBox="1"/>
          <p:nvPr>
            <p:ph idx="5" type="body"/>
          </p:nvPr>
        </p:nvSpPr>
        <p:spPr>
          <a:xfrm>
            <a:off x="2123218" y="2958181"/>
            <a:ext cx="1045074" cy="2234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15F9E"/>
              </a:buClr>
              <a:buSzPts val="2400"/>
              <a:buNone/>
            </a:pPr>
            <a:r>
              <a:rPr lang="en-GB">
                <a:solidFill>
                  <a:srgbClr val="915F9E"/>
                </a:solidFill>
              </a:rPr>
              <a:t>0</a:t>
            </a:r>
            <a:r>
              <a:rPr lang="en-GB"/>
              <a:t>2</a:t>
            </a:r>
            <a:endParaRPr>
              <a:solidFill>
                <a:srgbClr val="915F9E"/>
              </a:solidFill>
            </a:endParaRPr>
          </a:p>
        </p:txBody>
      </p:sp>
      <p:sp>
        <p:nvSpPr>
          <p:cNvPr id="239" name="Google Shape;239;p2"/>
          <p:cNvSpPr txBox="1"/>
          <p:nvPr>
            <p:ph idx="6" type="body"/>
          </p:nvPr>
        </p:nvSpPr>
        <p:spPr>
          <a:xfrm>
            <a:off x="2938663" y="2749735"/>
            <a:ext cx="8578869" cy="56857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C2D45"/>
              </a:buClr>
              <a:buSzPts val="1600"/>
              <a:buNone/>
            </a:pPr>
            <a:r>
              <a:rPr lang="en-GB" sz="1600"/>
              <a:t>Relevant juridisk och regulatorisk kunskap inom näringslivet</a:t>
            </a:r>
            <a:endParaRPr sz="1600">
              <a:solidFill>
                <a:srgbClr val="0C2D45"/>
              </a:solidFill>
            </a:endParaRPr>
          </a:p>
        </p:txBody>
      </p:sp>
      <p:sp>
        <p:nvSpPr>
          <p:cNvPr id="240" name="Google Shape;240;p2"/>
          <p:cNvSpPr txBox="1"/>
          <p:nvPr>
            <p:ph idx="7" type="body"/>
          </p:nvPr>
        </p:nvSpPr>
        <p:spPr>
          <a:xfrm>
            <a:off x="2123218" y="3370947"/>
            <a:ext cx="1045074" cy="2234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15F9E"/>
              </a:buClr>
              <a:buSzPts val="2400"/>
              <a:buNone/>
            </a:pPr>
            <a:r>
              <a:rPr lang="en-GB">
                <a:solidFill>
                  <a:srgbClr val="915F9E"/>
                </a:solidFill>
              </a:rPr>
              <a:t>03</a:t>
            </a:r>
            <a:endParaRPr/>
          </a:p>
        </p:txBody>
      </p:sp>
      <p:sp>
        <p:nvSpPr>
          <p:cNvPr id="241" name="Google Shape;241;p2"/>
          <p:cNvSpPr txBox="1"/>
          <p:nvPr>
            <p:ph idx="8" type="body"/>
          </p:nvPr>
        </p:nvSpPr>
        <p:spPr>
          <a:xfrm>
            <a:off x="2938663" y="3353253"/>
            <a:ext cx="9916725" cy="254079"/>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C2D45"/>
              </a:buClr>
              <a:buSzPts val="1600"/>
              <a:buNone/>
            </a:pPr>
            <a:r>
              <a:rPr lang="en-GB" sz="1600"/>
              <a:t>Vanliga utmaningar för migrerande entreprenörer i företagsskapande</a:t>
            </a:r>
            <a:r>
              <a:rPr lang="en-GB" sz="1600"/>
              <a:t>  </a:t>
            </a:r>
            <a:endParaRPr sz="1600">
              <a:solidFill>
                <a:srgbClr val="0C2D45"/>
              </a:solidFill>
            </a:endParaRPr>
          </a:p>
        </p:txBody>
      </p:sp>
      <p:sp>
        <p:nvSpPr>
          <p:cNvPr id="242" name="Google Shape;242;p2"/>
          <p:cNvSpPr txBox="1"/>
          <p:nvPr>
            <p:ph idx="9" type="body"/>
          </p:nvPr>
        </p:nvSpPr>
        <p:spPr>
          <a:xfrm>
            <a:off x="2116330" y="3779197"/>
            <a:ext cx="1045074" cy="2234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15F9E"/>
              </a:buClr>
              <a:buSzPts val="2400"/>
              <a:buNone/>
            </a:pPr>
            <a:r>
              <a:rPr lang="en-GB">
                <a:solidFill>
                  <a:srgbClr val="915F9E"/>
                </a:solidFill>
              </a:rPr>
              <a:t>04</a:t>
            </a:r>
            <a:endParaRPr/>
          </a:p>
        </p:txBody>
      </p:sp>
      <p:sp>
        <p:nvSpPr>
          <p:cNvPr id="243" name="Google Shape;243;p2"/>
          <p:cNvSpPr txBox="1"/>
          <p:nvPr>
            <p:ph idx="13" type="body"/>
          </p:nvPr>
        </p:nvSpPr>
        <p:spPr>
          <a:xfrm>
            <a:off x="2938663" y="3670282"/>
            <a:ext cx="11261432" cy="46615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C2D45"/>
              </a:buClr>
              <a:buSzPts val="1600"/>
              <a:buNone/>
            </a:pPr>
            <a:r>
              <a:rPr lang="en-GB" sz="1600"/>
              <a:t>Styrkor för migrerande entreprenörer och bedömning av individuella entreprenörers förmåga</a:t>
            </a:r>
            <a:r>
              <a:rPr lang="en-GB" sz="1600"/>
              <a:t> </a:t>
            </a:r>
            <a:endParaRPr sz="1600">
              <a:solidFill>
                <a:srgbClr val="0C2D45"/>
              </a:solidFill>
            </a:endParaRPr>
          </a:p>
        </p:txBody>
      </p:sp>
      <p:sp>
        <p:nvSpPr>
          <p:cNvPr id="244" name="Google Shape;244;p2"/>
          <p:cNvSpPr txBox="1"/>
          <p:nvPr>
            <p:ph idx="14" type="body"/>
          </p:nvPr>
        </p:nvSpPr>
        <p:spPr>
          <a:xfrm>
            <a:off x="2102905" y="4187447"/>
            <a:ext cx="1045074" cy="2234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15F9E"/>
              </a:buClr>
              <a:buSzPts val="2400"/>
              <a:buNone/>
            </a:pPr>
            <a:r>
              <a:rPr lang="en-GB">
                <a:solidFill>
                  <a:srgbClr val="915F9E"/>
                </a:solidFill>
              </a:rPr>
              <a:t>05</a:t>
            </a:r>
            <a:endParaRPr/>
          </a:p>
        </p:txBody>
      </p:sp>
      <p:sp>
        <p:nvSpPr>
          <p:cNvPr id="245" name="Google Shape;245;p2"/>
          <p:cNvSpPr txBox="1"/>
          <p:nvPr>
            <p:ph idx="15" type="body"/>
          </p:nvPr>
        </p:nvSpPr>
        <p:spPr>
          <a:xfrm>
            <a:off x="2902805" y="4224075"/>
            <a:ext cx="5715653" cy="22347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C2D45"/>
              </a:buClr>
              <a:buSzPts val="1600"/>
              <a:buNone/>
            </a:pPr>
            <a:r>
              <a:rPr lang="en-GB" sz="1600"/>
              <a:t>Utveckling av en affärsplan</a:t>
            </a:r>
            <a:endParaRPr sz="1600">
              <a:solidFill>
                <a:srgbClr val="0C2D45"/>
              </a:solidFill>
            </a:endParaRPr>
          </a:p>
        </p:txBody>
      </p:sp>
      <p:sp>
        <p:nvSpPr>
          <p:cNvPr id="246" name="Google Shape;246;p2"/>
          <p:cNvSpPr txBox="1"/>
          <p:nvPr>
            <p:ph idx="16" type="body"/>
          </p:nvPr>
        </p:nvSpPr>
        <p:spPr>
          <a:xfrm>
            <a:off x="2102909" y="4689659"/>
            <a:ext cx="1045074" cy="2234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15F9E"/>
              </a:buClr>
              <a:buSzPts val="2400"/>
              <a:buNone/>
            </a:pPr>
            <a:r>
              <a:rPr lang="en-GB">
                <a:solidFill>
                  <a:srgbClr val="915F9E"/>
                </a:solidFill>
              </a:rPr>
              <a:t>06</a:t>
            </a:r>
            <a:endParaRPr/>
          </a:p>
        </p:txBody>
      </p:sp>
      <p:sp>
        <p:nvSpPr>
          <p:cNvPr id="247" name="Google Shape;247;p2"/>
          <p:cNvSpPr txBox="1"/>
          <p:nvPr>
            <p:ph idx="17" type="body"/>
          </p:nvPr>
        </p:nvSpPr>
        <p:spPr>
          <a:xfrm>
            <a:off x="2932831" y="4698122"/>
            <a:ext cx="5715653" cy="22347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C2D45"/>
              </a:buClr>
              <a:buSzPts val="1600"/>
              <a:buNone/>
            </a:pPr>
            <a:r>
              <a:rPr lang="en-GB" sz="1600"/>
              <a:t>Fallstudier</a:t>
            </a:r>
            <a:r>
              <a:rPr lang="en-GB" sz="1600"/>
              <a:t> </a:t>
            </a:r>
            <a:endParaRPr sz="1600">
              <a:solidFill>
                <a:srgbClr val="0C2D45"/>
              </a:solidFill>
            </a:endParaRPr>
          </a:p>
        </p:txBody>
      </p:sp>
      <p:sp>
        <p:nvSpPr>
          <p:cNvPr id="248" name="Google Shape;248;p2"/>
          <p:cNvSpPr txBox="1"/>
          <p:nvPr>
            <p:ph idx="18" type="body"/>
          </p:nvPr>
        </p:nvSpPr>
        <p:spPr>
          <a:xfrm>
            <a:off x="2421802" y="1005035"/>
            <a:ext cx="5901484" cy="640405"/>
          </a:xfrm>
          <a:prstGeom prst="rect">
            <a:avLst/>
          </a:prstGeom>
          <a:noFill/>
          <a:ln>
            <a:noFill/>
          </a:ln>
        </p:spPr>
        <p:txBody>
          <a:bodyPr anchorCtr="0" anchor="ctr" bIns="45700" lIns="91425" spcFirstLastPara="1" rIns="91425" wrap="square" tIns="45700">
            <a:noAutofit/>
          </a:bodyPr>
          <a:lstStyle/>
          <a:p>
            <a:pPr indent="0" lvl="0" marL="0" rtl="0" algn="l">
              <a:lnSpc>
                <a:spcPct val="99722"/>
              </a:lnSpc>
              <a:spcBef>
                <a:spcPts val="0"/>
              </a:spcBef>
              <a:spcAft>
                <a:spcPts val="0"/>
              </a:spcAft>
              <a:buClr>
                <a:srgbClr val="915F9E"/>
              </a:buClr>
              <a:buSzPts val="3600"/>
              <a:buNone/>
            </a:pPr>
            <a:r>
              <a:rPr lang="en-GB"/>
              <a:t>INNEHÅLLSFÖRTECKNING</a:t>
            </a:r>
            <a:endParaRPr/>
          </a:p>
        </p:txBody>
      </p:sp>
      <p:sp>
        <p:nvSpPr>
          <p:cNvPr id="249" name="Google Shape;249;p2"/>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20"/>
          <p:cNvSpPr txBox="1"/>
          <p:nvPr>
            <p:ph idx="2" type="body"/>
          </p:nvPr>
        </p:nvSpPr>
        <p:spPr>
          <a:xfrm>
            <a:off x="125281" y="90281"/>
            <a:ext cx="6470247" cy="12694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sz="3600"/>
              <a:t>Exempel: Starta ett företag i Berlin, Tyskland</a:t>
            </a:r>
            <a:endParaRPr/>
          </a:p>
          <a:p>
            <a:pPr indent="0" lvl="0" marL="0" rtl="0" algn="l">
              <a:lnSpc>
                <a:spcPct val="100000"/>
              </a:lnSpc>
              <a:spcBef>
                <a:spcPts val="0"/>
              </a:spcBef>
              <a:spcAft>
                <a:spcPts val="0"/>
              </a:spcAft>
              <a:buClr>
                <a:srgbClr val="915F9E"/>
              </a:buClr>
              <a:buSzPts val="3600"/>
              <a:buNone/>
            </a:pPr>
            <a:r>
              <a:t/>
            </a:r>
            <a:endParaRPr sz="3600"/>
          </a:p>
        </p:txBody>
      </p:sp>
      <p:pic>
        <p:nvPicPr>
          <p:cNvPr id="393" name="Google Shape;393;p20"/>
          <p:cNvPicPr preferRelativeResize="0"/>
          <p:nvPr>
            <p:ph idx="4" type="pic"/>
          </p:nvPr>
        </p:nvPicPr>
        <p:blipFill rotWithShape="1">
          <a:blip r:embed="rId3">
            <a:alphaModFix/>
          </a:blip>
          <a:srcRect b="0" l="21301" r="21301" t="0"/>
          <a:stretch/>
        </p:blipFill>
        <p:spPr>
          <a:xfrm>
            <a:off x="6745287" y="0"/>
            <a:ext cx="5446713" cy="6326188"/>
          </a:xfrm>
          <a:prstGeom prst="rect">
            <a:avLst/>
          </a:prstGeom>
          <a:solidFill>
            <a:srgbClr val="D8D8D8"/>
          </a:solidFill>
          <a:ln>
            <a:noFill/>
          </a:ln>
        </p:spPr>
      </p:pic>
      <p:sp>
        <p:nvSpPr>
          <p:cNvPr id="394" name="Google Shape;394;p20"/>
          <p:cNvSpPr txBox="1"/>
          <p:nvPr/>
        </p:nvSpPr>
        <p:spPr>
          <a:xfrm>
            <a:off x="289367" y="1094593"/>
            <a:ext cx="6470248" cy="4861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11E3B"/>
              </a:buClr>
              <a:buSzPts val="1800"/>
              <a:buFont typeface="Arial"/>
              <a:buNone/>
            </a:pPr>
            <a:r>
              <a:t/>
            </a:r>
            <a:endParaRPr sz="1800">
              <a:solidFill>
                <a:srgbClr val="0C2D45"/>
              </a:solidFill>
              <a:latin typeface="Calibri"/>
              <a:ea typeface="Calibri"/>
              <a:cs typeface="Calibri"/>
              <a:sym typeface="Calibri"/>
            </a:endParaRPr>
          </a:p>
        </p:txBody>
      </p:sp>
      <p:sp>
        <p:nvSpPr>
          <p:cNvPr id="395" name="Google Shape;395;p20"/>
          <p:cNvSpPr txBox="1"/>
          <p:nvPr/>
        </p:nvSpPr>
        <p:spPr>
          <a:xfrm>
            <a:off x="125282" y="1482419"/>
            <a:ext cx="655229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dk1"/>
                </a:solidFill>
                <a:latin typeface="Calibri"/>
                <a:ea typeface="Calibri"/>
                <a:cs typeface="Calibri"/>
                <a:sym typeface="Calibri"/>
              </a:rPr>
              <a:t>Scenario: </a:t>
            </a:r>
            <a:r>
              <a:rPr lang="en-GB" sz="2400">
                <a:solidFill>
                  <a:schemeClr val="dk1"/>
                </a:solidFill>
                <a:latin typeface="Calibri"/>
                <a:ea typeface="Calibri"/>
                <a:cs typeface="Calibri"/>
                <a:sym typeface="Calibri"/>
              </a:rPr>
              <a:t>Föreställ dig att du är en entreprenör som planerar att öppna en designstudio i Berlin.</a:t>
            </a:r>
            <a:r>
              <a:rPr lang="en-GB" sz="2400">
                <a:solidFill>
                  <a:schemeClr val="dk1"/>
                </a:solidFill>
                <a:latin typeface="Calibri"/>
                <a:ea typeface="Calibri"/>
                <a:cs typeface="Calibri"/>
                <a:sym typeface="Calibri"/>
              </a:rPr>
              <a:t> </a:t>
            </a:r>
            <a:endParaRPr/>
          </a:p>
        </p:txBody>
      </p:sp>
      <p:sp>
        <p:nvSpPr>
          <p:cNvPr id="396" name="Google Shape;396;p20"/>
          <p:cNvSpPr txBox="1"/>
          <p:nvPr/>
        </p:nvSpPr>
        <p:spPr>
          <a:xfrm>
            <a:off x="125282" y="2953914"/>
            <a:ext cx="6470100" cy="297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700">
                <a:solidFill>
                  <a:schemeClr val="lt1"/>
                </a:solidFill>
                <a:latin typeface="Calibri"/>
                <a:ea typeface="Calibri"/>
                <a:cs typeface="Calibri"/>
                <a:sym typeface="Calibri"/>
              </a:rPr>
              <a:t>Namnval: </a:t>
            </a:r>
            <a:r>
              <a:rPr lang="en-GB" sz="1700">
                <a:solidFill>
                  <a:schemeClr val="lt1"/>
                </a:solidFill>
                <a:latin typeface="Calibri"/>
                <a:ea typeface="Calibri"/>
                <a:cs typeface="Calibri"/>
                <a:sym typeface="Calibri"/>
              </a:rPr>
              <a:t>Du kanske kommer på ett namn som blandar kreativitet med en touch av tysk kultur, som "KreativKunst Studio."</a:t>
            </a:r>
            <a:endParaRPr/>
          </a:p>
          <a:p>
            <a:pPr indent="0" lvl="0" marL="0" marR="0" rtl="0" algn="l">
              <a:spcBef>
                <a:spcPts val="0"/>
              </a:spcBef>
              <a:spcAft>
                <a:spcPts val="0"/>
              </a:spcAft>
              <a:buNone/>
            </a:pPr>
            <a:r>
              <a:rPr b="1" lang="en-GB" sz="1700">
                <a:solidFill>
                  <a:schemeClr val="lt1"/>
                </a:solidFill>
                <a:latin typeface="Calibri"/>
                <a:ea typeface="Calibri"/>
                <a:cs typeface="Calibri"/>
                <a:sym typeface="Calibri"/>
              </a:rPr>
              <a:t>Forskning för efterlevnad</a:t>
            </a:r>
            <a:r>
              <a:rPr b="1" lang="en-GB" sz="1700">
                <a:solidFill>
                  <a:schemeClr val="lt1"/>
                </a:solidFill>
                <a:latin typeface="Calibri"/>
                <a:ea typeface="Calibri"/>
                <a:cs typeface="Calibri"/>
                <a:sym typeface="Calibri"/>
              </a:rPr>
              <a:t> </a:t>
            </a:r>
            <a:r>
              <a:rPr lang="en-GB" sz="1700">
                <a:solidFill>
                  <a:schemeClr val="lt1"/>
                </a:solidFill>
                <a:latin typeface="Calibri"/>
                <a:ea typeface="Calibri"/>
                <a:cs typeface="Calibri"/>
                <a:sym typeface="Calibri"/>
              </a:rPr>
              <a:t>Du måste kontrollera detta namn mot det tyska varumärkes- och patentverket (Deutsches Patent- und Markenamt, DPMA) för att säkerställa att det inte redan används eller är varumärkesskyddat.</a:t>
            </a:r>
            <a:endParaRPr/>
          </a:p>
          <a:p>
            <a:pPr indent="0" lvl="0" marL="0" marR="0" rtl="0" algn="l">
              <a:spcBef>
                <a:spcPts val="0"/>
              </a:spcBef>
              <a:spcAft>
                <a:spcPts val="0"/>
              </a:spcAft>
              <a:buNone/>
            </a:pPr>
            <a:r>
              <a:rPr b="1" lang="en-GB" sz="1700">
                <a:solidFill>
                  <a:schemeClr val="lt1"/>
                </a:solidFill>
                <a:latin typeface="Calibri"/>
                <a:ea typeface="Calibri"/>
                <a:cs typeface="Calibri"/>
                <a:sym typeface="Calibri"/>
              </a:rPr>
              <a:t>Registrerings Process</a:t>
            </a:r>
            <a:r>
              <a:rPr b="1" lang="en-GB" sz="1700">
                <a:solidFill>
                  <a:schemeClr val="lt1"/>
                </a:solidFill>
                <a:latin typeface="Calibri"/>
                <a:ea typeface="Calibri"/>
                <a:cs typeface="Calibri"/>
                <a:sym typeface="Calibri"/>
              </a:rPr>
              <a:t>: </a:t>
            </a:r>
            <a:r>
              <a:rPr lang="en-GB" sz="1700">
                <a:solidFill>
                  <a:schemeClr val="lt1"/>
                </a:solidFill>
                <a:latin typeface="Calibri"/>
                <a:ea typeface="Calibri"/>
                <a:cs typeface="Calibri"/>
                <a:sym typeface="Calibri"/>
              </a:rPr>
              <a:t>Efter att ha bekräftat dess tillgänglighet och överensstämmelse, skulle du registrera ditt företagsnamn i det lokala Handelsregister (kommersiellt register) i Berlin. Du kanske också vill överväga att skydda ditt varumärke genom att ansöka om ett varumärke via DPMA.</a:t>
            </a:r>
            <a:endParaRPr sz="1700">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21"/>
          <p:cNvPicPr preferRelativeResize="0"/>
          <p:nvPr>
            <p:ph idx="2" type="pic"/>
          </p:nvPr>
        </p:nvPicPr>
        <p:blipFill rotWithShape="1">
          <a:blip r:embed="rId3">
            <a:alphaModFix/>
          </a:blip>
          <a:srcRect b="0" l="29736" r="29735" t="0"/>
          <a:stretch/>
        </p:blipFill>
        <p:spPr>
          <a:xfrm>
            <a:off x="0" y="0"/>
            <a:ext cx="4163818" cy="6858000"/>
          </a:xfrm>
          <a:prstGeom prst="rect">
            <a:avLst/>
          </a:prstGeom>
          <a:solidFill>
            <a:srgbClr val="D8D8D8"/>
          </a:solidFill>
          <a:ln>
            <a:noFill/>
          </a:ln>
        </p:spPr>
      </p:pic>
      <p:sp>
        <p:nvSpPr>
          <p:cNvPr id="402" name="Google Shape;402;p21"/>
          <p:cNvSpPr txBox="1"/>
          <p:nvPr>
            <p:ph idx="1" type="body"/>
          </p:nvPr>
        </p:nvSpPr>
        <p:spPr>
          <a:xfrm>
            <a:off x="4411440" y="0"/>
            <a:ext cx="7452447" cy="164851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latin typeface="Arial"/>
                <a:ea typeface="Arial"/>
                <a:cs typeface="Arial"/>
                <a:sym typeface="Arial"/>
              </a:rPr>
              <a:t>Registreringsdokument för Business Setup</a:t>
            </a:r>
            <a:endParaRPr b="0" i="0">
              <a:latin typeface="Arial"/>
              <a:ea typeface="Arial"/>
              <a:cs typeface="Arial"/>
              <a:sym typeface="Arial"/>
            </a:endParaRPr>
          </a:p>
        </p:txBody>
      </p:sp>
      <p:sp>
        <p:nvSpPr>
          <p:cNvPr id="403" name="Google Shape;403;p21"/>
          <p:cNvSpPr txBox="1"/>
          <p:nvPr>
            <p:ph idx="3" type="body"/>
          </p:nvPr>
        </p:nvSpPr>
        <p:spPr>
          <a:xfrm>
            <a:off x="4747643" y="1125498"/>
            <a:ext cx="7197430" cy="5495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b="1" lang="en-GB" sz="2400"/>
              <a:t>Personlig identifiering</a:t>
            </a:r>
            <a:r>
              <a:rPr b="1" lang="en-GB" sz="2400"/>
              <a:t>: </a:t>
            </a:r>
            <a:r>
              <a:rPr lang="en-GB" sz="2400"/>
              <a:t>Giltig identifiering är det första steget för att etablera din företagsidentitet. Detta är vanligtvis ett pass eller ett nationellt ID-kort. För migranter eller flyktingar är det viktigt att se till att dina identifikationshandlingar erkänns i det land där du startar ditt företag.</a:t>
            </a:r>
            <a:endParaRPr/>
          </a:p>
          <a:p>
            <a:pPr indent="0" lvl="0" marL="0" rtl="0" algn="l">
              <a:lnSpc>
                <a:spcPct val="100000"/>
              </a:lnSpc>
              <a:spcBef>
                <a:spcPts val="0"/>
              </a:spcBef>
              <a:spcAft>
                <a:spcPts val="0"/>
              </a:spcAft>
              <a:buClr>
                <a:srgbClr val="0C2D45"/>
              </a:buClr>
              <a:buSzPts val="2400"/>
              <a:buNone/>
            </a:pPr>
            <a:r>
              <a:rPr b="1" lang="en-GB" sz="2400"/>
              <a:t>Att skapa en affärsplan</a:t>
            </a:r>
            <a:r>
              <a:rPr b="1" lang="en-GB" sz="2400"/>
              <a:t>: </a:t>
            </a:r>
            <a:r>
              <a:rPr lang="en-GB" sz="2400"/>
              <a:t>En genomtänkt affärsplan är inte bara ett krav för registrering utan också en färdplan för ditt företags framtid. Den bör tydligt beskriva dina affärsmål, målmarknad, konkurrensbild, marknadsförings- och försäljningsstrategier, verksamhetsplan och finansiella prognoser. Detta dokument är viktigt för att förstå dina affärsmål och för att presentera din vision för potentiella investerare eller partners.</a:t>
            </a:r>
            <a:endParaRPr/>
          </a:p>
          <a:p>
            <a:pPr indent="0" lvl="0" marL="0" rtl="0" algn="l">
              <a:lnSpc>
                <a:spcPct val="100000"/>
              </a:lnSpc>
              <a:spcBef>
                <a:spcPts val="0"/>
              </a:spcBef>
              <a:spcAft>
                <a:spcPts val="0"/>
              </a:spcAft>
              <a:buClr>
                <a:srgbClr val="0C2D45"/>
              </a:buClr>
              <a:buSzPts val="2400"/>
              <a:buNone/>
            </a:pPr>
            <a:r>
              <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22"/>
          <p:cNvPicPr preferRelativeResize="0"/>
          <p:nvPr>
            <p:ph idx="2" type="pic"/>
          </p:nvPr>
        </p:nvPicPr>
        <p:blipFill rotWithShape="1">
          <a:blip r:embed="rId3">
            <a:alphaModFix/>
          </a:blip>
          <a:srcRect b="0" l="29762" r="29762" t="0"/>
          <a:stretch/>
        </p:blipFill>
        <p:spPr>
          <a:xfrm>
            <a:off x="0" y="0"/>
            <a:ext cx="4163818" cy="6858000"/>
          </a:xfrm>
          <a:prstGeom prst="rect">
            <a:avLst/>
          </a:prstGeom>
          <a:solidFill>
            <a:srgbClr val="D8D8D8"/>
          </a:solidFill>
          <a:ln>
            <a:noFill/>
          </a:ln>
        </p:spPr>
      </p:pic>
      <p:sp>
        <p:nvSpPr>
          <p:cNvPr id="409" name="Google Shape;409;p22"/>
          <p:cNvSpPr txBox="1"/>
          <p:nvPr>
            <p:ph idx="1" type="body"/>
          </p:nvPr>
        </p:nvSpPr>
        <p:spPr>
          <a:xfrm>
            <a:off x="4411440" y="219919"/>
            <a:ext cx="7452447" cy="164851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latin typeface="Arial"/>
                <a:ea typeface="Arial"/>
                <a:cs typeface="Arial"/>
                <a:sym typeface="Arial"/>
              </a:rPr>
              <a:t>Registreringsdokument för Business Setup</a:t>
            </a:r>
            <a:endParaRPr b="0" i="0">
              <a:latin typeface="Arial"/>
              <a:ea typeface="Arial"/>
              <a:cs typeface="Arial"/>
              <a:sym typeface="Arial"/>
            </a:endParaRPr>
          </a:p>
        </p:txBody>
      </p:sp>
      <p:sp>
        <p:nvSpPr>
          <p:cNvPr id="410" name="Google Shape;410;p22"/>
          <p:cNvSpPr txBox="1"/>
          <p:nvPr>
            <p:ph idx="3" type="body"/>
          </p:nvPr>
        </p:nvSpPr>
        <p:spPr>
          <a:xfrm>
            <a:off x="4823843" y="1684252"/>
            <a:ext cx="7197430" cy="39872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b="1" lang="en-GB" sz="2400"/>
              <a:t>Address Bevis</a:t>
            </a:r>
            <a:r>
              <a:rPr b="1" lang="en-GB" sz="2400"/>
              <a:t>: </a:t>
            </a:r>
            <a:r>
              <a:rPr lang="en-GB" sz="2400"/>
              <a:t>Att uppvisa en stabil affärsplats är avgörande. Detta kan vanligtvis vara ett hyresavtal för din affärslokal eller en ny elräkning i företagets namn. Denna adress kommer att användas för officiell kommunikation och måste följa zonindelningsbestämmelser om tillämpligt.</a:t>
            </a:r>
            <a:endParaRPr sz="2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3"/>
          <p:cNvSpPr txBox="1"/>
          <p:nvPr>
            <p:ph idx="2" type="body"/>
          </p:nvPr>
        </p:nvSpPr>
        <p:spPr>
          <a:xfrm>
            <a:off x="125281" y="90281"/>
            <a:ext cx="6634334" cy="12694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sz="3600"/>
              <a:t>Fallexempel: Starta ett företag i Köpenhamn, Danmark</a:t>
            </a:r>
            <a:endParaRPr/>
          </a:p>
          <a:p>
            <a:pPr indent="0" lvl="0" marL="0" rtl="0" algn="l">
              <a:lnSpc>
                <a:spcPct val="100000"/>
              </a:lnSpc>
              <a:spcBef>
                <a:spcPts val="0"/>
              </a:spcBef>
              <a:spcAft>
                <a:spcPts val="0"/>
              </a:spcAft>
              <a:buClr>
                <a:srgbClr val="915F9E"/>
              </a:buClr>
              <a:buSzPts val="3600"/>
              <a:buNone/>
            </a:pPr>
            <a:r>
              <a:t/>
            </a:r>
            <a:endParaRPr sz="3600"/>
          </a:p>
        </p:txBody>
      </p:sp>
      <p:pic>
        <p:nvPicPr>
          <p:cNvPr id="416" name="Google Shape;416;p23"/>
          <p:cNvPicPr preferRelativeResize="0"/>
          <p:nvPr>
            <p:ph idx="4" type="pic"/>
          </p:nvPr>
        </p:nvPicPr>
        <p:blipFill rotWithShape="1">
          <a:blip r:embed="rId3">
            <a:alphaModFix/>
          </a:blip>
          <a:srcRect b="0" l="24347" r="24347" t="0"/>
          <a:stretch/>
        </p:blipFill>
        <p:spPr>
          <a:xfrm>
            <a:off x="6745287" y="0"/>
            <a:ext cx="5446713" cy="6326188"/>
          </a:xfrm>
          <a:prstGeom prst="rect">
            <a:avLst/>
          </a:prstGeom>
          <a:solidFill>
            <a:srgbClr val="D8D8D8"/>
          </a:solidFill>
          <a:ln>
            <a:noFill/>
          </a:ln>
        </p:spPr>
      </p:pic>
      <p:sp>
        <p:nvSpPr>
          <p:cNvPr id="417" name="Google Shape;417;p23"/>
          <p:cNvSpPr txBox="1"/>
          <p:nvPr/>
        </p:nvSpPr>
        <p:spPr>
          <a:xfrm>
            <a:off x="289367" y="1094593"/>
            <a:ext cx="6470248" cy="4861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11E3B"/>
              </a:buClr>
              <a:buSzPts val="1800"/>
              <a:buFont typeface="Arial"/>
              <a:buNone/>
            </a:pPr>
            <a:r>
              <a:t/>
            </a:r>
            <a:endParaRPr sz="1800">
              <a:solidFill>
                <a:srgbClr val="0C2D45"/>
              </a:solidFill>
              <a:latin typeface="Calibri"/>
              <a:ea typeface="Calibri"/>
              <a:cs typeface="Calibri"/>
              <a:sym typeface="Calibri"/>
            </a:endParaRPr>
          </a:p>
        </p:txBody>
      </p:sp>
      <p:sp>
        <p:nvSpPr>
          <p:cNvPr id="418" name="Google Shape;418;p23"/>
          <p:cNvSpPr txBox="1"/>
          <p:nvPr/>
        </p:nvSpPr>
        <p:spPr>
          <a:xfrm>
            <a:off x="125282" y="1482419"/>
            <a:ext cx="65523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dk1"/>
                </a:solidFill>
                <a:latin typeface="Calibri"/>
                <a:ea typeface="Calibri"/>
                <a:cs typeface="Calibri"/>
                <a:sym typeface="Calibri"/>
              </a:rPr>
              <a:t>Scenario: </a:t>
            </a:r>
            <a:r>
              <a:rPr lang="en-GB" sz="2400">
                <a:solidFill>
                  <a:schemeClr val="dk1"/>
                </a:solidFill>
                <a:latin typeface="Calibri"/>
                <a:ea typeface="Calibri"/>
                <a:cs typeface="Calibri"/>
                <a:sym typeface="Calibri"/>
              </a:rPr>
              <a:t>Föreställ dig att du är en entreprenör som planerar att öppna ett hantverksbageri i Köpenhamn.</a:t>
            </a:r>
            <a:endParaRPr/>
          </a:p>
        </p:txBody>
      </p:sp>
      <p:sp>
        <p:nvSpPr>
          <p:cNvPr id="419" name="Google Shape;419;p23"/>
          <p:cNvSpPr txBox="1"/>
          <p:nvPr/>
        </p:nvSpPr>
        <p:spPr>
          <a:xfrm>
            <a:off x="125282" y="2953914"/>
            <a:ext cx="6470100" cy="297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700">
                <a:solidFill>
                  <a:schemeClr val="lt1"/>
                </a:solidFill>
                <a:latin typeface="Calibri"/>
                <a:ea typeface="Calibri"/>
                <a:cs typeface="Calibri"/>
                <a:sym typeface="Calibri"/>
              </a:rPr>
              <a:t>DEL</a:t>
            </a:r>
            <a:r>
              <a:rPr b="1" lang="en-GB" sz="1700">
                <a:solidFill>
                  <a:schemeClr val="lt1"/>
                </a:solidFill>
                <a:latin typeface="Calibri"/>
                <a:ea typeface="Calibri"/>
                <a:cs typeface="Calibri"/>
                <a:sym typeface="Calibri"/>
              </a:rPr>
              <a:t> 1</a:t>
            </a:r>
            <a:endParaRPr/>
          </a:p>
          <a:p>
            <a:pPr indent="0" lvl="0" marL="0" marR="0" rtl="0" algn="l">
              <a:spcBef>
                <a:spcPts val="0"/>
              </a:spcBef>
              <a:spcAft>
                <a:spcPts val="0"/>
              </a:spcAft>
              <a:buNone/>
            </a:pPr>
            <a:r>
              <a:rPr b="1" lang="en-GB" sz="1700">
                <a:solidFill>
                  <a:schemeClr val="lt1"/>
                </a:solidFill>
                <a:latin typeface="Calibri"/>
                <a:ea typeface="Calibri"/>
                <a:cs typeface="Calibri"/>
                <a:sym typeface="Calibri"/>
              </a:rPr>
              <a:t>Personlig identifiering: </a:t>
            </a:r>
            <a:r>
              <a:rPr lang="en-GB" sz="1700">
                <a:solidFill>
                  <a:schemeClr val="lt1"/>
                </a:solidFill>
                <a:latin typeface="Calibri"/>
                <a:ea typeface="Calibri"/>
                <a:cs typeface="Calibri"/>
                <a:sym typeface="Calibri"/>
              </a:rPr>
              <a:t>Som utlandsstationerad skulle du använda ditt pass eller uppehållstillstånd som officiell legitimation för </a:t>
            </a:r>
            <a:r>
              <a:rPr lang="en-GB" sz="1700">
                <a:solidFill>
                  <a:schemeClr val="lt1"/>
                </a:solidFill>
                <a:latin typeface="Calibri"/>
                <a:ea typeface="Calibri"/>
                <a:cs typeface="Calibri"/>
                <a:sym typeface="Calibri"/>
              </a:rPr>
              <a:t>företagsregistrering ändamål</a:t>
            </a:r>
            <a:r>
              <a:rPr lang="en-GB" sz="1700">
                <a:solidFill>
                  <a:schemeClr val="lt1"/>
                </a:solidFill>
                <a:latin typeface="Calibri"/>
                <a:ea typeface="Calibri"/>
                <a:cs typeface="Calibri"/>
                <a:sym typeface="Calibri"/>
              </a:rPr>
              <a:t>.</a:t>
            </a:r>
            <a:endParaRPr/>
          </a:p>
          <a:p>
            <a:pPr indent="0" lvl="0" marL="0" marR="0" rtl="0" algn="l">
              <a:spcBef>
                <a:spcPts val="0"/>
              </a:spcBef>
              <a:spcAft>
                <a:spcPts val="0"/>
              </a:spcAft>
              <a:buNone/>
            </a:pPr>
            <a:r>
              <a:t/>
            </a:r>
            <a:endParaRPr sz="1700">
              <a:solidFill>
                <a:schemeClr val="lt1"/>
              </a:solidFill>
              <a:latin typeface="Calibri"/>
              <a:ea typeface="Calibri"/>
              <a:cs typeface="Calibri"/>
              <a:sym typeface="Calibri"/>
            </a:endParaRPr>
          </a:p>
          <a:p>
            <a:pPr indent="0" lvl="0" marL="0" marR="0" rtl="0" algn="l">
              <a:spcBef>
                <a:spcPts val="0"/>
              </a:spcBef>
              <a:spcAft>
                <a:spcPts val="0"/>
              </a:spcAft>
              <a:buNone/>
            </a:pPr>
            <a:r>
              <a:rPr b="1" lang="en-GB" sz="1700">
                <a:solidFill>
                  <a:schemeClr val="lt1"/>
                </a:solidFill>
                <a:latin typeface="Calibri"/>
                <a:ea typeface="Calibri"/>
                <a:cs typeface="Calibri"/>
                <a:sym typeface="Calibri"/>
              </a:rPr>
              <a:t>Affärsplan: </a:t>
            </a:r>
            <a:r>
              <a:rPr lang="en-GB" sz="1700">
                <a:solidFill>
                  <a:schemeClr val="lt1"/>
                </a:solidFill>
                <a:latin typeface="Calibri"/>
                <a:ea typeface="Calibri"/>
                <a:cs typeface="Calibri"/>
                <a:sym typeface="Calibri"/>
              </a:rPr>
              <a:t>Din affärsplan skulle beskriva ditt koncept för ett bageri som specialiserat sig på hantverksbröd och bakverk, med fokus på ekologiska och lokala råvaror. Det bör inkludera marknadsundersökningar som visar efterfrågan på sådana produkter i Köpenhamn, marknadsföringsstrategier för att locka kunder och finansiella prognoser för de första åren.</a:t>
            </a:r>
            <a:endParaRPr sz="1700">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24"/>
          <p:cNvSpPr txBox="1"/>
          <p:nvPr>
            <p:ph idx="2" type="body"/>
          </p:nvPr>
        </p:nvSpPr>
        <p:spPr>
          <a:xfrm>
            <a:off x="125281" y="90281"/>
            <a:ext cx="6634334" cy="12694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sz="3600"/>
              <a:t>Fallexempel: Starta ett företag i Köpenhamn, Danmark</a:t>
            </a:r>
            <a:endParaRPr/>
          </a:p>
          <a:p>
            <a:pPr indent="0" lvl="0" marL="0" rtl="0" algn="l">
              <a:lnSpc>
                <a:spcPct val="100000"/>
              </a:lnSpc>
              <a:spcBef>
                <a:spcPts val="0"/>
              </a:spcBef>
              <a:spcAft>
                <a:spcPts val="0"/>
              </a:spcAft>
              <a:buClr>
                <a:srgbClr val="915F9E"/>
              </a:buClr>
              <a:buSzPts val="3600"/>
              <a:buNone/>
            </a:pPr>
            <a:r>
              <a:t/>
            </a:r>
            <a:endParaRPr sz="3600"/>
          </a:p>
        </p:txBody>
      </p:sp>
      <p:pic>
        <p:nvPicPr>
          <p:cNvPr id="425" name="Google Shape;425;p24"/>
          <p:cNvPicPr preferRelativeResize="0"/>
          <p:nvPr>
            <p:ph idx="4" type="pic"/>
          </p:nvPr>
        </p:nvPicPr>
        <p:blipFill rotWithShape="1">
          <a:blip r:embed="rId3">
            <a:alphaModFix/>
          </a:blip>
          <a:srcRect b="0" l="24347" r="24347" t="0"/>
          <a:stretch/>
        </p:blipFill>
        <p:spPr>
          <a:xfrm>
            <a:off x="6745287" y="0"/>
            <a:ext cx="5446713" cy="6326188"/>
          </a:xfrm>
          <a:prstGeom prst="rect">
            <a:avLst/>
          </a:prstGeom>
          <a:solidFill>
            <a:srgbClr val="D8D8D8"/>
          </a:solidFill>
          <a:ln>
            <a:noFill/>
          </a:ln>
        </p:spPr>
      </p:pic>
      <p:sp>
        <p:nvSpPr>
          <p:cNvPr id="426" name="Google Shape;426;p24"/>
          <p:cNvSpPr txBox="1"/>
          <p:nvPr/>
        </p:nvSpPr>
        <p:spPr>
          <a:xfrm>
            <a:off x="289367" y="1094593"/>
            <a:ext cx="6470248" cy="4861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11E3B"/>
              </a:buClr>
              <a:buSzPts val="1800"/>
              <a:buFont typeface="Arial"/>
              <a:buNone/>
            </a:pPr>
            <a:r>
              <a:t/>
            </a:r>
            <a:endParaRPr sz="1800">
              <a:solidFill>
                <a:srgbClr val="0C2D45"/>
              </a:solidFill>
              <a:latin typeface="Calibri"/>
              <a:ea typeface="Calibri"/>
              <a:cs typeface="Calibri"/>
              <a:sym typeface="Calibri"/>
            </a:endParaRPr>
          </a:p>
        </p:txBody>
      </p:sp>
      <p:sp>
        <p:nvSpPr>
          <p:cNvPr id="427" name="Google Shape;427;p24"/>
          <p:cNvSpPr txBox="1"/>
          <p:nvPr/>
        </p:nvSpPr>
        <p:spPr>
          <a:xfrm>
            <a:off x="125282" y="1482419"/>
            <a:ext cx="65523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b="1" lang="en-GB" sz="2400">
                <a:solidFill>
                  <a:schemeClr val="dk1"/>
                </a:solidFill>
                <a:latin typeface="Calibri"/>
                <a:ea typeface="Calibri"/>
                <a:cs typeface="Calibri"/>
                <a:sym typeface="Calibri"/>
              </a:rPr>
              <a:t>Scenario: </a:t>
            </a:r>
            <a:r>
              <a:rPr lang="en-GB" sz="2400">
                <a:solidFill>
                  <a:schemeClr val="dk1"/>
                </a:solidFill>
                <a:latin typeface="Calibri"/>
                <a:ea typeface="Calibri"/>
                <a:cs typeface="Calibri"/>
                <a:sym typeface="Calibri"/>
              </a:rPr>
              <a:t>Föreställ dig att du är en entreprenör som planerar att öppna ett hantverksbageri i Köpenhamn.</a:t>
            </a:r>
            <a:endParaRPr/>
          </a:p>
        </p:txBody>
      </p:sp>
      <p:sp>
        <p:nvSpPr>
          <p:cNvPr id="428" name="Google Shape;428;p24"/>
          <p:cNvSpPr txBox="1"/>
          <p:nvPr/>
        </p:nvSpPr>
        <p:spPr>
          <a:xfrm>
            <a:off x="125282" y="2953914"/>
            <a:ext cx="6470100" cy="2709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700">
                <a:solidFill>
                  <a:schemeClr val="lt1"/>
                </a:solidFill>
                <a:latin typeface="Calibri"/>
                <a:ea typeface="Calibri"/>
                <a:cs typeface="Calibri"/>
                <a:sym typeface="Calibri"/>
              </a:rPr>
              <a:t>DEL</a:t>
            </a:r>
            <a:r>
              <a:rPr b="1" lang="en-GB" sz="1700">
                <a:solidFill>
                  <a:schemeClr val="lt1"/>
                </a:solidFill>
                <a:latin typeface="Calibri"/>
                <a:ea typeface="Calibri"/>
                <a:cs typeface="Calibri"/>
                <a:sym typeface="Calibri"/>
              </a:rPr>
              <a:t> 2</a:t>
            </a:r>
            <a:endParaRPr/>
          </a:p>
          <a:p>
            <a:pPr indent="0" lvl="0" marL="0" marR="0" rtl="0" algn="l">
              <a:spcBef>
                <a:spcPts val="0"/>
              </a:spcBef>
              <a:spcAft>
                <a:spcPts val="0"/>
              </a:spcAft>
              <a:buNone/>
            </a:pPr>
            <a:r>
              <a:t/>
            </a:r>
            <a:endParaRPr b="1" sz="1700">
              <a:solidFill>
                <a:schemeClr val="lt1"/>
              </a:solidFill>
              <a:latin typeface="Calibri"/>
              <a:ea typeface="Calibri"/>
              <a:cs typeface="Calibri"/>
              <a:sym typeface="Calibri"/>
            </a:endParaRPr>
          </a:p>
          <a:p>
            <a:pPr indent="0" lvl="0" marL="0" marR="0" rtl="0" algn="l">
              <a:spcBef>
                <a:spcPts val="0"/>
              </a:spcBef>
              <a:spcAft>
                <a:spcPts val="0"/>
              </a:spcAft>
              <a:buNone/>
            </a:pPr>
            <a:r>
              <a:rPr b="1" lang="en-GB" sz="1700">
                <a:solidFill>
                  <a:schemeClr val="lt1"/>
                </a:solidFill>
                <a:latin typeface="Calibri"/>
                <a:ea typeface="Calibri"/>
                <a:cs typeface="Calibri"/>
                <a:sym typeface="Calibri"/>
              </a:rPr>
              <a:t>Address Bevis</a:t>
            </a:r>
            <a:r>
              <a:rPr b="1" lang="en-GB" sz="1700">
                <a:solidFill>
                  <a:schemeClr val="lt1"/>
                </a:solidFill>
                <a:latin typeface="Calibri"/>
                <a:ea typeface="Calibri"/>
                <a:cs typeface="Calibri"/>
                <a:sym typeface="Calibri"/>
              </a:rPr>
              <a:t>: </a:t>
            </a:r>
            <a:r>
              <a:rPr lang="en-GB" sz="1700">
                <a:solidFill>
                  <a:schemeClr val="lt1"/>
                </a:solidFill>
                <a:latin typeface="Calibri"/>
                <a:ea typeface="Calibri"/>
                <a:cs typeface="Calibri"/>
                <a:sym typeface="Calibri"/>
              </a:rPr>
              <a:t>För ditt bageri skulle du tillhandahålla ett hyresavtal för butiken som ligger i en livlig stadsdel i Köpenhamn, för att säkerställa att den överensstämmer med lokala lagar om affärsområde.</a:t>
            </a:r>
            <a:endParaRPr/>
          </a:p>
          <a:p>
            <a:pPr indent="0" lvl="0" marL="0" marR="0" rtl="0" algn="l">
              <a:spcBef>
                <a:spcPts val="0"/>
              </a:spcBef>
              <a:spcAft>
                <a:spcPts val="0"/>
              </a:spcAft>
              <a:buNone/>
            </a:pPr>
            <a:r>
              <a:t/>
            </a:r>
            <a:endParaRPr sz="1700">
              <a:solidFill>
                <a:schemeClr val="lt1"/>
              </a:solidFill>
              <a:latin typeface="Calibri"/>
              <a:ea typeface="Calibri"/>
              <a:cs typeface="Calibri"/>
              <a:sym typeface="Calibri"/>
            </a:endParaRPr>
          </a:p>
          <a:p>
            <a:pPr indent="0" lvl="0" marL="0" marR="0" rtl="0" algn="l">
              <a:spcBef>
                <a:spcPts val="0"/>
              </a:spcBef>
              <a:spcAft>
                <a:spcPts val="0"/>
              </a:spcAft>
              <a:buNone/>
            </a:pPr>
            <a:r>
              <a:rPr b="1" lang="en-GB" sz="1700">
                <a:solidFill>
                  <a:schemeClr val="lt1"/>
                </a:solidFill>
                <a:latin typeface="Calibri"/>
                <a:ea typeface="Calibri"/>
                <a:cs typeface="Calibri"/>
                <a:sym typeface="Calibri"/>
              </a:rPr>
              <a:t>Registrerings Process</a:t>
            </a:r>
            <a:r>
              <a:rPr b="1" lang="en-GB" sz="1700">
                <a:solidFill>
                  <a:schemeClr val="lt1"/>
                </a:solidFill>
                <a:latin typeface="Calibri"/>
                <a:ea typeface="Calibri"/>
                <a:cs typeface="Calibri"/>
                <a:sym typeface="Calibri"/>
              </a:rPr>
              <a:t>: </a:t>
            </a:r>
            <a:r>
              <a:rPr lang="en-GB" sz="1700">
                <a:solidFill>
                  <a:schemeClr val="lt1"/>
                </a:solidFill>
                <a:latin typeface="Calibri"/>
                <a:ea typeface="Calibri"/>
                <a:cs typeface="Calibri"/>
                <a:sym typeface="Calibri"/>
              </a:rPr>
              <a:t>Med dessa dokument kan du kontakta den danska företagsmyndigheten (Erhvervsstyrelsen) för att registrera ditt företag. I Danmark är denna process strömlinjeformad och kan ofta göras online via deras portal.</a:t>
            </a:r>
            <a:endParaRPr sz="1700">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25"/>
          <p:cNvPicPr preferRelativeResize="0"/>
          <p:nvPr>
            <p:ph idx="2" type="pic"/>
          </p:nvPr>
        </p:nvPicPr>
        <p:blipFill rotWithShape="1">
          <a:blip r:embed="rId3">
            <a:alphaModFix/>
          </a:blip>
          <a:srcRect b="0" l="9523" r="9522" t="0"/>
          <a:stretch/>
        </p:blipFill>
        <p:spPr>
          <a:xfrm>
            <a:off x="0" y="0"/>
            <a:ext cx="4163818" cy="6858000"/>
          </a:xfrm>
          <a:prstGeom prst="rect">
            <a:avLst/>
          </a:prstGeom>
          <a:solidFill>
            <a:srgbClr val="D8D8D8"/>
          </a:solidFill>
          <a:ln>
            <a:noFill/>
          </a:ln>
        </p:spPr>
      </p:pic>
      <p:sp>
        <p:nvSpPr>
          <p:cNvPr id="434" name="Google Shape;434;p25"/>
          <p:cNvSpPr txBox="1"/>
          <p:nvPr>
            <p:ph idx="1" type="body"/>
          </p:nvPr>
        </p:nvSpPr>
        <p:spPr>
          <a:xfrm>
            <a:off x="4658530" y="191861"/>
            <a:ext cx="7101348" cy="20475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15F9E"/>
              </a:buClr>
              <a:buSzPts val="3600"/>
              <a:buNone/>
            </a:pPr>
            <a:r>
              <a:rPr lang="en-GB">
                <a:latin typeface="Arial"/>
                <a:ea typeface="Arial"/>
                <a:cs typeface="Arial"/>
                <a:sym typeface="Arial"/>
              </a:rPr>
              <a:t>Juridiska formaliteter i företagsregistrering: </a:t>
            </a:r>
            <a:r>
              <a:rPr b="0" lang="en-GB">
                <a:latin typeface="Arial"/>
                <a:ea typeface="Arial"/>
                <a:cs typeface="Arial"/>
                <a:sym typeface="Arial"/>
              </a:rPr>
              <a:t>Navigering av juridiska och finansiella krav</a:t>
            </a:r>
            <a:endParaRPr/>
          </a:p>
        </p:txBody>
      </p:sp>
      <p:sp>
        <p:nvSpPr>
          <p:cNvPr id="435" name="Google Shape;435;p25"/>
          <p:cNvSpPr txBox="1"/>
          <p:nvPr>
            <p:ph idx="3" type="body"/>
          </p:nvPr>
        </p:nvSpPr>
        <p:spPr>
          <a:xfrm>
            <a:off x="4857123" y="2091024"/>
            <a:ext cx="6561000" cy="460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2400"/>
              <a:t>Skatte identifiering:</a:t>
            </a:r>
            <a:endParaRPr b="1" sz="2400"/>
          </a:p>
          <a:p>
            <a:pPr indent="0" lvl="0" marL="0" rtl="0" algn="l">
              <a:spcBef>
                <a:spcPts val="0"/>
              </a:spcBef>
              <a:spcAft>
                <a:spcPts val="0"/>
              </a:spcAft>
              <a:buClr>
                <a:schemeClr val="dk1"/>
              </a:buClr>
              <a:buSzPts val="1100"/>
              <a:buNone/>
            </a:pPr>
            <a:r>
              <a:rPr lang="en-GB" sz="2400"/>
              <a:t>Ett skatte-ID eller arbetsgivar-ID (EIN) är avgörande för alla företag. Denna unika identifierare används för alla dina affärsrelaterade skatteaffärer. Det är viktigt för att lämna in skattedeklarationer, anställa anställda och mer.</a:t>
            </a:r>
            <a:endParaRPr sz="2400"/>
          </a:p>
          <a:p>
            <a:pPr indent="0" lvl="0" marL="0" rtl="0" algn="l">
              <a:lnSpc>
                <a:spcPct val="100000"/>
              </a:lnSpc>
              <a:spcBef>
                <a:spcPts val="0"/>
              </a:spcBef>
              <a:spcAft>
                <a:spcPts val="0"/>
              </a:spcAft>
              <a:buClr>
                <a:srgbClr val="0C2D45"/>
              </a:buClr>
              <a:buSzPts val="2400"/>
              <a:buNone/>
            </a:pPr>
            <a:r>
              <a:t/>
            </a:r>
            <a:endParaRPr sz="2400"/>
          </a:p>
          <a:p>
            <a:pPr indent="0" lvl="0" marL="0" rtl="0" algn="l">
              <a:lnSpc>
                <a:spcPct val="100000"/>
              </a:lnSpc>
              <a:spcBef>
                <a:spcPts val="0"/>
              </a:spcBef>
              <a:spcAft>
                <a:spcPts val="0"/>
              </a:spcAft>
              <a:buClr>
                <a:srgbClr val="0C2D45"/>
              </a:buClr>
              <a:buSzPts val="2400"/>
              <a:buNone/>
            </a:pPr>
            <a:r>
              <a:rPr lang="en-GB" sz="2400"/>
              <a:t>I de flesta länder är att skaffa ett skatte-ID ett av de första stegen efter att du har registrerat ditt företag. Denna process kan vanligtvis göras via den nationella skattemyndighetens webbplats eller kontor.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26"/>
          <p:cNvPicPr preferRelativeResize="0"/>
          <p:nvPr>
            <p:ph idx="2" type="pic"/>
          </p:nvPr>
        </p:nvPicPr>
        <p:blipFill rotWithShape="1">
          <a:blip r:embed="rId3">
            <a:alphaModFix/>
          </a:blip>
          <a:srcRect b="0" l="7934" r="51590" t="0"/>
          <a:stretch/>
        </p:blipFill>
        <p:spPr>
          <a:xfrm>
            <a:off x="0" y="0"/>
            <a:ext cx="4163818" cy="6858000"/>
          </a:xfrm>
          <a:prstGeom prst="rect">
            <a:avLst/>
          </a:prstGeom>
          <a:solidFill>
            <a:srgbClr val="D8D8D8"/>
          </a:solidFill>
          <a:ln>
            <a:noFill/>
          </a:ln>
        </p:spPr>
      </p:pic>
      <p:sp>
        <p:nvSpPr>
          <p:cNvPr id="441" name="Google Shape;441;p26"/>
          <p:cNvSpPr txBox="1"/>
          <p:nvPr>
            <p:ph idx="1" type="body"/>
          </p:nvPr>
        </p:nvSpPr>
        <p:spPr>
          <a:xfrm>
            <a:off x="4658530" y="191861"/>
            <a:ext cx="7101348" cy="20475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latin typeface="Arial"/>
                <a:ea typeface="Arial"/>
                <a:cs typeface="Arial"/>
                <a:sym typeface="Arial"/>
              </a:rPr>
              <a:t>Juridiska formaliteter i företagsregistrering:</a:t>
            </a:r>
            <a:r>
              <a:rPr b="1" i="0" lang="en-GB">
                <a:latin typeface="Arial"/>
                <a:ea typeface="Arial"/>
                <a:cs typeface="Arial"/>
                <a:sym typeface="Arial"/>
              </a:rPr>
              <a:t> </a:t>
            </a:r>
            <a:r>
              <a:rPr b="0" lang="en-GB">
                <a:latin typeface="Arial"/>
                <a:ea typeface="Arial"/>
                <a:cs typeface="Arial"/>
                <a:sym typeface="Arial"/>
              </a:rPr>
              <a:t>Navigering av juridiska och finansiella krav</a:t>
            </a:r>
            <a:endParaRPr/>
          </a:p>
        </p:txBody>
      </p:sp>
      <p:sp>
        <p:nvSpPr>
          <p:cNvPr id="442" name="Google Shape;442;p26"/>
          <p:cNvSpPr txBox="1"/>
          <p:nvPr>
            <p:ph idx="3" type="body"/>
          </p:nvPr>
        </p:nvSpPr>
        <p:spPr>
          <a:xfrm>
            <a:off x="4747643" y="2228184"/>
            <a:ext cx="6561000" cy="460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2400"/>
              <a:t>Skapa ett </a:t>
            </a:r>
            <a:r>
              <a:rPr b="1" lang="en-GB" sz="2400"/>
              <a:t>företags bankkonto</a:t>
            </a:r>
            <a:r>
              <a:rPr b="1" lang="en-GB" sz="2400"/>
              <a:t>:</a:t>
            </a:r>
            <a:endParaRPr b="1" sz="2400"/>
          </a:p>
          <a:p>
            <a:pPr indent="0" lvl="0" marL="0" rtl="0" algn="l">
              <a:spcBef>
                <a:spcPts val="0"/>
              </a:spcBef>
              <a:spcAft>
                <a:spcPts val="0"/>
              </a:spcAft>
              <a:buClr>
                <a:schemeClr val="dk1"/>
              </a:buClr>
              <a:buSzPts val="1100"/>
              <a:buNone/>
            </a:pPr>
            <a:r>
              <a:rPr lang="en-GB" sz="2400"/>
              <a:t>Att öppna ett dedikerat </a:t>
            </a:r>
            <a:r>
              <a:rPr lang="en-GB" sz="2400"/>
              <a:t>företags bankkonto</a:t>
            </a:r>
            <a:r>
              <a:rPr lang="en-GB" sz="2400"/>
              <a:t> är avgörande för att hålla din personliga och affärsekonomi åtskilda. Detta hjälper till att hantera din ekonomi mer effektivt och är ofta ett krav för olika affärstransaktioner.</a:t>
            </a:r>
            <a:endParaRPr sz="2400"/>
          </a:p>
          <a:p>
            <a:pPr indent="0" lvl="0" marL="0" rtl="0" algn="l">
              <a:lnSpc>
                <a:spcPct val="100000"/>
              </a:lnSpc>
              <a:spcBef>
                <a:spcPts val="0"/>
              </a:spcBef>
              <a:spcAft>
                <a:spcPts val="0"/>
              </a:spcAft>
              <a:buClr>
                <a:srgbClr val="0C2D45"/>
              </a:buClr>
              <a:buSzPts val="2400"/>
              <a:buNone/>
            </a:pPr>
            <a:r>
              <a:t/>
            </a:r>
            <a:endParaRPr sz="2400"/>
          </a:p>
          <a:p>
            <a:pPr indent="0" lvl="0" marL="0" rtl="0" algn="l">
              <a:lnSpc>
                <a:spcPct val="100000"/>
              </a:lnSpc>
              <a:spcBef>
                <a:spcPts val="0"/>
              </a:spcBef>
              <a:spcAft>
                <a:spcPts val="0"/>
              </a:spcAft>
              <a:buClr>
                <a:srgbClr val="0C2D45"/>
              </a:buClr>
              <a:buSzPts val="2400"/>
              <a:buNone/>
            </a:pPr>
            <a:r>
              <a:rPr lang="en-GB" sz="2400"/>
              <a:t>När du väljer en bank, överväg faktorer som avgifter, tjänster som erbjuds och enkla internationella transaktioner om ditt företag kräver det.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27"/>
          <p:cNvPicPr preferRelativeResize="0"/>
          <p:nvPr>
            <p:ph idx="2" type="pic"/>
          </p:nvPr>
        </p:nvPicPr>
        <p:blipFill rotWithShape="1">
          <a:blip r:embed="rId3">
            <a:alphaModFix/>
          </a:blip>
          <a:srcRect b="0" l="29740" r="29740" t="0"/>
          <a:stretch/>
        </p:blipFill>
        <p:spPr>
          <a:xfrm>
            <a:off x="0" y="0"/>
            <a:ext cx="4163818" cy="6858000"/>
          </a:xfrm>
          <a:prstGeom prst="rect">
            <a:avLst/>
          </a:prstGeom>
          <a:solidFill>
            <a:srgbClr val="D8D8D8"/>
          </a:solidFill>
          <a:ln>
            <a:noFill/>
          </a:ln>
        </p:spPr>
      </p:pic>
      <p:sp>
        <p:nvSpPr>
          <p:cNvPr id="448" name="Google Shape;448;p27"/>
          <p:cNvSpPr txBox="1"/>
          <p:nvPr>
            <p:ph idx="1" type="body"/>
          </p:nvPr>
        </p:nvSpPr>
        <p:spPr>
          <a:xfrm>
            <a:off x="4658530" y="191861"/>
            <a:ext cx="7101348" cy="20475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latin typeface="Arial"/>
                <a:ea typeface="Arial"/>
                <a:cs typeface="Arial"/>
                <a:sym typeface="Arial"/>
              </a:rPr>
              <a:t>Juridiska formaliteter i företagsregistrering:</a:t>
            </a:r>
            <a:r>
              <a:rPr b="1" i="0" lang="en-GB">
                <a:latin typeface="Arial"/>
                <a:ea typeface="Arial"/>
                <a:cs typeface="Arial"/>
                <a:sym typeface="Arial"/>
              </a:rPr>
              <a:t> </a:t>
            </a:r>
            <a:r>
              <a:rPr b="0" lang="en-GB">
                <a:latin typeface="Arial"/>
                <a:ea typeface="Arial"/>
                <a:cs typeface="Arial"/>
                <a:sym typeface="Arial"/>
              </a:rPr>
              <a:t>Navigering av juridiska och finansiella krav</a:t>
            </a:r>
            <a:endParaRPr/>
          </a:p>
        </p:txBody>
      </p:sp>
      <p:sp>
        <p:nvSpPr>
          <p:cNvPr id="449" name="Google Shape;449;p27"/>
          <p:cNvSpPr txBox="1"/>
          <p:nvPr>
            <p:ph idx="3" type="body"/>
          </p:nvPr>
        </p:nvSpPr>
        <p:spPr>
          <a:xfrm>
            <a:off x="4747643" y="2418684"/>
            <a:ext cx="6561082" cy="46070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2400"/>
              <a:t>Momsregistrering:</a:t>
            </a:r>
            <a:endParaRPr b="1" sz="2400"/>
          </a:p>
          <a:p>
            <a:pPr indent="0" lvl="0" marL="0" rtl="0" algn="l">
              <a:spcBef>
                <a:spcPts val="0"/>
              </a:spcBef>
              <a:spcAft>
                <a:spcPts val="0"/>
              </a:spcAft>
              <a:buClr>
                <a:schemeClr val="dk1"/>
              </a:buClr>
              <a:buSzPts val="1100"/>
              <a:buNone/>
            </a:pPr>
            <a:r>
              <a:rPr lang="en-GB" sz="2400"/>
              <a:t>Mervärdesskatteregistrering (moms) krävs för företag som överskrider en viss </a:t>
            </a:r>
            <a:r>
              <a:rPr lang="en-GB" sz="2400"/>
              <a:t>intäkts tröskel</a:t>
            </a:r>
            <a:r>
              <a:rPr lang="en-GB" sz="2400"/>
              <a:t>. Denna tröskel varierar beroende på land.</a:t>
            </a:r>
            <a:endParaRPr sz="2400"/>
          </a:p>
          <a:p>
            <a:pPr indent="0" lvl="0" marL="0" rtl="0" algn="l">
              <a:lnSpc>
                <a:spcPct val="100000"/>
              </a:lnSpc>
              <a:spcBef>
                <a:spcPts val="0"/>
              </a:spcBef>
              <a:spcAft>
                <a:spcPts val="0"/>
              </a:spcAft>
              <a:buClr>
                <a:srgbClr val="0C2D45"/>
              </a:buClr>
              <a:buSzPts val="2400"/>
              <a:buNone/>
            </a:pPr>
            <a:r>
              <a:t/>
            </a:r>
            <a:endParaRPr sz="2400"/>
          </a:p>
          <a:p>
            <a:pPr indent="0" lvl="0" marL="0" rtl="0" algn="l">
              <a:lnSpc>
                <a:spcPct val="100000"/>
              </a:lnSpc>
              <a:spcBef>
                <a:spcPts val="0"/>
              </a:spcBef>
              <a:spcAft>
                <a:spcPts val="0"/>
              </a:spcAft>
              <a:buClr>
                <a:srgbClr val="0C2D45"/>
              </a:buClr>
              <a:buSzPts val="2400"/>
              <a:buNone/>
            </a:pPr>
            <a:r>
              <a:rPr lang="en-GB" sz="2400"/>
              <a:t>Att registrera sig för moms är viktigt eftersom det gör att du kan ta ut moms på dina produkter eller tjänster och kräva tillbaka den på dina köp. Det är en kritisk aspekt av att hantera ditt företags skatteansvar.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28"/>
          <p:cNvSpPr txBox="1"/>
          <p:nvPr>
            <p:ph idx="2" type="body"/>
          </p:nvPr>
        </p:nvSpPr>
        <p:spPr>
          <a:xfrm>
            <a:off x="125281" y="90281"/>
            <a:ext cx="6634334" cy="126947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15F9E"/>
              </a:buClr>
              <a:buSzPts val="3600"/>
              <a:buNone/>
            </a:pPr>
            <a:r>
              <a:rPr lang="en-GB" sz="3600"/>
              <a:t>Fallexempel: Starta ett företag i Stockholm, Sverige</a:t>
            </a:r>
            <a:endParaRPr sz="3600"/>
          </a:p>
        </p:txBody>
      </p:sp>
      <p:pic>
        <p:nvPicPr>
          <p:cNvPr id="455" name="Google Shape;455;p28"/>
          <p:cNvPicPr preferRelativeResize="0"/>
          <p:nvPr>
            <p:ph idx="4" type="pic"/>
          </p:nvPr>
        </p:nvPicPr>
        <p:blipFill rotWithShape="1">
          <a:blip r:embed="rId3">
            <a:alphaModFix/>
          </a:blip>
          <a:srcRect b="0" l="21301" r="21301" t="0"/>
          <a:stretch/>
        </p:blipFill>
        <p:spPr>
          <a:xfrm>
            <a:off x="6745287" y="0"/>
            <a:ext cx="5446713" cy="6326188"/>
          </a:xfrm>
          <a:prstGeom prst="rect">
            <a:avLst/>
          </a:prstGeom>
          <a:solidFill>
            <a:srgbClr val="D8D8D8"/>
          </a:solidFill>
          <a:ln>
            <a:noFill/>
          </a:ln>
        </p:spPr>
      </p:pic>
      <p:sp>
        <p:nvSpPr>
          <p:cNvPr id="456" name="Google Shape;456;p28"/>
          <p:cNvSpPr txBox="1"/>
          <p:nvPr/>
        </p:nvSpPr>
        <p:spPr>
          <a:xfrm>
            <a:off x="289367" y="1094593"/>
            <a:ext cx="6470248" cy="4861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11E3B"/>
              </a:buClr>
              <a:buSzPts val="1800"/>
              <a:buFont typeface="Arial"/>
              <a:buNone/>
            </a:pPr>
            <a:r>
              <a:t/>
            </a:r>
            <a:endParaRPr sz="1800">
              <a:solidFill>
                <a:srgbClr val="0C2D45"/>
              </a:solidFill>
              <a:latin typeface="Calibri"/>
              <a:ea typeface="Calibri"/>
              <a:cs typeface="Calibri"/>
              <a:sym typeface="Calibri"/>
            </a:endParaRPr>
          </a:p>
        </p:txBody>
      </p:sp>
      <p:sp>
        <p:nvSpPr>
          <p:cNvPr id="457" name="Google Shape;457;p28"/>
          <p:cNvSpPr txBox="1"/>
          <p:nvPr/>
        </p:nvSpPr>
        <p:spPr>
          <a:xfrm>
            <a:off x="43239" y="1482419"/>
            <a:ext cx="6552290" cy="830997"/>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b="1" lang="en-GB" sz="2400">
                <a:solidFill>
                  <a:schemeClr val="dk1"/>
                </a:solidFill>
                <a:latin typeface="Calibri"/>
                <a:ea typeface="Calibri"/>
                <a:cs typeface="Calibri"/>
                <a:sym typeface="Calibri"/>
              </a:rPr>
              <a:t>Scenario: </a:t>
            </a:r>
            <a:r>
              <a:rPr lang="en-GB" sz="2400">
                <a:solidFill>
                  <a:schemeClr val="dk1"/>
                </a:solidFill>
                <a:latin typeface="Calibri"/>
                <a:ea typeface="Calibri"/>
                <a:cs typeface="Calibri"/>
                <a:sym typeface="Calibri"/>
              </a:rPr>
              <a:t>Föreställ dig att du planerar att starta ett teknikkonsultföretag i Stockholm.</a:t>
            </a:r>
            <a:endParaRPr/>
          </a:p>
        </p:txBody>
      </p:sp>
      <p:sp>
        <p:nvSpPr>
          <p:cNvPr id="458" name="Google Shape;458;p28"/>
          <p:cNvSpPr txBox="1"/>
          <p:nvPr/>
        </p:nvSpPr>
        <p:spPr>
          <a:xfrm>
            <a:off x="125282" y="2953914"/>
            <a:ext cx="6470100" cy="286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Calibri"/>
                <a:ea typeface="Calibri"/>
                <a:cs typeface="Calibri"/>
                <a:sym typeface="Calibri"/>
              </a:rPr>
              <a:t>DEL </a:t>
            </a:r>
            <a:r>
              <a:rPr b="1" lang="en-GB" sz="1800">
                <a:solidFill>
                  <a:schemeClr val="lt1"/>
                </a:solidFill>
                <a:latin typeface="Calibri"/>
                <a:ea typeface="Calibri"/>
                <a:cs typeface="Calibri"/>
                <a:sym typeface="Calibri"/>
              </a:rPr>
              <a:t> 1</a:t>
            </a:r>
            <a:endParaRPr/>
          </a:p>
          <a:p>
            <a:pPr indent="0" lvl="0" marL="0" marR="0" rtl="0" algn="l">
              <a:spcBef>
                <a:spcPts val="0"/>
              </a:spcBef>
              <a:spcAft>
                <a:spcPts val="0"/>
              </a:spcAft>
              <a:buNone/>
            </a:pPr>
            <a:r>
              <a:rPr b="1" lang="en-GB" sz="1800">
                <a:solidFill>
                  <a:schemeClr val="lt1"/>
                </a:solidFill>
                <a:latin typeface="Calibri"/>
                <a:ea typeface="Calibri"/>
                <a:cs typeface="Calibri"/>
                <a:sym typeface="Calibri"/>
              </a:rPr>
              <a:t>Skattenummer: </a:t>
            </a:r>
            <a:r>
              <a:rPr lang="en-GB" sz="1800">
                <a:solidFill>
                  <a:schemeClr val="lt1"/>
                </a:solidFill>
                <a:latin typeface="Calibri"/>
                <a:ea typeface="Calibri"/>
                <a:cs typeface="Calibri"/>
                <a:sym typeface="Calibri"/>
              </a:rPr>
              <a:t>I Sverige skulle du ansöka om ett Organisationsnummer, den svenska motsvarigheten till ett skattenummer, genom Skatteverket. Detta nummer är viktigt för all din affärsverksamhet i Sverige</a:t>
            </a:r>
            <a:r>
              <a:rPr b="1" lang="en-GB" sz="1800">
                <a:solidFill>
                  <a:schemeClr val="lt1"/>
                </a:solidFill>
                <a:latin typeface="Calibri"/>
                <a:ea typeface="Calibri"/>
                <a:cs typeface="Calibri"/>
                <a:sym typeface="Calibri"/>
              </a:rPr>
              <a:t>.</a:t>
            </a:r>
            <a:endParaRPr/>
          </a:p>
          <a:p>
            <a:pPr indent="0" lvl="0" marL="0" marR="0" rtl="0" algn="l">
              <a:spcBef>
                <a:spcPts val="0"/>
              </a:spcBef>
              <a:spcAft>
                <a:spcPts val="0"/>
              </a:spcAft>
              <a:buNone/>
            </a:pPr>
            <a:r>
              <a:rPr b="1" lang="en-GB" sz="1800">
                <a:solidFill>
                  <a:schemeClr val="lt1"/>
                </a:solidFill>
                <a:latin typeface="Calibri"/>
                <a:ea typeface="Calibri"/>
                <a:cs typeface="Calibri"/>
                <a:sym typeface="Calibri"/>
              </a:rPr>
              <a:t>Företags Bankkonto</a:t>
            </a:r>
            <a:r>
              <a:rPr b="1" lang="en-GB" sz="1800">
                <a:solidFill>
                  <a:schemeClr val="lt1"/>
                </a:solidFill>
                <a:latin typeface="Calibri"/>
                <a:ea typeface="Calibri"/>
                <a:cs typeface="Calibri"/>
                <a:sym typeface="Calibri"/>
              </a:rPr>
              <a:t>: </a:t>
            </a:r>
            <a:r>
              <a:rPr lang="en-GB" sz="1800">
                <a:solidFill>
                  <a:schemeClr val="lt1"/>
                </a:solidFill>
                <a:latin typeface="Calibri"/>
                <a:ea typeface="Calibri"/>
                <a:cs typeface="Calibri"/>
                <a:sym typeface="Calibri"/>
              </a:rPr>
              <a:t>Efter att ha erhållit ditt Organisationsnummer skulle du kontakta en bank i Sverige för att öppna ett företagskonto. Banker som Nordea och Handelsbanken, som är vana vid att arbeta med företag, kan erbjuda konton med funktioner som är fördelaktiga för en konsultverksamhet.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29"/>
          <p:cNvSpPr txBox="1"/>
          <p:nvPr>
            <p:ph idx="2" type="body"/>
          </p:nvPr>
        </p:nvSpPr>
        <p:spPr>
          <a:xfrm>
            <a:off x="125281" y="90281"/>
            <a:ext cx="6634334" cy="12694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sz="3600"/>
              <a:t>Fallexempel: Starta ett företag i Stockholm, Sverige</a:t>
            </a:r>
            <a:endParaRPr sz="3600"/>
          </a:p>
        </p:txBody>
      </p:sp>
      <p:pic>
        <p:nvPicPr>
          <p:cNvPr id="464" name="Google Shape;464;p29"/>
          <p:cNvPicPr preferRelativeResize="0"/>
          <p:nvPr>
            <p:ph idx="4" type="pic"/>
          </p:nvPr>
        </p:nvPicPr>
        <p:blipFill rotWithShape="1">
          <a:blip r:embed="rId3">
            <a:alphaModFix/>
          </a:blip>
          <a:srcRect b="0" l="21301" r="21301" t="0"/>
          <a:stretch/>
        </p:blipFill>
        <p:spPr>
          <a:xfrm>
            <a:off x="6745287" y="0"/>
            <a:ext cx="5446713" cy="6326188"/>
          </a:xfrm>
          <a:prstGeom prst="rect">
            <a:avLst/>
          </a:prstGeom>
          <a:solidFill>
            <a:srgbClr val="D8D8D8"/>
          </a:solidFill>
          <a:ln>
            <a:noFill/>
          </a:ln>
        </p:spPr>
      </p:pic>
      <p:sp>
        <p:nvSpPr>
          <p:cNvPr id="465" name="Google Shape;465;p29"/>
          <p:cNvSpPr txBox="1"/>
          <p:nvPr/>
        </p:nvSpPr>
        <p:spPr>
          <a:xfrm>
            <a:off x="289367" y="1094593"/>
            <a:ext cx="6470248" cy="4861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11E3B"/>
              </a:buClr>
              <a:buSzPts val="1800"/>
              <a:buFont typeface="Arial"/>
              <a:buNone/>
            </a:pPr>
            <a:r>
              <a:t/>
            </a:r>
            <a:endParaRPr sz="1800">
              <a:solidFill>
                <a:srgbClr val="0C2D45"/>
              </a:solidFill>
              <a:latin typeface="Calibri"/>
              <a:ea typeface="Calibri"/>
              <a:cs typeface="Calibri"/>
              <a:sym typeface="Calibri"/>
            </a:endParaRPr>
          </a:p>
        </p:txBody>
      </p:sp>
      <p:sp>
        <p:nvSpPr>
          <p:cNvPr id="466" name="Google Shape;466;p29"/>
          <p:cNvSpPr txBox="1"/>
          <p:nvPr/>
        </p:nvSpPr>
        <p:spPr>
          <a:xfrm>
            <a:off x="43239" y="1482419"/>
            <a:ext cx="655229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dk1"/>
                </a:solidFill>
                <a:latin typeface="Calibri"/>
                <a:ea typeface="Calibri"/>
                <a:cs typeface="Calibri"/>
                <a:sym typeface="Calibri"/>
              </a:rPr>
              <a:t>Scenario: </a:t>
            </a:r>
            <a:r>
              <a:rPr lang="en-GB" sz="2400">
                <a:solidFill>
                  <a:schemeClr val="dk1"/>
                </a:solidFill>
                <a:latin typeface="Calibri"/>
                <a:ea typeface="Calibri"/>
                <a:cs typeface="Calibri"/>
                <a:sym typeface="Calibri"/>
              </a:rPr>
              <a:t>Föreställ dig att du planerar att starta ett teknikkonsultföretag i Stockholm.</a:t>
            </a:r>
            <a:endParaRPr/>
          </a:p>
        </p:txBody>
      </p:sp>
      <p:sp>
        <p:nvSpPr>
          <p:cNvPr id="467" name="Google Shape;467;p29"/>
          <p:cNvSpPr txBox="1"/>
          <p:nvPr/>
        </p:nvSpPr>
        <p:spPr>
          <a:xfrm>
            <a:off x="125281" y="3133549"/>
            <a:ext cx="64701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Calibri"/>
                <a:ea typeface="Calibri"/>
                <a:cs typeface="Calibri"/>
                <a:sym typeface="Calibri"/>
              </a:rPr>
              <a:t>DEL </a:t>
            </a:r>
            <a:r>
              <a:rPr b="1" lang="en-GB" sz="1800">
                <a:solidFill>
                  <a:schemeClr val="lt1"/>
                </a:solidFill>
                <a:latin typeface="Calibri"/>
                <a:ea typeface="Calibri"/>
                <a:cs typeface="Calibri"/>
                <a:sym typeface="Calibri"/>
              </a:rPr>
              <a:t>2</a:t>
            </a:r>
            <a:endParaRPr/>
          </a:p>
          <a:p>
            <a:pPr indent="0" lvl="0" marL="0" marR="0" rtl="0" algn="l">
              <a:spcBef>
                <a:spcPts val="0"/>
              </a:spcBef>
              <a:spcAft>
                <a:spcPts val="0"/>
              </a:spcAft>
              <a:buNone/>
            </a:pPr>
            <a:r>
              <a:rPr b="1" lang="en-GB" sz="1800">
                <a:solidFill>
                  <a:schemeClr val="lt1"/>
                </a:solidFill>
                <a:latin typeface="Calibri"/>
                <a:ea typeface="Calibri"/>
                <a:cs typeface="Calibri"/>
                <a:sym typeface="Calibri"/>
              </a:rPr>
              <a:t>Momsregistrering: </a:t>
            </a:r>
            <a:r>
              <a:rPr lang="en-GB" sz="1800">
                <a:solidFill>
                  <a:schemeClr val="lt1"/>
                </a:solidFill>
                <a:latin typeface="Calibri"/>
                <a:ea typeface="Calibri"/>
                <a:cs typeface="Calibri"/>
                <a:sym typeface="Calibri"/>
              </a:rPr>
              <a:t>Med tanke på att din konsultverksamhet förväntas ha betydande intäkter, skulle du registrera dig för moms hos Skatteverket. I Sverige är detta en enkel process, ofta genomförd online, och det är ett viktigt steg för att säkerställa att ditt företag är skattemässigt.</a:t>
            </a:r>
            <a:endParaRPr sz="1800">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E97924"/>
              </a:buClr>
              <a:buSzPts val="11600"/>
              <a:buNone/>
            </a:pPr>
            <a:r>
              <a:rPr lang="en-GB"/>
              <a:t>01</a:t>
            </a:r>
            <a:endParaRPr/>
          </a:p>
        </p:txBody>
      </p:sp>
      <p:sp>
        <p:nvSpPr>
          <p:cNvPr id="255" name="Google Shape;255;p3"/>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915F9E"/>
              </a:buClr>
              <a:buSzPts val="4800"/>
              <a:buNone/>
            </a:pPr>
            <a:r>
              <a:rPr lang="en-GB"/>
              <a:t>SEKTION</a:t>
            </a:r>
            <a:endParaRPr/>
          </a:p>
        </p:txBody>
      </p:sp>
      <p:sp>
        <p:nvSpPr>
          <p:cNvPr id="256" name="Google Shape;256;p3"/>
          <p:cNvSpPr txBox="1"/>
          <p:nvPr>
            <p:ph idx="3" type="body"/>
          </p:nvPr>
        </p:nvSpPr>
        <p:spPr>
          <a:xfrm>
            <a:off x="357810" y="3368575"/>
            <a:ext cx="6125068" cy="99605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3600"/>
              <a:buNone/>
            </a:pPr>
            <a:r>
              <a:rPr lang="en-GB"/>
              <a:t>FÖRBÄTTA SPRÅKFÄRDIGHETER HOS MIGRANTERADE ENTREPRENÖRER I AFFÄRSVÄRLDEN</a:t>
            </a:r>
            <a:endParaRPr/>
          </a:p>
        </p:txBody>
      </p:sp>
      <p:pic>
        <p:nvPicPr>
          <p:cNvPr id="257" name="Google Shape;257;p3"/>
          <p:cNvPicPr preferRelativeResize="0"/>
          <p:nvPr>
            <p:ph idx="4" type="pic"/>
          </p:nvPr>
        </p:nvPicPr>
        <p:blipFill rotWithShape="1">
          <a:blip r:embed="rId3">
            <a:alphaModFix/>
          </a:blip>
          <a:srcRect b="0" l="30258" r="13208" t="0"/>
          <a:stretch/>
        </p:blipFill>
        <p:spPr>
          <a:xfrm>
            <a:off x="6841657" y="0"/>
            <a:ext cx="5364392" cy="6325815"/>
          </a:xfrm>
          <a:prstGeom prst="rect">
            <a:avLst/>
          </a:prstGeom>
          <a:solidFill>
            <a:srgbClr val="D8D8D8"/>
          </a:solidFill>
          <a:ln>
            <a:noFill/>
          </a:ln>
        </p:spPr>
      </p:pic>
      <p:grpSp>
        <p:nvGrpSpPr>
          <p:cNvPr id="258" name="Google Shape;258;p3"/>
          <p:cNvGrpSpPr/>
          <p:nvPr/>
        </p:nvGrpSpPr>
        <p:grpSpPr>
          <a:xfrm>
            <a:off x="-205469" y="3429000"/>
            <a:ext cx="2946331" cy="3019795"/>
            <a:chOff x="3177766" y="6791136"/>
            <a:chExt cx="1361636" cy="1395587"/>
          </a:xfrm>
        </p:grpSpPr>
        <p:sp>
          <p:nvSpPr>
            <p:cNvPr id="259" name="Google Shape;259;p3"/>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60" name="Google Shape;260;p3"/>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61" name="Google Shape;261;p3"/>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30"/>
          <p:cNvPicPr preferRelativeResize="0"/>
          <p:nvPr>
            <p:ph idx="2" type="pic"/>
          </p:nvPr>
        </p:nvPicPr>
        <p:blipFill rotWithShape="1">
          <a:blip r:embed="rId3">
            <a:alphaModFix/>
          </a:blip>
          <a:srcRect b="0" l="25112" r="25112" t="0"/>
          <a:stretch/>
        </p:blipFill>
        <p:spPr>
          <a:xfrm>
            <a:off x="0" y="0"/>
            <a:ext cx="4163818" cy="6858000"/>
          </a:xfrm>
          <a:prstGeom prst="rect">
            <a:avLst/>
          </a:prstGeom>
          <a:solidFill>
            <a:srgbClr val="D8D8D8"/>
          </a:solidFill>
          <a:ln>
            <a:noFill/>
          </a:ln>
        </p:spPr>
      </p:pic>
      <p:sp>
        <p:nvSpPr>
          <p:cNvPr id="473" name="Google Shape;473;p30"/>
          <p:cNvSpPr txBox="1"/>
          <p:nvPr>
            <p:ph idx="1" type="body"/>
          </p:nvPr>
        </p:nvSpPr>
        <p:spPr>
          <a:xfrm>
            <a:off x="4658530" y="191861"/>
            <a:ext cx="7101348" cy="20475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15F9E"/>
              </a:buClr>
              <a:buSzPts val="3600"/>
              <a:buNone/>
            </a:pPr>
            <a:r>
              <a:rPr lang="en-GB">
                <a:latin typeface="Arial"/>
                <a:ea typeface="Arial"/>
                <a:cs typeface="Arial"/>
                <a:sym typeface="Arial"/>
              </a:rPr>
              <a:t>Licenser och tillstånd för företags efterlevnad: </a:t>
            </a:r>
            <a:r>
              <a:rPr b="0" lang="en-GB">
                <a:latin typeface="Arial"/>
                <a:ea typeface="Arial"/>
                <a:cs typeface="Arial"/>
                <a:sym typeface="Arial"/>
              </a:rPr>
              <a:t>Säkra de nödvändiga godkännandena</a:t>
            </a:r>
            <a:endParaRPr>
              <a:latin typeface="Arial"/>
              <a:ea typeface="Arial"/>
              <a:cs typeface="Arial"/>
              <a:sym typeface="Arial"/>
            </a:endParaRPr>
          </a:p>
        </p:txBody>
      </p:sp>
      <p:sp>
        <p:nvSpPr>
          <p:cNvPr id="474" name="Google Shape;474;p30"/>
          <p:cNvSpPr txBox="1"/>
          <p:nvPr>
            <p:ph idx="3" type="body"/>
          </p:nvPr>
        </p:nvSpPr>
        <p:spPr>
          <a:xfrm>
            <a:off x="4747643" y="2441544"/>
            <a:ext cx="6561082" cy="46070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2400"/>
              <a:t>Förstå branschspecifika krav:</a:t>
            </a:r>
            <a:endParaRPr b="1" sz="2400"/>
          </a:p>
          <a:p>
            <a:pPr indent="0" lvl="0" marL="0" rtl="0" algn="l">
              <a:spcBef>
                <a:spcPts val="0"/>
              </a:spcBef>
              <a:spcAft>
                <a:spcPts val="0"/>
              </a:spcAft>
              <a:buClr>
                <a:schemeClr val="dk1"/>
              </a:buClr>
              <a:buSzPts val="1100"/>
              <a:buFont typeface="Arial"/>
              <a:buNone/>
            </a:pPr>
            <a:r>
              <a:rPr lang="en-GB" sz="2400"/>
              <a:t>Varje verksamhetstyp har unika krav när det gäller licenser och tillstånd. Det är viktigt att förstå vad som gäller för ditt företag för att kunna verka lagligt.</a:t>
            </a:r>
            <a:endParaRPr sz="2400"/>
          </a:p>
          <a:p>
            <a:pPr indent="0" lvl="0" marL="0" rtl="0" algn="l">
              <a:lnSpc>
                <a:spcPct val="100000"/>
              </a:lnSpc>
              <a:spcBef>
                <a:spcPts val="0"/>
              </a:spcBef>
              <a:spcAft>
                <a:spcPts val="0"/>
              </a:spcAft>
              <a:buClr>
                <a:srgbClr val="0C2D45"/>
              </a:buClr>
              <a:buSzPts val="2400"/>
              <a:buNone/>
            </a:pPr>
            <a:r>
              <a:t/>
            </a:r>
            <a:endParaRPr sz="2400"/>
          </a:p>
          <a:p>
            <a:pPr indent="0" lvl="0" marL="0" rtl="0" algn="l">
              <a:lnSpc>
                <a:spcPct val="100000"/>
              </a:lnSpc>
              <a:spcBef>
                <a:spcPts val="0"/>
              </a:spcBef>
              <a:spcAft>
                <a:spcPts val="0"/>
              </a:spcAft>
              <a:buClr>
                <a:srgbClr val="0C2D45"/>
              </a:buClr>
              <a:buSzPts val="2400"/>
              <a:buNone/>
            </a:pPr>
            <a:r>
              <a:rPr lang="en-GB" sz="2400"/>
              <a:t>Till exempel kan en restaurang behöva ett hälsotillstånd, en butik kan kräva en försäljningslicens och en professionell tjänst, som en konsultfirma, kan behöva en specifik professionell licens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31"/>
          <p:cNvPicPr preferRelativeResize="0"/>
          <p:nvPr>
            <p:ph idx="2" type="pic"/>
          </p:nvPr>
        </p:nvPicPr>
        <p:blipFill rotWithShape="1">
          <a:blip r:embed="rId3">
            <a:alphaModFix/>
          </a:blip>
          <a:srcRect b="0" l="29762" r="29762" t="0"/>
          <a:stretch/>
        </p:blipFill>
        <p:spPr>
          <a:xfrm>
            <a:off x="0" y="0"/>
            <a:ext cx="4163818" cy="6858000"/>
          </a:xfrm>
          <a:prstGeom prst="rect">
            <a:avLst/>
          </a:prstGeom>
          <a:solidFill>
            <a:srgbClr val="D8D8D8"/>
          </a:solidFill>
          <a:ln>
            <a:noFill/>
          </a:ln>
        </p:spPr>
      </p:pic>
      <p:sp>
        <p:nvSpPr>
          <p:cNvPr id="480" name="Google Shape;480;p31"/>
          <p:cNvSpPr txBox="1"/>
          <p:nvPr>
            <p:ph idx="1" type="body"/>
          </p:nvPr>
        </p:nvSpPr>
        <p:spPr>
          <a:xfrm>
            <a:off x="4658530" y="191861"/>
            <a:ext cx="7101348" cy="20475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15F9E"/>
              </a:buClr>
              <a:buSzPts val="3600"/>
              <a:buNone/>
            </a:pPr>
            <a:r>
              <a:rPr lang="en-GB">
                <a:latin typeface="Arial"/>
                <a:ea typeface="Arial"/>
                <a:cs typeface="Arial"/>
                <a:sym typeface="Arial"/>
              </a:rPr>
              <a:t>Licenser och tillstånd för företags efterlevnad: </a:t>
            </a:r>
            <a:r>
              <a:rPr b="0" lang="en-GB">
                <a:latin typeface="Arial"/>
                <a:ea typeface="Arial"/>
                <a:cs typeface="Arial"/>
                <a:sym typeface="Arial"/>
              </a:rPr>
              <a:t>Säkra de nödvändiga godkännandena</a:t>
            </a:r>
            <a:endParaRPr>
              <a:latin typeface="Arial"/>
              <a:ea typeface="Arial"/>
              <a:cs typeface="Arial"/>
              <a:sym typeface="Arial"/>
            </a:endParaRPr>
          </a:p>
        </p:txBody>
      </p:sp>
      <p:sp>
        <p:nvSpPr>
          <p:cNvPr id="481" name="Google Shape;481;p31"/>
          <p:cNvSpPr txBox="1"/>
          <p:nvPr>
            <p:ph idx="3" type="body"/>
          </p:nvPr>
        </p:nvSpPr>
        <p:spPr>
          <a:xfrm>
            <a:off x="4747643" y="2430114"/>
            <a:ext cx="6561082" cy="46070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2400"/>
              <a:t>Processen för att erhålla licenser och tillstånd:</a:t>
            </a:r>
            <a:endParaRPr b="1" sz="2400"/>
          </a:p>
          <a:p>
            <a:pPr indent="0" lvl="0" marL="0" rtl="0" algn="l">
              <a:spcBef>
                <a:spcPts val="0"/>
              </a:spcBef>
              <a:spcAft>
                <a:spcPts val="0"/>
              </a:spcAft>
              <a:buClr>
                <a:schemeClr val="dk1"/>
              </a:buClr>
              <a:buSzPts val="1100"/>
              <a:buFont typeface="Arial"/>
              <a:buNone/>
            </a:pPr>
            <a:r>
              <a:rPr lang="en-GB" sz="2400"/>
              <a:t>Processen innebär i allmänhet att fylla i ansökningar, skicka in nödvändig dokumentation och ibland betala en avgift.</a:t>
            </a:r>
            <a:endParaRPr sz="2400"/>
          </a:p>
          <a:p>
            <a:pPr indent="0" lvl="0" marL="0" rtl="0" algn="l">
              <a:lnSpc>
                <a:spcPct val="100000"/>
              </a:lnSpc>
              <a:spcBef>
                <a:spcPts val="0"/>
              </a:spcBef>
              <a:spcAft>
                <a:spcPts val="0"/>
              </a:spcAft>
              <a:buClr>
                <a:srgbClr val="0C2D45"/>
              </a:buClr>
              <a:buSzPts val="2400"/>
              <a:buNone/>
            </a:pPr>
            <a:r>
              <a:t/>
            </a:r>
            <a:endParaRPr sz="2400"/>
          </a:p>
          <a:p>
            <a:pPr indent="0" lvl="0" marL="0" rtl="0" algn="l">
              <a:lnSpc>
                <a:spcPct val="100000"/>
              </a:lnSpc>
              <a:spcBef>
                <a:spcPts val="0"/>
              </a:spcBef>
              <a:spcAft>
                <a:spcPts val="0"/>
              </a:spcAft>
              <a:buClr>
                <a:srgbClr val="0C2D45"/>
              </a:buClr>
              <a:buSzPts val="2400"/>
              <a:buNone/>
            </a:pPr>
            <a:r>
              <a:rPr lang="en-GB" sz="2400"/>
              <a:t>Vissa tillstånd, särskilt de som rör hälsa och säkerhet, kan kräva en inspektion av din affärslokal innan godkännande.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32"/>
          <p:cNvPicPr preferRelativeResize="0"/>
          <p:nvPr>
            <p:ph idx="2" type="pic"/>
          </p:nvPr>
        </p:nvPicPr>
        <p:blipFill rotWithShape="1">
          <a:blip r:embed="rId3">
            <a:alphaModFix/>
          </a:blip>
          <a:srcRect b="0" l="29762" r="29762" t="0"/>
          <a:stretch/>
        </p:blipFill>
        <p:spPr>
          <a:xfrm>
            <a:off x="0" y="0"/>
            <a:ext cx="4163818" cy="6858000"/>
          </a:xfrm>
          <a:prstGeom prst="rect">
            <a:avLst/>
          </a:prstGeom>
          <a:solidFill>
            <a:srgbClr val="D8D8D8"/>
          </a:solidFill>
          <a:ln>
            <a:noFill/>
          </a:ln>
        </p:spPr>
      </p:pic>
      <p:sp>
        <p:nvSpPr>
          <p:cNvPr id="487" name="Google Shape;487;p32"/>
          <p:cNvSpPr txBox="1"/>
          <p:nvPr>
            <p:ph idx="1" type="body"/>
          </p:nvPr>
        </p:nvSpPr>
        <p:spPr>
          <a:xfrm>
            <a:off x="4658530" y="191861"/>
            <a:ext cx="7101348" cy="20475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latin typeface="Arial"/>
                <a:ea typeface="Arial"/>
                <a:cs typeface="Arial"/>
                <a:sym typeface="Arial"/>
              </a:rPr>
              <a:t>Licenser och tillstånd för </a:t>
            </a:r>
            <a:r>
              <a:rPr lang="en-GB">
                <a:latin typeface="Arial"/>
                <a:ea typeface="Arial"/>
                <a:cs typeface="Arial"/>
                <a:sym typeface="Arial"/>
              </a:rPr>
              <a:t>företags efterlevnad</a:t>
            </a:r>
            <a:r>
              <a:rPr lang="en-GB">
                <a:latin typeface="Arial"/>
                <a:ea typeface="Arial"/>
                <a:cs typeface="Arial"/>
                <a:sym typeface="Arial"/>
              </a:rPr>
              <a:t>:</a:t>
            </a:r>
            <a:r>
              <a:rPr b="1" i="0" lang="en-GB">
                <a:latin typeface="Arial"/>
                <a:ea typeface="Arial"/>
                <a:cs typeface="Arial"/>
                <a:sym typeface="Arial"/>
              </a:rPr>
              <a:t> </a:t>
            </a:r>
            <a:r>
              <a:rPr b="0" lang="en-GB">
                <a:latin typeface="Arial"/>
                <a:ea typeface="Arial"/>
                <a:cs typeface="Arial"/>
                <a:sym typeface="Arial"/>
              </a:rPr>
              <a:t>Säkra de nödvändiga godkännandena</a:t>
            </a:r>
            <a:endParaRPr/>
          </a:p>
        </p:txBody>
      </p:sp>
      <p:sp>
        <p:nvSpPr>
          <p:cNvPr id="488" name="Google Shape;488;p32"/>
          <p:cNvSpPr txBox="1"/>
          <p:nvPr>
            <p:ph idx="3" type="body"/>
          </p:nvPr>
        </p:nvSpPr>
        <p:spPr>
          <a:xfrm>
            <a:off x="4757826" y="2475834"/>
            <a:ext cx="6902755" cy="46070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2400"/>
              <a:t>Lokal efterlevnad och föreskrifter:</a:t>
            </a:r>
            <a:endParaRPr b="1" sz="2400"/>
          </a:p>
          <a:p>
            <a:pPr indent="0" lvl="0" marL="0" rtl="0" algn="l">
              <a:spcBef>
                <a:spcPts val="0"/>
              </a:spcBef>
              <a:spcAft>
                <a:spcPts val="0"/>
              </a:spcAft>
              <a:buClr>
                <a:schemeClr val="dk1"/>
              </a:buClr>
              <a:buSzPts val="1100"/>
              <a:buNone/>
            </a:pPr>
            <a:r>
              <a:rPr lang="en-GB" sz="2400"/>
              <a:t>Efterlevnad av lokala bestämmelser handlar inte bara om laglighet utan också om säkerhet och välbefinnande för dina kunder och samhället. Detta inkluderar att följa hälso- och säkerhetsstandarder, miljöföreskrifter och andra lokala lagar.</a:t>
            </a:r>
            <a:endParaRPr b="1" sz="2400"/>
          </a:p>
          <a:p>
            <a:pPr indent="0" lvl="0" marL="0" rtl="0" algn="l">
              <a:lnSpc>
                <a:spcPct val="100000"/>
              </a:lnSpc>
              <a:spcBef>
                <a:spcPts val="0"/>
              </a:spcBef>
              <a:spcAft>
                <a:spcPts val="0"/>
              </a:spcAft>
              <a:buClr>
                <a:srgbClr val="0C2D45"/>
              </a:buClr>
              <a:buSzPts val="2400"/>
              <a:buNone/>
            </a:pPr>
            <a:r>
              <a:t/>
            </a:r>
            <a:endParaRPr sz="2400"/>
          </a:p>
          <a:p>
            <a:pPr indent="0" lvl="0" marL="0" rtl="0" algn="l">
              <a:lnSpc>
                <a:spcPct val="100000"/>
              </a:lnSpc>
              <a:spcBef>
                <a:spcPts val="0"/>
              </a:spcBef>
              <a:spcAft>
                <a:spcPts val="0"/>
              </a:spcAft>
              <a:buClr>
                <a:srgbClr val="0C2D45"/>
              </a:buClr>
              <a:buSzPts val="2400"/>
              <a:buNone/>
            </a:pPr>
            <a:r>
              <a:rPr lang="en-GB" sz="2400"/>
              <a:t>Att hålla sig uppdaterad med lokala efterlevnadskrav är avgörande, eftersom dessa kan förändras över tiden.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33"/>
          <p:cNvSpPr txBox="1"/>
          <p:nvPr>
            <p:ph idx="2" type="body"/>
          </p:nvPr>
        </p:nvSpPr>
        <p:spPr>
          <a:xfrm>
            <a:off x="125281" y="90281"/>
            <a:ext cx="6634334" cy="126947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15F9E"/>
              </a:buClr>
              <a:buSzPts val="3600"/>
              <a:buNone/>
            </a:pPr>
            <a:r>
              <a:rPr lang="en-GB" sz="3600"/>
              <a:t>Fallexempel: Starta ett företag i Madrid, Spanien</a:t>
            </a:r>
            <a:endParaRPr sz="3600"/>
          </a:p>
        </p:txBody>
      </p:sp>
      <p:pic>
        <p:nvPicPr>
          <p:cNvPr id="494" name="Google Shape;494;p33"/>
          <p:cNvPicPr preferRelativeResize="0"/>
          <p:nvPr>
            <p:ph idx="4" type="pic"/>
          </p:nvPr>
        </p:nvPicPr>
        <p:blipFill rotWithShape="1">
          <a:blip r:embed="rId3">
            <a:alphaModFix/>
          </a:blip>
          <a:srcRect b="0" l="21287" r="21287" t="0"/>
          <a:stretch/>
        </p:blipFill>
        <p:spPr>
          <a:xfrm>
            <a:off x="6745287" y="0"/>
            <a:ext cx="5446713" cy="6326188"/>
          </a:xfrm>
          <a:prstGeom prst="rect">
            <a:avLst/>
          </a:prstGeom>
          <a:solidFill>
            <a:srgbClr val="D8D8D8"/>
          </a:solidFill>
          <a:ln>
            <a:noFill/>
          </a:ln>
        </p:spPr>
      </p:pic>
      <p:sp>
        <p:nvSpPr>
          <p:cNvPr id="495" name="Google Shape;495;p33"/>
          <p:cNvSpPr txBox="1"/>
          <p:nvPr/>
        </p:nvSpPr>
        <p:spPr>
          <a:xfrm>
            <a:off x="289367" y="1094593"/>
            <a:ext cx="6470248" cy="4861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11E3B"/>
              </a:buClr>
              <a:buSzPts val="1800"/>
              <a:buFont typeface="Arial"/>
              <a:buNone/>
            </a:pPr>
            <a:r>
              <a:t/>
            </a:r>
            <a:endParaRPr sz="1800">
              <a:solidFill>
                <a:srgbClr val="0C2D45"/>
              </a:solidFill>
              <a:latin typeface="Calibri"/>
              <a:ea typeface="Calibri"/>
              <a:cs typeface="Calibri"/>
              <a:sym typeface="Calibri"/>
            </a:endParaRPr>
          </a:p>
        </p:txBody>
      </p:sp>
      <p:sp>
        <p:nvSpPr>
          <p:cNvPr id="496" name="Google Shape;496;p33"/>
          <p:cNvSpPr txBox="1"/>
          <p:nvPr/>
        </p:nvSpPr>
        <p:spPr>
          <a:xfrm>
            <a:off x="43239" y="1482419"/>
            <a:ext cx="65523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dk1"/>
                </a:solidFill>
                <a:latin typeface="Calibri"/>
                <a:ea typeface="Calibri"/>
                <a:cs typeface="Calibri"/>
                <a:sym typeface="Calibri"/>
              </a:rPr>
              <a:t>Scenario: </a:t>
            </a:r>
            <a:r>
              <a:rPr lang="en-GB" sz="2400">
                <a:solidFill>
                  <a:schemeClr val="dk1"/>
                </a:solidFill>
                <a:latin typeface="Calibri"/>
                <a:ea typeface="Calibri"/>
                <a:cs typeface="Calibri"/>
                <a:sym typeface="Calibri"/>
              </a:rPr>
              <a:t>Föreställ dig att du är en entreprenör som planerar att öppna en digital marknadsföringsbyrå i Madrid.</a:t>
            </a:r>
            <a:endParaRPr/>
          </a:p>
        </p:txBody>
      </p:sp>
      <p:sp>
        <p:nvSpPr>
          <p:cNvPr id="497" name="Google Shape;497;p33"/>
          <p:cNvSpPr txBox="1"/>
          <p:nvPr/>
        </p:nvSpPr>
        <p:spPr>
          <a:xfrm>
            <a:off x="125282" y="2801514"/>
            <a:ext cx="6470100" cy="317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Calibri"/>
                <a:ea typeface="Calibri"/>
                <a:cs typeface="Calibri"/>
                <a:sym typeface="Calibri"/>
              </a:rPr>
              <a:t>DEL</a:t>
            </a:r>
            <a:r>
              <a:rPr b="1" lang="en-GB" sz="2000">
                <a:solidFill>
                  <a:schemeClr val="lt1"/>
                </a:solidFill>
                <a:latin typeface="Calibri"/>
                <a:ea typeface="Calibri"/>
                <a:cs typeface="Calibri"/>
                <a:sym typeface="Calibri"/>
              </a:rPr>
              <a:t> 1</a:t>
            </a:r>
            <a:endParaRPr/>
          </a:p>
          <a:p>
            <a:pPr indent="0" lvl="0" marL="0" marR="0" rtl="0" algn="l">
              <a:spcBef>
                <a:spcPts val="0"/>
              </a:spcBef>
              <a:spcAft>
                <a:spcPts val="0"/>
              </a:spcAft>
              <a:buNone/>
            </a:pPr>
            <a:r>
              <a:rPr b="1" lang="en-GB" sz="2000">
                <a:solidFill>
                  <a:schemeClr val="lt1"/>
                </a:solidFill>
                <a:latin typeface="Calibri"/>
                <a:ea typeface="Calibri"/>
                <a:cs typeface="Calibri"/>
                <a:sym typeface="Calibri"/>
              </a:rPr>
              <a:t>Licenser och tillstånd: </a:t>
            </a:r>
            <a:r>
              <a:rPr lang="en-GB" sz="2000">
                <a:solidFill>
                  <a:schemeClr val="lt1"/>
                </a:solidFill>
                <a:latin typeface="Calibri"/>
                <a:ea typeface="Calibri"/>
                <a:cs typeface="Calibri"/>
                <a:sym typeface="Calibri"/>
              </a:rPr>
              <a:t>I Madrid, för en digital marknadsföringsbyrå, skulle du först söka en "licencia de apertura" (öppningslicens) från den lokala kommunen, för att säkerställa att din kontorsyta uppfyller stadsplanering och säkerhetsnormer.</a:t>
            </a:r>
            <a:endParaRPr/>
          </a:p>
          <a:p>
            <a:pPr indent="0" lvl="0" marL="0" marR="0" rtl="0" algn="l">
              <a:spcBef>
                <a:spcPts val="0"/>
              </a:spcBef>
              <a:spcAft>
                <a:spcPts val="0"/>
              </a:spcAft>
              <a:buNone/>
            </a:pPr>
            <a:r>
              <a:rPr b="1" lang="en-GB" sz="2000">
                <a:solidFill>
                  <a:schemeClr val="lt1"/>
                </a:solidFill>
                <a:latin typeface="Calibri"/>
                <a:ea typeface="Calibri"/>
                <a:cs typeface="Calibri"/>
                <a:sym typeface="Calibri"/>
              </a:rPr>
              <a:t>Ytterligare krav: </a:t>
            </a:r>
            <a:r>
              <a:rPr lang="en-GB" sz="2000">
                <a:solidFill>
                  <a:schemeClr val="lt1"/>
                </a:solidFill>
                <a:latin typeface="Calibri"/>
                <a:ea typeface="Calibri"/>
                <a:cs typeface="Calibri"/>
                <a:sym typeface="Calibri"/>
              </a:rPr>
              <a:t>Med tanke på verksamhetens karaktär kan du också behöva registrera dig för dataskydd och integritetsefterlevnad, i enlighet med Spaniens dataskyddslagar (i linje med EU:s GDPR).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34"/>
          <p:cNvSpPr txBox="1"/>
          <p:nvPr>
            <p:ph idx="2" type="body"/>
          </p:nvPr>
        </p:nvSpPr>
        <p:spPr>
          <a:xfrm>
            <a:off x="125281" y="90281"/>
            <a:ext cx="6634334" cy="12694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sz="3600"/>
              <a:t>Fallexempel: Starta ett företag i Madrid, Spanien</a:t>
            </a:r>
            <a:endParaRPr sz="3600"/>
          </a:p>
        </p:txBody>
      </p:sp>
      <p:pic>
        <p:nvPicPr>
          <p:cNvPr id="503" name="Google Shape;503;p34"/>
          <p:cNvPicPr preferRelativeResize="0"/>
          <p:nvPr>
            <p:ph idx="4" type="pic"/>
          </p:nvPr>
        </p:nvPicPr>
        <p:blipFill rotWithShape="1">
          <a:blip r:embed="rId3">
            <a:alphaModFix/>
          </a:blip>
          <a:srcRect b="0" l="21287" r="21287" t="0"/>
          <a:stretch/>
        </p:blipFill>
        <p:spPr>
          <a:xfrm>
            <a:off x="6745287" y="0"/>
            <a:ext cx="5446713" cy="6326188"/>
          </a:xfrm>
          <a:prstGeom prst="rect">
            <a:avLst/>
          </a:prstGeom>
          <a:solidFill>
            <a:srgbClr val="D8D8D8"/>
          </a:solidFill>
          <a:ln>
            <a:noFill/>
          </a:ln>
        </p:spPr>
      </p:pic>
      <p:sp>
        <p:nvSpPr>
          <p:cNvPr id="504" name="Google Shape;504;p34"/>
          <p:cNvSpPr txBox="1"/>
          <p:nvPr/>
        </p:nvSpPr>
        <p:spPr>
          <a:xfrm>
            <a:off x="289367" y="1094593"/>
            <a:ext cx="6470248" cy="4861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11E3B"/>
              </a:buClr>
              <a:buSzPts val="1800"/>
              <a:buFont typeface="Arial"/>
              <a:buNone/>
            </a:pPr>
            <a:r>
              <a:t/>
            </a:r>
            <a:endParaRPr sz="1800">
              <a:solidFill>
                <a:srgbClr val="0C2D45"/>
              </a:solidFill>
              <a:latin typeface="Calibri"/>
              <a:ea typeface="Calibri"/>
              <a:cs typeface="Calibri"/>
              <a:sym typeface="Calibri"/>
            </a:endParaRPr>
          </a:p>
        </p:txBody>
      </p:sp>
      <p:sp>
        <p:nvSpPr>
          <p:cNvPr id="505" name="Google Shape;505;p34"/>
          <p:cNvSpPr txBox="1"/>
          <p:nvPr/>
        </p:nvSpPr>
        <p:spPr>
          <a:xfrm>
            <a:off x="43239" y="1482419"/>
            <a:ext cx="65523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dk1"/>
                </a:solidFill>
                <a:latin typeface="Calibri"/>
                <a:ea typeface="Calibri"/>
                <a:cs typeface="Calibri"/>
                <a:sym typeface="Calibri"/>
              </a:rPr>
              <a:t>Scenario: </a:t>
            </a:r>
            <a:r>
              <a:rPr lang="en-GB" sz="2400">
                <a:solidFill>
                  <a:schemeClr val="dk1"/>
                </a:solidFill>
                <a:latin typeface="Calibri"/>
                <a:ea typeface="Calibri"/>
                <a:cs typeface="Calibri"/>
                <a:sym typeface="Calibri"/>
              </a:rPr>
              <a:t>Föreställ dig att du är en entreprenör som planerar att öppna en digital marknadsföringsbyrå i Madrid.</a:t>
            </a:r>
            <a:endParaRPr/>
          </a:p>
        </p:txBody>
      </p:sp>
      <p:sp>
        <p:nvSpPr>
          <p:cNvPr id="506" name="Google Shape;506;p34"/>
          <p:cNvSpPr txBox="1"/>
          <p:nvPr/>
        </p:nvSpPr>
        <p:spPr>
          <a:xfrm>
            <a:off x="125282" y="2953914"/>
            <a:ext cx="6470100" cy="286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Calibri"/>
                <a:ea typeface="Calibri"/>
                <a:cs typeface="Calibri"/>
                <a:sym typeface="Calibri"/>
              </a:rPr>
              <a:t>DEL</a:t>
            </a:r>
            <a:r>
              <a:rPr b="1" lang="en-GB" sz="2000">
                <a:solidFill>
                  <a:schemeClr val="lt1"/>
                </a:solidFill>
                <a:latin typeface="Calibri"/>
                <a:ea typeface="Calibri"/>
                <a:cs typeface="Calibri"/>
                <a:sym typeface="Calibri"/>
              </a:rPr>
              <a:t> 2</a:t>
            </a:r>
            <a:endParaRPr/>
          </a:p>
          <a:p>
            <a:pPr indent="0" lvl="0" marL="0" marR="0" rtl="0" algn="l">
              <a:spcBef>
                <a:spcPts val="0"/>
              </a:spcBef>
              <a:spcAft>
                <a:spcPts val="0"/>
              </a:spcAft>
              <a:buNone/>
            </a:pPr>
            <a:r>
              <a:rPr b="1" lang="en-GB" sz="2000">
                <a:solidFill>
                  <a:schemeClr val="lt1"/>
                </a:solidFill>
                <a:latin typeface="Calibri"/>
                <a:ea typeface="Calibri"/>
                <a:cs typeface="Calibri"/>
                <a:sym typeface="Calibri"/>
              </a:rPr>
              <a:t>Lokal efterlevnad: </a:t>
            </a:r>
            <a:r>
              <a:rPr lang="en-GB" sz="2000">
                <a:solidFill>
                  <a:schemeClr val="lt1"/>
                </a:solidFill>
                <a:latin typeface="Calibri"/>
                <a:ea typeface="Calibri"/>
                <a:cs typeface="Calibri"/>
                <a:sym typeface="Calibri"/>
              </a:rPr>
              <a:t>Eftersom din byrå skulle verka i en mycket digital miljö, är det avgörande att säkerställa efterlevnad av regler för onlineannonsering och konsumentskyddslagar.</a:t>
            </a:r>
            <a:endParaRPr sz="20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lt1"/>
              </a:solidFill>
              <a:latin typeface="Calibri"/>
              <a:ea typeface="Calibri"/>
              <a:cs typeface="Calibri"/>
              <a:sym typeface="Calibri"/>
            </a:endParaRPr>
          </a:p>
          <a:p>
            <a:pPr indent="0" lvl="0" marL="0" marR="0" rtl="0" algn="l">
              <a:spcBef>
                <a:spcPts val="0"/>
              </a:spcBef>
              <a:spcAft>
                <a:spcPts val="0"/>
              </a:spcAft>
              <a:buNone/>
            </a:pPr>
            <a:r>
              <a:rPr b="1" lang="en-GB" sz="2000">
                <a:solidFill>
                  <a:schemeClr val="lt1"/>
                </a:solidFill>
                <a:latin typeface="Calibri"/>
                <a:ea typeface="Calibri"/>
                <a:cs typeface="Calibri"/>
                <a:sym typeface="Calibri"/>
              </a:rPr>
              <a:t>Navigera i processen: </a:t>
            </a:r>
            <a:r>
              <a:rPr lang="en-GB" sz="2000">
                <a:solidFill>
                  <a:schemeClr val="lt1"/>
                </a:solidFill>
                <a:latin typeface="Calibri"/>
                <a:ea typeface="Calibri"/>
                <a:cs typeface="Calibri"/>
                <a:sym typeface="Calibri"/>
              </a:rPr>
              <a:t>I Madrid kan Madrid Emprende-programmet vara en värdefull resurs, som erbjuder hjälp med att förstå dessa lagligheter och framgångsrikt etablera din digitala marknadsföringsbyrå.</a:t>
            </a:r>
            <a:endParaRPr sz="2000">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35"/>
          <p:cNvSpPr txBox="1"/>
          <p:nvPr>
            <p:ph idx="1" type="body"/>
          </p:nvPr>
        </p:nvSpPr>
        <p:spPr>
          <a:xfrm>
            <a:off x="1081617" y="788520"/>
            <a:ext cx="10331871" cy="80426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600"/>
              <a:buNone/>
            </a:pPr>
            <a:r>
              <a:rPr lang="en-GB"/>
              <a:t>EU ENTREPRENÖRSKAP 2020 HANDLINGSPLAN</a:t>
            </a:r>
            <a:endParaRPr/>
          </a:p>
          <a:p>
            <a:pPr indent="0" lvl="0" marL="0" rtl="0" algn="l">
              <a:lnSpc>
                <a:spcPct val="100000"/>
              </a:lnSpc>
              <a:spcBef>
                <a:spcPts val="0"/>
              </a:spcBef>
              <a:spcAft>
                <a:spcPts val="0"/>
              </a:spcAft>
              <a:buClr>
                <a:srgbClr val="915F9E"/>
              </a:buClr>
              <a:buSzPts val="3600"/>
              <a:buNone/>
            </a:pPr>
            <a:r>
              <a:t/>
            </a:r>
            <a:endParaRPr/>
          </a:p>
        </p:txBody>
      </p:sp>
      <p:sp>
        <p:nvSpPr>
          <p:cNvPr id="512" name="Google Shape;512;p35"/>
          <p:cNvSpPr txBox="1"/>
          <p:nvPr>
            <p:ph idx="2" type="body"/>
          </p:nvPr>
        </p:nvSpPr>
        <p:spPr>
          <a:xfrm>
            <a:off x="854285" y="1589938"/>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rPr lang="en-GB">
                <a:solidFill>
                  <a:schemeClr val="dk1"/>
                </a:solidFill>
              </a:rPr>
              <a:t>Under 2015 genererade små medelstora företag (SMF) 3,9 miljarder euro i värde och sysselsatte 90 miljoner européer, vilket står för över 99 % av alla företag i Europa och har därför en stor inverkan på EU:s ekonomi (Muller, P et al. .,2016 )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chemeClr val="dk1"/>
              </a:buClr>
              <a:buSzPts val="2400"/>
              <a:buNone/>
            </a:pPr>
            <a:r>
              <a:rPr lang="en-GB">
                <a:solidFill>
                  <a:schemeClr val="dk1"/>
                </a:solidFill>
              </a:rPr>
              <a:t>I linje med detta utvecklades EU Entrepreneurship Action Plan för att stärka entreprenörskap i Europa</a:t>
            </a:r>
            <a:r>
              <a:rPr lang="en-GB">
                <a:solidFill>
                  <a:schemeClr val="dk1"/>
                </a:solidFill>
              </a:rPr>
              <a:t> </a:t>
            </a:r>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just">
              <a:lnSpc>
                <a:spcPct val="100000"/>
              </a:lnSpc>
              <a:spcBef>
                <a:spcPts val="0"/>
              </a:spcBef>
              <a:spcAft>
                <a:spcPts val="0"/>
              </a:spcAft>
              <a:buClr>
                <a:schemeClr val="dk1"/>
              </a:buClr>
              <a:buSzPts val="2400"/>
              <a:buNone/>
            </a:pPr>
            <a:r>
              <a:rPr lang="en-GB">
                <a:solidFill>
                  <a:schemeClr val="dk1"/>
                </a:solidFill>
              </a:rPr>
              <a:t>Planen beskriver vikten av utbildning och träning av nyföretagande riktade till ungdomar, kvinnor, migranter, seniorer och arbetslösa genom en rad åtgärder under perioden 2014-2020.</a:t>
            </a:r>
            <a:r>
              <a:rPr lang="en-GB">
                <a:solidFill>
                  <a:schemeClr val="dk1"/>
                </a:solidFill>
              </a:rPr>
              <a:t> </a:t>
            </a:r>
            <a:endParaRPr/>
          </a:p>
        </p:txBody>
      </p:sp>
      <p:sp>
        <p:nvSpPr>
          <p:cNvPr id="513" name="Google Shape;513;p35"/>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36"/>
          <p:cNvSpPr txBox="1"/>
          <p:nvPr>
            <p:ph idx="1" type="body"/>
          </p:nvPr>
        </p:nvSpPr>
        <p:spPr>
          <a:xfrm>
            <a:off x="773875" y="612133"/>
            <a:ext cx="10644249" cy="80878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t>EU ENTREPRENÖRSKAP 2020 HANDLINGSPLAN</a:t>
            </a:r>
            <a:endParaRPr/>
          </a:p>
          <a:p>
            <a:pPr indent="0" lvl="0" marL="0" rtl="0" algn="l">
              <a:lnSpc>
                <a:spcPct val="100000"/>
              </a:lnSpc>
              <a:spcBef>
                <a:spcPts val="0"/>
              </a:spcBef>
              <a:spcAft>
                <a:spcPts val="0"/>
              </a:spcAft>
              <a:buClr>
                <a:srgbClr val="915F9E"/>
              </a:buClr>
              <a:buSzPts val="3600"/>
              <a:buNone/>
            </a:pPr>
            <a:r>
              <a:t/>
            </a:r>
            <a:endParaRPr/>
          </a:p>
        </p:txBody>
      </p:sp>
      <p:sp>
        <p:nvSpPr>
          <p:cNvPr id="519" name="Google Shape;519;p36"/>
          <p:cNvSpPr txBox="1"/>
          <p:nvPr>
            <p:ph idx="2" type="body"/>
          </p:nvPr>
        </p:nvSpPr>
        <p:spPr>
          <a:xfrm>
            <a:off x="6349485" y="2527915"/>
            <a:ext cx="5068640" cy="25383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rPr lang="en-GB">
                <a:solidFill>
                  <a:schemeClr val="dk1"/>
                </a:solidFill>
              </a:rPr>
              <a:t>Du kan läsa mer om handlingsplanen här:</a:t>
            </a:r>
            <a:endParaRPr/>
          </a:p>
          <a:p>
            <a:pPr indent="0" lvl="0" marL="0" rtl="0" algn="l">
              <a:lnSpc>
                <a:spcPct val="100000"/>
              </a:lnSpc>
              <a:spcBef>
                <a:spcPts val="0"/>
              </a:spcBef>
              <a:spcAft>
                <a:spcPts val="0"/>
              </a:spcAft>
              <a:buClr>
                <a:schemeClr val="lt1"/>
              </a:buClr>
              <a:buSzPts val="2400"/>
              <a:buNone/>
            </a:pPr>
            <a:r>
              <a:t/>
            </a:r>
            <a:endParaRPr>
              <a:solidFill>
                <a:schemeClr val="dk1"/>
              </a:solidFill>
            </a:endParaRPr>
          </a:p>
          <a:p>
            <a:pPr indent="0" lvl="0" marL="0" rtl="0" algn="l">
              <a:lnSpc>
                <a:spcPct val="100000"/>
              </a:lnSpc>
              <a:spcBef>
                <a:spcPts val="0"/>
              </a:spcBef>
              <a:spcAft>
                <a:spcPts val="0"/>
              </a:spcAft>
              <a:buClr>
                <a:schemeClr val="dk1"/>
              </a:buClr>
              <a:buSzPts val="2400"/>
              <a:buNone/>
            </a:pPr>
            <a:r>
              <a:rPr b="1" lang="en-GB" u="sng">
                <a:solidFill>
                  <a:schemeClr val="dk1"/>
                </a:solidFill>
                <a:hlinkClick r:id="rId3">
                  <a:extLst>
                    <a:ext uri="{A12FA001-AC4F-418D-AE19-62706E023703}">
                      <ahyp:hlinkClr val="tx"/>
                    </a:ext>
                  </a:extLst>
                </a:hlinkClick>
              </a:rPr>
              <a:t>https://www.eesc.europa.eu/en/our-work/opinions-information-reports/opinions/entrepreneurship-2020-action-plan</a:t>
            </a:r>
            <a:endParaRPr b="1">
              <a:solidFill>
                <a:schemeClr val="dk1"/>
              </a:solidFill>
            </a:endParaRPr>
          </a:p>
          <a:p>
            <a:pPr indent="0" lvl="0" marL="0" rtl="0" algn="l">
              <a:lnSpc>
                <a:spcPct val="100000"/>
              </a:lnSpc>
              <a:spcBef>
                <a:spcPts val="0"/>
              </a:spcBef>
              <a:spcAft>
                <a:spcPts val="0"/>
              </a:spcAft>
              <a:buClr>
                <a:schemeClr val="lt1"/>
              </a:buClr>
              <a:buSzPts val="2400"/>
              <a:buNone/>
            </a:pPr>
            <a:r>
              <a:t/>
            </a:r>
            <a:endParaRPr/>
          </a:p>
        </p:txBody>
      </p:sp>
      <p:pic>
        <p:nvPicPr>
          <p:cNvPr id="520" name="Google Shape;520;p36"/>
          <p:cNvPicPr preferRelativeResize="0"/>
          <p:nvPr>
            <p:ph idx="3" type="pic"/>
          </p:nvPr>
        </p:nvPicPr>
        <p:blipFill rotWithShape="1">
          <a:blip r:embed="rId4">
            <a:alphaModFix/>
          </a:blip>
          <a:srcRect b="0" l="15681" r="15680" t="0"/>
          <a:stretch/>
        </p:blipFill>
        <p:spPr>
          <a:xfrm>
            <a:off x="-9961" y="3153842"/>
            <a:ext cx="4642477" cy="2880154"/>
          </a:xfrm>
          <a:prstGeom prst="rect">
            <a:avLst/>
          </a:prstGeom>
          <a:solidFill>
            <a:srgbClr val="D8D8D8"/>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7"/>
          <p:cNvSpPr txBox="1"/>
          <p:nvPr>
            <p:ph idx="2" type="body"/>
          </p:nvPr>
        </p:nvSpPr>
        <p:spPr>
          <a:xfrm>
            <a:off x="5767137" y="2192374"/>
            <a:ext cx="5967663" cy="3493712"/>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lang="en-GB"/>
              <a:t>““</a:t>
            </a:r>
            <a:r>
              <a:rPr i="1" lang="en-GB"/>
              <a:t>Vi har många bevis och vi vet alla att Europa utan migranter skulle ha varit en mycket mindre inflytelserik kontinent. Potentialen för invandrade entreprenörer har till exempel varit enormt viktig för att skapa nya idéer och nya jobb.</a:t>
            </a:r>
            <a:r>
              <a:rPr lang="en-GB"/>
              <a:t>”</a:t>
            </a:r>
            <a:endParaRPr/>
          </a:p>
          <a:p>
            <a:pPr indent="0" lvl="0" marL="0" rtl="0" algn="ctr">
              <a:lnSpc>
                <a:spcPct val="100000"/>
              </a:lnSpc>
              <a:spcBef>
                <a:spcPts val="0"/>
              </a:spcBef>
              <a:spcAft>
                <a:spcPts val="0"/>
              </a:spcAft>
              <a:buClr>
                <a:schemeClr val="lt1"/>
              </a:buClr>
              <a:buSzPts val="2400"/>
              <a:buNone/>
            </a:pPr>
            <a:r>
              <a:t/>
            </a:r>
            <a:endParaRPr/>
          </a:p>
          <a:p>
            <a:pPr indent="0" lvl="0" marL="0" rtl="0" algn="ctr">
              <a:lnSpc>
                <a:spcPct val="100000"/>
              </a:lnSpc>
              <a:spcBef>
                <a:spcPts val="0"/>
              </a:spcBef>
              <a:spcAft>
                <a:spcPts val="0"/>
              </a:spcAft>
              <a:buClr>
                <a:schemeClr val="lt1"/>
              </a:buClr>
              <a:buSzPts val="2400"/>
              <a:buNone/>
            </a:pPr>
            <a:r>
              <a:rPr lang="en-GB"/>
              <a:t>-  Olle SCHMIDT, Swedish MEP for the Alliance of Liberals and Democrats for Europe</a:t>
            </a:r>
            <a:endParaRPr/>
          </a:p>
        </p:txBody>
      </p:sp>
      <p:pic>
        <p:nvPicPr>
          <p:cNvPr id="526" name="Google Shape;526;p37"/>
          <p:cNvPicPr preferRelativeResize="0"/>
          <p:nvPr>
            <p:ph idx="3" type="pic"/>
          </p:nvPr>
        </p:nvPicPr>
        <p:blipFill rotWithShape="1">
          <a:blip r:embed="rId3">
            <a:alphaModFix/>
          </a:blip>
          <a:srcRect b="3517" l="0" r="0" t="3518"/>
          <a:stretch/>
        </p:blipFill>
        <p:spPr>
          <a:xfrm>
            <a:off x="-9961" y="3153842"/>
            <a:ext cx="4642477" cy="2880154"/>
          </a:xfrm>
          <a:prstGeom prst="rect">
            <a:avLst/>
          </a:prstGeom>
          <a:solidFill>
            <a:srgbClr val="D8D8D8"/>
          </a:solidFill>
          <a:ln>
            <a:noFill/>
          </a:ln>
        </p:spPr>
      </p:pic>
      <p:sp>
        <p:nvSpPr>
          <p:cNvPr id="527" name="Google Shape;527;p37"/>
          <p:cNvSpPr txBox="1"/>
          <p:nvPr>
            <p:ph idx="4294967295" type="sldNum"/>
          </p:nvPr>
        </p:nvSpPr>
        <p:spPr>
          <a:xfrm>
            <a:off x="11615738" y="11445875"/>
            <a:ext cx="576262" cy="4286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28" name="Google Shape;528;p37"/>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38"/>
          <p:cNvSpPr txBox="1"/>
          <p:nvPr>
            <p:ph idx="1" type="body"/>
          </p:nvPr>
        </p:nvSpPr>
        <p:spPr>
          <a:xfrm>
            <a:off x="1081617" y="788520"/>
            <a:ext cx="10331871" cy="80426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600"/>
              <a:buNone/>
            </a:pPr>
            <a:r>
              <a:rPr lang="en-GB"/>
              <a:t>Internationellt rättsligt ramverk för skydd av migrerande arbetstagare</a:t>
            </a:r>
            <a:r>
              <a:rPr lang="en-GB"/>
              <a:t> </a:t>
            </a:r>
            <a:endParaRPr/>
          </a:p>
          <a:p>
            <a:pPr indent="0" lvl="0" marL="0" rtl="0" algn="l">
              <a:lnSpc>
                <a:spcPct val="100000"/>
              </a:lnSpc>
              <a:spcBef>
                <a:spcPts val="0"/>
              </a:spcBef>
              <a:spcAft>
                <a:spcPts val="0"/>
              </a:spcAft>
              <a:buClr>
                <a:srgbClr val="915F9E"/>
              </a:buClr>
              <a:buSzPts val="3600"/>
              <a:buNone/>
            </a:pPr>
            <a:r>
              <a:t/>
            </a:r>
            <a:endParaRPr/>
          </a:p>
        </p:txBody>
      </p:sp>
      <p:sp>
        <p:nvSpPr>
          <p:cNvPr id="534" name="Google Shape;534;p38"/>
          <p:cNvSpPr txBox="1"/>
          <p:nvPr>
            <p:ph idx="2" type="body"/>
          </p:nvPr>
        </p:nvSpPr>
        <p:spPr>
          <a:xfrm>
            <a:off x="1005839" y="2197912"/>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rPr lang="en-GB">
                <a:solidFill>
                  <a:schemeClr val="dk1"/>
                </a:solidFill>
              </a:rPr>
              <a:t>Som migrerande entreprenörer är det viktigt att vara medveten om den internationella policyn angående mänskliga rättigheter för migrerande arbetstagare och normerna för människor och arbete.</a:t>
            </a:r>
            <a:r>
              <a:rPr lang="en-GB">
                <a:solidFill>
                  <a:schemeClr val="dk1"/>
                </a:solidFill>
              </a:rPr>
              <a:t> </a:t>
            </a:r>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chemeClr val="dk1"/>
              </a:buClr>
              <a:buSzPts val="2400"/>
              <a:buNone/>
            </a:pPr>
            <a:r>
              <a:rPr lang="en-GB">
                <a:solidFill>
                  <a:schemeClr val="dk1"/>
                </a:solidFill>
              </a:rPr>
              <a:t>FN och International Labour Migrant har stärkt politiken för att skydda migrantarbetare och säkerställa lika möjligheter och behandling.</a:t>
            </a:r>
            <a:r>
              <a:rPr lang="en-GB">
                <a:solidFill>
                  <a:schemeClr val="dk1"/>
                </a:solidFill>
              </a:rPr>
              <a:t> </a:t>
            </a:r>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chemeClr val="dk1"/>
              </a:buClr>
              <a:buSzPts val="2400"/>
              <a:buNone/>
            </a:pPr>
            <a:r>
              <a:rPr lang="en-GB">
                <a:solidFill>
                  <a:schemeClr val="dk1"/>
                </a:solidFill>
              </a:rPr>
              <a:t>För att veta mer om de internationella rättigheterna kan du läsa den Organisationen för säkerhet och samarbete i Europa:</a:t>
            </a:r>
            <a:r>
              <a:rPr lang="en-GB">
                <a:solidFill>
                  <a:schemeClr val="dk1"/>
                </a:solidFill>
              </a:rPr>
              <a:t> </a:t>
            </a:r>
            <a:endParaRPr/>
          </a:p>
          <a:p>
            <a:pPr indent="0" lvl="0" marL="0" rtl="0" algn="l">
              <a:lnSpc>
                <a:spcPct val="100000"/>
              </a:lnSpc>
              <a:spcBef>
                <a:spcPts val="0"/>
              </a:spcBef>
              <a:spcAft>
                <a:spcPts val="0"/>
              </a:spcAft>
              <a:buClr>
                <a:schemeClr val="dk1"/>
              </a:buClr>
              <a:buSzPts val="2400"/>
              <a:buNone/>
            </a:pPr>
            <a:r>
              <a:rPr lang="en-GB">
                <a:solidFill>
                  <a:schemeClr val="dk1"/>
                </a:solidFill>
              </a:rPr>
              <a:t>https://www.osce.org/files/f/documents/b/a/19246.pdf</a:t>
            </a:r>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p:txBody>
      </p:sp>
      <p:sp>
        <p:nvSpPr>
          <p:cNvPr id="535" name="Google Shape;535;p38"/>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9"/>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7ABB57"/>
              </a:buClr>
              <a:buSzPts val="11600"/>
              <a:buNone/>
            </a:pPr>
            <a:r>
              <a:rPr lang="en-GB"/>
              <a:t>03</a:t>
            </a:r>
            <a:endParaRPr/>
          </a:p>
        </p:txBody>
      </p:sp>
      <p:sp>
        <p:nvSpPr>
          <p:cNvPr id="541" name="Google Shape;541;p39"/>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915F9E"/>
              </a:buClr>
              <a:buSzPts val="4800"/>
              <a:buNone/>
            </a:pPr>
            <a:r>
              <a:rPr lang="en-GB"/>
              <a:t>SEKTION</a:t>
            </a:r>
            <a:endParaRPr/>
          </a:p>
        </p:txBody>
      </p:sp>
      <p:sp>
        <p:nvSpPr>
          <p:cNvPr id="542" name="Google Shape;542;p39"/>
          <p:cNvSpPr txBox="1"/>
          <p:nvPr>
            <p:ph idx="3" type="body"/>
          </p:nvPr>
        </p:nvSpPr>
        <p:spPr>
          <a:xfrm>
            <a:off x="357809" y="3404978"/>
            <a:ext cx="6151479" cy="103167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600"/>
              <a:buNone/>
            </a:pPr>
            <a:r>
              <a:rPr lang="en-GB"/>
              <a:t>VANLIGA UTMANINGAR MIGRANTERADE ENTREPRENÖRER STÅR PÅ FÖR ATT SKAPA FÖRETAG</a:t>
            </a:r>
            <a:endParaRPr/>
          </a:p>
        </p:txBody>
      </p:sp>
      <p:pic>
        <p:nvPicPr>
          <p:cNvPr id="543" name="Google Shape;543;p39"/>
          <p:cNvPicPr preferRelativeResize="0"/>
          <p:nvPr>
            <p:ph idx="4" type="pic"/>
          </p:nvPr>
        </p:nvPicPr>
        <p:blipFill rotWithShape="1">
          <a:blip r:embed="rId3">
            <a:alphaModFix/>
          </a:blip>
          <a:srcRect b="0" l="21707" r="21706" t="0"/>
          <a:stretch/>
        </p:blipFill>
        <p:spPr>
          <a:xfrm>
            <a:off x="6841657" y="0"/>
            <a:ext cx="5364392" cy="6325815"/>
          </a:xfrm>
          <a:prstGeom prst="rect">
            <a:avLst/>
          </a:prstGeom>
          <a:solidFill>
            <a:srgbClr val="D8D8D8"/>
          </a:solidFill>
          <a:ln>
            <a:noFill/>
          </a:ln>
        </p:spPr>
      </p:pic>
      <p:grpSp>
        <p:nvGrpSpPr>
          <p:cNvPr id="544" name="Google Shape;544;p39"/>
          <p:cNvGrpSpPr/>
          <p:nvPr/>
        </p:nvGrpSpPr>
        <p:grpSpPr>
          <a:xfrm>
            <a:off x="-205469" y="3429000"/>
            <a:ext cx="2946331" cy="3019795"/>
            <a:chOff x="3177766" y="6791136"/>
            <a:chExt cx="1361636" cy="1395587"/>
          </a:xfrm>
        </p:grpSpPr>
        <p:sp>
          <p:nvSpPr>
            <p:cNvPr id="545" name="Google Shape;545;p39"/>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46" name="Google Shape;546;p39"/>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47" name="Google Shape;547;p39"/>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
          <p:cNvSpPr txBox="1"/>
          <p:nvPr>
            <p:ph idx="1" type="body"/>
          </p:nvPr>
        </p:nvSpPr>
        <p:spPr>
          <a:xfrm>
            <a:off x="421849" y="499150"/>
            <a:ext cx="6748200" cy="80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t>VIKTIGHETEN AV ATT FÖRBÄTTA SPRÅKFÄRDIGHETERNA FÖR MIGRANTERANDE ENTREPRENÖRER</a:t>
            </a:r>
            <a:r>
              <a:rPr lang="en-GB"/>
              <a:t>  </a:t>
            </a:r>
            <a:endParaRPr/>
          </a:p>
        </p:txBody>
      </p:sp>
      <p:sp>
        <p:nvSpPr>
          <p:cNvPr id="267" name="Google Shape;267;p4"/>
          <p:cNvSpPr txBox="1"/>
          <p:nvPr>
            <p:ph idx="2" type="body"/>
          </p:nvPr>
        </p:nvSpPr>
        <p:spPr>
          <a:xfrm>
            <a:off x="421850" y="2857676"/>
            <a:ext cx="6488100" cy="316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rPr lang="en-GB">
                <a:solidFill>
                  <a:schemeClr val="dk1"/>
                </a:solidFill>
              </a:rPr>
              <a:t>När vi flyttar och slår oss ner i ett nytt land är det viktigt att förbättra våra språkkunskaper för integration i lokalsamhället.</a:t>
            </a:r>
            <a:r>
              <a:rPr lang="en-GB">
                <a:solidFill>
                  <a:schemeClr val="dk1"/>
                </a:solidFill>
              </a:rPr>
              <a:t> </a:t>
            </a:r>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chemeClr val="dk1"/>
              </a:buClr>
              <a:buSzPts val="2400"/>
              <a:buNone/>
            </a:pPr>
            <a:r>
              <a:rPr lang="en-GB">
                <a:solidFill>
                  <a:schemeClr val="dk1"/>
                </a:solidFill>
              </a:rPr>
              <a:t>Som migrerande entreprenörer kommer detta att öka affärsmöjligheter och bredda sociala nätverk som kan ge ett positivt inflytande när man startar ett företag i ett värdland (Wei et. al, 2018)</a:t>
            </a:r>
            <a:endParaRPr/>
          </a:p>
        </p:txBody>
      </p:sp>
      <p:sp>
        <p:nvSpPr>
          <p:cNvPr id="268" name="Google Shape;268;p4"/>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pic>
        <p:nvPicPr>
          <p:cNvPr id="269" name="Google Shape;269;p4"/>
          <p:cNvPicPr preferRelativeResize="0"/>
          <p:nvPr/>
        </p:nvPicPr>
        <p:blipFill rotWithShape="1">
          <a:blip r:embed="rId3">
            <a:alphaModFix/>
          </a:blip>
          <a:srcRect b="0" l="0" r="0" t="0"/>
          <a:stretch/>
        </p:blipFill>
        <p:spPr>
          <a:xfrm>
            <a:off x="7734039" y="0"/>
            <a:ext cx="4571558"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0"/>
          <p:cNvSpPr txBox="1"/>
          <p:nvPr>
            <p:ph idx="1" type="body"/>
          </p:nvPr>
        </p:nvSpPr>
        <p:spPr>
          <a:xfrm>
            <a:off x="162615" y="788520"/>
            <a:ext cx="11701220" cy="916294"/>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GB"/>
              <a:t>Migrerande entreprenörers utmaningar:</a:t>
            </a:r>
            <a:endParaRPr/>
          </a:p>
          <a:p>
            <a:pPr indent="0" lvl="0" marL="0" rtl="0" algn="ctr">
              <a:spcBef>
                <a:spcPts val="0"/>
              </a:spcBef>
              <a:spcAft>
                <a:spcPts val="0"/>
              </a:spcAft>
              <a:buClr>
                <a:schemeClr val="dk1"/>
              </a:buClr>
              <a:buSzPts val="1100"/>
              <a:buNone/>
            </a:pPr>
            <a:r>
              <a:rPr lang="en-GB"/>
              <a:t>Språk- och kulturhinder</a:t>
            </a:r>
            <a:r>
              <a:rPr lang="en-GB"/>
              <a:t> </a:t>
            </a:r>
            <a:endParaRPr/>
          </a:p>
          <a:p>
            <a:pPr indent="0" lvl="0" marL="0" rtl="0" algn="l">
              <a:lnSpc>
                <a:spcPct val="100000"/>
              </a:lnSpc>
              <a:spcBef>
                <a:spcPts val="0"/>
              </a:spcBef>
              <a:spcAft>
                <a:spcPts val="0"/>
              </a:spcAft>
              <a:buClr>
                <a:srgbClr val="915F9E"/>
              </a:buClr>
              <a:buSzPts val="3600"/>
              <a:buNone/>
            </a:pPr>
            <a:r>
              <a:t/>
            </a:r>
            <a:endParaRPr/>
          </a:p>
        </p:txBody>
      </p:sp>
      <p:sp>
        <p:nvSpPr>
          <p:cNvPr id="553" name="Google Shape;553;p40"/>
          <p:cNvSpPr txBox="1"/>
          <p:nvPr>
            <p:ph idx="2" type="body"/>
          </p:nvPr>
        </p:nvSpPr>
        <p:spPr>
          <a:xfrm>
            <a:off x="854285" y="2047457"/>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just">
              <a:lnSpc>
                <a:spcPct val="100000"/>
              </a:lnSpc>
              <a:spcBef>
                <a:spcPts val="0"/>
              </a:spcBef>
              <a:spcAft>
                <a:spcPts val="0"/>
              </a:spcAft>
              <a:buClr>
                <a:schemeClr val="dk1"/>
              </a:buClr>
              <a:buSzPts val="2400"/>
              <a:buNone/>
            </a:pPr>
            <a:r>
              <a:rPr lang="en-GB">
                <a:solidFill>
                  <a:schemeClr val="dk1"/>
                </a:solidFill>
              </a:rPr>
              <a:t>När du öppnar ett nytt företag måste migrantföretagare säkra rätt visum, tillstånd att starta företag. Detta kan vara utmanande om värdlandet använder begränsade universella och gemensamma språk vilket gör den administrativa processen längre och tråkig på grund av svårigheten att förstå reglerna och kraven (OCED, 2019). Att kommunicera och etablera affärsförbindelser med potentiella kunder och intressenter kan också vara svårt i början.</a:t>
            </a:r>
            <a:r>
              <a:rPr lang="en-GB">
                <a:solidFill>
                  <a:schemeClr val="dk1"/>
                </a:solidFill>
              </a:rPr>
              <a:t> </a:t>
            </a:r>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just">
              <a:lnSpc>
                <a:spcPct val="100000"/>
              </a:lnSpc>
              <a:spcBef>
                <a:spcPts val="0"/>
              </a:spcBef>
              <a:spcAft>
                <a:spcPts val="0"/>
              </a:spcAft>
              <a:buClr>
                <a:schemeClr val="dk1"/>
              </a:buClr>
              <a:buSzPts val="2400"/>
              <a:buNone/>
            </a:pPr>
            <a:r>
              <a:rPr lang="en-GB">
                <a:solidFill>
                  <a:schemeClr val="dk1"/>
                </a:solidFill>
              </a:rPr>
              <a:t>En annan utmaning är de kulturella skillnaderna mellan lokalbefolkningen och invandrarföretagare. Detta kan leda till problem i kulturell anpassning och navigering av den nya affärsmiljön (Walsh, L och Cooney, T. 2023).</a:t>
            </a:r>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p:txBody>
      </p:sp>
      <p:sp>
        <p:nvSpPr>
          <p:cNvPr id="554" name="Google Shape;554;p40"/>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1"/>
          <p:cNvSpPr txBox="1"/>
          <p:nvPr>
            <p:ph idx="1" type="body"/>
          </p:nvPr>
        </p:nvSpPr>
        <p:spPr>
          <a:xfrm>
            <a:off x="162615" y="788520"/>
            <a:ext cx="11701220" cy="916294"/>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GB"/>
              <a:t>Migrerande entreprenörers utmaningar:</a:t>
            </a:r>
            <a:endParaRPr/>
          </a:p>
          <a:p>
            <a:pPr indent="0" lvl="0" marL="0" rtl="0" algn="ctr">
              <a:spcBef>
                <a:spcPts val="0"/>
              </a:spcBef>
              <a:spcAft>
                <a:spcPts val="0"/>
              </a:spcAft>
              <a:buClr>
                <a:schemeClr val="dk1"/>
              </a:buClr>
              <a:buSzPts val="1100"/>
              <a:buFont typeface="Arial"/>
              <a:buNone/>
            </a:pPr>
            <a:r>
              <a:rPr lang="en-GB"/>
              <a:t>Brist på tillgång till ekonomiska resurser och bidrag</a:t>
            </a:r>
            <a:endParaRPr/>
          </a:p>
          <a:p>
            <a:pPr indent="0" lvl="0" marL="0" rtl="0" algn="ctr">
              <a:lnSpc>
                <a:spcPct val="100000"/>
              </a:lnSpc>
              <a:spcBef>
                <a:spcPts val="0"/>
              </a:spcBef>
              <a:spcAft>
                <a:spcPts val="0"/>
              </a:spcAft>
              <a:buClr>
                <a:srgbClr val="915F9E"/>
              </a:buClr>
              <a:buSzPts val="3600"/>
              <a:buNone/>
            </a:pPr>
            <a:r>
              <a:rPr lang="en-GB"/>
              <a:t> </a:t>
            </a:r>
            <a:endParaRPr/>
          </a:p>
        </p:txBody>
      </p:sp>
      <p:sp>
        <p:nvSpPr>
          <p:cNvPr id="560" name="Google Shape;560;p41"/>
          <p:cNvSpPr txBox="1"/>
          <p:nvPr>
            <p:ph idx="2" type="body"/>
          </p:nvPr>
        </p:nvSpPr>
        <p:spPr>
          <a:xfrm>
            <a:off x="854285" y="2047457"/>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p:txBody>
      </p:sp>
      <p:sp>
        <p:nvSpPr>
          <p:cNvPr id="561" name="Google Shape;561;p41"/>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
        <p:nvSpPr>
          <p:cNvPr id="562" name="Google Shape;562;p41"/>
          <p:cNvSpPr txBox="1"/>
          <p:nvPr/>
        </p:nvSpPr>
        <p:spPr>
          <a:xfrm>
            <a:off x="1006685" y="2199857"/>
            <a:ext cx="10483429" cy="44395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2D45"/>
              </a:buClr>
              <a:buSzPts val="2400"/>
              <a:buFont typeface="Arial"/>
              <a:buNone/>
            </a:pPr>
            <a:r>
              <a:t/>
            </a:r>
            <a:endParaRPr b="0" i="0"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C2D45"/>
              </a:buClr>
              <a:buSzPts val="2400"/>
              <a:buFont typeface="Arial"/>
              <a:buNone/>
            </a:pPr>
            <a:r>
              <a:t/>
            </a:r>
            <a:endParaRPr b="0" i="0" sz="2400">
              <a:solidFill>
                <a:schemeClr val="dk1"/>
              </a:solidFill>
              <a:latin typeface="Calibri"/>
              <a:ea typeface="Calibri"/>
              <a:cs typeface="Calibri"/>
              <a:sym typeface="Calibri"/>
            </a:endParaRPr>
          </a:p>
        </p:txBody>
      </p:sp>
      <p:sp>
        <p:nvSpPr>
          <p:cNvPr id="563" name="Google Shape;563;p41"/>
          <p:cNvSpPr txBox="1"/>
          <p:nvPr/>
        </p:nvSpPr>
        <p:spPr>
          <a:xfrm>
            <a:off x="771510" y="1895057"/>
            <a:ext cx="10483429" cy="44395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2D45"/>
              </a:buClr>
              <a:buSzPts val="2400"/>
              <a:buFont typeface="Arial"/>
              <a:buNone/>
            </a:pPr>
            <a:r>
              <a:t/>
            </a:r>
            <a:endParaRPr b="0" i="0" sz="24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400"/>
              <a:buFont typeface="Arial"/>
              <a:buNone/>
            </a:pPr>
            <a:r>
              <a:rPr lang="en-GB" sz="2400">
                <a:solidFill>
                  <a:schemeClr val="dk1"/>
                </a:solidFill>
                <a:latin typeface="Calibri"/>
                <a:ea typeface="Calibri"/>
                <a:cs typeface="Calibri"/>
                <a:sym typeface="Calibri"/>
              </a:rPr>
              <a:t>Många banker och investerare är ovilliga att finansiera och bevilja företagslån till migrerande entreprenörer eftersom de uppfattas som högrisk (banker kämpar för att validera sin trovärdighet och finansiella historia) så nästa hinder de möter är att få tillgång till kapital (OCED, 2019)</a:t>
            </a:r>
            <a:endParaRPr/>
          </a:p>
          <a:p>
            <a:pPr indent="0" lvl="0" marL="0" marR="0" rtl="0" algn="just">
              <a:lnSpc>
                <a:spcPct val="100000"/>
              </a:lnSpc>
              <a:spcBef>
                <a:spcPts val="0"/>
              </a:spcBef>
              <a:spcAft>
                <a:spcPts val="0"/>
              </a:spcAft>
              <a:buClr>
                <a:srgbClr val="0C2D45"/>
              </a:buClr>
              <a:buSzPts val="2400"/>
              <a:buFont typeface="Arial"/>
              <a:buNone/>
            </a:pPr>
            <a:r>
              <a:t/>
            </a:r>
            <a:endParaRPr b="0" i="0" sz="24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GB" sz="2400">
                <a:solidFill>
                  <a:schemeClr val="dk1"/>
                </a:solidFill>
                <a:latin typeface="Calibri"/>
                <a:ea typeface="Calibri"/>
                <a:cs typeface="Calibri"/>
                <a:sym typeface="Calibri"/>
              </a:rPr>
              <a:t>Tillståndet för det finansiella ekosystemet i ett värdland kan ha en inverkan på verksamheten och expansionen av nystartade företag för migrerande entreprenörer. Utan tillgängligt ekonomiskt stöd och finansiering kommer det att vara avgörande för att starta verksamheten (Davičienė, V., &amp; Lolat, I. 2016).</a:t>
            </a:r>
            <a:endParaRPr sz="24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400"/>
              <a:buFont typeface="Arial"/>
              <a:buNone/>
            </a:pPr>
            <a:r>
              <a:rPr b="0" i="0" lang="en-GB" sz="2400">
                <a:solidFill>
                  <a:schemeClr val="dk1"/>
                </a:solidFill>
                <a:latin typeface="Calibri"/>
                <a:ea typeface="Calibri"/>
                <a:cs typeface="Calibri"/>
                <a:sym typeface="Calibri"/>
              </a:rPr>
              <a:t> </a:t>
            </a:r>
            <a:endParaRPr/>
          </a:p>
          <a:p>
            <a:pPr indent="0" lvl="0" marL="0" marR="0" rtl="0" algn="just">
              <a:lnSpc>
                <a:spcPct val="100000"/>
              </a:lnSpc>
              <a:spcBef>
                <a:spcPts val="0"/>
              </a:spcBef>
              <a:spcAft>
                <a:spcPts val="0"/>
              </a:spcAft>
              <a:buClr>
                <a:srgbClr val="0C2D45"/>
              </a:buClr>
              <a:buSzPts val="2400"/>
              <a:buFont typeface="Arial"/>
              <a:buNone/>
            </a:pPr>
            <a:r>
              <a:t/>
            </a:r>
            <a:endParaRPr b="0" i="0" sz="24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42"/>
          <p:cNvSpPr txBox="1"/>
          <p:nvPr>
            <p:ph idx="1" type="body"/>
          </p:nvPr>
        </p:nvSpPr>
        <p:spPr>
          <a:xfrm>
            <a:off x="162615" y="788520"/>
            <a:ext cx="11701220" cy="916294"/>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600"/>
              <a:buNone/>
            </a:pPr>
            <a:r>
              <a:rPr lang="en-GB"/>
              <a:t>Utmaningar för migrantentreprenörer: Diskriminering</a:t>
            </a:r>
            <a:r>
              <a:rPr lang="en-GB"/>
              <a:t> </a:t>
            </a:r>
            <a:endParaRPr/>
          </a:p>
        </p:txBody>
      </p:sp>
      <p:sp>
        <p:nvSpPr>
          <p:cNvPr id="569" name="Google Shape;569;p42"/>
          <p:cNvSpPr txBox="1"/>
          <p:nvPr>
            <p:ph idx="2" type="body"/>
          </p:nvPr>
        </p:nvSpPr>
        <p:spPr>
          <a:xfrm>
            <a:off x="854285" y="2047457"/>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p:txBody>
      </p:sp>
      <p:sp>
        <p:nvSpPr>
          <p:cNvPr id="570" name="Google Shape;570;p42"/>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
        <p:nvSpPr>
          <p:cNvPr id="571" name="Google Shape;571;p42"/>
          <p:cNvSpPr txBox="1"/>
          <p:nvPr/>
        </p:nvSpPr>
        <p:spPr>
          <a:xfrm>
            <a:off x="854284" y="1704814"/>
            <a:ext cx="10483429" cy="443957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2400"/>
              <a:buFont typeface="Arial"/>
              <a:buNone/>
            </a:pPr>
            <a:r>
              <a:rPr lang="en-GB" sz="2400">
                <a:solidFill>
                  <a:schemeClr val="dk1"/>
                </a:solidFill>
                <a:latin typeface="Calibri"/>
                <a:ea typeface="Calibri"/>
                <a:cs typeface="Calibri"/>
                <a:sym typeface="Calibri"/>
              </a:rPr>
              <a:t>Invandrarentreprenörer upplever ofta diskriminering, vilket kan demotiviera dem från att aktivt driva sina nya företag och istället bli anställda i ett företag eller en organisation</a:t>
            </a:r>
            <a:r>
              <a:rPr b="0" i="0" lang="en-GB" sz="2400">
                <a:solidFill>
                  <a:schemeClr val="dk1"/>
                </a:solidFill>
                <a:latin typeface="Calibri"/>
                <a:ea typeface="Calibri"/>
                <a:cs typeface="Calibri"/>
                <a:sym typeface="Calibri"/>
              </a:rPr>
              <a:t> </a:t>
            </a:r>
            <a:endParaRPr/>
          </a:p>
          <a:p>
            <a:pPr indent="0" lvl="0" marL="0" marR="0" rtl="0" algn="just">
              <a:lnSpc>
                <a:spcPct val="100000"/>
              </a:lnSpc>
              <a:spcBef>
                <a:spcPts val="0"/>
              </a:spcBef>
              <a:spcAft>
                <a:spcPts val="0"/>
              </a:spcAft>
              <a:buClr>
                <a:srgbClr val="0C2D45"/>
              </a:buClr>
              <a:buSzPts val="2400"/>
              <a:buFont typeface="Arial"/>
              <a:buNone/>
            </a:pPr>
            <a:r>
              <a:t/>
            </a:r>
            <a:endParaRPr b="0" i="0" sz="24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400"/>
              <a:buFont typeface="Arial"/>
              <a:buNone/>
            </a:pPr>
            <a:r>
              <a:rPr lang="en-GB" sz="2400">
                <a:solidFill>
                  <a:schemeClr val="dk1"/>
                </a:solidFill>
                <a:latin typeface="Calibri"/>
                <a:ea typeface="Calibri"/>
                <a:cs typeface="Calibri"/>
                <a:sym typeface="Calibri"/>
              </a:rPr>
              <a:t>Diskrimineringspolicies och bättre integrationsåtgärder för invandrare bör genomföras för att motverka stereotyper och fördomar (Naudé, W et. al 2017).</a:t>
            </a:r>
            <a:r>
              <a:rPr b="0" i="0" lang="en-GB" sz="2400">
                <a:solidFill>
                  <a:schemeClr val="dk1"/>
                </a:solidFill>
                <a:latin typeface="Calibri"/>
                <a:ea typeface="Calibri"/>
                <a:cs typeface="Calibri"/>
                <a:sym typeface="Calibri"/>
              </a:rPr>
              <a:t> </a:t>
            </a:r>
            <a:endParaRPr b="0" i="0" sz="24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43"/>
          <p:cNvSpPr txBox="1"/>
          <p:nvPr>
            <p:ph idx="1" type="body"/>
          </p:nvPr>
        </p:nvSpPr>
        <p:spPr>
          <a:xfrm>
            <a:off x="658346" y="4648202"/>
            <a:ext cx="10875308" cy="134683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600"/>
              <a:buNone/>
            </a:pPr>
            <a:r>
              <a:rPr lang="en-GB"/>
              <a:t>Självreflektion: Vilka andra utmaningar för </a:t>
            </a:r>
            <a:r>
              <a:rPr lang="en-GB"/>
              <a:t>migrant entreprenörer</a:t>
            </a:r>
            <a:r>
              <a:rPr lang="en-GB"/>
              <a:t> vid </a:t>
            </a:r>
            <a:r>
              <a:rPr lang="en-GB"/>
              <a:t>företags grundande</a:t>
            </a:r>
            <a:r>
              <a:rPr lang="en-GB"/>
              <a:t> kan du tänka dig?</a:t>
            </a:r>
            <a:endParaRPr/>
          </a:p>
        </p:txBody>
      </p:sp>
      <p:pic>
        <p:nvPicPr>
          <p:cNvPr id="577" name="Google Shape;577;p43"/>
          <p:cNvPicPr preferRelativeResize="0"/>
          <p:nvPr>
            <p:ph idx="3" type="pic"/>
          </p:nvPr>
        </p:nvPicPr>
        <p:blipFill rotWithShape="1">
          <a:blip r:embed="rId3">
            <a:alphaModFix/>
          </a:blip>
          <a:srcRect b="0" l="14070" r="14070" t="0"/>
          <a:stretch/>
        </p:blipFill>
        <p:spPr>
          <a:xfrm>
            <a:off x="438150" y="423475"/>
            <a:ext cx="3752850" cy="3481775"/>
          </a:xfrm>
          <a:prstGeom prst="rect">
            <a:avLst/>
          </a:prstGeom>
          <a:solidFill>
            <a:srgbClr val="D8D8D8"/>
          </a:solidFill>
          <a:ln>
            <a:noFill/>
          </a:ln>
        </p:spPr>
      </p:pic>
      <p:pic>
        <p:nvPicPr>
          <p:cNvPr id="578" name="Google Shape;578;p43"/>
          <p:cNvPicPr preferRelativeResize="0"/>
          <p:nvPr>
            <p:ph idx="4" type="pic"/>
          </p:nvPr>
        </p:nvPicPr>
        <p:blipFill rotWithShape="1">
          <a:blip r:embed="rId4">
            <a:alphaModFix/>
          </a:blip>
          <a:srcRect b="9588" l="0" r="0" t="9589"/>
          <a:stretch/>
        </p:blipFill>
        <p:spPr>
          <a:xfrm>
            <a:off x="4686300" y="423476"/>
            <a:ext cx="2819400" cy="1519624"/>
          </a:xfrm>
          <a:prstGeom prst="rect">
            <a:avLst/>
          </a:prstGeom>
          <a:solidFill>
            <a:srgbClr val="D8D8D8"/>
          </a:solidFill>
          <a:ln>
            <a:noFill/>
          </a:ln>
        </p:spPr>
      </p:pic>
      <p:pic>
        <p:nvPicPr>
          <p:cNvPr id="579" name="Google Shape;579;p43"/>
          <p:cNvPicPr preferRelativeResize="0"/>
          <p:nvPr>
            <p:ph idx="5" type="pic"/>
          </p:nvPr>
        </p:nvPicPr>
        <p:blipFill rotWithShape="1">
          <a:blip r:embed="rId5">
            <a:alphaModFix/>
          </a:blip>
          <a:srcRect b="9585" l="0" r="0" t="9586"/>
          <a:stretch/>
        </p:blipFill>
        <p:spPr>
          <a:xfrm>
            <a:off x="4686300" y="2404676"/>
            <a:ext cx="2819400" cy="1519624"/>
          </a:xfrm>
          <a:prstGeom prst="rect">
            <a:avLst/>
          </a:prstGeom>
          <a:solidFill>
            <a:srgbClr val="D8D8D8"/>
          </a:solidFill>
          <a:ln>
            <a:noFill/>
          </a:ln>
        </p:spPr>
      </p:pic>
      <p:pic>
        <p:nvPicPr>
          <p:cNvPr id="580" name="Google Shape;580;p43"/>
          <p:cNvPicPr preferRelativeResize="0"/>
          <p:nvPr>
            <p:ph idx="6" type="pic"/>
          </p:nvPr>
        </p:nvPicPr>
        <p:blipFill rotWithShape="1">
          <a:blip r:embed="rId6">
            <a:alphaModFix/>
          </a:blip>
          <a:srcRect b="5702" l="40308" r="3695" t="16448"/>
          <a:stretch/>
        </p:blipFill>
        <p:spPr>
          <a:xfrm>
            <a:off x="7962900" y="442525"/>
            <a:ext cx="3752850" cy="3481775"/>
          </a:xfrm>
          <a:prstGeom prst="rect">
            <a:avLst/>
          </a:prstGeom>
          <a:solidFill>
            <a:srgbClr val="D8D8D8"/>
          </a:solidFill>
          <a:ln>
            <a:noFill/>
          </a:ln>
        </p:spPr>
      </p:pic>
      <p:sp>
        <p:nvSpPr>
          <p:cNvPr id="581" name="Google Shape;581;p43"/>
          <p:cNvSpPr txBox="1"/>
          <p:nvPr/>
        </p:nvSpPr>
        <p:spPr>
          <a:xfrm>
            <a:off x="11615942" y="11443924"/>
            <a:ext cx="576060" cy="430124"/>
          </a:xfrm>
          <a:prstGeom prst="rect">
            <a:avLst/>
          </a:prstGeom>
          <a:noFill/>
          <a:ln>
            <a:noFill/>
          </a:ln>
        </p:spPr>
        <p:txBody>
          <a:bodyPr anchorCtr="0" anchor="ctr" bIns="73725" lIns="147450" spcFirstLastPara="1" rIns="147450" wrap="square" tIns="73725">
            <a:noAutofit/>
          </a:bodyPr>
          <a:lstStyle/>
          <a:p>
            <a:pPr indent="0" lvl="0" marL="0" marR="0" rtl="0" algn="ctr">
              <a:spcBef>
                <a:spcPts val="0"/>
              </a:spcBef>
              <a:spcAft>
                <a:spcPts val="0"/>
              </a:spcAft>
              <a:buNone/>
            </a:pPr>
            <a:fld id="{00000000-1234-1234-1234-123412341234}" type="slidenum">
              <a:rPr b="0" i="0" lang="en-GB" sz="1291">
                <a:solidFill>
                  <a:schemeClr val="dk1"/>
                </a:solidFill>
                <a:latin typeface="Calibri"/>
                <a:ea typeface="Calibri"/>
                <a:cs typeface="Calibri"/>
                <a:sym typeface="Calibri"/>
              </a:rPr>
              <a:t>‹#›</a:t>
            </a:fld>
            <a:endParaRPr b="0" i="0" sz="1291">
              <a:solidFill>
                <a:schemeClr val="dk1"/>
              </a:solidFill>
              <a:latin typeface="Calibri"/>
              <a:ea typeface="Calibri"/>
              <a:cs typeface="Calibri"/>
              <a:sym typeface="Calibri"/>
            </a:endParaRPr>
          </a:p>
        </p:txBody>
      </p:sp>
      <p:sp>
        <p:nvSpPr>
          <p:cNvPr id="582" name="Google Shape;582;p43"/>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44"/>
          <p:cNvSpPr txBox="1"/>
          <p:nvPr>
            <p:ph idx="1" type="body"/>
          </p:nvPr>
        </p:nvSpPr>
        <p:spPr>
          <a:xfrm>
            <a:off x="4346104" y="387792"/>
            <a:ext cx="7594884" cy="7300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t>Brist på tillgång till affärsinformation och rådgivning</a:t>
            </a:r>
            <a:r>
              <a:rPr lang="en-GB"/>
              <a:t> </a:t>
            </a:r>
            <a:endParaRPr/>
          </a:p>
        </p:txBody>
      </p:sp>
      <p:sp>
        <p:nvSpPr>
          <p:cNvPr id="588" name="Google Shape;588;p44"/>
          <p:cNvSpPr txBox="1"/>
          <p:nvPr>
            <p:ph idx="2" type="body"/>
          </p:nvPr>
        </p:nvSpPr>
        <p:spPr>
          <a:xfrm>
            <a:off x="4377652" y="1579488"/>
            <a:ext cx="7160273" cy="134171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GB"/>
              <a:t>Invandrarföretagare kanske inte har tillräcklig affärskunskap och råd enligt värdlandets regler när de startar företaget</a:t>
            </a:r>
            <a:r>
              <a:rPr lang="en-GB"/>
              <a:t> </a:t>
            </a:r>
            <a:endParaRPr/>
          </a:p>
          <a:p>
            <a:pPr indent="0" lvl="0" marL="0" rtl="0" algn="l">
              <a:lnSpc>
                <a:spcPct val="100000"/>
              </a:lnSpc>
              <a:spcBef>
                <a:spcPts val="0"/>
              </a:spcBef>
              <a:spcAft>
                <a:spcPts val="0"/>
              </a:spcAft>
              <a:buClr>
                <a:srgbClr val="0C2D45"/>
              </a:buClr>
              <a:buSzPts val="2400"/>
              <a:buNone/>
            </a:pPr>
            <a:r>
              <a:t/>
            </a:r>
            <a:endParaRPr/>
          </a:p>
        </p:txBody>
      </p:sp>
      <p:sp>
        <p:nvSpPr>
          <p:cNvPr id="589" name="Google Shape;589;p44"/>
          <p:cNvSpPr txBox="1"/>
          <p:nvPr>
            <p:ph idx="3" type="body"/>
          </p:nvPr>
        </p:nvSpPr>
        <p:spPr>
          <a:xfrm>
            <a:off x="4370466" y="3088775"/>
            <a:ext cx="7160276" cy="7300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t>Brist på tillgång till marknader</a:t>
            </a:r>
            <a:r>
              <a:rPr lang="en-GB"/>
              <a:t> </a:t>
            </a:r>
            <a:endParaRPr/>
          </a:p>
          <a:p>
            <a:pPr indent="0" lvl="0" marL="0" rtl="0" algn="l">
              <a:lnSpc>
                <a:spcPct val="100000"/>
              </a:lnSpc>
              <a:spcBef>
                <a:spcPts val="0"/>
              </a:spcBef>
              <a:spcAft>
                <a:spcPts val="0"/>
              </a:spcAft>
              <a:buClr>
                <a:srgbClr val="915F9E"/>
              </a:buClr>
              <a:buSzPts val="3600"/>
              <a:buNone/>
            </a:pPr>
            <a:r>
              <a:t/>
            </a:r>
            <a:endParaRPr/>
          </a:p>
        </p:txBody>
      </p:sp>
      <p:pic>
        <p:nvPicPr>
          <p:cNvPr id="590" name="Google Shape;590;p44"/>
          <p:cNvPicPr preferRelativeResize="0"/>
          <p:nvPr>
            <p:ph idx="7" type="pic"/>
          </p:nvPr>
        </p:nvPicPr>
        <p:blipFill rotWithShape="1">
          <a:blip r:embed="rId3">
            <a:alphaModFix/>
          </a:blip>
          <a:srcRect b="0" l="1195" r="1195" t="0"/>
          <a:stretch/>
        </p:blipFill>
        <p:spPr>
          <a:xfrm>
            <a:off x="501328" y="413959"/>
            <a:ext cx="2529327" cy="1727134"/>
          </a:xfrm>
          <a:prstGeom prst="rect">
            <a:avLst/>
          </a:prstGeom>
          <a:solidFill>
            <a:srgbClr val="D8D8D8"/>
          </a:solidFill>
          <a:ln>
            <a:noFill/>
          </a:ln>
        </p:spPr>
      </p:pic>
      <p:pic>
        <p:nvPicPr>
          <p:cNvPr id="591" name="Google Shape;591;p44"/>
          <p:cNvPicPr preferRelativeResize="0"/>
          <p:nvPr>
            <p:ph idx="8" type="pic"/>
          </p:nvPr>
        </p:nvPicPr>
        <p:blipFill rotWithShape="1">
          <a:blip r:embed="rId4">
            <a:alphaModFix/>
          </a:blip>
          <a:srcRect b="0" l="1195" r="1195" t="0"/>
          <a:stretch/>
        </p:blipFill>
        <p:spPr>
          <a:xfrm>
            <a:off x="482278" y="2539396"/>
            <a:ext cx="2529327" cy="1727134"/>
          </a:xfrm>
          <a:prstGeom prst="rect">
            <a:avLst/>
          </a:prstGeom>
          <a:solidFill>
            <a:srgbClr val="D8D8D8"/>
          </a:solidFill>
          <a:ln>
            <a:noFill/>
          </a:ln>
        </p:spPr>
      </p:pic>
      <p:pic>
        <p:nvPicPr>
          <p:cNvPr id="592" name="Google Shape;592;p44"/>
          <p:cNvPicPr preferRelativeResize="0"/>
          <p:nvPr>
            <p:ph idx="9" type="pic"/>
          </p:nvPr>
        </p:nvPicPr>
        <p:blipFill rotWithShape="1">
          <a:blip r:embed="rId5">
            <a:alphaModFix/>
          </a:blip>
          <a:srcRect b="27234" l="0" r="0" t="27234"/>
          <a:stretch/>
        </p:blipFill>
        <p:spPr>
          <a:xfrm>
            <a:off x="463228" y="4672996"/>
            <a:ext cx="2529327" cy="1727134"/>
          </a:xfrm>
          <a:prstGeom prst="rect">
            <a:avLst/>
          </a:prstGeom>
          <a:solidFill>
            <a:srgbClr val="D8D8D8"/>
          </a:solidFill>
          <a:ln>
            <a:noFill/>
          </a:ln>
        </p:spPr>
      </p:pic>
      <p:sp>
        <p:nvSpPr>
          <p:cNvPr id="593" name="Google Shape;593;p44"/>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
        <p:nvSpPr>
          <p:cNvPr id="594" name="Google Shape;594;p44"/>
          <p:cNvSpPr txBox="1"/>
          <p:nvPr>
            <p:ph idx="4" type="body"/>
          </p:nvPr>
        </p:nvSpPr>
        <p:spPr>
          <a:xfrm>
            <a:off x="4378300" y="3793455"/>
            <a:ext cx="7159625" cy="9461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GB"/>
              <a:t>Invandrare Entreprenörer</a:t>
            </a:r>
            <a:r>
              <a:rPr lang="en-GB"/>
              <a:t> kanske inte har tillräcklig affärskunskap och rådgivning om värdlandets regler för att starta företag</a:t>
            </a:r>
            <a:endParaRPr/>
          </a:p>
          <a:p>
            <a:pPr indent="0" lvl="0" marL="0" rtl="0" algn="l">
              <a:lnSpc>
                <a:spcPct val="100000"/>
              </a:lnSpc>
              <a:spcBef>
                <a:spcPts val="0"/>
              </a:spcBef>
              <a:spcAft>
                <a:spcPts val="0"/>
              </a:spcAft>
              <a:buClr>
                <a:srgbClr val="0C2D45"/>
              </a:buClr>
              <a:buSzPts val="24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45"/>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E97924"/>
              </a:buClr>
              <a:buSzPts val="11600"/>
              <a:buNone/>
            </a:pPr>
            <a:r>
              <a:rPr lang="en-GB"/>
              <a:t>04</a:t>
            </a:r>
            <a:endParaRPr/>
          </a:p>
        </p:txBody>
      </p:sp>
      <p:sp>
        <p:nvSpPr>
          <p:cNvPr id="600" name="Google Shape;600;p45"/>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915F9E"/>
              </a:buClr>
              <a:buSzPts val="4800"/>
              <a:buNone/>
            </a:pPr>
            <a:r>
              <a:rPr lang="en-GB"/>
              <a:t>SEKTION</a:t>
            </a:r>
            <a:endParaRPr/>
          </a:p>
        </p:txBody>
      </p:sp>
      <p:sp>
        <p:nvSpPr>
          <p:cNvPr id="601" name="Google Shape;601;p45"/>
          <p:cNvSpPr txBox="1"/>
          <p:nvPr>
            <p:ph idx="3" type="body"/>
          </p:nvPr>
        </p:nvSpPr>
        <p:spPr>
          <a:xfrm>
            <a:off x="343761" y="3082144"/>
            <a:ext cx="6125068" cy="99605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600"/>
              <a:buNone/>
            </a:pPr>
            <a:r>
              <a:rPr lang="en-GB"/>
              <a:t>Styrkor hos migrerande entreprenörer och bedömning av individuell entreprenörskapsförmåga</a:t>
            </a:r>
            <a:endParaRPr/>
          </a:p>
        </p:txBody>
      </p:sp>
      <p:pic>
        <p:nvPicPr>
          <p:cNvPr id="602" name="Google Shape;602;p45"/>
          <p:cNvPicPr preferRelativeResize="0"/>
          <p:nvPr>
            <p:ph idx="4" type="pic"/>
          </p:nvPr>
        </p:nvPicPr>
        <p:blipFill rotWithShape="1">
          <a:blip r:embed="rId3">
            <a:alphaModFix/>
          </a:blip>
          <a:srcRect b="0" l="30258" r="13208" t="0"/>
          <a:stretch/>
        </p:blipFill>
        <p:spPr>
          <a:xfrm>
            <a:off x="6841657" y="0"/>
            <a:ext cx="5364392" cy="6325815"/>
          </a:xfrm>
          <a:prstGeom prst="rect">
            <a:avLst/>
          </a:prstGeom>
          <a:solidFill>
            <a:srgbClr val="D8D8D8"/>
          </a:solidFill>
          <a:ln>
            <a:noFill/>
          </a:ln>
        </p:spPr>
      </p:pic>
      <p:grpSp>
        <p:nvGrpSpPr>
          <p:cNvPr id="603" name="Google Shape;603;p45"/>
          <p:cNvGrpSpPr/>
          <p:nvPr/>
        </p:nvGrpSpPr>
        <p:grpSpPr>
          <a:xfrm>
            <a:off x="-205469" y="3429000"/>
            <a:ext cx="2946331" cy="3019795"/>
            <a:chOff x="3177766" y="6791136"/>
            <a:chExt cx="1361636" cy="1395587"/>
          </a:xfrm>
        </p:grpSpPr>
        <p:sp>
          <p:nvSpPr>
            <p:cNvPr id="604" name="Google Shape;604;p45"/>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05" name="Google Shape;605;p45"/>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06" name="Google Shape;606;p45"/>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46"/>
          <p:cNvSpPr txBox="1"/>
          <p:nvPr>
            <p:ph idx="1" type="body"/>
          </p:nvPr>
        </p:nvSpPr>
        <p:spPr>
          <a:xfrm>
            <a:off x="162615" y="788520"/>
            <a:ext cx="11701220" cy="916294"/>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600"/>
              <a:buNone/>
            </a:pPr>
            <a:r>
              <a:rPr lang="en-GB"/>
              <a:t>Migrerande entreprenörers styrkor</a:t>
            </a:r>
            <a:r>
              <a:rPr lang="en-GB"/>
              <a:t> </a:t>
            </a:r>
            <a:endParaRPr/>
          </a:p>
        </p:txBody>
      </p:sp>
      <p:sp>
        <p:nvSpPr>
          <p:cNvPr id="612" name="Google Shape;612;p46"/>
          <p:cNvSpPr txBox="1"/>
          <p:nvPr>
            <p:ph idx="2" type="body"/>
          </p:nvPr>
        </p:nvSpPr>
        <p:spPr>
          <a:xfrm>
            <a:off x="854285" y="2047457"/>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p:txBody>
      </p:sp>
      <p:sp>
        <p:nvSpPr>
          <p:cNvPr id="613" name="Google Shape;613;p46"/>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
        <p:nvSpPr>
          <p:cNvPr id="614" name="Google Shape;614;p46"/>
          <p:cNvSpPr txBox="1"/>
          <p:nvPr/>
        </p:nvSpPr>
        <p:spPr>
          <a:xfrm>
            <a:off x="854284" y="1704814"/>
            <a:ext cx="10483429" cy="443957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C2D45"/>
              </a:buClr>
              <a:buSzPts val="2400"/>
              <a:buFont typeface="Arial"/>
              <a:buNone/>
            </a:pPr>
            <a:r>
              <a:t/>
            </a:r>
            <a:endParaRPr b="0" i="0" sz="2400">
              <a:solidFill>
                <a:schemeClr val="dk1"/>
              </a:solidFill>
              <a:latin typeface="Calibri"/>
              <a:ea typeface="Calibri"/>
              <a:cs typeface="Calibri"/>
              <a:sym typeface="Calibri"/>
            </a:endParaRPr>
          </a:p>
        </p:txBody>
      </p:sp>
      <p:sp>
        <p:nvSpPr>
          <p:cNvPr id="615" name="Google Shape;615;p46"/>
          <p:cNvSpPr txBox="1"/>
          <p:nvPr/>
        </p:nvSpPr>
        <p:spPr>
          <a:xfrm>
            <a:off x="854285" y="1704813"/>
            <a:ext cx="10483429" cy="443957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2400"/>
              <a:buFont typeface="Arial"/>
              <a:buNone/>
            </a:pPr>
            <a:r>
              <a:rPr lang="en-GB" sz="2400">
                <a:solidFill>
                  <a:schemeClr val="dk1"/>
                </a:solidFill>
                <a:latin typeface="Calibri"/>
                <a:ea typeface="Calibri"/>
                <a:cs typeface="Calibri"/>
                <a:sym typeface="Calibri"/>
              </a:rPr>
              <a:t>Enligt en forskningsstudie utförd av Alexandra, D. et al, (2021) vid Institut Arbeit und Technik (IAT), finns det tre huvudsakliga egenskaper hos migrerande entreprenörer och dessa är:</a:t>
            </a:r>
            <a:r>
              <a:rPr b="0" i="0" lang="en-GB" sz="2400">
                <a:solidFill>
                  <a:schemeClr val="dk1"/>
                </a:solidFill>
                <a:latin typeface="Calibri"/>
                <a:ea typeface="Calibri"/>
                <a:cs typeface="Calibri"/>
                <a:sym typeface="Calibri"/>
              </a:rPr>
              <a:t> </a:t>
            </a:r>
            <a:endParaRPr/>
          </a:p>
          <a:p>
            <a:pPr indent="0" lvl="0" marL="0" marR="0" rtl="0" algn="just">
              <a:lnSpc>
                <a:spcPct val="100000"/>
              </a:lnSpc>
              <a:spcBef>
                <a:spcPts val="0"/>
              </a:spcBef>
              <a:spcAft>
                <a:spcPts val="0"/>
              </a:spcAft>
              <a:buClr>
                <a:srgbClr val="0C2D45"/>
              </a:buClr>
              <a:buSzPts val="2400"/>
              <a:buFont typeface="Arial"/>
              <a:buNone/>
            </a:pPr>
            <a:r>
              <a:t/>
            </a:r>
            <a:endParaRPr b="0" i="0" sz="2400">
              <a:solidFill>
                <a:schemeClr val="dk1"/>
              </a:solidFill>
              <a:latin typeface="Calibri"/>
              <a:ea typeface="Calibri"/>
              <a:cs typeface="Calibri"/>
              <a:sym typeface="Calibri"/>
            </a:endParaRPr>
          </a:p>
          <a:p>
            <a:pPr indent="-457200" lvl="0" marL="457200" marR="0" rtl="0" algn="just">
              <a:lnSpc>
                <a:spcPct val="100000"/>
              </a:lnSpc>
              <a:spcBef>
                <a:spcPts val="0"/>
              </a:spcBef>
              <a:spcAft>
                <a:spcPts val="0"/>
              </a:spcAft>
              <a:buClr>
                <a:schemeClr val="dk1"/>
              </a:buClr>
              <a:buSzPts val="2400"/>
              <a:buFont typeface="Arial"/>
              <a:buAutoNum type="alphaLcParenR"/>
            </a:pPr>
            <a:r>
              <a:rPr b="1" lang="en-GB" sz="2400">
                <a:solidFill>
                  <a:schemeClr val="dk1"/>
                </a:solidFill>
                <a:latin typeface="Calibri"/>
                <a:ea typeface="Calibri"/>
                <a:cs typeface="Calibri"/>
                <a:sym typeface="Calibri"/>
              </a:rPr>
              <a:t>Risktagande attityd – </a:t>
            </a:r>
            <a:r>
              <a:rPr lang="en-GB" sz="2400">
                <a:solidFill>
                  <a:schemeClr val="dk1"/>
                </a:solidFill>
                <a:latin typeface="Calibri"/>
                <a:ea typeface="Calibri"/>
                <a:cs typeface="Calibri"/>
                <a:sym typeface="Calibri"/>
              </a:rPr>
              <a:t>öppen för att ta affärsrisker och se möjligheter på marknaden</a:t>
            </a:r>
            <a:r>
              <a:rPr i="0" lang="en-GB" sz="2400">
                <a:solidFill>
                  <a:schemeClr val="dk1"/>
                </a:solidFill>
                <a:latin typeface="Calibri"/>
                <a:ea typeface="Calibri"/>
                <a:cs typeface="Calibri"/>
                <a:sym typeface="Calibri"/>
              </a:rPr>
              <a:t> </a:t>
            </a:r>
            <a:endParaRPr/>
          </a:p>
          <a:p>
            <a:pPr indent="0" lvl="0" marL="0" marR="0" rtl="0" algn="just">
              <a:lnSpc>
                <a:spcPct val="100000"/>
              </a:lnSpc>
              <a:spcBef>
                <a:spcPts val="0"/>
              </a:spcBef>
              <a:spcAft>
                <a:spcPts val="0"/>
              </a:spcAft>
              <a:buClr>
                <a:srgbClr val="0C2D45"/>
              </a:buClr>
              <a:buSzPts val="2400"/>
              <a:buFont typeface="Arial"/>
              <a:buNone/>
            </a:pPr>
            <a:r>
              <a:t/>
            </a:r>
            <a:endParaRPr b="1" i="0" sz="24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400"/>
              <a:buFont typeface="Arial"/>
              <a:buNone/>
            </a:pPr>
            <a:r>
              <a:rPr b="1" i="0" lang="en-GB" sz="2400">
                <a:solidFill>
                  <a:schemeClr val="dk1"/>
                </a:solidFill>
                <a:latin typeface="Calibri"/>
                <a:ea typeface="Calibri"/>
                <a:cs typeface="Calibri"/>
                <a:sym typeface="Calibri"/>
              </a:rPr>
              <a:t>b) </a:t>
            </a:r>
            <a:r>
              <a:rPr b="1" lang="en-GB" sz="2400">
                <a:solidFill>
                  <a:schemeClr val="dk1"/>
                </a:solidFill>
                <a:latin typeface="Calibri"/>
                <a:ea typeface="Calibri"/>
                <a:cs typeface="Calibri"/>
                <a:sym typeface="Calibri"/>
              </a:rPr>
              <a:t>Uthållighet och kreativitet – </a:t>
            </a:r>
            <a:r>
              <a:rPr lang="en-GB" sz="2400">
                <a:solidFill>
                  <a:schemeClr val="dk1"/>
                </a:solidFill>
                <a:latin typeface="Calibri"/>
                <a:ea typeface="Calibri"/>
                <a:cs typeface="Calibri"/>
                <a:sym typeface="Calibri"/>
              </a:rPr>
              <a:t>upprätthåller företags uthållighet under osäkerhet och närmar sig affärsverksamhet med innovativa lösningar</a:t>
            </a:r>
            <a:r>
              <a:rPr i="0" lang="en-GB" sz="2400">
                <a:solidFill>
                  <a:schemeClr val="dk1"/>
                </a:solidFill>
                <a:latin typeface="Calibri"/>
                <a:ea typeface="Calibri"/>
                <a:cs typeface="Calibri"/>
                <a:sym typeface="Calibri"/>
              </a:rPr>
              <a:t> </a:t>
            </a:r>
            <a:endParaRPr/>
          </a:p>
          <a:p>
            <a:pPr indent="0" lvl="0" marL="0" marR="0" rtl="0" algn="just">
              <a:lnSpc>
                <a:spcPct val="100000"/>
              </a:lnSpc>
              <a:spcBef>
                <a:spcPts val="0"/>
              </a:spcBef>
              <a:spcAft>
                <a:spcPts val="0"/>
              </a:spcAft>
              <a:buClr>
                <a:srgbClr val="0C2D45"/>
              </a:buClr>
              <a:buSzPts val="2400"/>
              <a:buFont typeface="Arial"/>
              <a:buNone/>
            </a:pPr>
            <a:r>
              <a:t/>
            </a:r>
            <a:endParaRPr b="0" i="0" sz="24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400"/>
              <a:buFont typeface="Arial"/>
              <a:buNone/>
            </a:pPr>
            <a:r>
              <a:rPr b="1" i="0" lang="en-GB" sz="2400">
                <a:solidFill>
                  <a:schemeClr val="dk1"/>
                </a:solidFill>
                <a:latin typeface="Calibri"/>
                <a:ea typeface="Calibri"/>
                <a:cs typeface="Calibri"/>
                <a:sym typeface="Calibri"/>
              </a:rPr>
              <a:t>c)</a:t>
            </a:r>
            <a:r>
              <a:rPr b="1" lang="en-GB" sz="2400">
                <a:solidFill>
                  <a:schemeClr val="dk1"/>
                </a:solidFill>
                <a:latin typeface="Calibri"/>
                <a:ea typeface="Calibri"/>
                <a:cs typeface="Calibri"/>
                <a:sym typeface="Calibri"/>
              </a:rPr>
              <a:t>Transnationell förankring – </a:t>
            </a:r>
            <a:r>
              <a:rPr lang="en-GB" sz="2400">
                <a:solidFill>
                  <a:schemeClr val="dk1"/>
                </a:solidFill>
                <a:latin typeface="Calibri"/>
                <a:ea typeface="Calibri"/>
                <a:cs typeface="Calibri"/>
                <a:sym typeface="Calibri"/>
              </a:rPr>
              <a:t>använd deras specifika kunskaper, erfarenheter och kulturer för att stabilisera verksamheten</a:t>
            </a:r>
            <a:r>
              <a:rPr b="0" i="0" lang="en-GB" sz="2400">
                <a:solidFill>
                  <a:schemeClr val="dk1"/>
                </a:solidFill>
                <a:latin typeface="Calibri"/>
                <a:ea typeface="Calibri"/>
                <a:cs typeface="Calibri"/>
                <a:sym typeface="Calibri"/>
              </a:rPr>
              <a:t> </a:t>
            </a:r>
            <a:endParaRPr b="1" i="0" sz="24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47"/>
          <p:cNvSpPr txBox="1"/>
          <p:nvPr>
            <p:ph idx="1" type="body"/>
          </p:nvPr>
        </p:nvSpPr>
        <p:spPr>
          <a:xfrm>
            <a:off x="2363460" y="487658"/>
            <a:ext cx="7465079" cy="723352"/>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00000"/>
              </a:lnSpc>
              <a:spcBef>
                <a:spcPts val="0"/>
              </a:spcBef>
              <a:spcAft>
                <a:spcPts val="0"/>
              </a:spcAft>
              <a:buClr>
                <a:srgbClr val="915F9E"/>
              </a:buClr>
              <a:buSzPct val="100000"/>
              <a:buNone/>
            </a:pPr>
            <a:r>
              <a:rPr lang="en-GB"/>
              <a:t>Impact Survey Entrepreneurship Competencies and Potential</a:t>
            </a:r>
            <a:endParaRPr/>
          </a:p>
          <a:p>
            <a:pPr indent="0" lvl="0" marL="0" rtl="0" algn="ctr">
              <a:lnSpc>
                <a:spcPct val="100000"/>
              </a:lnSpc>
              <a:spcBef>
                <a:spcPts val="0"/>
              </a:spcBef>
              <a:spcAft>
                <a:spcPts val="0"/>
              </a:spcAft>
              <a:buClr>
                <a:srgbClr val="915F9E"/>
              </a:buClr>
              <a:buSzPct val="100000"/>
              <a:buNone/>
            </a:pPr>
            <a:r>
              <a:t/>
            </a:r>
            <a:endParaRPr/>
          </a:p>
          <a:p>
            <a:pPr indent="0" lvl="0" marL="0" rtl="0" algn="ctr">
              <a:lnSpc>
                <a:spcPct val="100000"/>
              </a:lnSpc>
              <a:spcBef>
                <a:spcPts val="0"/>
              </a:spcBef>
              <a:spcAft>
                <a:spcPts val="0"/>
              </a:spcAft>
              <a:buClr>
                <a:srgbClr val="915F9E"/>
              </a:buClr>
              <a:buSzPct val="100000"/>
              <a:buNone/>
            </a:pPr>
            <a:r>
              <a:t/>
            </a:r>
            <a:endParaRPr/>
          </a:p>
        </p:txBody>
      </p:sp>
      <p:pic>
        <p:nvPicPr>
          <p:cNvPr id="621" name="Google Shape;621;p47"/>
          <p:cNvPicPr preferRelativeResize="0"/>
          <p:nvPr>
            <p:ph idx="3" type="pic"/>
          </p:nvPr>
        </p:nvPicPr>
        <p:blipFill rotWithShape="1">
          <a:blip r:embed="rId3">
            <a:alphaModFix/>
          </a:blip>
          <a:srcRect b="38042" l="0" r="42659" t="13577"/>
          <a:stretch/>
        </p:blipFill>
        <p:spPr>
          <a:xfrm>
            <a:off x="0" y="0"/>
            <a:ext cx="12192000" cy="6858000"/>
          </a:xfrm>
          <a:prstGeom prst="rect">
            <a:avLst/>
          </a:prstGeom>
          <a:solidFill>
            <a:srgbClr val="D8D8D8"/>
          </a:solidFill>
          <a:ln>
            <a:noFill/>
          </a:ln>
        </p:spPr>
      </p:pic>
      <p:pic>
        <p:nvPicPr>
          <p:cNvPr id="622" name="Google Shape;622;p47"/>
          <p:cNvPicPr preferRelativeResize="0"/>
          <p:nvPr/>
        </p:nvPicPr>
        <p:blipFill rotWithShape="1">
          <a:blip r:embed="rId4">
            <a:alphaModFix/>
          </a:blip>
          <a:srcRect b="0" l="0" r="0" t="0"/>
          <a:stretch/>
        </p:blipFill>
        <p:spPr>
          <a:xfrm>
            <a:off x="2757713" y="1021542"/>
            <a:ext cx="2975429" cy="3473609"/>
          </a:xfrm>
          <a:prstGeom prst="rect">
            <a:avLst/>
          </a:prstGeom>
          <a:noFill/>
          <a:ln>
            <a:noFill/>
          </a:ln>
        </p:spPr>
      </p:pic>
      <p:sp>
        <p:nvSpPr>
          <p:cNvPr id="623" name="Google Shape;623;p47"/>
          <p:cNvSpPr txBox="1"/>
          <p:nvPr>
            <p:ph idx="2" type="body"/>
          </p:nvPr>
        </p:nvSpPr>
        <p:spPr>
          <a:xfrm>
            <a:off x="5733142" y="2033266"/>
            <a:ext cx="4313111" cy="1059543"/>
          </a:xfrm>
          <a:prstGeom prst="rect">
            <a:avLst/>
          </a:prstGeom>
          <a:solidFill>
            <a:srgbClr val="915F9E"/>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b="1" lang="en-GB">
                <a:solidFill>
                  <a:schemeClr val="lt1"/>
                </a:solidFill>
              </a:rPr>
              <a:t>Klicka för att svara på undersökningen: </a:t>
            </a:r>
            <a:endParaRPr b="1" sz="1800">
              <a:solidFill>
                <a:schemeClr val="lt1"/>
              </a:solidFill>
            </a:endParaRPr>
          </a:p>
          <a:p>
            <a:pPr indent="0" lvl="0" marL="0" rtl="0" algn="just">
              <a:lnSpc>
                <a:spcPct val="100000"/>
              </a:lnSpc>
              <a:spcBef>
                <a:spcPts val="0"/>
              </a:spcBef>
              <a:spcAft>
                <a:spcPts val="0"/>
              </a:spcAft>
              <a:buClr>
                <a:schemeClr val="lt1"/>
              </a:buClr>
              <a:buSzPts val="1800"/>
              <a:buNone/>
            </a:pPr>
            <a:r>
              <a:rPr lang="en-GB" sz="1800" u="sng">
                <a:solidFill>
                  <a:schemeClr val="lt1"/>
                </a:solidFill>
                <a:hlinkClick r:id="rId5">
                  <a:extLst>
                    <a:ext uri="{A12FA001-AC4F-418D-AE19-62706E023703}">
                      <ahyp:hlinkClr val="tx"/>
                    </a:ext>
                  </a:extLst>
                </a:hlinkClick>
              </a:rPr>
              <a:t>https://impactonyouth.eu/assessments/</a:t>
            </a:r>
            <a:endParaRPr sz="1800">
              <a:solidFill>
                <a:schemeClr val="lt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48"/>
          <p:cNvSpPr txBox="1"/>
          <p:nvPr>
            <p:ph idx="1" type="body"/>
          </p:nvPr>
        </p:nvSpPr>
        <p:spPr>
          <a:xfrm>
            <a:off x="1" y="1059821"/>
            <a:ext cx="7823200" cy="1015722"/>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200"/>
              <a:buNone/>
            </a:pPr>
            <a:r>
              <a:rPr lang="en-GB" sz="3200"/>
              <a:t>Impact Survey: Assessing  Entrepreneurship Competencies</a:t>
            </a:r>
            <a:endParaRPr/>
          </a:p>
        </p:txBody>
      </p:sp>
      <p:pic>
        <p:nvPicPr>
          <p:cNvPr id="629" name="Google Shape;629;p48"/>
          <p:cNvPicPr preferRelativeResize="0"/>
          <p:nvPr>
            <p:ph idx="2" type="pic"/>
          </p:nvPr>
        </p:nvPicPr>
        <p:blipFill rotWithShape="1">
          <a:blip r:embed="rId3">
            <a:alphaModFix/>
          </a:blip>
          <a:srcRect b="7854" l="0" r="0" t="7855"/>
          <a:stretch/>
        </p:blipFill>
        <p:spPr>
          <a:xfrm>
            <a:off x="0" y="0"/>
            <a:ext cx="12192000" cy="6858000"/>
          </a:xfrm>
          <a:prstGeom prst="rect">
            <a:avLst/>
          </a:prstGeom>
          <a:solidFill>
            <a:srgbClr val="D8D8D8"/>
          </a:solidFill>
          <a:ln>
            <a:noFill/>
          </a:ln>
        </p:spPr>
      </p:pic>
      <p:sp>
        <p:nvSpPr>
          <p:cNvPr id="630" name="Google Shape;630;p48"/>
          <p:cNvSpPr txBox="1"/>
          <p:nvPr>
            <p:ph idx="3" type="body"/>
          </p:nvPr>
        </p:nvSpPr>
        <p:spPr>
          <a:xfrm>
            <a:off x="536931" y="1676036"/>
            <a:ext cx="6749400" cy="296550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en-GB"/>
              <a:t>IMPACT-programmet använder ett mycket robust verktyg som består av 15 individuella tester av undersökningstyp</a:t>
            </a:r>
            <a:endParaRPr/>
          </a:p>
          <a:p>
            <a:pPr indent="0" lvl="0" marL="0" rtl="0" algn="just">
              <a:spcBef>
                <a:spcPts val="0"/>
              </a:spcBef>
              <a:spcAft>
                <a:spcPts val="0"/>
              </a:spcAft>
              <a:buClr>
                <a:schemeClr val="dk1"/>
              </a:buClr>
              <a:buSzPts val="1100"/>
              <a:buFont typeface="Arial"/>
              <a:buNone/>
            </a:pPr>
            <a:r>
              <a:rPr lang="en-GB"/>
              <a:t>kommer att ge ens entreprenörskompetens.</a:t>
            </a:r>
            <a:endParaRPr/>
          </a:p>
          <a:p>
            <a:pPr indent="0" lvl="0" marL="0" rtl="0" algn="just">
              <a:lnSpc>
                <a:spcPct val="100000"/>
              </a:lnSpc>
              <a:spcBef>
                <a:spcPts val="0"/>
              </a:spcBef>
              <a:spcAft>
                <a:spcPts val="0"/>
              </a:spcAft>
              <a:buClr>
                <a:srgbClr val="0C2D45"/>
              </a:buClr>
              <a:buSzPts val="2400"/>
              <a:buNone/>
            </a:pPr>
            <a:r>
              <a:t/>
            </a:r>
            <a:endParaRPr/>
          </a:p>
          <a:p>
            <a:pPr indent="0" lvl="0" marL="0" rtl="0" algn="just">
              <a:lnSpc>
                <a:spcPct val="100000"/>
              </a:lnSpc>
              <a:spcBef>
                <a:spcPts val="0"/>
              </a:spcBef>
              <a:spcAft>
                <a:spcPts val="0"/>
              </a:spcAft>
              <a:buClr>
                <a:srgbClr val="0C2D45"/>
              </a:buClr>
              <a:buSzPts val="2400"/>
              <a:buNone/>
            </a:pPr>
            <a:r>
              <a:rPr lang="en-GB"/>
              <a:t>Eftersom migrerande entreprenörer är medvetna om sina kompetenser och områden att förbättra är det fördelaktigt för framgången att starta och driva små och medelstora företag</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49"/>
          <p:cNvSpPr txBox="1"/>
          <p:nvPr>
            <p:ph idx="1" type="body"/>
          </p:nvPr>
        </p:nvSpPr>
        <p:spPr>
          <a:xfrm>
            <a:off x="1" y="1241164"/>
            <a:ext cx="7823200" cy="1015722"/>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200"/>
              <a:buNone/>
            </a:pPr>
            <a:r>
              <a:rPr lang="en-GB" sz="3200"/>
              <a:t> Entrepreneurship Potential Self Assessment </a:t>
            </a:r>
            <a:endParaRPr/>
          </a:p>
        </p:txBody>
      </p:sp>
      <p:pic>
        <p:nvPicPr>
          <p:cNvPr id="636" name="Google Shape;636;p49"/>
          <p:cNvPicPr preferRelativeResize="0"/>
          <p:nvPr>
            <p:ph idx="2" type="pic"/>
          </p:nvPr>
        </p:nvPicPr>
        <p:blipFill rotWithShape="1">
          <a:blip r:embed="rId3">
            <a:alphaModFix/>
          </a:blip>
          <a:srcRect b="7854" l="0" r="0" t="7855"/>
          <a:stretch/>
        </p:blipFill>
        <p:spPr>
          <a:xfrm>
            <a:off x="0" y="0"/>
            <a:ext cx="12192000" cy="6858000"/>
          </a:xfrm>
          <a:prstGeom prst="rect">
            <a:avLst/>
          </a:prstGeom>
          <a:solidFill>
            <a:srgbClr val="D8D8D8"/>
          </a:solidFill>
          <a:ln>
            <a:noFill/>
          </a:ln>
        </p:spPr>
      </p:pic>
      <p:sp>
        <p:nvSpPr>
          <p:cNvPr id="637" name="Google Shape;637;p49"/>
          <p:cNvSpPr txBox="1"/>
          <p:nvPr>
            <p:ph idx="3" type="body"/>
          </p:nvPr>
        </p:nvSpPr>
        <p:spPr>
          <a:xfrm>
            <a:off x="362759" y="2174789"/>
            <a:ext cx="6749400" cy="29655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C2D45"/>
              </a:buClr>
              <a:buSzPts val="2400"/>
              <a:buNone/>
            </a:pPr>
            <a:r>
              <a:rPr lang="en-GB"/>
              <a:t>Enkäten på 10 minuter har 50 påståenden som du behöver för att betygsätta det bästa som beskriver din åsikt</a:t>
            </a:r>
            <a:r>
              <a:rPr lang="en-GB"/>
              <a:t> </a:t>
            </a:r>
            <a:endParaRPr/>
          </a:p>
          <a:p>
            <a:pPr indent="0" lvl="0" marL="0" rtl="0" algn="just">
              <a:lnSpc>
                <a:spcPct val="100000"/>
              </a:lnSpc>
              <a:spcBef>
                <a:spcPts val="0"/>
              </a:spcBef>
              <a:spcAft>
                <a:spcPts val="0"/>
              </a:spcAft>
              <a:buClr>
                <a:srgbClr val="0C2D45"/>
              </a:buClr>
              <a:buSzPts val="2400"/>
              <a:buNone/>
            </a:pPr>
            <a:r>
              <a:t/>
            </a:r>
            <a:endParaRPr/>
          </a:p>
          <a:p>
            <a:pPr indent="0" lvl="0" marL="0" rtl="0" algn="just">
              <a:lnSpc>
                <a:spcPct val="100000"/>
              </a:lnSpc>
              <a:spcBef>
                <a:spcPts val="0"/>
              </a:spcBef>
              <a:spcAft>
                <a:spcPts val="0"/>
              </a:spcAft>
              <a:buClr>
                <a:srgbClr val="0C2D45"/>
              </a:buClr>
              <a:buSzPts val="2400"/>
              <a:buNone/>
            </a:pPr>
            <a:r>
              <a:rPr lang="en-GB"/>
              <a:t>Detta kommer att vara en möjlighet att utvärdera och självreflektera över entreprenörskapsegenskaper</a:t>
            </a:r>
            <a:endParaRPr/>
          </a:p>
          <a:p>
            <a:pPr indent="0" lvl="0" marL="0" rtl="0" algn="just">
              <a:lnSpc>
                <a:spcPct val="100000"/>
              </a:lnSpc>
              <a:spcBef>
                <a:spcPts val="0"/>
              </a:spcBef>
              <a:spcAft>
                <a:spcPts val="0"/>
              </a:spcAft>
              <a:buClr>
                <a:srgbClr val="0C2D45"/>
              </a:buClr>
              <a:buSzPts val="2400"/>
              <a:buNone/>
            </a:pPr>
            <a:r>
              <a:t/>
            </a:r>
            <a:endParaRPr/>
          </a:p>
        </p:txBody>
      </p:sp>
      <p:sp>
        <p:nvSpPr>
          <p:cNvPr id="638" name="Google Shape;638;p49"/>
          <p:cNvSpPr txBox="1"/>
          <p:nvPr/>
        </p:nvSpPr>
        <p:spPr>
          <a:xfrm>
            <a:off x="362759" y="4557294"/>
            <a:ext cx="6400897" cy="972650"/>
          </a:xfrm>
          <a:prstGeom prst="rect">
            <a:avLst/>
          </a:prstGeom>
          <a:solidFill>
            <a:srgbClr val="915F9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rPr b="1" lang="en-GB" sz="2400">
                <a:solidFill>
                  <a:schemeClr val="lt1"/>
                </a:solidFill>
                <a:latin typeface="Calibri"/>
                <a:ea typeface="Calibri"/>
                <a:cs typeface="Calibri"/>
                <a:sym typeface="Calibri"/>
              </a:rPr>
              <a:t>Klicka för att göra självbedömningen</a:t>
            </a:r>
            <a:endParaRPr/>
          </a:p>
          <a:p>
            <a:pPr indent="0" lvl="0" marL="0" marR="0" rtl="0" algn="l">
              <a:lnSpc>
                <a:spcPct val="100000"/>
              </a:lnSpc>
              <a:spcBef>
                <a:spcPts val="0"/>
              </a:spcBef>
              <a:spcAft>
                <a:spcPts val="0"/>
              </a:spcAft>
              <a:buClr>
                <a:schemeClr val="lt1"/>
              </a:buClr>
              <a:buSzPts val="1400"/>
              <a:buFont typeface="Arial"/>
              <a:buNone/>
            </a:pPr>
            <a:r>
              <a:rPr b="1" i="0" lang="en-GB" sz="1400" u="sng">
                <a:solidFill>
                  <a:schemeClr val="lt1"/>
                </a:solidFill>
                <a:latin typeface="Calibri"/>
                <a:ea typeface="Calibri"/>
                <a:cs typeface="Calibri"/>
                <a:sym typeface="Calibri"/>
                <a:hlinkClick r:id="rId4">
                  <a:extLst>
                    <a:ext uri="{A12FA001-AC4F-418D-AE19-62706E023703}">
                      <ahyp:hlinkClr val="tx"/>
                    </a:ext>
                  </a:extLst>
                </a:hlinkClick>
              </a:rPr>
              <a:t>https://www.bdc.ca/en/articles-tools/entrepreneur-toolkit/business-assessments/self-assessment-test-your-entrepreneurial-potential</a:t>
            </a:r>
            <a:endParaRPr b="1" i="0" sz="14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5"/>
          <p:cNvSpPr txBox="1"/>
          <p:nvPr>
            <p:ph idx="1" type="body"/>
          </p:nvPr>
        </p:nvSpPr>
        <p:spPr>
          <a:xfrm>
            <a:off x="368149" y="565754"/>
            <a:ext cx="10965253" cy="80426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600"/>
              <a:buNone/>
            </a:pPr>
            <a:r>
              <a:rPr lang="en-GB"/>
              <a:t>LÄRRESURSER FÖR ATT FÖRBÄTTRA AFFÄRSENGELSKA</a:t>
            </a:r>
            <a:r>
              <a:rPr lang="en-GB"/>
              <a:t> </a:t>
            </a:r>
            <a:endParaRPr/>
          </a:p>
        </p:txBody>
      </p:sp>
      <p:sp>
        <p:nvSpPr>
          <p:cNvPr id="275" name="Google Shape;275;p5"/>
          <p:cNvSpPr txBox="1"/>
          <p:nvPr>
            <p:ph idx="2" type="body"/>
          </p:nvPr>
        </p:nvSpPr>
        <p:spPr>
          <a:xfrm>
            <a:off x="206104" y="1370019"/>
            <a:ext cx="7085947" cy="533640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chemeClr val="dk1"/>
              </a:buClr>
              <a:buSzPts val="2400"/>
              <a:buNone/>
            </a:pPr>
            <a:r>
              <a:rPr b="1" lang="en-GB">
                <a:solidFill>
                  <a:schemeClr val="dk1"/>
                </a:solidFill>
              </a:rPr>
              <a:t>1. </a:t>
            </a:r>
            <a:r>
              <a:rPr b="1" lang="en-GB">
                <a:solidFill>
                  <a:schemeClr val="dk1"/>
                </a:solidFill>
              </a:rPr>
              <a:t>Vardagskurs i engelska gratis online av Open Learn University</a:t>
            </a:r>
            <a:r>
              <a:rPr b="1" lang="en-GB">
                <a:solidFill>
                  <a:schemeClr val="dk1"/>
                </a:solidFill>
              </a:rPr>
              <a:t> </a:t>
            </a:r>
            <a:endParaRPr/>
          </a:p>
          <a:p>
            <a:pPr indent="0" lvl="0" marL="0" rtl="0" algn="l">
              <a:lnSpc>
                <a:spcPct val="100000"/>
              </a:lnSpc>
              <a:spcBef>
                <a:spcPts val="0"/>
              </a:spcBef>
              <a:spcAft>
                <a:spcPts val="0"/>
              </a:spcAft>
              <a:buClr>
                <a:schemeClr val="dk1"/>
              </a:buClr>
              <a:buSzPts val="2400"/>
              <a:buNone/>
            </a:pPr>
            <a:r>
              <a:rPr lang="en-GB">
                <a:solidFill>
                  <a:schemeClr val="dk1"/>
                </a:solidFill>
              </a:rPr>
              <a:t>Hemsida</a:t>
            </a:r>
            <a:r>
              <a:rPr lang="en-GB">
                <a:solidFill>
                  <a:schemeClr val="dk1"/>
                </a:solidFill>
              </a:rPr>
              <a:t>: </a:t>
            </a:r>
            <a:endParaRPr/>
          </a:p>
          <a:p>
            <a:pPr indent="-342900" lvl="0" marL="342900" rtl="0" algn="l">
              <a:lnSpc>
                <a:spcPct val="100000"/>
              </a:lnSpc>
              <a:spcBef>
                <a:spcPts val="0"/>
              </a:spcBef>
              <a:spcAft>
                <a:spcPts val="0"/>
              </a:spcAft>
              <a:buClr>
                <a:schemeClr val="dk1"/>
              </a:buClr>
              <a:buSzPts val="2400"/>
              <a:buFont typeface="Arial"/>
              <a:buChar char="•"/>
            </a:pPr>
            <a:r>
              <a:rPr lang="en-GB" u="sng">
                <a:solidFill>
                  <a:schemeClr val="dk1"/>
                </a:solidFill>
                <a:hlinkClick r:id="rId3">
                  <a:extLst>
                    <a:ext uri="{A12FA001-AC4F-418D-AE19-62706E023703}">
                      <ahyp:hlinkClr val="tx"/>
                    </a:ext>
                  </a:extLst>
                </a:hlinkClick>
              </a:rPr>
              <a:t>https://www.open.edu/openlearn/languages/everyday-english-1/</a:t>
            </a:r>
            <a:endParaRPr>
              <a:solidFill>
                <a:schemeClr val="dk1"/>
              </a:solidFill>
            </a:endParaRPr>
          </a:p>
          <a:p>
            <a:pPr indent="-342900" lvl="0" marL="342900" rtl="0" algn="l">
              <a:lnSpc>
                <a:spcPct val="100000"/>
              </a:lnSpc>
              <a:spcBef>
                <a:spcPts val="0"/>
              </a:spcBef>
              <a:spcAft>
                <a:spcPts val="0"/>
              </a:spcAft>
              <a:buClr>
                <a:schemeClr val="dk1"/>
              </a:buClr>
              <a:buSzPts val="2400"/>
              <a:buFont typeface="Arial"/>
              <a:buChar char="•"/>
            </a:pPr>
            <a:r>
              <a:rPr lang="en-GB" u="sng">
                <a:solidFill>
                  <a:schemeClr val="dk1"/>
                </a:solidFill>
                <a:hlinkClick r:id="rId4">
                  <a:extLst>
                    <a:ext uri="{A12FA001-AC4F-418D-AE19-62706E023703}">
                      <ahyp:hlinkClr val="tx"/>
                    </a:ext>
                  </a:extLst>
                </a:hlinkClick>
              </a:rPr>
              <a:t>https://www.open.edu/openlearn/languages/everyday-english-2</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chemeClr val="dk1"/>
              </a:buClr>
              <a:buSzPts val="2400"/>
              <a:buNone/>
            </a:pPr>
            <a:r>
              <a:rPr b="1" lang="en-GB">
                <a:solidFill>
                  <a:schemeClr val="dk1"/>
                </a:solidFill>
              </a:rPr>
              <a:t>2. </a:t>
            </a:r>
            <a:r>
              <a:rPr b="1" lang="en-GB">
                <a:solidFill>
                  <a:schemeClr val="dk1"/>
                </a:solidFill>
              </a:rPr>
              <a:t>Engelska test och nybörjare till avancerad engelska lektioner</a:t>
            </a:r>
            <a:r>
              <a:rPr b="1" lang="en-GB">
                <a:solidFill>
                  <a:schemeClr val="dk1"/>
                </a:solidFill>
              </a:rPr>
              <a:t> </a:t>
            </a:r>
            <a:endParaRPr/>
          </a:p>
          <a:p>
            <a:pPr indent="-342900" lvl="0" marL="342900" rtl="0" algn="l">
              <a:lnSpc>
                <a:spcPct val="100000"/>
              </a:lnSpc>
              <a:spcBef>
                <a:spcPts val="0"/>
              </a:spcBef>
              <a:spcAft>
                <a:spcPts val="0"/>
              </a:spcAft>
              <a:buClr>
                <a:schemeClr val="dk1"/>
              </a:buClr>
              <a:buSzPts val="2400"/>
              <a:buFont typeface="Arial"/>
              <a:buChar char="•"/>
            </a:pPr>
            <a:r>
              <a:rPr lang="en-GB">
                <a:solidFill>
                  <a:schemeClr val="dk1"/>
                </a:solidFill>
              </a:rPr>
              <a:t>Hemsida</a:t>
            </a:r>
            <a:r>
              <a:rPr lang="en-GB">
                <a:solidFill>
                  <a:schemeClr val="dk1"/>
                </a:solidFill>
              </a:rPr>
              <a:t>: </a:t>
            </a:r>
            <a:r>
              <a:rPr lang="en-GB" u="sng">
                <a:solidFill>
                  <a:schemeClr val="dk1"/>
                </a:solidFill>
                <a:hlinkClick r:id="rId5">
                  <a:extLst>
                    <a:ext uri="{A12FA001-AC4F-418D-AE19-62706E023703}">
                      <ahyp:hlinkClr val="tx"/>
                    </a:ext>
                  </a:extLst>
                </a:hlinkClick>
              </a:rPr>
              <a:t>https://www.english52.com/</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p:txBody>
      </p:sp>
      <p:sp>
        <p:nvSpPr>
          <p:cNvPr id="276" name="Google Shape;276;p5"/>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pic>
        <p:nvPicPr>
          <p:cNvPr id="277" name="Google Shape;277;p5"/>
          <p:cNvPicPr preferRelativeResize="0"/>
          <p:nvPr/>
        </p:nvPicPr>
        <p:blipFill rotWithShape="1">
          <a:blip r:embed="rId6">
            <a:alphaModFix/>
          </a:blip>
          <a:srcRect b="5573" l="8386" r="9307" t="10823"/>
          <a:stretch/>
        </p:blipFill>
        <p:spPr>
          <a:xfrm>
            <a:off x="6829401" y="2314829"/>
            <a:ext cx="5734132" cy="3494767"/>
          </a:xfrm>
          <a:prstGeom prst="rect">
            <a:avLst/>
          </a:prstGeom>
          <a:noFill/>
          <a:ln>
            <a:noFill/>
          </a:ln>
          <a:effectLst>
            <a:outerShdw blurRad="63500" sx="102000" rotWithShape="0" algn="ctr" sy="102000">
              <a:srgbClr val="000000">
                <a:alpha val="40000"/>
              </a:srgbClr>
            </a:outerShdw>
          </a:effectLst>
        </p:spPr>
      </p:pic>
      <p:pic>
        <p:nvPicPr>
          <p:cNvPr id="278" name="Google Shape;278;p5"/>
          <p:cNvPicPr preferRelativeResize="0"/>
          <p:nvPr/>
        </p:nvPicPr>
        <p:blipFill rotWithShape="1">
          <a:blip r:embed="rId7">
            <a:alphaModFix/>
          </a:blip>
          <a:srcRect b="0" l="0" r="0" t="0"/>
          <a:stretch/>
        </p:blipFill>
        <p:spPr>
          <a:xfrm>
            <a:off x="7700058" y="2650602"/>
            <a:ext cx="4034742" cy="2578507"/>
          </a:xfrm>
          <a:prstGeom prst="rect">
            <a:avLst/>
          </a:prstGeom>
          <a:noFill/>
          <a:ln>
            <a:noFill/>
          </a:ln>
        </p:spPr>
      </p:pic>
      <p:sp>
        <p:nvSpPr>
          <p:cNvPr id="279" name="Google Shape;279;p5"/>
          <p:cNvSpPr txBox="1"/>
          <p:nvPr/>
        </p:nvSpPr>
        <p:spPr>
          <a:xfrm>
            <a:off x="368149" y="1213392"/>
            <a:ext cx="111602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Följande är lärresurser för att stödja migrerande entreprenörer i att träna engelska, det universella språket:</a:t>
            </a:r>
            <a:r>
              <a:rPr lang="en-GB" sz="2400">
                <a:solidFill>
                  <a:schemeClr val="dk1"/>
                </a:solidFill>
                <a:latin typeface="Calibri"/>
                <a:ea typeface="Calibri"/>
                <a:cs typeface="Calibri"/>
                <a:sym typeface="Calibri"/>
              </a:rPr>
              <a: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50"/>
          <p:cNvSpPr txBox="1"/>
          <p:nvPr>
            <p:ph idx="1" type="body"/>
          </p:nvPr>
        </p:nvSpPr>
        <p:spPr>
          <a:xfrm>
            <a:off x="658346" y="4648202"/>
            <a:ext cx="10875308" cy="134683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600"/>
              <a:buNone/>
            </a:pPr>
            <a:r>
              <a:rPr lang="en-GB"/>
              <a:t>Självreflektion: Vilka är dina personliga styrkor som migrerande entreprenörer du kan dra nytta av?</a:t>
            </a:r>
            <a:r>
              <a:rPr lang="en-GB"/>
              <a:t> </a:t>
            </a:r>
            <a:endParaRPr/>
          </a:p>
        </p:txBody>
      </p:sp>
      <p:pic>
        <p:nvPicPr>
          <p:cNvPr id="644" name="Google Shape;644;p50"/>
          <p:cNvPicPr preferRelativeResize="0"/>
          <p:nvPr>
            <p:ph idx="3" type="pic"/>
          </p:nvPr>
        </p:nvPicPr>
        <p:blipFill rotWithShape="1">
          <a:blip r:embed="rId3">
            <a:alphaModFix/>
          </a:blip>
          <a:srcRect b="0" l="14070" r="14070" t="0"/>
          <a:stretch/>
        </p:blipFill>
        <p:spPr>
          <a:xfrm>
            <a:off x="438150" y="423475"/>
            <a:ext cx="3752850" cy="3481775"/>
          </a:xfrm>
          <a:prstGeom prst="rect">
            <a:avLst/>
          </a:prstGeom>
          <a:solidFill>
            <a:srgbClr val="D8D8D8"/>
          </a:solidFill>
          <a:ln>
            <a:noFill/>
          </a:ln>
        </p:spPr>
      </p:pic>
      <p:pic>
        <p:nvPicPr>
          <p:cNvPr id="645" name="Google Shape;645;p50"/>
          <p:cNvPicPr preferRelativeResize="0"/>
          <p:nvPr>
            <p:ph idx="4" type="pic"/>
          </p:nvPr>
        </p:nvPicPr>
        <p:blipFill rotWithShape="1">
          <a:blip r:embed="rId4">
            <a:alphaModFix/>
          </a:blip>
          <a:srcRect b="9588" l="0" r="0" t="9589"/>
          <a:stretch/>
        </p:blipFill>
        <p:spPr>
          <a:xfrm>
            <a:off x="4686300" y="423476"/>
            <a:ext cx="2819400" cy="1519624"/>
          </a:xfrm>
          <a:prstGeom prst="rect">
            <a:avLst/>
          </a:prstGeom>
          <a:solidFill>
            <a:srgbClr val="D8D8D8"/>
          </a:solidFill>
          <a:ln>
            <a:noFill/>
          </a:ln>
        </p:spPr>
      </p:pic>
      <p:pic>
        <p:nvPicPr>
          <p:cNvPr id="646" name="Google Shape;646;p50"/>
          <p:cNvPicPr preferRelativeResize="0"/>
          <p:nvPr>
            <p:ph idx="5" type="pic"/>
          </p:nvPr>
        </p:nvPicPr>
        <p:blipFill rotWithShape="1">
          <a:blip r:embed="rId5">
            <a:alphaModFix/>
          </a:blip>
          <a:srcRect b="9585" l="0" r="0" t="9586"/>
          <a:stretch/>
        </p:blipFill>
        <p:spPr>
          <a:xfrm>
            <a:off x="4686300" y="2404676"/>
            <a:ext cx="2819400" cy="1519624"/>
          </a:xfrm>
          <a:prstGeom prst="rect">
            <a:avLst/>
          </a:prstGeom>
          <a:solidFill>
            <a:srgbClr val="D8D8D8"/>
          </a:solidFill>
          <a:ln>
            <a:noFill/>
          </a:ln>
        </p:spPr>
      </p:pic>
      <p:pic>
        <p:nvPicPr>
          <p:cNvPr id="647" name="Google Shape;647;p50"/>
          <p:cNvPicPr preferRelativeResize="0"/>
          <p:nvPr>
            <p:ph idx="6" type="pic"/>
          </p:nvPr>
        </p:nvPicPr>
        <p:blipFill rotWithShape="1">
          <a:blip r:embed="rId6">
            <a:alphaModFix/>
          </a:blip>
          <a:srcRect b="5702" l="40308" r="3695" t="16448"/>
          <a:stretch/>
        </p:blipFill>
        <p:spPr>
          <a:xfrm>
            <a:off x="7962900" y="442525"/>
            <a:ext cx="3752850" cy="3481775"/>
          </a:xfrm>
          <a:prstGeom prst="rect">
            <a:avLst/>
          </a:prstGeom>
          <a:solidFill>
            <a:srgbClr val="D8D8D8"/>
          </a:solidFill>
          <a:ln>
            <a:noFill/>
          </a:ln>
        </p:spPr>
      </p:pic>
      <p:sp>
        <p:nvSpPr>
          <p:cNvPr id="648" name="Google Shape;648;p50"/>
          <p:cNvSpPr txBox="1"/>
          <p:nvPr/>
        </p:nvSpPr>
        <p:spPr>
          <a:xfrm>
            <a:off x="11615942" y="11443924"/>
            <a:ext cx="576060" cy="430124"/>
          </a:xfrm>
          <a:prstGeom prst="rect">
            <a:avLst/>
          </a:prstGeom>
          <a:noFill/>
          <a:ln>
            <a:noFill/>
          </a:ln>
        </p:spPr>
        <p:txBody>
          <a:bodyPr anchorCtr="0" anchor="ctr" bIns="73725" lIns="147450" spcFirstLastPara="1" rIns="147450" wrap="square" tIns="73725">
            <a:noAutofit/>
          </a:bodyPr>
          <a:lstStyle/>
          <a:p>
            <a:pPr indent="0" lvl="0" marL="0" marR="0" rtl="0" algn="ctr">
              <a:spcBef>
                <a:spcPts val="0"/>
              </a:spcBef>
              <a:spcAft>
                <a:spcPts val="0"/>
              </a:spcAft>
              <a:buNone/>
            </a:pPr>
            <a:fld id="{00000000-1234-1234-1234-123412341234}" type="slidenum">
              <a:rPr b="0" i="0" lang="en-GB" sz="1291">
                <a:solidFill>
                  <a:schemeClr val="dk1"/>
                </a:solidFill>
                <a:latin typeface="Calibri"/>
                <a:ea typeface="Calibri"/>
                <a:cs typeface="Calibri"/>
                <a:sym typeface="Calibri"/>
              </a:rPr>
              <a:t>‹#›</a:t>
            </a:fld>
            <a:endParaRPr b="0" i="0" sz="1291">
              <a:solidFill>
                <a:schemeClr val="dk1"/>
              </a:solidFill>
              <a:latin typeface="Calibri"/>
              <a:ea typeface="Calibri"/>
              <a:cs typeface="Calibri"/>
              <a:sym typeface="Calibri"/>
            </a:endParaRPr>
          </a:p>
        </p:txBody>
      </p:sp>
      <p:sp>
        <p:nvSpPr>
          <p:cNvPr id="649" name="Google Shape;649;p50"/>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51"/>
          <p:cNvSpPr txBox="1"/>
          <p:nvPr>
            <p:ph idx="2" type="body"/>
          </p:nvPr>
        </p:nvSpPr>
        <p:spPr>
          <a:xfrm>
            <a:off x="5767137" y="2192374"/>
            <a:ext cx="5967663" cy="3493712"/>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lang="en-GB"/>
              <a:t>“</a:t>
            </a:r>
            <a:r>
              <a:rPr i="1" lang="en-GB"/>
              <a:t>Jag lägger aldrig människor med invandrarbakgrund åt sidan. De är verkligen de bästa av de bästa. De flesta av dem vill verkligen arbeta, har starka familjerelationer och är mer än utrustade för att starta eget företag.</a:t>
            </a:r>
            <a:r>
              <a:rPr i="1" lang="en-GB"/>
              <a:t>”</a:t>
            </a:r>
            <a:endParaRPr/>
          </a:p>
          <a:p>
            <a:pPr indent="0" lvl="0" marL="0" rtl="0" algn="ctr">
              <a:lnSpc>
                <a:spcPct val="100000"/>
              </a:lnSpc>
              <a:spcBef>
                <a:spcPts val="0"/>
              </a:spcBef>
              <a:spcAft>
                <a:spcPts val="0"/>
              </a:spcAft>
              <a:buClr>
                <a:schemeClr val="lt1"/>
              </a:buClr>
              <a:buSzPts val="2400"/>
              <a:buNone/>
            </a:pPr>
            <a:r>
              <a:t/>
            </a:r>
            <a:endParaRPr i="1"/>
          </a:p>
          <a:p>
            <a:pPr indent="0" lvl="0" marL="0" rtl="0" algn="ctr">
              <a:lnSpc>
                <a:spcPct val="100000"/>
              </a:lnSpc>
              <a:spcBef>
                <a:spcPts val="0"/>
              </a:spcBef>
              <a:spcAft>
                <a:spcPts val="0"/>
              </a:spcAft>
              <a:buClr>
                <a:schemeClr val="lt1"/>
              </a:buClr>
              <a:buSzPts val="2400"/>
              <a:buNone/>
            </a:pPr>
            <a:r>
              <a:rPr i="1" lang="en-GB"/>
              <a:t> - </a:t>
            </a:r>
            <a:r>
              <a:rPr lang="en-GB"/>
              <a:t>Isabelle DURANT, Belgian MEP for the Greens/European Free Alliance:</a:t>
            </a:r>
            <a:endParaRPr/>
          </a:p>
        </p:txBody>
      </p:sp>
      <p:pic>
        <p:nvPicPr>
          <p:cNvPr id="655" name="Google Shape;655;p51"/>
          <p:cNvPicPr preferRelativeResize="0"/>
          <p:nvPr>
            <p:ph idx="3" type="pic"/>
          </p:nvPr>
        </p:nvPicPr>
        <p:blipFill rotWithShape="1">
          <a:blip r:embed="rId3">
            <a:alphaModFix/>
          </a:blip>
          <a:srcRect b="3517" l="0" r="0" t="3518"/>
          <a:stretch/>
        </p:blipFill>
        <p:spPr>
          <a:xfrm>
            <a:off x="-9961" y="3153842"/>
            <a:ext cx="4642477" cy="2880154"/>
          </a:xfrm>
          <a:prstGeom prst="rect">
            <a:avLst/>
          </a:prstGeom>
          <a:solidFill>
            <a:srgbClr val="D8D8D8"/>
          </a:solidFill>
          <a:ln>
            <a:noFill/>
          </a:ln>
        </p:spPr>
      </p:pic>
      <p:sp>
        <p:nvSpPr>
          <p:cNvPr id="656" name="Google Shape;656;p51"/>
          <p:cNvSpPr txBox="1"/>
          <p:nvPr>
            <p:ph idx="4294967295" type="sldNum"/>
          </p:nvPr>
        </p:nvSpPr>
        <p:spPr>
          <a:xfrm>
            <a:off x="11615738" y="11445875"/>
            <a:ext cx="576262" cy="4286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57" name="Google Shape;657;p51"/>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52"/>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7ABB57"/>
              </a:buClr>
              <a:buSzPts val="11600"/>
              <a:buNone/>
            </a:pPr>
            <a:r>
              <a:rPr lang="en-GB"/>
              <a:t>05</a:t>
            </a:r>
            <a:endParaRPr/>
          </a:p>
        </p:txBody>
      </p:sp>
      <p:sp>
        <p:nvSpPr>
          <p:cNvPr id="663" name="Google Shape;663;p52"/>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915F9E"/>
              </a:buClr>
              <a:buSzPts val="4800"/>
              <a:buNone/>
            </a:pPr>
            <a:r>
              <a:rPr lang="en-GB"/>
              <a:t>SEKTION</a:t>
            </a:r>
            <a:endParaRPr/>
          </a:p>
        </p:txBody>
      </p:sp>
      <p:sp>
        <p:nvSpPr>
          <p:cNvPr id="664" name="Google Shape;664;p52"/>
          <p:cNvSpPr txBox="1"/>
          <p:nvPr>
            <p:ph idx="3" type="body"/>
          </p:nvPr>
        </p:nvSpPr>
        <p:spPr>
          <a:xfrm>
            <a:off x="-348227" y="3813368"/>
            <a:ext cx="6831104" cy="972741"/>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3600"/>
              <a:buNone/>
            </a:pPr>
            <a:r>
              <a:rPr lang="en-GB"/>
              <a:t>UTVECKLING AV EN AFFÄRSPLAN</a:t>
            </a:r>
            <a:endParaRPr/>
          </a:p>
        </p:txBody>
      </p:sp>
      <p:pic>
        <p:nvPicPr>
          <p:cNvPr id="665" name="Google Shape;665;p52"/>
          <p:cNvPicPr preferRelativeResize="0"/>
          <p:nvPr>
            <p:ph idx="4" type="pic"/>
          </p:nvPr>
        </p:nvPicPr>
        <p:blipFill rotWithShape="1">
          <a:blip r:embed="rId3">
            <a:alphaModFix/>
          </a:blip>
          <a:srcRect b="0" l="21707" r="21706" t="0"/>
          <a:stretch/>
        </p:blipFill>
        <p:spPr>
          <a:xfrm>
            <a:off x="6841657" y="0"/>
            <a:ext cx="5364392" cy="6325815"/>
          </a:xfrm>
          <a:prstGeom prst="rect">
            <a:avLst/>
          </a:prstGeom>
          <a:solidFill>
            <a:srgbClr val="D8D8D8"/>
          </a:solidFill>
          <a:ln>
            <a:noFill/>
          </a:ln>
        </p:spPr>
      </p:pic>
      <p:grpSp>
        <p:nvGrpSpPr>
          <p:cNvPr id="666" name="Google Shape;666;p52"/>
          <p:cNvGrpSpPr/>
          <p:nvPr/>
        </p:nvGrpSpPr>
        <p:grpSpPr>
          <a:xfrm>
            <a:off x="-205469" y="3429000"/>
            <a:ext cx="2946331" cy="3019795"/>
            <a:chOff x="3177766" y="6791136"/>
            <a:chExt cx="1361636" cy="1395587"/>
          </a:xfrm>
        </p:grpSpPr>
        <p:sp>
          <p:nvSpPr>
            <p:cNvPr id="667" name="Google Shape;667;p52"/>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68" name="Google Shape;668;p52"/>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69" name="Google Shape;669;p52"/>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53"/>
          <p:cNvSpPr txBox="1"/>
          <p:nvPr>
            <p:ph idx="1" type="body"/>
          </p:nvPr>
        </p:nvSpPr>
        <p:spPr>
          <a:xfrm>
            <a:off x="162615" y="788520"/>
            <a:ext cx="11701220" cy="916294"/>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600"/>
              <a:buNone/>
            </a:pPr>
            <a:r>
              <a:rPr lang="en-GB"/>
              <a:t>Vikten av en affärsplan</a:t>
            </a:r>
            <a:endParaRPr/>
          </a:p>
        </p:txBody>
      </p:sp>
      <p:sp>
        <p:nvSpPr>
          <p:cNvPr id="675" name="Google Shape;675;p53"/>
          <p:cNvSpPr txBox="1"/>
          <p:nvPr>
            <p:ph idx="2" type="body"/>
          </p:nvPr>
        </p:nvSpPr>
        <p:spPr>
          <a:xfrm>
            <a:off x="854285" y="2047457"/>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p:txBody>
      </p:sp>
      <p:sp>
        <p:nvSpPr>
          <p:cNvPr id="676" name="Google Shape;676;p53"/>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
        <p:nvSpPr>
          <p:cNvPr id="677" name="Google Shape;677;p53"/>
          <p:cNvSpPr txBox="1"/>
          <p:nvPr/>
        </p:nvSpPr>
        <p:spPr>
          <a:xfrm>
            <a:off x="854284" y="1704814"/>
            <a:ext cx="10483429" cy="443957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2400"/>
              <a:buFont typeface="Arial"/>
              <a:buNone/>
            </a:pPr>
            <a:r>
              <a:rPr lang="en-GB" sz="2400">
                <a:solidFill>
                  <a:schemeClr val="dk1"/>
                </a:solidFill>
                <a:latin typeface="Calibri"/>
                <a:ea typeface="Calibri"/>
                <a:cs typeface="Calibri"/>
                <a:sym typeface="Calibri"/>
              </a:rPr>
              <a:t>En affärsplan är färdplanen och visionen för ditt nystartade företag.</a:t>
            </a:r>
            <a:r>
              <a:rPr b="0" i="0" lang="en-GB" sz="2400">
                <a:solidFill>
                  <a:schemeClr val="dk1"/>
                </a:solidFill>
                <a:latin typeface="Calibri"/>
                <a:ea typeface="Calibri"/>
                <a:cs typeface="Calibri"/>
                <a:sym typeface="Calibri"/>
              </a:rPr>
              <a:t> </a:t>
            </a:r>
            <a:endParaRPr/>
          </a:p>
          <a:p>
            <a:pPr indent="0" lvl="0" marL="0" marR="0" rtl="0" algn="just">
              <a:lnSpc>
                <a:spcPct val="100000"/>
              </a:lnSpc>
              <a:spcBef>
                <a:spcPts val="0"/>
              </a:spcBef>
              <a:spcAft>
                <a:spcPts val="0"/>
              </a:spcAft>
              <a:buClr>
                <a:srgbClr val="0C2D45"/>
              </a:buClr>
              <a:buSzPts val="2400"/>
              <a:buFont typeface="Arial"/>
              <a:buNone/>
            </a:pPr>
            <a:r>
              <a:t/>
            </a:r>
            <a:endParaRPr b="0" i="0" sz="24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400"/>
              <a:buFont typeface="Arial"/>
              <a:buNone/>
            </a:pPr>
            <a:r>
              <a:rPr lang="en-GB" sz="2400">
                <a:solidFill>
                  <a:schemeClr val="dk1"/>
                </a:solidFill>
                <a:latin typeface="Calibri"/>
                <a:ea typeface="Calibri"/>
                <a:cs typeface="Calibri"/>
                <a:sym typeface="Calibri"/>
              </a:rPr>
              <a:t>Det är viktigt att förstå hur man skriver en effektiv affärsplan eftersom den kommer att ge:</a:t>
            </a:r>
            <a:r>
              <a:rPr b="0" i="0" lang="en-GB" sz="2400">
                <a:solidFill>
                  <a:schemeClr val="dk1"/>
                </a:solidFill>
                <a:latin typeface="Calibri"/>
                <a:ea typeface="Calibri"/>
                <a:cs typeface="Calibri"/>
                <a:sym typeface="Calibri"/>
              </a:rPr>
              <a:t> </a:t>
            </a:r>
            <a:endParaRPr/>
          </a:p>
          <a:p>
            <a:pPr indent="-342900" lvl="0" marL="342900" marR="0" rtl="0" algn="just">
              <a:lnSpc>
                <a:spcPct val="100000"/>
              </a:lnSpc>
              <a:spcBef>
                <a:spcPts val="0"/>
              </a:spcBef>
              <a:spcAft>
                <a:spcPts val="0"/>
              </a:spcAft>
              <a:buClr>
                <a:schemeClr val="dk1"/>
              </a:buClr>
              <a:buSzPts val="2400"/>
              <a:buFont typeface="Noto Sans Symbols"/>
              <a:buChar char="✔"/>
            </a:pPr>
            <a:r>
              <a:rPr lang="en-GB" sz="2400">
                <a:solidFill>
                  <a:schemeClr val="dk1"/>
                </a:solidFill>
                <a:latin typeface="Calibri"/>
                <a:ea typeface="Calibri"/>
                <a:cs typeface="Calibri"/>
                <a:sym typeface="Calibri"/>
              </a:rPr>
              <a:t>klarhet i affärsmål och tidslinje</a:t>
            </a:r>
            <a:endParaRPr/>
          </a:p>
          <a:p>
            <a:pPr indent="-342900" lvl="0" marL="342900" marR="0" rtl="0" algn="just">
              <a:lnSpc>
                <a:spcPct val="100000"/>
              </a:lnSpc>
              <a:spcBef>
                <a:spcPts val="0"/>
              </a:spcBef>
              <a:spcAft>
                <a:spcPts val="0"/>
              </a:spcAft>
              <a:buClr>
                <a:schemeClr val="dk1"/>
              </a:buClr>
              <a:buSzPts val="2400"/>
              <a:buFont typeface="Noto Sans Symbols"/>
              <a:buChar char="✔"/>
            </a:pPr>
            <a:r>
              <a:rPr lang="en-GB" sz="2400">
                <a:solidFill>
                  <a:schemeClr val="dk1"/>
                </a:solidFill>
                <a:latin typeface="Calibri"/>
                <a:ea typeface="Calibri"/>
                <a:cs typeface="Calibri"/>
                <a:sym typeface="Calibri"/>
              </a:rPr>
              <a:t>analys av hur man genomför affärsidén</a:t>
            </a:r>
            <a:endParaRPr/>
          </a:p>
          <a:p>
            <a:pPr indent="-342900" lvl="0" marL="342900" marR="0" rtl="0" algn="just">
              <a:lnSpc>
                <a:spcPct val="100000"/>
              </a:lnSpc>
              <a:spcBef>
                <a:spcPts val="0"/>
              </a:spcBef>
              <a:spcAft>
                <a:spcPts val="0"/>
              </a:spcAft>
              <a:buClr>
                <a:schemeClr val="dk1"/>
              </a:buClr>
              <a:buSzPts val="2400"/>
              <a:buFont typeface="Noto Sans Symbols"/>
              <a:buChar char="✔"/>
            </a:pPr>
            <a:r>
              <a:rPr lang="en-GB" sz="2400">
                <a:solidFill>
                  <a:schemeClr val="dk1"/>
                </a:solidFill>
                <a:latin typeface="Calibri"/>
                <a:ea typeface="Calibri"/>
                <a:cs typeface="Calibri"/>
                <a:sym typeface="Calibri"/>
              </a:rPr>
              <a:t>illustration av strategi och operationer</a:t>
            </a:r>
            <a:r>
              <a:rPr b="0" i="0" lang="en-GB" sz="2400">
                <a:solidFill>
                  <a:schemeClr val="dk1"/>
                </a:solidFill>
                <a:latin typeface="Calibri"/>
                <a:ea typeface="Calibri"/>
                <a:cs typeface="Calibri"/>
                <a:sym typeface="Calibri"/>
              </a:rPr>
              <a:t> </a:t>
            </a:r>
            <a:endParaRPr/>
          </a:p>
          <a:p>
            <a:pPr indent="-342900" lvl="0" marL="342900" marR="0" rtl="0" algn="just">
              <a:lnSpc>
                <a:spcPct val="100000"/>
              </a:lnSpc>
              <a:spcBef>
                <a:spcPts val="0"/>
              </a:spcBef>
              <a:spcAft>
                <a:spcPts val="0"/>
              </a:spcAft>
              <a:buClr>
                <a:schemeClr val="dk1"/>
              </a:buClr>
              <a:buSzPts val="2400"/>
              <a:buFont typeface="Noto Sans Symbols"/>
              <a:buChar char="✔"/>
            </a:pPr>
            <a:r>
              <a:rPr lang="en-GB" sz="2400">
                <a:solidFill>
                  <a:schemeClr val="dk1"/>
                </a:solidFill>
                <a:latin typeface="Calibri"/>
                <a:ea typeface="Calibri"/>
                <a:cs typeface="Calibri"/>
                <a:sym typeface="Calibri"/>
              </a:rPr>
              <a:t>finansieringsmöjligheter</a:t>
            </a:r>
            <a:r>
              <a:rPr b="0" i="0" lang="en-GB" sz="2400">
                <a:solidFill>
                  <a:schemeClr val="dk1"/>
                </a:solidFill>
                <a:latin typeface="Calibri"/>
                <a:ea typeface="Calibri"/>
                <a:cs typeface="Calibri"/>
                <a:sym typeface="Calibri"/>
              </a:rPr>
              <a:t> </a:t>
            </a:r>
            <a:endParaRPr/>
          </a:p>
          <a:p>
            <a:pPr indent="-342900" lvl="0" marL="342900" marR="0" rtl="0" algn="just">
              <a:lnSpc>
                <a:spcPct val="100000"/>
              </a:lnSpc>
              <a:spcBef>
                <a:spcPts val="0"/>
              </a:spcBef>
              <a:spcAft>
                <a:spcPts val="0"/>
              </a:spcAft>
              <a:buClr>
                <a:schemeClr val="dk1"/>
              </a:buClr>
              <a:buSzPts val="2400"/>
              <a:buFont typeface="Noto Sans Symbols"/>
              <a:buChar char="✔"/>
            </a:pPr>
            <a:r>
              <a:rPr lang="en-GB" sz="2400">
                <a:solidFill>
                  <a:schemeClr val="dk1"/>
                </a:solidFill>
                <a:latin typeface="Calibri"/>
                <a:ea typeface="Calibri"/>
                <a:cs typeface="Calibri"/>
                <a:sym typeface="Calibri"/>
              </a:rPr>
              <a:t>hantera och planera för potentiella risker och behandlingar</a:t>
            </a:r>
            <a:r>
              <a:rPr b="0" i="0" lang="en-GB" sz="2400">
                <a:solidFill>
                  <a:schemeClr val="dk1"/>
                </a:solidFill>
                <a:latin typeface="Calibri"/>
                <a:ea typeface="Calibri"/>
                <a:cs typeface="Calibri"/>
                <a:sym typeface="Calibri"/>
              </a:rPr>
              <a: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54"/>
          <p:cNvSpPr txBox="1"/>
          <p:nvPr>
            <p:ph idx="1" type="body"/>
          </p:nvPr>
        </p:nvSpPr>
        <p:spPr>
          <a:xfrm>
            <a:off x="162615" y="559055"/>
            <a:ext cx="11701220" cy="916294"/>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600"/>
              <a:buNone/>
            </a:pPr>
            <a:r>
              <a:rPr lang="en-GB"/>
              <a:t>Grundläggande delar av en affärsplan</a:t>
            </a:r>
            <a:r>
              <a:rPr lang="en-GB"/>
              <a:t> </a:t>
            </a:r>
            <a:endParaRPr/>
          </a:p>
        </p:txBody>
      </p:sp>
      <p:sp>
        <p:nvSpPr>
          <p:cNvPr id="683" name="Google Shape;683;p54"/>
          <p:cNvSpPr txBox="1"/>
          <p:nvPr>
            <p:ph idx="2" type="body"/>
          </p:nvPr>
        </p:nvSpPr>
        <p:spPr>
          <a:xfrm>
            <a:off x="854285" y="2047457"/>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p:txBody>
      </p:sp>
      <p:sp>
        <p:nvSpPr>
          <p:cNvPr id="684" name="Google Shape;684;p54"/>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pic>
        <p:nvPicPr>
          <p:cNvPr id="685" name="Google Shape;685;p54"/>
          <p:cNvPicPr preferRelativeResize="0"/>
          <p:nvPr/>
        </p:nvPicPr>
        <p:blipFill rotWithShape="1">
          <a:blip r:embed="rId3">
            <a:alphaModFix/>
          </a:blip>
          <a:srcRect b="0" l="0" r="0" t="0"/>
          <a:stretch/>
        </p:blipFill>
        <p:spPr>
          <a:xfrm>
            <a:off x="3711387" y="1475349"/>
            <a:ext cx="4285129" cy="4502917"/>
          </a:xfrm>
          <a:prstGeom prst="rect">
            <a:avLst/>
          </a:prstGeom>
          <a:noFill/>
          <a:ln>
            <a:noFill/>
          </a:ln>
        </p:spPr>
      </p:pic>
      <p:sp>
        <p:nvSpPr>
          <p:cNvPr id="686" name="Google Shape;686;p54"/>
          <p:cNvSpPr txBox="1"/>
          <p:nvPr/>
        </p:nvSpPr>
        <p:spPr>
          <a:xfrm>
            <a:off x="3512072" y="6366385"/>
            <a:ext cx="5002305" cy="4871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83">
                <a:solidFill>
                  <a:schemeClr val="dk1"/>
                </a:solidFill>
                <a:latin typeface="Century Schoolbook"/>
                <a:ea typeface="Century Schoolbook"/>
                <a:cs typeface="Century Schoolbook"/>
                <a:sym typeface="Century Schoolbook"/>
              </a:rPr>
              <a:t>Image: Copyright Rice University, OpenStax, under CC BY 4.0 license</a:t>
            </a:r>
            <a:endParaRPr sz="1283">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5"/>
          <p:cNvSpPr txBox="1"/>
          <p:nvPr>
            <p:ph idx="1" type="body"/>
          </p:nvPr>
        </p:nvSpPr>
        <p:spPr>
          <a:xfrm>
            <a:off x="1" y="1241164"/>
            <a:ext cx="7823200" cy="1015722"/>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200"/>
              <a:buNone/>
            </a:pPr>
            <a:r>
              <a:rPr lang="en-GB" sz="3200"/>
              <a:t> Business Plan Checklist</a:t>
            </a:r>
            <a:endParaRPr/>
          </a:p>
        </p:txBody>
      </p:sp>
      <p:pic>
        <p:nvPicPr>
          <p:cNvPr id="692" name="Google Shape;692;p55"/>
          <p:cNvPicPr preferRelativeResize="0"/>
          <p:nvPr>
            <p:ph idx="2" type="pic"/>
          </p:nvPr>
        </p:nvPicPr>
        <p:blipFill rotWithShape="1">
          <a:blip r:embed="rId3">
            <a:alphaModFix/>
          </a:blip>
          <a:srcRect b="7854" l="0" r="0" t="7855"/>
          <a:stretch/>
        </p:blipFill>
        <p:spPr>
          <a:xfrm>
            <a:off x="0" y="0"/>
            <a:ext cx="12192000" cy="6858000"/>
          </a:xfrm>
          <a:prstGeom prst="rect">
            <a:avLst/>
          </a:prstGeom>
          <a:solidFill>
            <a:srgbClr val="D8D8D8"/>
          </a:solidFill>
          <a:ln>
            <a:noFill/>
          </a:ln>
        </p:spPr>
      </p:pic>
      <p:sp>
        <p:nvSpPr>
          <p:cNvPr id="693" name="Google Shape;693;p55"/>
          <p:cNvSpPr txBox="1"/>
          <p:nvPr>
            <p:ph idx="3" type="body"/>
          </p:nvPr>
        </p:nvSpPr>
        <p:spPr>
          <a:xfrm>
            <a:off x="362759" y="1946189"/>
            <a:ext cx="6749339" cy="2965622"/>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C2D45"/>
              </a:buClr>
              <a:buSzPts val="2400"/>
              <a:buNone/>
            </a:pPr>
            <a:r>
              <a:rPr lang="en-GB"/>
              <a:t>En lista med nyckelfrågor att besvara när du utvecklar och skriver dina affärsplaner inklusive mall för beräknad inkomst</a:t>
            </a:r>
            <a:endParaRPr/>
          </a:p>
          <a:p>
            <a:pPr indent="0" lvl="0" marL="0" rtl="0" algn="just">
              <a:lnSpc>
                <a:spcPct val="100000"/>
              </a:lnSpc>
              <a:spcBef>
                <a:spcPts val="0"/>
              </a:spcBef>
              <a:spcAft>
                <a:spcPts val="0"/>
              </a:spcAft>
              <a:buClr>
                <a:srgbClr val="0C2D45"/>
              </a:buClr>
              <a:buSzPts val="2400"/>
              <a:buNone/>
            </a:pPr>
            <a:r>
              <a:t/>
            </a:r>
            <a:endParaRPr/>
          </a:p>
          <a:p>
            <a:pPr indent="0" lvl="0" marL="0" rtl="0" algn="just">
              <a:lnSpc>
                <a:spcPct val="100000"/>
              </a:lnSpc>
              <a:spcBef>
                <a:spcPts val="0"/>
              </a:spcBef>
              <a:spcAft>
                <a:spcPts val="0"/>
              </a:spcAft>
              <a:buClr>
                <a:srgbClr val="0C2D45"/>
              </a:buClr>
              <a:buSzPts val="2400"/>
              <a:buNone/>
            </a:pPr>
            <a:r>
              <a:t/>
            </a:r>
            <a:endParaRPr/>
          </a:p>
        </p:txBody>
      </p:sp>
      <p:sp>
        <p:nvSpPr>
          <p:cNvPr id="694" name="Google Shape;694;p55"/>
          <p:cNvSpPr txBox="1"/>
          <p:nvPr/>
        </p:nvSpPr>
        <p:spPr>
          <a:xfrm>
            <a:off x="362758" y="3519788"/>
            <a:ext cx="6400800" cy="1392000"/>
          </a:xfrm>
          <a:prstGeom prst="rect">
            <a:avLst/>
          </a:prstGeom>
          <a:solidFill>
            <a:srgbClr val="915F9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rPr b="1" lang="en-GB" sz="2400">
                <a:solidFill>
                  <a:schemeClr val="lt1"/>
                </a:solidFill>
                <a:latin typeface="Calibri"/>
                <a:ea typeface="Calibri"/>
                <a:cs typeface="Calibri"/>
                <a:sym typeface="Calibri"/>
              </a:rPr>
              <a:t>Klicka för att se ett exempel på en checklista för en affärsplan</a:t>
            </a:r>
            <a:r>
              <a:rPr b="1" i="0" lang="en-GB" sz="2400">
                <a:solidFill>
                  <a:schemeClr val="lt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lt1"/>
              </a:buClr>
              <a:buSzPts val="2400"/>
              <a:buFont typeface="Arial"/>
              <a:buNone/>
            </a:pPr>
            <a:r>
              <a:rPr b="1" i="0" lang="en-GB" sz="2400" u="sng">
                <a:solidFill>
                  <a:schemeClr val="lt1"/>
                </a:solidFill>
                <a:latin typeface="Calibri"/>
                <a:ea typeface="Calibri"/>
                <a:cs typeface="Calibri"/>
                <a:sym typeface="Calibri"/>
                <a:hlinkClick r:id="rId4">
                  <a:extLst>
                    <a:ext uri="{A12FA001-AC4F-418D-AE19-62706E023703}">
                      <ahyp:hlinkClr val="tx"/>
                    </a:ext>
                  </a:extLst>
                </a:hlinkClick>
              </a:rPr>
              <a:t>https://studylib.net/doc/11852130/a-business-plan-checklist--key-questions-to-answer-organi...</a:t>
            </a:r>
            <a:r>
              <a:rPr b="1" i="0" lang="en-GB" sz="2400">
                <a:solidFill>
                  <a:schemeClr val="lt1"/>
                </a:solidFill>
                <a:latin typeface="Calibri"/>
                <a:ea typeface="Calibri"/>
                <a:cs typeface="Calibri"/>
                <a:sym typeface="Calibri"/>
              </a:rPr>
              <a:t> </a:t>
            </a:r>
            <a:endParaRPr b="1" i="0" sz="1400">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56"/>
          <p:cNvSpPr txBox="1"/>
          <p:nvPr>
            <p:ph idx="2" type="body"/>
          </p:nvPr>
        </p:nvSpPr>
        <p:spPr>
          <a:xfrm>
            <a:off x="5648075" y="1815856"/>
            <a:ext cx="6543925" cy="300715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lang="en-GB"/>
              <a:t>“</a:t>
            </a:r>
            <a:r>
              <a:rPr i="1" lang="en-GB"/>
              <a:t>Jag tror att vi måste börja se på nya européer inte som en del av problemet utan som en del av lösningen. Vi måste ändra bilden: vi bör inte längre betrakta dem som en börda utan som en tillgång. Vi måste inse att vi behöver migranter för att upprätthålla våra ekonomier. Dessa människor har kommit till våra länder för att berika oss.</a:t>
            </a:r>
            <a:r>
              <a:rPr lang="en-GB"/>
              <a:t>“</a:t>
            </a:r>
            <a:endParaRPr/>
          </a:p>
          <a:p>
            <a:pPr indent="0" lvl="0" marL="0" rtl="0" algn="ctr">
              <a:lnSpc>
                <a:spcPct val="100000"/>
              </a:lnSpc>
              <a:spcBef>
                <a:spcPts val="0"/>
              </a:spcBef>
              <a:spcAft>
                <a:spcPts val="0"/>
              </a:spcAft>
              <a:buClr>
                <a:schemeClr val="lt1"/>
              </a:buClr>
              <a:buSzPts val="2400"/>
              <a:buNone/>
            </a:pPr>
            <a:r>
              <a:t/>
            </a:r>
            <a:endParaRPr/>
          </a:p>
          <a:p>
            <a:pPr indent="0" lvl="0" marL="0" rtl="0" algn="ctr">
              <a:lnSpc>
                <a:spcPct val="100000"/>
              </a:lnSpc>
              <a:spcBef>
                <a:spcPts val="0"/>
              </a:spcBef>
              <a:spcAft>
                <a:spcPts val="0"/>
              </a:spcAft>
              <a:buClr>
                <a:schemeClr val="lt1"/>
              </a:buClr>
              <a:buSzPts val="2400"/>
              <a:buNone/>
            </a:pPr>
            <a:r>
              <a:rPr lang="en-GB"/>
              <a:t>-Anna Maria CORAZZA BILDT, Swedish MEP for the European People’s Party</a:t>
            </a:r>
            <a:endParaRPr i="1"/>
          </a:p>
        </p:txBody>
      </p:sp>
      <p:pic>
        <p:nvPicPr>
          <p:cNvPr id="700" name="Google Shape;700;p56"/>
          <p:cNvPicPr preferRelativeResize="0"/>
          <p:nvPr>
            <p:ph idx="3" type="pic"/>
          </p:nvPr>
        </p:nvPicPr>
        <p:blipFill rotWithShape="1">
          <a:blip r:embed="rId3">
            <a:alphaModFix/>
          </a:blip>
          <a:srcRect b="3517" l="0" r="0" t="3518"/>
          <a:stretch/>
        </p:blipFill>
        <p:spPr>
          <a:xfrm>
            <a:off x="-9961" y="3153842"/>
            <a:ext cx="4642477" cy="2880154"/>
          </a:xfrm>
          <a:prstGeom prst="rect">
            <a:avLst/>
          </a:prstGeom>
          <a:solidFill>
            <a:srgbClr val="D8D8D8"/>
          </a:solidFill>
          <a:ln>
            <a:noFill/>
          </a:ln>
        </p:spPr>
      </p:pic>
      <p:sp>
        <p:nvSpPr>
          <p:cNvPr id="701" name="Google Shape;701;p56"/>
          <p:cNvSpPr txBox="1"/>
          <p:nvPr>
            <p:ph idx="4294967295" type="sldNum"/>
          </p:nvPr>
        </p:nvSpPr>
        <p:spPr>
          <a:xfrm>
            <a:off x="11615738" y="11445875"/>
            <a:ext cx="576262" cy="4286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02" name="Google Shape;702;p56"/>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57"/>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7ABB57"/>
              </a:buClr>
              <a:buSzPts val="11600"/>
              <a:buNone/>
            </a:pPr>
            <a:r>
              <a:rPr lang="en-GB"/>
              <a:t>06</a:t>
            </a:r>
            <a:endParaRPr/>
          </a:p>
        </p:txBody>
      </p:sp>
      <p:sp>
        <p:nvSpPr>
          <p:cNvPr id="708" name="Google Shape;708;p57"/>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915F9E"/>
              </a:buClr>
              <a:buSzPts val="4800"/>
              <a:buNone/>
            </a:pPr>
            <a:r>
              <a:rPr lang="en-GB"/>
              <a:t>SEKTION</a:t>
            </a:r>
            <a:endParaRPr/>
          </a:p>
        </p:txBody>
      </p:sp>
      <p:sp>
        <p:nvSpPr>
          <p:cNvPr id="709" name="Google Shape;709;p57"/>
          <p:cNvSpPr txBox="1"/>
          <p:nvPr>
            <p:ph idx="3" type="body"/>
          </p:nvPr>
        </p:nvSpPr>
        <p:spPr>
          <a:xfrm>
            <a:off x="-348227" y="3813368"/>
            <a:ext cx="6831104" cy="972741"/>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3600"/>
              <a:buNone/>
            </a:pPr>
            <a:r>
              <a:rPr lang="en-GB"/>
              <a:t>Fallstudier</a:t>
            </a:r>
            <a:endParaRPr/>
          </a:p>
        </p:txBody>
      </p:sp>
      <p:pic>
        <p:nvPicPr>
          <p:cNvPr id="710" name="Google Shape;710;p57"/>
          <p:cNvPicPr preferRelativeResize="0"/>
          <p:nvPr>
            <p:ph idx="4" type="pic"/>
          </p:nvPr>
        </p:nvPicPr>
        <p:blipFill rotWithShape="1">
          <a:blip r:embed="rId3">
            <a:alphaModFix/>
          </a:blip>
          <a:srcRect b="0" l="21707" r="21706" t="0"/>
          <a:stretch/>
        </p:blipFill>
        <p:spPr>
          <a:xfrm>
            <a:off x="6841657" y="0"/>
            <a:ext cx="5364392" cy="6325815"/>
          </a:xfrm>
          <a:prstGeom prst="rect">
            <a:avLst/>
          </a:prstGeom>
          <a:solidFill>
            <a:srgbClr val="D8D8D8"/>
          </a:solidFill>
          <a:ln>
            <a:noFill/>
          </a:ln>
        </p:spPr>
      </p:pic>
      <p:grpSp>
        <p:nvGrpSpPr>
          <p:cNvPr id="711" name="Google Shape;711;p57"/>
          <p:cNvGrpSpPr/>
          <p:nvPr/>
        </p:nvGrpSpPr>
        <p:grpSpPr>
          <a:xfrm>
            <a:off x="-205469" y="3429000"/>
            <a:ext cx="2946331" cy="3019795"/>
            <a:chOff x="3177766" y="6791136"/>
            <a:chExt cx="1361636" cy="1395587"/>
          </a:xfrm>
        </p:grpSpPr>
        <p:sp>
          <p:nvSpPr>
            <p:cNvPr id="712" name="Google Shape;712;p57"/>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13" name="Google Shape;713;p57"/>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14" name="Google Shape;714;p57"/>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58"/>
          <p:cNvSpPr txBox="1"/>
          <p:nvPr>
            <p:ph idx="1" type="body"/>
          </p:nvPr>
        </p:nvSpPr>
        <p:spPr>
          <a:xfrm>
            <a:off x="743983" y="523547"/>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t>Fallstudie</a:t>
            </a:r>
            <a:r>
              <a:rPr lang="en-GB"/>
              <a:t>: Startup Denmark</a:t>
            </a:r>
            <a:endParaRPr/>
          </a:p>
        </p:txBody>
      </p:sp>
      <p:sp>
        <p:nvSpPr>
          <p:cNvPr id="720" name="Google Shape;720;p58"/>
          <p:cNvSpPr txBox="1"/>
          <p:nvPr>
            <p:ph idx="2" type="body"/>
          </p:nvPr>
        </p:nvSpPr>
        <p:spPr>
          <a:xfrm>
            <a:off x="427144" y="1222491"/>
            <a:ext cx="11337711" cy="443957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Startup Denmark är ett visumsystem för icke-EU-, icke-EES- och icke-schweiziska medborgare. Du ansöker utifrån en affärsplan som utvärderas av en oberoende expertpanel. Om panelen godkänner din affärsplan har du rätt att ansöka om uppehålls- och arbetstillstånd som egenföretagare. Tillståndet ges för en tid av upp till två år med möjlighet till förlängning med tre år i taget. Vem är berättigad att ansöka?</a:t>
            </a:r>
            <a:endParaRPr/>
          </a:p>
          <a:p>
            <a:pPr indent="0" lvl="0" marL="0" rtl="0" algn="l">
              <a:spcBef>
                <a:spcPts val="0"/>
              </a:spcBef>
              <a:spcAft>
                <a:spcPts val="0"/>
              </a:spcAft>
              <a:buClr>
                <a:schemeClr val="dk1"/>
              </a:buClr>
              <a:buSzPts val="1100"/>
              <a:buFont typeface="Arial"/>
              <a:buNone/>
            </a:pPr>
            <a:r>
              <a:rPr lang="en-GB"/>
              <a:t>Startup Denmark är för egenföretagare, och endast icke-EU (Europeiska Unionen), icke-EES (Europeiska ekonomiska samarbetsområdet) och och icke-schweiziska medborgare kan ansöka. Upp till tre icke-EU/EES-medborgare kan skicka in en affärsplan som ett team. Om affärsplanen godkänns av Startup Denmarks expertpanel måste de sökande individuellt ansöka om uppehålls- och arbetstillstånd från immigrationsmyndigheterna.</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rPr lang="en-GB"/>
              <a:t>En icke-EU/EES-medborgare kan lämna in en affärsplan tillsammans med EU/EES-medborgare om de ingår i teamet bakom uppstarten. EU/EES-medborgare behöver dock inte uppehålls- och arbetstillstånd för Danmark på grund av EU:s regler om fri rörlighet för personer och tjänster.</a:t>
            </a:r>
            <a:endParaRPr/>
          </a:p>
        </p:txBody>
      </p:sp>
      <p:pic>
        <p:nvPicPr>
          <p:cNvPr id="721" name="Google Shape;721;p58"/>
          <p:cNvPicPr preferRelativeResize="0"/>
          <p:nvPr/>
        </p:nvPicPr>
        <p:blipFill rotWithShape="1">
          <a:blip r:embed="rId3">
            <a:alphaModFix/>
          </a:blip>
          <a:srcRect b="0" l="0" r="0" t="0"/>
          <a:stretch/>
        </p:blipFill>
        <p:spPr>
          <a:xfrm>
            <a:off x="8810236" y="333123"/>
            <a:ext cx="2972792" cy="84204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59"/>
          <p:cNvSpPr txBox="1"/>
          <p:nvPr>
            <p:ph idx="1" type="body"/>
          </p:nvPr>
        </p:nvSpPr>
        <p:spPr>
          <a:xfrm>
            <a:off x="758027" y="625308"/>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GB"/>
              <a:t>Fallstudie</a:t>
            </a:r>
            <a:r>
              <a:rPr lang="en-GB"/>
              <a:t>: Mexa.Space </a:t>
            </a:r>
            <a:endParaRPr/>
          </a:p>
        </p:txBody>
      </p:sp>
      <p:sp>
        <p:nvSpPr>
          <p:cNvPr id="727" name="Google Shape;727;p59"/>
          <p:cNvSpPr txBox="1"/>
          <p:nvPr>
            <p:ph idx="2" type="body"/>
          </p:nvPr>
        </p:nvSpPr>
        <p:spPr>
          <a:xfrm>
            <a:off x="681827" y="1561989"/>
            <a:ext cx="10587900" cy="4439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000"/>
              <a:buNone/>
            </a:pPr>
            <a:r>
              <a:rPr lang="en-GB" sz="2000"/>
              <a:t>Mexa.space, </a:t>
            </a:r>
            <a:r>
              <a:rPr lang="en-GB" sz="2000"/>
              <a:t>lanserat av Vanessa Arellano, är en onlineplattform som visar upp mexikanskt hantverk globalt. Ursprungligen syftade plattformen till att samarbeta med fysiska butiker, och plattformen bytte online för att bredda sin räckvidd och erbjuda produkter som hantverksmässiga tequilaglas som lyfter fram Mexikos kulturarv. Vanessas entreprenöriella resa inspirerades av en önskan att dela sina mexikanska rötter, vilket ledde till att hon etablerade Mexa.space i Danmark som en bro mellan kulturer.</a:t>
            </a:r>
            <a:endParaRPr/>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rPr lang="en-GB" sz="2000"/>
              <a:t>Övergången till digitalt gjorde det möjligt för Mexa.space att navigera i initiala hinder, såsom ekonomiska begränsningar och behovet av en robust onlinenärvaro. Denna övergång har framgångsrikt kopplat kunder över hela världen med mexikanskt hantverk, stöttat lokala hantverkare och främjat kulturellt utbyte.</a:t>
            </a:r>
            <a:endParaRPr/>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rPr lang="en-GB" sz="2000"/>
              <a:t>När vi blickar framåt strävar Vanessa efter att växa Mexa.space på ett hållbart sätt, diversifiera sitt produktutbud och förbättra sitt europeiska distributionsnätverk, samtidigt som man följer rättvis handel och etiska standarder. Mexa.space exemplifierar effekten av migrantföretagande, genom att använda digital innovation och en passion för arv för att främja kulturell uppskattning och anslutning.</a:t>
            </a:r>
            <a:endParaRPr sz="2000"/>
          </a:p>
        </p:txBody>
      </p:sp>
      <p:pic>
        <p:nvPicPr>
          <p:cNvPr id="728" name="Google Shape;728;p59"/>
          <p:cNvPicPr preferRelativeResize="0"/>
          <p:nvPr/>
        </p:nvPicPr>
        <p:blipFill rotWithShape="1">
          <a:blip r:embed="rId3">
            <a:alphaModFix/>
          </a:blip>
          <a:srcRect b="30621" l="33980" r="35841" t="24299"/>
          <a:stretch/>
        </p:blipFill>
        <p:spPr>
          <a:xfrm>
            <a:off x="7170822" y="355067"/>
            <a:ext cx="1816768" cy="12550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6"/>
          <p:cNvSpPr txBox="1"/>
          <p:nvPr>
            <p:ph idx="1" type="body"/>
          </p:nvPr>
        </p:nvSpPr>
        <p:spPr>
          <a:xfrm>
            <a:off x="613372" y="785673"/>
            <a:ext cx="10965253" cy="80426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600"/>
              <a:buNone/>
            </a:pPr>
            <a:r>
              <a:rPr lang="en-GB"/>
              <a:t>LÄRRESURSER FÖR ATT FÖRBÄTTRA AFFÄRSENGELSKA</a:t>
            </a:r>
            <a:r>
              <a:rPr lang="en-GB"/>
              <a:t> </a:t>
            </a:r>
            <a:endParaRPr/>
          </a:p>
        </p:txBody>
      </p:sp>
      <p:sp>
        <p:nvSpPr>
          <p:cNvPr id="285" name="Google Shape;285;p6"/>
          <p:cNvSpPr txBox="1"/>
          <p:nvPr>
            <p:ph idx="2" type="body"/>
          </p:nvPr>
        </p:nvSpPr>
        <p:spPr>
          <a:xfrm>
            <a:off x="402873" y="1474191"/>
            <a:ext cx="7155396"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chemeClr val="dk1"/>
              </a:buClr>
              <a:buSzPts val="2400"/>
              <a:buNone/>
            </a:pPr>
            <a:r>
              <a:rPr b="1" lang="en-GB">
                <a:solidFill>
                  <a:schemeClr val="dk1"/>
                </a:solidFill>
              </a:rPr>
              <a:t>3. </a:t>
            </a:r>
            <a:r>
              <a:rPr b="1" lang="en-GB">
                <a:solidFill>
                  <a:schemeClr val="dk1"/>
                </a:solidFill>
              </a:rPr>
              <a:t>Talk English – Community som stödjer för att förbättra språkkunskaper</a:t>
            </a:r>
            <a:r>
              <a:rPr b="1" lang="en-GB">
                <a:solidFill>
                  <a:schemeClr val="dk1"/>
                </a:solidFill>
              </a:rPr>
              <a:t> </a:t>
            </a:r>
            <a:endParaRPr/>
          </a:p>
          <a:p>
            <a:pPr indent="-342900" lvl="0" marL="342900" rtl="0" algn="l">
              <a:lnSpc>
                <a:spcPct val="100000"/>
              </a:lnSpc>
              <a:spcBef>
                <a:spcPts val="0"/>
              </a:spcBef>
              <a:spcAft>
                <a:spcPts val="0"/>
              </a:spcAft>
              <a:buClr>
                <a:schemeClr val="dk1"/>
              </a:buClr>
              <a:buSzPts val="2400"/>
              <a:buFont typeface="Arial"/>
              <a:buChar char="•"/>
            </a:pPr>
            <a:r>
              <a:rPr lang="en-GB">
                <a:solidFill>
                  <a:schemeClr val="dk1"/>
                </a:solidFill>
              </a:rPr>
              <a:t>Hemsida</a:t>
            </a:r>
            <a:r>
              <a:rPr lang="en-GB">
                <a:solidFill>
                  <a:schemeClr val="dk1"/>
                </a:solidFill>
              </a:rPr>
              <a:t>: </a:t>
            </a:r>
            <a:r>
              <a:rPr lang="en-GB" u="sng">
                <a:solidFill>
                  <a:schemeClr val="dk1"/>
                </a:solidFill>
                <a:hlinkClick r:id="rId3">
                  <a:extLst>
                    <a:ext uri="{A12FA001-AC4F-418D-AE19-62706E023703}">
                      <ahyp:hlinkClr val="tx"/>
                    </a:ext>
                  </a:extLst>
                </a:hlinkClick>
              </a:rPr>
              <a:t>https://www.talk-english.co.uk/introduction/learners-introduction/</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b="1">
              <a:solidFill>
                <a:schemeClr val="dk1"/>
              </a:solidFill>
            </a:endParaRPr>
          </a:p>
          <a:p>
            <a:pPr indent="0" lvl="0" marL="0" rtl="0" algn="l">
              <a:lnSpc>
                <a:spcPct val="100000"/>
              </a:lnSpc>
              <a:spcBef>
                <a:spcPts val="0"/>
              </a:spcBef>
              <a:spcAft>
                <a:spcPts val="0"/>
              </a:spcAft>
              <a:buClr>
                <a:schemeClr val="dk1"/>
              </a:buClr>
              <a:buSzPts val="2400"/>
              <a:buNone/>
            </a:pPr>
            <a:r>
              <a:rPr b="1" lang="en-GB">
                <a:solidFill>
                  <a:schemeClr val="dk1"/>
                </a:solidFill>
              </a:rPr>
              <a:t>4. </a:t>
            </a:r>
            <a:r>
              <a:rPr b="1" lang="en-GB">
                <a:solidFill>
                  <a:schemeClr val="dk1"/>
                </a:solidFill>
              </a:rPr>
              <a:t>Engelska online olika studiekurser som erbjuds av British Council</a:t>
            </a:r>
            <a:r>
              <a:rPr b="1" lang="en-GB">
                <a:solidFill>
                  <a:schemeClr val="dk1"/>
                </a:solidFill>
              </a:rPr>
              <a:t> </a:t>
            </a:r>
            <a:endParaRPr/>
          </a:p>
          <a:p>
            <a:pPr indent="-342900" lvl="0" marL="342900" rtl="0" algn="l">
              <a:lnSpc>
                <a:spcPct val="100000"/>
              </a:lnSpc>
              <a:spcBef>
                <a:spcPts val="0"/>
              </a:spcBef>
              <a:spcAft>
                <a:spcPts val="0"/>
              </a:spcAft>
              <a:buClr>
                <a:schemeClr val="dk1"/>
              </a:buClr>
              <a:buSzPts val="2400"/>
              <a:buFont typeface="Arial"/>
              <a:buChar char="•"/>
            </a:pPr>
            <a:r>
              <a:rPr lang="en-GB">
                <a:solidFill>
                  <a:schemeClr val="dk1"/>
                </a:solidFill>
              </a:rPr>
              <a:t>Hemsida</a:t>
            </a:r>
            <a:r>
              <a:rPr lang="en-GB">
                <a:solidFill>
                  <a:schemeClr val="dk1"/>
                </a:solidFill>
              </a:rPr>
              <a:t>: </a:t>
            </a:r>
            <a:r>
              <a:rPr lang="en-GB" u="sng">
                <a:solidFill>
                  <a:schemeClr val="dk1"/>
                </a:solidFill>
                <a:hlinkClick r:id="rId4">
                  <a:extLst>
                    <a:ext uri="{A12FA001-AC4F-418D-AE19-62706E023703}">
                      <ahyp:hlinkClr val="tx"/>
                    </a:ext>
                  </a:extLst>
                </a:hlinkClick>
              </a:rPr>
              <a:t>https://www.britishcouncil.org/english/learn-online</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chemeClr val="dk1"/>
              </a:buClr>
              <a:buSzPts val="2400"/>
              <a:buNone/>
            </a:pPr>
            <a:r>
              <a:rPr b="1" lang="en-GB">
                <a:solidFill>
                  <a:schemeClr val="dk1"/>
                </a:solidFill>
              </a:rPr>
              <a:t>5</a:t>
            </a:r>
            <a:r>
              <a:rPr lang="en-GB">
                <a:solidFill>
                  <a:schemeClr val="dk1"/>
                </a:solidFill>
              </a:rPr>
              <a:t>.</a:t>
            </a:r>
            <a:r>
              <a:rPr b="1" lang="en-GB">
                <a:solidFill>
                  <a:schemeClr val="dk1"/>
                </a:solidFill>
              </a:rPr>
              <a:t>Say Hi Application – konversationsöversättning</a:t>
            </a:r>
            <a:r>
              <a:rPr b="1" lang="en-GB">
                <a:solidFill>
                  <a:schemeClr val="dk1"/>
                </a:solidFill>
              </a:rPr>
              <a:t> </a:t>
            </a:r>
            <a:endParaRPr/>
          </a:p>
          <a:p>
            <a:pPr indent="-342900" lvl="0" marL="342900" rtl="0" algn="l">
              <a:lnSpc>
                <a:spcPct val="100000"/>
              </a:lnSpc>
              <a:spcBef>
                <a:spcPts val="0"/>
              </a:spcBef>
              <a:spcAft>
                <a:spcPts val="0"/>
              </a:spcAft>
              <a:buClr>
                <a:schemeClr val="dk1"/>
              </a:buClr>
              <a:buSzPts val="2400"/>
              <a:buFont typeface="Arial"/>
              <a:buChar char="•"/>
            </a:pPr>
            <a:r>
              <a:rPr lang="en-GB">
                <a:solidFill>
                  <a:schemeClr val="dk1"/>
                </a:solidFill>
              </a:rPr>
              <a:t>Hemsida</a:t>
            </a:r>
            <a:r>
              <a:rPr lang="en-GB">
                <a:solidFill>
                  <a:schemeClr val="dk1"/>
                </a:solidFill>
              </a:rPr>
              <a:t>: </a:t>
            </a:r>
            <a:r>
              <a:rPr lang="en-GB" u="sng">
                <a:solidFill>
                  <a:schemeClr val="dk1"/>
                </a:solidFill>
                <a:hlinkClick r:id="rId5">
                  <a:extLst>
                    <a:ext uri="{A12FA001-AC4F-418D-AE19-62706E023703}">
                      <ahyp:hlinkClr val="tx"/>
                    </a:ext>
                  </a:extLst>
                </a:hlinkClick>
              </a:rPr>
              <a:t>https://www.sayhi.com/en/translate/</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190500" lvl="0" marL="342900" rtl="0" algn="l">
              <a:lnSpc>
                <a:spcPct val="100000"/>
              </a:lnSpc>
              <a:spcBef>
                <a:spcPts val="0"/>
              </a:spcBef>
              <a:spcAft>
                <a:spcPts val="0"/>
              </a:spcAft>
              <a:buClr>
                <a:srgbClr val="0C2D45"/>
              </a:buClr>
              <a:buSzPts val="2400"/>
              <a:buFont typeface="Arial"/>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p:txBody>
      </p:sp>
      <p:sp>
        <p:nvSpPr>
          <p:cNvPr id="286" name="Google Shape;286;p6"/>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pic>
        <p:nvPicPr>
          <p:cNvPr id="287" name="Google Shape;287;p6"/>
          <p:cNvPicPr preferRelativeResize="0"/>
          <p:nvPr/>
        </p:nvPicPr>
        <p:blipFill rotWithShape="1">
          <a:blip r:embed="rId6">
            <a:alphaModFix/>
          </a:blip>
          <a:srcRect b="5573" l="8386" r="9307" t="10823"/>
          <a:stretch/>
        </p:blipFill>
        <p:spPr>
          <a:xfrm>
            <a:off x="6829401" y="2314829"/>
            <a:ext cx="5734132" cy="3494767"/>
          </a:xfrm>
          <a:prstGeom prst="rect">
            <a:avLst/>
          </a:prstGeom>
          <a:noFill/>
          <a:ln>
            <a:noFill/>
          </a:ln>
          <a:effectLst>
            <a:outerShdw blurRad="63500" sx="102000" rotWithShape="0" algn="ctr" sy="102000">
              <a:srgbClr val="000000">
                <a:alpha val="40000"/>
              </a:srgbClr>
            </a:outerShdw>
          </a:effectLst>
        </p:spPr>
      </p:pic>
      <p:pic>
        <p:nvPicPr>
          <p:cNvPr id="288" name="Google Shape;288;p6"/>
          <p:cNvPicPr preferRelativeResize="0"/>
          <p:nvPr/>
        </p:nvPicPr>
        <p:blipFill rotWithShape="1">
          <a:blip r:embed="rId7">
            <a:alphaModFix/>
          </a:blip>
          <a:srcRect b="0" l="0" r="0" t="0"/>
          <a:stretch/>
        </p:blipFill>
        <p:spPr>
          <a:xfrm>
            <a:off x="7686784" y="2611762"/>
            <a:ext cx="4102343" cy="257369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60"/>
          <p:cNvSpPr txBox="1"/>
          <p:nvPr>
            <p:ph idx="1" type="body"/>
          </p:nvPr>
        </p:nvSpPr>
        <p:spPr>
          <a:xfrm>
            <a:off x="9055787" y="1982716"/>
            <a:ext cx="2484569" cy="36086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lang="en-GB"/>
              <a:t>www.</a:t>
            </a:r>
            <a:r>
              <a:rPr b="1" lang="en-GB"/>
              <a:t>ingrow</a:t>
            </a:r>
            <a:r>
              <a:rPr lang="en-GB"/>
              <a:t>.eu</a:t>
            </a:r>
            <a:endParaRPr/>
          </a:p>
        </p:txBody>
      </p:sp>
      <p:sp>
        <p:nvSpPr>
          <p:cNvPr id="734" name="Google Shape;734;p60"/>
          <p:cNvSpPr txBox="1"/>
          <p:nvPr>
            <p:ph idx="2" type="body"/>
          </p:nvPr>
        </p:nvSpPr>
        <p:spPr>
          <a:xfrm>
            <a:off x="526494" y="4929906"/>
            <a:ext cx="6500273" cy="7436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900"/>
              <a:buNone/>
            </a:pPr>
            <a:r>
              <a:rPr lang="en-GB"/>
              <a:t>Följ vår resa</a:t>
            </a:r>
            <a:endParaRPr/>
          </a:p>
        </p:txBody>
      </p:sp>
      <p:grpSp>
        <p:nvGrpSpPr>
          <p:cNvPr id="735" name="Google Shape;735;p60"/>
          <p:cNvGrpSpPr/>
          <p:nvPr/>
        </p:nvGrpSpPr>
        <p:grpSpPr>
          <a:xfrm>
            <a:off x="575886" y="4233019"/>
            <a:ext cx="2476327" cy="417772"/>
            <a:chOff x="575887" y="5068173"/>
            <a:chExt cx="1664680" cy="280842"/>
          </a:xfrm>
        </p:grpSpPr>
        <p:grpSp>
          <p:nvGrpSpPr>
            <p:cNvPr id="736" name="Google Shape;736;p60"/>
            <p:cNvGrpSpPr/>
            <p:nvPr/>
          </p:nvGrpSpPr>
          <p:grpSpPr>
            <a:xfrm>
              <a:off x="1614025" y="5068173"/>
              <a:ext cx="280634" cy="280634"/>
              <a:chOff x="1950027" y="2499889"/>
              <a:chExt cx="850463" cy="850463"/>
            </a:xfrm>
          </p:grpSpPr>
          <p:sp>
            <p:nvSpPr>
              <p:cNvPr id="737" name="Google Shape;737;p60"/>
              <p:cNvSpPr/>
              <p:nvPr/>
            </p:nvSpPr>
            <p:spPr>
              <a:xfrm>
                <a:off x="1950027"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grpSp>
            <p:nvGrpSpPr>
              <p:cNvPr id="738" name="Google Shape;738;p60"/>
              <p:cNvGrpSpPr/>
              <p:nvPr/>
            </p:nvGrpSpPr>
            <p:grpSpPr>
              <a:xfrm>
                <a:off x="2107521" y="2657382"/>
                <a:ext cx="535476" cy="535477"/>
                <a:chOff x="2107521" y="2657382"/>
                <a:chExt cx="535476" cy="535477"/>
              </a:xfrm>
            </p:grpSpPr>
            <p:sp>
              <p:nvSpPr>
                <p:cNvPr id="739" name="Google Shape;739;p60"/>
                <p:cNvSpPr/>
                <p:nvPr/>
              </p:nvSpPr>
              <p:spPr>
                <a:xfrm>
                  <a:off x="2107521" y="2657382"/>
                  <a:ext cx="535476" cy="535477"/>
                </a:xfrm>
                <a:custGeom>
                  <a:rect b="b" l="l" r="r" t="t"/>
                  <a:pathLst>
                    <a:path extrusionOk="0" h="535477" w="535476">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40" name="Google Shape;740;p60"/>
                <p:cNvSpPr/>
                <p:nvPr/>
              </p:nvSpPr>
              <p:spPr>
                <a:xfrm>
                  <a:off x="2237925" y="2787786"/>
                  <a:ext cx="274668" cy="274668"/>
                </a:xfrm>
                <a:custGeom>
                  <a:rect b="b" l="l" r="r" t="t"/>
                  <a:pathLst>
                    <a:path extrusionOk="0" h="274668" w="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41" name="Google Shape;741;p60"/>
                <p:cNvSpPr/>
                <p:nvPr/>
              </p:nvSpPr>
              <p:spPr>
                <a:xfrm>
                  <a:off x="2486134" y="2749988"/>
                  <a:ext cx="64257" cy="64257"/>
                </a:xfrm>
                <a:custGeom>
                  <a:rect b="b" l="l" r="r" t="t"/>
                  <a:pathLst>
                    <a:path extrusionOk="0" h="64257" w="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grpSp>
        </p:grpSp>
        <p:grpSp>
          <p:nvGrpSpPr>
            <p:cNvPr id="742" name="Google Shape;742;p60"/>
            <p:cNvGrpSpPr/>
            <p:nvPr/>
          </p:nvGrpSpPr>
          <p:grpSpPr>
            <a:xfrm>
              <a:off x="921794" y="5068173"/>
              <a:ext cx="280634" cy="280634"/>
              <a:chOff x="-147782" y="2499889"/>
              <a:chExt cx="850463" cy="850463"/>
            </a:xfrm>
          </p:grpSpPr>
          <p:sp>
            <p:nvSpPr>
              <p:cNvPr id="743" name="Google Shape;743;p60"/>
              <p:cNvSpPr/>
              <p:nvPr/>
            </p:nvSpPr>
            <p:spPr>
              <a:xfrm>
                <a:off x="-147782"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44" name="Google Shape;744;p60"/>
              <p:cNvSpPr/>
              <p:nvPr/>
            </p:nvSpPr>
            <p:spPr>
              <a:xfrm>
                <a:off x="18530" y="2722899"/>
                <a:ext cx="549966" cy="447280"/>
              </a:xfrm>
              <a:custGeom>
                <a:rect b="b" l="l" r="r" t="t"/>
                <a:pathLst>
                  <a:path extrusionOk="0" h="447280" w="549966">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grpSp>
        <p:grpSp>
          <p:nvGrpSpPr>
            <p:cNvPr id="745" name="Google Shape;745;p60"/>
            <p:cNvGrpSpPr/>
            <p:nvPr/>
          </p:nvGrpSpPr>
          <p:grpSpPr>
            <a:xfrm>
              <a:off x="1959933" y="5068173"/>
              <a:ext cx="280634" cy="280634"/>
              <a:chOff x="2998302" y="2499889"/>
              <a:chExt cx="850463" cy="850463"/>
            </a:xfrm>
          </p:grpSpPr>
          <p:sp>
            <p:nvSpPr>
              <p:cNvPr id="746" name="Google Shape;746;p60"/>
              <p:cNvSpPr/>
              <p:nvPr/>
            </p:nvSpPr>
            <p:spPr>
              <a:xfrm>
                <a:off x="2998302" y="2499889"/>
                <a:ext cx="850463" cy="850463"/>
              </a:xfrm>
              <a:custGeom>
                <a:rect b="b" l="l" r="r" t="t"/>
                <a:pathLst>
                  <a:path extrusionOk="0" h="850463" w="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47" name="Google Shape;747;p60"/>
              <p:cNvSpPr/>
              <p:nvPr/>
            </p:nvSpPr>
            <p:spPr>
              <a:xfrm>
                <a:off x="3139416" y="2726679"/>
                <a:ext cx="568235" cy="398142"/>
              </a:xfrm>
              <a:custGeom>
                <a:rect b="b" l="l" r="r" t="t"/>
                <a:pathLst>
                  <a:path extrusionOk="0" h="398142" w="568235">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grpSp>
        <p:grpSp>
          <p:nvGrpSpPr>
            <p:cNvPr id="748" name="Google Shape;748;p60"/>
            <p:cNvGrpSpPr/>
            <p:nvPr/>
          </p:nvGrpSpPr>
          <p:grpSpPr>
            <a:xfrm>
              <a:off x="575887" y="5068173"/>
              <a:ext cx="280634" cy="280842"/>
              <a:chOff x="-1196056" y="2499889"/>
              <a:chExt cx="850463" cy="851092"/>
            </a:xfrm>
          </p:grpSpPr>
          <p:sp>
            <p:nvSpPr>
              <p:cNvPr id="749" name="Google Shape;749;p60"/>
              <p:cNvSpPr/>
              <p:nvPr/>
            </p:nvSpPr>
            <p:spPr>
              <a:xfrm>
                <a:off x="-1196056" y="2499889"/>
                <a:ext cx="850463" cy="845423"/>
              </a:xfrm>
              <a:custGeom>
                <a:rect b="b" l="l" r="r" t="t"/>
                <a:pathLst>
                  <a:path extrusionOk="0" h="845423" w="85046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50" name="Google Shape;750;p60"/>
              <p:cNvSpPr/>
              <p:nvPr/>
            </p:nvSpPr>
            <p:spPr>
              <a:xfrm>
                <a:off x="-945327" y="2666201"/>
                <a:ext cx="363494" cy="684780"/>
              </a:xfrm>
              <a:custGeom>
                <a:rect b="b" l="l" r="r" t="t"/>
                <a:pathLst>
                  <a:path extrusionOk="0" h="684780" w="363494">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grpSp>
        <p:sp>
          <p:nvSpPr>
            <p:cNvPr id="751" name="Google Shape;751;p60"/>
            <p:cNvSpPr/>
            <p:nvPr/>
          </p:nvSpPr>
          <p:spPr>
            <a:xfrm>
              <a:off x="1267910" y="5068173"/>
              <a:ext cx="280634" cy="280634"/>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pic>
          <p:nvPicPr>
            <p:cNvPr descr="World with solid fill" id="752" name="Google Shape;752;p60"/>
            <p:cNvPicPr preferRelativeResize="0"/>
            <p:nvPr/>
          </p:nvPicPr>
          <p:blipFill rotWithShape="1">
            <a:blip r:embed="rId3">
              <a:alphaModFix/>
            </a:blip>
            <a:srcRect b="0" l="0" r="0" t="0"/>
            <a:stretch/>
          </p:blipFill>
          <p:spPr>
            <a:xfrm>
              <a:off x="1285189" y="5085452"/>
              <a:ext cx="246077" cy="246077"/>
            </a:xfrm>
            <a:prstGeom prst="rect">
              <a:avLst/>
            </a:prstGeom>
            <a:noFill/>
            <a:ln>
              <a:noFill/>
            </a:ln>
          </p:spPr>
        </p:pic>
      </p:grpSp>
      <p:grpSp>
        <p:nvGrpSpPr>
          <p:cNvPr id="753" name="Google Shape;753;p60"/>
          <p:cNvGrpSpPr/>
          <p:nvPr/>
        </p:nvGrpSpPr>
        <p:grpSpPr>
          <a:xfrm>
            <a:off x="9055786" y="2634249"/>
            <a:ext cx="3136215" cy="3344687"/>
            <a:chOff x="9055786" y="2634249"/>
            <a:chExt cx="3136215" cy="3344687"/>
          </a:xfrm>
        </p:grpSpPr>
        <p:sp>
          <p:nvSpPr>
            <p:cNvPr id="754" name="Google Shape;754;p60"/>
            <p:cNvSpPr/>
            <p:nvPr/>
          </p:nvSpPr>
          <p:spPr>
            <a:xfrm>
              <a:off x="9055786" y="3045909"/>
              <a:ext cx="634138" cy="2933026"/>
            </a:xfrm>
            <a:custGeom>
              <a:rect b="b" l="l" r="r" t="t"/>
              <a:pathLst>
                <a:path extrusionOk="0" h="2933026" w="634138">
                  <a:moveTo>
                    <a:pt x="282413" y="153"/>
                  </a:moveTo>
                  <a:cubicBezTo>
                    <a:pt x="490837" y="10321"/>
                    <a:pt x="587423" y="188267"/>
                    <a:pt x="617924" y="376379"/>
                  </a:cubicBezTo>
                  <a:cubicBezTo>
                    <a:pt x="638259" y="503481"/>
                    <a:pt x="623007" y="630583"/>
                    <a:pt x="617924" y="757688"/>
                  </a:cubicBezTo>
                  <a:cubicBezTo>
                    <a:pt x="612840" y="813614"/>
                    <a:pt x="531505" y="1261016"/>
                    <a:pt x="516254" y="1759258"/>
                  </a:cubicBezTo>
                  <a:cubicBezTo>
                    <a:pt x="502911" y="2088456"/>
                    <a:pt x="524595" y="2491611"/>
                    <a:pt x="628984" y="2914228"/>
                  </a:cubicBezTo>
                  <a:lnTo>
                    <a:pt x="634138" y="2933026"/>
                  </a:lnTo>
                  <a:lnTo>
                    <a:pt x="407410" y="2933026"/>
                  </a:lnTo>
                  <a:lnTo>
                    <a:pt x="359936" y="2897466"/>
                  </a:lnTo>
                  <a:cubicBezTo>
                    <a:pt x="265891" y="2812943"/>
                    <a:pt x="185827" y="2709990"/>
                    <a:pt x="124825" y="2587970"/>
                  </a:cubicBezTo>
                  <a:cubicBezTo>
                    <a:pt x="-22597" y="2293092"/>
                    <a:pt x="-27681" y="1942288"/>
                    <a:pt x="48572" y="1627072"/>
                  </a:cubicBezTo>
                  <a:cubicBezTo>
                    <a:pt x="104492" y="1403370"/>
                    <a:pt x="185827" y="1179669"/>
                    <a:pt x="211246" y="950884"/>
                  </a:cubicBezTo>
                  <a:cubicBezTo>
                    <a:pt x="236663" y="722098"/>
                    <a:pt x="226495" y="483145"/>
                    <a:pt x="185827" y="254360"/>
                  </a:cubicBezTo>
                  <a:cubicBezTo>
                    <a:pt x="165494" y="117087"/>
                    <a:pt x="94325" y="-4931"/>
                    <a:pt x="282413" y="15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55" name="Google Shape;755;p60"/>
            <p:cNvSpPr/>
            <p:nvPr/>
          </p:nvSpPr>
          <p:spPr>
            <a:xfrm>
              <a:off x="9815302" y="4872869"/>
              <a:ext cx="2376698" cy="1106067"/>
            </a:xfrm>
            <a:custGeom>
              <a:rect b="b" l="l" r="r" t="t"/>
              <a:pathLst>
                <a:path extrusionOk="0" h="1106067" w="2376698">
                  <a:moveTo>
                    <a:pt x="2376698" y="0"/>
                  </a:moveTo>
                  <a:lnTo>
                    <a:pt x="2376698" y="332258"/>
                  </a:lnTo>
                  <a:lnTo>
                    <a:pt x="2099591" y="550656"/>
                  </a:lnTo>
                  <a:cubicBezTo>
                    <a:pt x="1973139" y="644077"/>
                    <a:pt x="1843509" y="733048"/>
                    <a:pt x="1708796" y="816936"/>
                  </a:cubicBezTo>
                  <a:cubicBezTo>
                    <a:pt x="1604585" y="883031"/>
                    <a:pt x="1501644" y="951667"/>
                    <a:pt x="1397433" y="1018396"/>
                  </a:cubicBezTo>
                  <a:lnTo>
                    <a:pt x="1256608" y="1106067"/>
                  </a:lnTo>
                  <a:lnTo>
                    <a:pt x="8550" y="1106067"/>
                  </a:lnTo>
                  <a:lnTo>
                    <a:pt x="6821" y="1085541"/>
                  </a:lnTo>
                  <a:cubicBezTo>
                    <a:pt x="-22370" y="559077"/>
                    <a:pt x="51579" y="115329"/>
                    <a:pt x="51579" y="115329"/>
                  </a:cubicBezTo>
                  <a:cubicBezTo>
                    <a:pt x="102413" y="339031"/>
                    <a:pt x="168501" y="481385"/>
                    <a:pt x="270171" y="547480"/>
                  </a:cubicBezTo>
                  <a:cubicBezTo>
                    <a:pt x="219334" y="466133"/>
                    <a:pt x="209167" y="354282"/>
                    <a:pt x="254919" y="252599"/>
                  </a:cubicBezTo>
                  <a:cubicBezTo>
                    <a:pt x="321004" y="105162"/>
                    <a:pt x="478592" y="28898"/>
                    <a:pt x="610763" y="89907"/>
                  </a:cubicBezTo>
                  <a:cubicBezTo>
                    <a:pt x="737849" y="145833"/>
                    <a:pt x="788686" y="318692"/>
                    <a:pt x="722600" y="466133"/>
                  </a:cubicBezTo>
                  <a:cubicBezTo>
                    <a:pt x="702265" y="506807"/>
                    <a:pt x="676848" y="542394"/>
                    <a:pt x="646347" y="572900"/>
                  </a:cubicBezTo>
                  <a:cubicBezTo>
                    <a:pt x="1271616" y="593235"/>
                    <a:pt x="1983306" y="191590"/>
                    <a:pt x="2100225" y="110245"/>
                  </a:cubicBezTo>
                  <a:cubicBezTo>
                    <a:pt x="2168852" y="64488"/>
                    <a:pt x="2242563" y="30170"/>
                    <a:pt x="2318816" y="983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56" name="Google Shape;756;p60"/>
            <p:cNvSpPr/>
            <p:nvPr/>
          </p:nvSpPr>
          <p:spPr>
            <a:xfrm>
              <a:off x="9729628" y="2634249"/>
              <a:ext cx="2462373" cy="2302264"/>
            </a:xfrm>
            <a:custGeom>
              <a:rect b="b" l="l" r="r" t="t"/>
              <a:pathLst>
                <a:path extrusionOk="0" h="2302264" w="2462373">
                  <a:moveTo>
                    <a:pt x="1639981" y="2304"/>
                  </a:moveTo>
                  <a:cubicBezTo>
                    <a:pt x="1668655" y="6991"/>
                    <a:pt x="1695343" y="19066"/>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28238" y="259290"/>
                    <a:pt x="2375260" y="228785"/>
                    <a:pt x="2423553" y="212898"/>
                  </a:cubicBezTo>
                  <a:lnTo>
                    <a:pt x="2462373" y="207006"/>
                  </a:lnTo>
                  <a:lnTo>
                    <a:pt x="2462373" y="752629"/>
                  </a:lnTo>
                  <a:lnTo>
                    <a:pt x="2420376" y="812665"/>
                  </a:lnTo>
                  <a:cubicBezTo>
                    <a:pt x="2267871" y="1008563"/>
                    <a:pt x="2086771" y="1185871"/>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lnTo>
                    <a:pt x="2462373" y="1296174"/>
                  </a:lnTo>
                  <a:lnTo>
                    <a:pt x="2462373" y="1829528"/>
                  </a:lnTo>
                  <a:lnTo>
                    <a:pt x="2328556" y="1924657"/>
                  </a:lnTo>
                  <a:cubicBezTo>
                    <a:pt x="2275815" y="1960881"/>
                    <a:pt x="2222756" y="1996788"/>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50067" y="40673"/>
                    <a:pt x="1553959" y="-11758"/>
                    <a:pt x="1639981" y="2304"/>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7"/>
          <p:cNvSpPr txBox="1"/>
          <p:nvPr>
            <p:ph idx="1" type="body"/>
          </p:nvPr>
        </p:nvSpPr>
        <p:spPr>
          <a:xfrm>
            <a:off x="613372" y="516946"/>
            <a:ext cx="10965253" cy="80426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915F9E"/>
              </a:buClr>
              <a:buSzPts val="3600"/>
              <a:buNone/>
            </a:pPr>
            <a:r>
              <a:rPr lang="en-GB"/>
              <a:t>LÄRRESURSER FÖR ATT FÖRBÄTTRA AFFÄRSENGELSKA</a:t>
            </a:r>
            <a:r>
              <a:rPr lang="en-GB"/>
              <a:t> </a:t>
            </a:r>
            <a:endParaRPr/>
          </a:p>
        </p:txBody>
      </p:sp>
      <p:sp>
        <p:nvSpPr>
          <p:cNvPr id="294" name="Google Shape;294;p7"/>
          <p:cNvSpPr txBox="1"/>
          <p:nvPr>
            <p:ph idx="2" type="body"/>
          </p:nvPr>
        </p:nvSpPr>
        <p:spPr>
          <a:xfrm>
            <a:off x="854285" y="1589938"/>
            <a:ext cx="6159972"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chemeClr val="dk1"/>
              </a:buClr>
              <a:buSzPts val="2400"/>
              <a:buNone/>
            </a:pPr>
            <a:r>
              <a:rPr b="1" lang="en-GB">
                <a:solidFill>
                  <a:schemeClr val="dk1"/>
                </a:solidFill>
              </a:rPr>
              <a:t>7</a:t>
            </a:r>
            <a:r>
              <a:rPr lang="en-GB">
                <a:solidFill>
                  <a:schemeClr val="dk1"/>
                </a:solidFill>
              </a:rPr>
              <a:t>.</a:t>
            </a:r>
            <a:r>
              <a:rPr b="1" lang="en-GB">
                <a:solidFill>
                  <a:schemeClr val="dk1"/>
                </a:solidFill>
              </a:rPr>
              <a:t>Perfekt engelsk grammatik – </a:t>
            </a:r>
            <a:r>
              <a:rPr lang="en-GB">
                <a:solidFill>
                  <a:schemeClr val="dk1"/>
                </a:solidFill>
              </a:rPr>
              <a:t>Träna på grammatikkalkylblad, guider och kalkylblad för att fräscha upp språkkunskaperna</a:t>
            </a:r>
            <a:r>
              <a:rPr lang="en-GB">
                <a:solidFill>
                  <a:schemeClr val="dk1"/>
                </a:solidFill>
              </a:rPr>
              <a:t> </a:t>
            </a:r>
            <a:endParaRPr b="1">
              <a:solidFill>
                <a:schemeClr val="dk1"/>
              </a:solidFill>
            </a:endParaRPr>
          </a:p>
          <a:p>
            <a:pPr indent="-342900" lvl="0" marL="342900" rtl="0" algn="l">
              <a:lnSpc>
                <a:spcPct val="100000"/>
              </a:lnSpc>
              <a:spcBef>
                <a:spcPts val="0"/>
              </a:spcBef>
              <a:spcAft>
                <a:spcPts val="0"/>
              </a:spcAft>
              <a:buClr>
                <a:schemeClr val="dk1"/>
              </a:buClr>
              <a:buSzPts val="2400"/>
              <a:buFont typeface="Arial"/>
              <a:buChar char="•"/>
            </a:pPr>
            <a:r>
              <a:rPr lang="en-GB">
                <a:solidFill>
                  <a:schemeClr val="dk1"/>
                </a:solidFill>
              </a:rPr>
              <a:t>Hemsida</a:t>
            </a:r>
            <a:r>
              <a:rPr lang="en-GB">
                <a:solidFill>
                  <a:schemeClr val="dk1"/>
                </a:solidFill>
              </a:rPr>
              <a:t>: </a:t>
            </a:r>
            <a:r>
              <a:rPr lang="en-GB" u="sng">
                <a:solidFill>
                  <a:schemeClr val="dk1"/>
                </a:solidFill>
                <a:hlinkClick r:id="rId3">
                  <a:extLst>
                    <a:ext uri="{A12FA001-AC4F-418D-AE19-62706E023703}">
                      <ahyp:hlinkClr val="tx"/>
                    </a:ext>
                  </a:extLst>
                </a:hlinkClick>
              </a:rPr>
              <a:t>https://www.perfect-english-grammar.com/</a:t>
            </a:r>
            <a:endParaRPr>
              <a:solidFill>
                <a:schemeClr val="dk1"/>
              </a:solidFill>
            </a:endParaRPr>
          </a:p>
          <a:p>
            <a:pPr indent="-190500" lvl="0" marL="342900" rtl="0" algn="l">
              <a:lnSpc>
                <a:spcPct val="100000"/>
              </a:lnSpc>
              <a:spcBef>
                <a:spcPts val="0"/>
              </a:spcBef>
              <a:spcAft>
                <a:spcPts val="0"/>
              </a:spcAft>
              <a:buClr>
                <a:srgbClr val="0C2D45"/>
              </a:buClr>
              <a:buSzPts val="24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2400"/>
              <a:buNone/>
            </a:pPr>
            <a:r>
              <a:rPr b="1" lang="en-GB">
                <a:solidFill>
                  <a:schemeClr val="dk1"/>
                </a:solidFill>
              </a:rPr>
              <a:t>8. </a:t>
            </a:r>
            <a:r>
              <a:rPr b="1" lang="en-GB">
                <a:solidFill>
                  <a:schemeClr val="dk1"/>
                </a:solidFill>
              </a:rPr>
              <a:t>Spotlight Podcast – </a:t>
            </a:r>
            <a:r>
              <a:rPr lang="en-GB">
                <a:solidFill>
                  <a:schemeClr val="dk1"/>
                </a:solidFill>
              </a:rPr>
              <a:t>Lyssna på engelsktalande</a:t>
            </a:r>
            <a:endParaRPr>
              <a:solidFill>
                <a:schemeClr val="dk1"/>
              </a:solidFill>
            </a:endParaRPr>
          </a:p>
          <a:p>
            <a:pPr indent="-342900" lvl="0" marL="342900" rtl="0" algn="l">
              <a:lnSpc>
                <a:spcPct val="100000"/>
              </a:lnSpc>
              <a:spcBef>
                <a:spcPts val="0"/>
              </a:spcBef>
              <a:spcAft>
                <a:spcPts val="0"/>
              </a:spcAft>
              <a:buClr>
                <a:schemeClr val="dk1"/>
              </a:buClr>
              <a:buSzPts val="2400"/>
              <a:buFont typeface="Arial"/>
              <a:buChar char="•"/>
            </a:pPr>
            <a:r>
              <a:rPr lang="en-GB">
                <a:solidFill>
                  <a:schemeClr val="dk1"/>
                </a:solidFill>
              </a:rPr>
              <a:t>Hemsida</a:t>
            </a:r>
            <a:r>
              <a:rPr lang="en-GB">
                <a:solidFill>
                  <a:schemeClr val="dk1"/>
                </a:solidFill>
              </a:rPr>
              <a:t>: </a:t>
            </a:r>
            <a:r>
              <a:rPr lang="en-GB" u="sng">
                <a:solidFill>
                  <a:schemeClr val="dk1"/>
                </a:solidFill>
                <a:hlinkClick r:id="rId4">
                  <a:extLst>
                    <a:ext uri="{A12FA001-AC4F-418D-AE19-62706E023703}">
                      <ahyp:hlinkClr val="tx"/>
                    </a:ext>
                  </a:extLst>
                </a:hlinkClick>
              </a:rPr>
              <a:t>https://spotlightenglish.com/</a:t>
            </a:r>
            <a:r>
              <a:rPr lang="en-GB">
                <a:solidFill>
                  <a:schemeClr val="dk1"/>
                </a:solidFill>
              </a:rPr>
              <a:t>  </a:t>
            </a:r>
            <a:endParaRPr/>
          </a:p>
          <a:p>
            <a:pPr indent="-342900" lvl="0" marL="342900" rtl="0" algn="l">
              <a:lnSpc>
                <a:spcPct val="100000"/>
              </a:lnSpc>
              <a:spcBef>
                <a:spcPts val="0"/>
              </a:spcBef>
              <a:spcAft>
                <a:spcPts val="0"/>
              </a:spcAft>
              <a:buClr>
                <a:schemeClr val="dk1"/>
              </a:buClr>
              <a:buSzPts val="2400"/>
              <a:buFont typeface="Arial"/>
              <a:buChar char="•"/>
            </a:pPr>
            <a:r>
              <a:rPr lang="en-GB">
                <a:solidFill>
                  <a:schemeClr val="dk1"/>
                </a:solidFill>
              </a:rPr>
              <a:t> </a:t>
            </a:r>
            <a:r>
              <a:rPr lang="en-GB">
                <a:solidFill>
                  <a:schemeClr val="dk1"/>
                </a:solidFill>
              </a:rPr>
              <a:t>finns även på spotify och youtube</a:t>
            </a:r>
            <a:r>
              <a:rPr lang="en-GB">
                <a:solidFill>
                  <a:schemeClr val="dk1"/>
                </a:solidFill>
              </a:rPr>
              <a:t>  </a:t>
            </a:r>
            <a:endParaRPr/>
          </a:p>
          <a:p>
            <a:pPr indent="-190500" lvl="0" marL="342900" rtl="0" algn="l">
              <a:lnSpc>
                <a:spcPct val="100000"/>
              </a:lnSpc>
              <a:spcBef>
                <a:spcPts val="0"/>
              </a:spcBef>
              <a:spcAft>
                <a:spcPts val="0"/>
              </a:spcAft>
              <a:buClr>
                <a:srgbClr val="0C2D45"/>
              </a:buClr>
              <a:buSzPts val="2400"/>
              <a:buFont typeface="Arial"/>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190500" lvl="0" marL="342900" rtl="0" algn="l">
              <a:lnSpc>
                <a:spcPct val="100000"/>
              </a:lnSpc>
              <a:spcBef>
                <a:spcPts val="0"/>
              </a:spcBef>
              <a:spcAft>
                <a:spcPts val="0"/>
              </a:spcAft>
              <a:buClr>
                <a:srgbClr val="0C2D45"/>
              </a:buClr>
              <a:buSzPts val="2400"/>
              <a:buFont typeface="Arial"/>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a:p>
            <a:pPr indent="0" lvl="0" marL="0" rtl="0" algn="l">
              <a:lnSpc>
                <a:spcPct val="100000"/>
              </a:lnSpc>
              <a:spcBef>
                <a:spcPts val="0"/>
              </a:spcBef>
              <a:spcAft>
                <a:spcPts val="0"/>
              </a:spcAft>
              <a:buClr>
                <a:srgbClr val="0C2D45"/>
              </a:buClr>
              <a:buSzPts val="2400"/>
              <a:buNone/>
            </a:pPr>
            <a:r>
              <a:t/>
            </a:r>
            <a:endParaRPr>
              <a:solidFill>
                <a:schemeClr val="dk1"/>
              </a:solidFill>
            </a:endParaRPr>
          </a:p>
        </p:txBody>
      </p:sp>
      <p:sp>
        <p:nvSpPr>
          <p:cNvPr id="295" name="Google Shape;295;p7"/>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GB"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pic>
        <p:nvPicPr>
          <p:cNvPr descr="iPhone6_mockup_front_white.png" id="296" name="Google Shape;296;p7"/>
          <p:cNvPicPr preferRelativeResize="0"/>
          <p:nvPr/>
        </p:nvPicPr>
        <p:blipFill rotWithShape="1">
          <a:blip r:embed="rId5">
            <a:alphaModFix/>
          </a:blip>
          <a:srcRect b="0" l="0" r="0" t="0"/>
          <a:stretch/>
        </p:blipFill>
        <p:spPr>
          <a:xfrm>
            <a:off x="7014257" y="1052485"/>
            <a:ext cx="3551499" cy="5555195"/>
          </a:xfrm>
          <a:prstGeom prst="rect">
            <a:avLst/>
          </a:prstGeom>
          <a:noFill/>
          <a:ln>
            <a:noFill/>
          </a:ln>
          <a:effectLst>
            <a:outerShdw blurRad="63500" sx="102000" rotWithShape="0" algn="ctr" sy="102000">
              <a:srgbClr val="000000">
                <a:alpha val="40000"/>
              </a:srgbClr>
            </a:outerShdw>
          </a:effectLst>
        </p:spPr>
      </p:pic>
      <p:pic>
        <p:nvPicPr>
          <p:cNvPr id="297" name="Google Shape;297;p7"/>
          <p:cNvPicPr preferRelativeResize="0"/>
          <p:nvPr/>
        </p:nvPicPr>
        <p:blipFill rotWithShape="1">
          <a:blip r:embed="rId6">
            <a:alphaModFix/>
          </a:blip>
          <a:srcRect b="0" l="0" r="0" t="0"/>
          <a:stretch/>
        </p:blipFill>
        <p:spPr>
          <a:xfrm>
            <a:off x="7682527" y="1879900"/>
            <a:ext cx="2179104" cy="38148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8"/>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C2D45"/>
              </a:buClr>
              <a:buSzPts val="11600"/>
              <a:buNone/>
            </a:pPr>
            <a:r>
              <a:rPr lang="en-GB"/>
              <a:t>02</a:t>
            </a:r>
            <a:endParaRPr/>
          </a:p>
        </p:txBody>
      </p:sp>
      <p:sp>
        <p:nvSpPr>
          <p:cNvPr id="303" name="Google Shape;303;p8"/>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915F9E"/>
              </a:buClr>
              <a:buSzPts val="4800"/>
              <a:buNone/>
            </a:pPr>
            <a:r>
              <a:rPr lang="en-GB"/>
              <a:t>SEKTION</a:t>
            </a:r>
            <a:endParaRPr/>
          </a:p>
        </p:txBody>
      </p:sp>
      <p:sp>
        <p:nvSpPr>
          <p:cNvPr id="304" name="Google Shape;304;p8"/>
          <p:cNvSpPr txBox="1"/>
          <p:nvPr>
            <p:ph idx="3" type="body"/>
          </p:nvPr>
        </p:nvSpPr>
        <p:spPr>
          <a:xfrm>
            <a:off x="78295" y="3004279"/>
            <a:ext cx="6369900" cy="16773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3600"/>
              <a:buNone/>
            </a:pPr>
            <a:r>
              <a:rPr lang="en-GB"/>
              <a:t>RELEVANTA JURIDISKA OCH REGLERINGSKUNSKAPER I VERKSAMHETEN FÖR MIGRANTERANDE ENTREPRENÖRER</a:t>
            </a:r>
            <a:endParaRPr/>
          </a:p>
        </p:txBody>
      </p:sp>
      <p:pic>
        <p:nvPicPr>
          <p:cNvPr id="305" name="Google Shape;305;p8"/>
          <p:cNvPicPr preferRelativeResize="0"/>
          <p:nvPr>
            <p:ph idx="4" type="pic"/>
          </p:nvPr>
        </p:nvPicPr>
        <p:blipFill rotWithShape="1">
          <a:blip r:embed="rId3">
            <a:alphaModFix/>
          </a:blip>
          <a:srcRect b="0" l="42507" r="959" t="0"/>
          <a:stretch/>
        </p:blipFill>
        <p:spPr>
          <a:xfrm>
            <a:off x="6841657" y="0"/>
            <a:ext cx="5364392" cy="6325815"/>
          </a:xfrm>
          <a:prstGeom prst="rect">
            <a:avLst/>
          </a:prstGeom>
          <a:solidFill>
            <a:srgbClr val="D8D8D8"/>
          </a:solidFill>
          <a:ln>
            <a:noFill/>
          </a:ln>
        </p:spPr>
      </p:pic>
      <p:grpSp>
        <p:nvGrpSpPr>
          <p:cNvPr id="306" name="Google Shape;306;p8"/>
          <p:cNvGrpSpPr/>
          <p:nvPr/>
        </p:nvGrpSpPr>
        <p:grpSpPr>
          <a:xfrm>
            <a:off x="-205469" y="3429000"/>
            <a:ext cx="2946331" cy="3019795"/>
            <a:chOff x="3177766" y="6791136"/>
            <a:chExt cx="1361636" cy="1395587"/>
          </a:xfrm>
        </p:grpSpPr>
        <p:sp>
          <p:nvSpPr>
            <p:cNvPr id="307" name="Google Shape;307;p8"/>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08" name="Google Shape;308;p8"/>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09" name="Google Shape;309;p8"/>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pic>
        <p:nvPicPr>
          <p:cNvPr id="310" name="Google Shape;310;p8"/>
          <p:cNvPicPr preferRelativeResize="0"/>
          <p:nvPr/>
        </p:nvPicPr>
        <p:blipFill rotWithShape="1">
          <a:blip r:embed="rId3">
            <a:alphaModFix/>
          </a:blip>
          <a:srcRect b="0" l="42507" r="959" t="0"/>
          <a:stretch/>
        </p:blipFill>
        <p:spPr>
          <a:xfrm>
            <a:off x="6841657" y="-125506"/>
            <a:ext cx="5364392" cy="6325815"/>
          </a:xfrm>
          <a:custGeom>
            <a:rect b="b" l="l" r="r" t="t"/>
            <a:pathLst>
              <a:path extrusionOk="0" h="6325815" w="5364392">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rgbClr val="D8D8D8"/>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9"/>
          <p:cNvSpPr txBox="1"/>
          <p:nvPr>
            <p:ph idx="1" type="body"/>
          </p:nvPr>
        </p:nvSpPr>
        <p:spPr>
          <a:xfrm>
            <a:off x="640956" y="1409887"/>
            <a:ext cx="7866436" cy="186574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b="1" i="0" lang="en-GB">
                <a:latin typeface="Arial"/>
                <a:ea typeface="Arial"/>
                <a:cs typeface="Arial"/>
                <a:sym typeface="Arial"/>
              </a:rPr>
              <a:t>Legal and Regulatory Knowledge Relevant to Migrant Entrepreneurs</a:t>
            </a:r>
            <a:endParaRPr/>
          </a:p>
          <a:p>
            <a:pPr indent="0" lvl="0" marL="0" rtl="0" algn="l">
              <a:lnSpc>
                <a:spcPct val="100000"/>
              </a:lnSpc>
              <a:spcBef>
                <a:spcPts val="0"/>
              </a:spcBef>
              <a:spcAft>
                <a:spcPts val="0"/>
              </a:spcAft>
              <a:buClr>
                <a:srgbClr val="915F9E"/>
              </a:buClr>
              <a:buSzPts val="3600"/>
              <a:buNone/>
            </a:pPr>
            <a:r>
              <a:t/>
            </a:r>
            <a:endParaRPr/>
          </a:p>
        </p:txBody>
      </p:sp>
      <p:sp>
        <p:nvSpPr>
          <p:cNvPr id="316" name="Google Shape;316;p9"/>
          <p:cNvSpPr txBox="1"/>
          <p:nvPr>
            <p:ph idx="3" type="body"/>
          </p:nvPr>
        </p:nvSpPr>
        <p:spPr>
          <a:xfrm>
            <a:off x="640955" y="3030390"/>
            <a:ext cx="6749339" cy="296562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F0F0F"/>
              </a:buClr>
              <a:buSzPts val="2400"/>
              <a:buNone/>
            </a:pPr>
            <a:r>
              <a:rPr b="0" i="0" lang="en-GB">
                <a:solidFill>
                  <a:srgbClr val="0F0F0F"/>
                </a:solidFill>
                <a:latin typeface="Arial"/>
                <a:ea typeface="Arial"/>
                <a:cs typeface="Arial"/>
                <a:sym typeface="Arial"/>
              </a:rPr>
              <a:t>Understanding legal and regulatory requirements is crucial for migrant entrepreneurs. This section provides an overview of key areas such as business registration, employment laws, and industry-specific regulations.</a:t>
            </a:r>
            <a:endParaRPr/>
          </a:p>
        </p:txBody>
      </p:sp>
      <p:pic>
        <p:nvPicPr>
          <p:cNvPr descr="Man and woman at clothing store counter" id="317" name="Google Shape;317;p9"/>
          <p:cNvPicPr preferRelativeResize="0"/>
          <p:nvPr>
            <p:ph idx="2" type="pic"/>
          </p:nvPr>
        </p:nvPicPr>
        <p:blipFill rotWithShape="1">
          <a:blip r:embed="rId3">
            <a:alphaModFix/>
          </a:blip>
          <a:srcRect b="7817" l="0" r="0" t="7816"/>
          <a:stretch/>
        </p:blipFill>
        <p:spPr>
          <a:xfrm>
            <a:off x="0" y="0"/>
            <a:ext cx="12192000" cy="6858000"/>
          </a:xfrm>
          <a:prstGeom prst="rect">
            <a:avLst/>
          </a:prstGeom>
          <a:solidFill>
            <a:srgbClr val="D8D8D8"/>
          </a:solid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2021-06-15T11:45:52Z</dcterms:created>
  <dc:creator>Samantha Carty</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