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y="6858000" cx="12192000"/>
  <p:notesSz cx="6858000" cy="9144000"/>
  <p:embeddedFontLst>
    <p:embeddedFont>
      <p:font typeface="Raleway"/>
      <p:regular r:id="rId44"/>
      <p:bold r:id="rId45"/>
      <p:italic r:id="rId46"/>
      <p:boldItalic r:id="rId47"/>
    </p:embeddedFont>
    <p:embeddedFont>
      <p:font typeface="Montserrat"/>
      <p:regular r:id="rId48"/>
      <p:bold r:id="rId49"/>
      <p:italic r:id="rId50"/>
      <p:boldItalic r:id="rId51"/>
    </p:embeddedFont>
    <p:embeddedFont>
      <p:font typeface="Century Schoolbook"/>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6" roundtripDataSignature="AMtx7mgyLHehyum1l011BlHfGxW58vT3K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font" Target="fonts/Raleway-regular.fntdata"/><Relationship Id="rId43" Type="http://schemas.openxmlformats.org/officeDocument/2006/relationships/slide" Target="slides/slide39.xml"/><Relationship Id="rId46" Type="http://schemas.openxmlformats.org/officeDocument/2006/relationships/font" Target="fonts/Raleway-italic.fntdata"/><Relationship Id="rId45" Type="http://schemas.openxmlformats.org/officeDocument/2006/relationships/font" Target="fonts/Raleway-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Montserrat-regular.fntdata"/><Relationship Id="rId47" Type="http://schemas.openxmlformats.org/officeDocument/2006/relationships/font" Target="fonts/Raleway-boldItalic.fntdata"/><Relationship Id="rId49" Type="http://schemas.openxmlformats.org/officeDocument/2006/relationships/font" Target="fonts/Montserrat-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Montserrat-boldItalic.fntdata"/><Relationship Id="rId50" Type="http://schemas.openxmlformats.org/officeDocument/2006/relationships/font" Target="fonts/Montserrat-italic.fntdata"/><Relationship Id="rId53" Type="http://schemas.openxmlformats.org/officeDocument/2006/relationships/font" Target="fonts/CenturySchoolbook-bold.fntdata"/><Relationship Id="rId52" Type="http://schemas.openxmlformats.org/officeDocument/2006/relationships/font" Target="fonts/CenturySchoolbook-regular.fntdata"/><Relationship Id="rId11" Type="http://schemas.openxmlformats.org/officeDocument/2006/relationships/slide" Target="slides/slide7.xml"/><Relationship Id="rId55" Type="http://schemas.openxmlformats.org/officeDocument/2006/relationships/font" Target="fonts/CenturySchoolbook-boldItalic.fntdata"/><Relationship Id="rId10" Type="http://schemas.openxmlformats.org/officeDocument/2006/relationships/slide" Target="slides/slide6.xml"/><Relationship Id="rId54" Type="http://schemas.openxmlformats.org/officeDocument/2006/relationships/font" Target="fonts/CenturySchoolbook-italic.fntdata"/><Relationship Id="rId13" Type="http://schemas.openxmlformats.org/officeDocument/2006/relationships/slide" Target="slides/slide9.xml"/><Relationship Id="rId12" Type="http://schemas.openxmlformats.org/officeDocument/2006/relationships/slide" Target="slides/slide8.xml"/><Relationship Id="rId56" Type="http://customschemas.google.com/relationships/presentationmetadata" Target="meta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15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15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15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15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15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15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15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15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15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283"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4" name="Google Shape;35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1" name="Google Shape;36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3" name="Google Shape;37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0" name="Google Shape;38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7" name="Google Shape;38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5" name="Google Shape;39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2" name="Google Shape;40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8" name="Google Shape;42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7" name="Google Shape;43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9" name="Google Shape;21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4" name="Google Shape;44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5" name="Google Shape;46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7" name="Google Shape;47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0" name="Google Shape;49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7" name="Google Shape;49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5" name="Google Shape;50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2" name="Google Shape;51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8" name="Google Shape;51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0" name="Google Shape;53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5" name="Google Shape;23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6" name="Google Shape;53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8" name="Google Shape;54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5" name="Google Shape;55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2" name="Google Shape;56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9" name="Google Shape;56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1" name="Google Shape;58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8" name="Google Shape;58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2" name="Google Shape;61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8" name="Google Shape;618;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 name="Google Shape;24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1" showMasterSp="0">
  <p:cSld name="Cover Slide 1">
    <p:spTree>
      <p:nvGrpSpPr>
        <p:cNvPr id="13" name="Shape 13"/>
        <p:cNvGrpSpPr/>
        <p:nvPr/>
      </p:nvGrpSpPr>
      <p:grpSpPr>
        <a:xfrm>
          <a:off x="0" y="0"/>
          <a:ext cx="0" cy="0"/>
          <a:chOff x="0" y="0"/>
          <a:chExt cx="0" cy="0"/>
        </a:xfrm>
      </p:grpSpPr>
      <p:sp>
        <p:nvSpPr>
          <p:cNvPr id="14" name="Google Shape;14;p41"/>
          <p:cNvSpPr/>
          <p:nvPr/>
        </p:nvSpPr>
        <p:spPr>
          <a:xfrm>
            <a:off x="0" y="2693726"/>
            <a:ext cx="12192000" cy="3193489"/>
          </a:xfrm>
          <a:custGeom>
            <a:rect b="b" l="l" r="r" t="t"/>
            <a:pathLst>
              <a:path extrusionOk="0" h="6806308" w="7600392">
                <a:moveTo>
                  <a:pt x="0" y="0"/>
                </a:moveTo>
                <a:lnTo>
                  <a:pt x="7600393" y="0"/>
                </a:lnTo>
                <a:lnTo>
                  <a:pt x="7600393" y="6806308"/>
                </a:lnTo>
                <a:lnTo>
                  <a:pt x="0" y="6806308"/>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sp>
        <p:nvSpPr>
          <p:cNvPr id="15" name="Google Shape;15;p41"/>
          <p:cNvSpPr txBox="1"/>
          <p:nvPr>
            <p:ph idx="1" type="body"/>
          </p:nvPr>
        </p:nvSpPr>
        <p:spPr>
          <a:xfrm>
            <a:off x="575887" y="3922846"/>
            <a:ext cx="3354126" cy="10083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8850"/>
              </a:lnSpc>
              <a:spcBef>
                <a:spcPts val="0"/>
              </a:spcBef>
              <a:spcAft>
                <a:spcPts val="0"/>
              </a:spcAft>
              <a:buClr>
                <a:schemeClr val="lt1"/>
              </a:buClr>
              <a:buSzPts val="4000"/>
              <a:buFont typeface="Arial"/>
              <a:buNone/>
              <a:defRPr b="1" i="0" sz="40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6" name="Google Shape;16;p41"/>
          <p:cNvSpPr txBox="1"/>
          <p:nvPr>
            <p:ph idx="2" type="body"/>
          </p:nvPr>
        </p:nvSpPr>
        <p:spPr>
          <a:xfrm>
            <a:off x="575887" y="3232383"/>
            <a:ext cx="3311988" cy="533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grpSp>
        <p:nvGrpSpPr>
          <p:cNvPr id="17" name="Google Shape;17;p41"/>
          <p:cNvGrpSpPr/>
          <p:nvPr/>
        </p:nvGrpSpPr>
        <p:grpSpPr>
          <a:xfrm>
            <a:off x="9720269" y="6076495"/>
            <a:ext cx="2471731" cy="613729"/>
            <a:chOff x="0" y="0"/>
            <a:chExt cx="2301694" cy="571500"/>
          </a:xfrm>
        </p:grpSpPr>
        <p:sp>
          <p:nvSpPr>
            <p:cNvPr id="18" name="Google Shape;18;p41"/>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lt1"/>
                </a:solidFill>
                <a:latin typeface="Century Schoolbook"/>
                <a:ea typeface="Century Schoolbook"/>
                <a:cs typeface="Century Schoolbook"/>
                <a:sym typeface="Century Schoolbook"/>
              </a:endParaRPr>
            </a:p>
          </p:txBody>
        </p:sp>
        <p:pic>
          <p:nvPicPr>
            <p:cNvPr id="19" name="Google Shape;19;p41"/>
            <p:cNvPicPr preferRelativeResize="0"/>
            <p:nvPr/>
          </p:nvPicPr>
          <p:blipFill rotWithShape="1">
            <a:blip r:embed="rId2">
              <a:alphaModFix/>
            </a:blip>
            <a:srcRect b="0" l="4320" r="4320" t="0"/>
            <a:stretch/>
          </p:blipFill>
          <p:spPr>
            <a:xfrm>
              <a:off x="312965" y="96237"/>
              <a:ext cx="1675765" cy="384810"/>
            </a:xfrm>
            <a:prstGeom prst="rect">
              <a:avLst/>
            </a:prstGeom>
            <a:noFill/>
            <a:ln>
              <a:noFill/>
            </a:ln>
          </p:spPr>
        </p:pic>
      </p:grpSp>
      <p:sp>
        <p:nvSpPr>
          <p:cNvPr id="20" name="Google Shape;20;p41"/>
          <p:cNvSpPr/>
          <p:nvPr>
            <p:ph idx="3" type="pic"/>
          </p:nvPr>
        </p:nvSpPr>
        <p:spPr>
          <a:xfrm>
            <a:off x="5835282" y="435952"/>
            <a:ext cx="5982506" cy="4551482"/>
          </a:xfrm>
          <a:prstGeom prst="rect">
            <a:avLst/>
          </a:prstGeom>
          <a:solidFill>
            <a:srgbClr val="F2F2F2"/>
          </a:solidFill>
          <a:ln>
            <a:noFill/>
          </a:ln>
        </p:spPr>
      </p:sp>
      <p:sp>
        <p:nvSpPr>
          <p:cNvPr id="21" name="Google Shape;21;p41"/>
          <p:cNvSpPr txBox="1"/>
          <p:nvPr>
            <p:ph idx="4" type="body"/>
          </p:nvPr>
        </p:nvSpPr>
        <p:spPr>
          <a:xfrm>
            <a:off x="575887" y="6100771"/>
            <a:ext cx="3752276" cy="62206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2400"/>
              <a:buFont typeface="Arial"/>
              <a:buNone/>
              <a:defRPr b="0" i="0" sz="24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22" name="Google Shape;22;p41"/>
          <p:cNvSpPr/>
          <p:nvPr/>
        </p:nvSpPr>
        <p:spPr>
          <a:xfrm rot="-5400000">
            <a:off x="5082637" y="3778098"/>
            <a:ext cx="1440000" cy="360000"/>
          </a:xfrm>
          <a:custGeom>
            <a:rect b="b" l="l" r="r" t="t"/>
            <a:pathLst>
              <a:path extrusionOk="0" h="304760" w="1620513">
                <a:moveTo>
                  <a:pt x="0" y="-1"/>
                </a:moveTo>
                <a:lnTo>
                  <a:pt x="1620514" y="-1"/>
                </a:lnTo>
                <a:lnTo>
                  <a:pt x="1620514" y="304760"/>
                </a:lnTo>
                <a:lnTo>
                  <a:pt x="0" y="304760"/>
                </a:lnTo>
                <a:close/>
              </a:path>
            </a:pathLst>
          </a:custGeom>
          <a:solidFill>
            <a:srgbClr val="7ABB5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pic>
        <p:nvPicPr>
          <p:cNvPr id="23" name="Google Shape;23;p41"/>
          <p:cNvPicPr preferRelativeResize="0"/>
          <p:nvPr/>
        </p:nvPicPr>
        <p:blipFill rotWithShape="1">
          <a:blip r:embed="rId3">
            <a:alphaModFix/>
          </a:blip>
          <a:srcRect b="0" l="0" r="0" t="0"/>
          <a:stretch/>
        </p:blipFill>
        <p:spPr>
          <a:xfrm>
            <a:off x="216554" y="489291"/>
            <a:ext cx="4751124" cy="178712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98" name="Shape 98"/>
        <p:cNvGrpSpPr/>
        <p:nvPr/>
      </p:nvGrpSpPr>
      <p:grpSpPr>
        <a:xfrm>
          <a:off x="0" y="0"/>
          <a:ext cx="0" cy="0"/>
          <a:chOff x="0" y="0"/>
          <a:chExt cx="0" cy="0"/>
        </a:xfrm>
      </p:grpSpPr>
      <p:sp>
        <p:nvSpPr>
          <p:cNvPr id="99" name="Google Shape;99;p50"/>
          <p:cNvSpPr/>
          <p:nvPr/>
        </p:nvSpPr>
        <p:spPr>
          <a:xfrm>
            <a:off x="1" y="1723900"/>
            <a:ext cx="12191998" cy="4053499"/>
          </a:xfrm>
          <a:prstGeom prst="rect">
            <a:avLst/>
          </a:prstGeom>
          <a:solidFill>
            <a:srgbClr val="915F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69"/>
              <a:buFont typeface="Arial"/>
              <a:buNone/>
            </a:pPr>
            <a:r>
              <a:t/>
            </a:r>
            <a:endParaRPr b="0" i="0" sz="2069" u="none" cap="none" strike="noStrike">
              <a:solidFill>
                <a:schemeClr val="lt1"/>
              </a:solidFill>
              <a:latin typeface="Century Schoolbook"/>
              <a:ea typeface="Century Schoolbook"/>
              <a:cs typeface="Century Schoolbook"/>
              <a:sym typeface="Century Schoolbook"/>
            </a:endParaRPr>
          </a:p>
        </p:txBody>
      </p:sp>
      <p:sp>
        <p:nvSpPr>
          <p:cNvPr id="100" name="Google Shape;100;p50"/>
          <p:cNvSpPr txBox="1"/>
          <p:nvPr>
            <p:ph idx="1" type="body"/>
          </p:nvPr>
        </p:nvSpPr>
        <p:spPr>
          <a:xfrm>
            <a:off x="773875" y="612133"/>
            <a:ext cx="10644249" cy="80878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01" name="Google Shape;101;p50"/>
          <p:cNvSpPr txBox="1"/>
          <p:nvPr>
            <p:ph idx="2" type="body"/>
          </p:nvPr>
        </p:nvSpPr>
        <p:spPr>
          <a:xfrm>
            <a:off x="6349485" y="2527915"/>
            <a:ext cx="5068640" cy="25383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02" name="Google Shape;102;p50"/>
          <p:cNvSpPr/>
          <p:nvPr/>
        </p:nvSpPr>
        <p:spPr>
          <a:xfrm>
            <a:off x="9978124" y="1553310"/>
            <a:ext cx="1440000" cy="360000"/>
          </a:xfrm>
          <a:custGeom>
            <a:rect b="b" l="l" r="r" t="t"/>
            <a:pathLst>
              <a:path extrusionOk="0" h="304760" w="1620513">
                <a:moveTo>
                  <a:pt x="0" y="-1"/>
                </a:moveTo>
                <a:lnTo>
                  <a:pt x="1620514" y="-1"/>
                </a:lnTo>
                <a:lnTo>
                  <a:pt x="1620514" y="304760"/>
                </a:lnTo>
                <a:lnTo>
                  <a:pt x="0" y="304760"/>
                </a:lnTo>
                <a:close/>
              </a:path>
            </a:pathLst>
          </a:custGeom>
          <a:solidFill>
            <a:srgbClr val="7ABB5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pic>
        <p:nvPicPr>
          <p:cNvPr id="103" name="Google Shape;103;p50"/>
          <p:cNvPicPr preferRelativeResize="0"/>
          <p:nvPr/>
        </p:nvPicPr>
        <p:blipFill rotWithShape="1">
          <a:blip r:embed="rId2">
            <a:alphaModFix/>
          </a:blip>
          <a:srcRect b="0" l="0" r="0" t="0"/>
          <a:stretch/>
        </p:blipFill>
        <p:spPr>
          <a:xfrm rot="5400000">
            <a:off x="1059222" y="1659698"/>
            <a:ext cx="3693498" cy="5831867"/>
          </a:xfrm>
          <a:custGeom>
            <a:rect b="b" l="l" r="r" t="t"/>
            <a:pathLst>
              <a:path extrusionOk="0" h="4136571" w="3456000">
                <a:moveTo>
                  <a:pt x="0" y="0"/>
                </a:moveTo>
                <a:lnTo>
                  <a:pt x="3456000" y="0"/>
                </a:lnTo>
                <a:lnTo>
                  <a:pt x="3456000" y="4136571"/>
                </a:lnTo>
                <a:lnTo>
                  <a:pt x="0" y="4136571"/>
                </a:lnTo>
                <a:close/>
              </a:path>
            </a:pathLst>
          </a:custGeom>
          <a:noFill/>
          <a:ln>
            <a:noFill/>
          </a:ln>
        </p:spPr>
      </p:pic>
      <p:sp>
        <p:nvSpPr>
          <p:cNvPr id="104" name="Google Shape;104;p50"/>
          <p:cNvSpPr/>
          <p:nvPr>
            <p:ph idx="3" type="pic"/>
          </p:nvPr>
        </p:nvSpPr>
        <p:spPr>
          <a:xfrm>
            <a:off x="-9961" y="3153842"/>
            <a:ext cx="4642477" cy="2880154"/>
          </a:xfrm>
          <a:prstGeom prst="rect">
            <a:avLst/>
          </a:prstGeom>
          <a:solidFill>
            <a:srgbClr val="D8D8D8"/>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500"/>
                                        <p:tgtEl>
                                          <p:spTgt spid="10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x photo/text slide">
  <p:cSld name="3 x photo/text slide">
    <p:spTree>
      <p:nvGrpSpPr>
        <p:cNvPr id="105" name="Shape 105"/>
        <p:cNvGrpSpPr/>
        <p:nvPr/>
      </p:nvGrpSpPr>
      <p:grpSpPr>
        <a:xfrm>
          <a:off x="0" y="0"/>
          <a:ext cx="0" cy="0"/>
          <a:chOff x="0" y="0"/>
          <a:chExt cx="0" cy="0"/>
        </a:xfrm>
      </p:grpSpPr>
      <p:sp>
        <p:nvSpPr>
          <p:cNvPr id="106" name="Google Shape;106;p51"/>
          <p:cNvSpPr txBox="1"/>
          <p:nvPr>
            <p:ph idx="1" type="body"/>
          </p:nvPr>
        </p:nvSpPr>
        <p:spPr>
          <a:xfrm>
            <a:off x="4346104" y="387792"/>
            <a:ext cx="7160276" cy="73006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07" name="Google Shape;107;p51"/>
          <p:cNvSpPr txBox="1"/>
          <p:nvPr>
            <p:ph idx="2" type="body"/>
          </p:nvPr>
        </p:nvSpPr>
        <p:spPr>
          <a:xfrm>
            <a:off x="4358285" y="1091007"/>
            <a:ext cx="7160273" cy="94587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08" name="Google Shape;108;p51"/>
          <p:cNvSpPr txBox="1"/>
          <p:nvPr>
            <p:ph idx="3" type="body"/>
          </p:nvPr>
        </p:nvSpPr>
        <p:spPr>
          <a:xfrm>
            <a:off x="4346104" y="2462666"/>
            <a:ext cx="7160276" cy="73006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09" name="Google Shape;109;p51"/>
          <p:cNvSpPr txBox="1"/>
          <p:nvPr>
            <p:ph idx="4" type="body"/>
          </p:nvPr>
        </p:nvSpPr>
        <p:spPr>
          <a:xfrm>
            <a:off x="4358285" y="3165882"/>
            <a:ext cx="7160273" cy="94587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10" name="Google Shape;110;p51"/>
          <p:cNvSpPr txBox="1"/>
          <p:nvPr>
            <p:ph idx="5" type="body"/>
          </p:nvPr>
        </p:nvSpPr>
        <p:spPr>
          <a:xfrm>
            <a:off x="4358285" y="4537541"/>
            <a:ext cx="7160276" cy="73006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11" name="Google Shape;111;p51"/>
          <p:cNvSpPr txBox="1"/>
          <p:nvPr>
            <p:ph idx="6" type="body"/>
          </p:nvPr>
        </p:nvSpPr>
        <p:spPr>
          <a:xfrm>
            <a:off x="4370466" y="5240757"/>
            <a:ext cx="7160273" cy="94587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12" name="Google Shape;112;p51"/>
          <p:cNvSpPr/>
          <p:nvPr>
            <p:ph idx="7" type="pic"/>
          </p:nvPr>
        </p:nvSpPr>
        <p:spPr>
          <a:xfrm>
            <a:off x="501328" y="413959"/>
            <a:ext cx="2529327" cy="1727134"/>
          </a:xfrm>
          <a:prstGeom prst="rect">
            <a:avLst/>
          </a:prstGeom>
          <a:solidFill>
            <a:srgbClr val="D8D8D8"/>
          </a:solidFill>
          <a:ln>
            <a:noFill/>
          </a:ln>
        </p:spPr>
      </p:sp>
      <p:sp>
        <p:nvSpPr>
          <p:cNvPr id="113" name="Google Shape;113;p51"/>
          <p:cNvSpPr/>
          <p:nvPr/>
        </p:nvSpPr>
        <p:spPr>
          <a:xfrm rot="10800000">
            <a:off x="359045" y="674564"/>
            <a:ext cx="1620514" cy="1623346"/>
          </a:xfrm>
          <a:custGeom>
            <a:rect b="b" l="l" r="r" t="t"/>
            <a:pathLst>
              <a:path extrusionOk="0" h="1623346" w="1620514">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114" name="Google Shape;114;p51"/>
          <p:cNvSpPr/>
          <p:nvPr>
            <p:ph idx="8" type="pic"/>
          </p:nvPr>
        </p:nvSpPr>
        <p:spPr>
          <a:xfrm>
            <a:off x="482278" y="2539396"/>
            <a:ext cx="2529327" cy="1727134"/>
          </a:xfrm>
          <a:prstGeom prst="rect">
            <a:avLst/>
          </a:prstGeom>
          <a:solidFill>
            <a:srgbClr val="D8D8D8"/>
          </a:solidFill>
          <a:ln>
            <a:noFill/>
          </a:ln>
        </p:spPr>
      </p:sp>
      <p:sp>
        <p:nvSpPr>
          <p:cNvPr id="115" name="Google Shape;115;p51"/>
          <p:cNvSpPr/>
          <p:nvPr/>
        </p:nvSpPr>
        <p:spPr>
          <a:xfrm rot="10800000">
            <a:off x="339995" y="2800001"/>
            <a:ext cx="1620514" cy="1623346"/>
          </a:xfrm>
          <a:custGeom>
            <a:rect b="b" l="l" r="r" t="t"/>
            <a:pathLst>
              <a:path extrusionOk="0" h="1623346" w="1620514">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116" name="Google Shape;116;p51"/>
          <p:cNvSpPr/>
          <p:nvPr>
            <p:ph idx="9" type="pic"/>
          </p:nvPr>
        </p:nvSpPr>
        <p:spPr>
          <a:xfrm>
            <a:off x="463228" y="4672996"/>
            <a:ext cx="2529327" cy="1727134"/>
          </a:xfrm>
          <a:prstGeom prst="rect">
            <a:avLst/>
          </a:prstGeom>
          <a:solidFill>
            <a:srgbClr val="D8D8D8"/>
          </a:solidFill>
          <a:ln>
            <a:noFill/>
          </a:ln>
        </p:spPr>
      </p:sp>
      <p:sp>
        <p:nvSpPr>
          <p:cNvPr id="117" name="Google Shape;117;p51"/>
          <p:cNvSpPr/>
          <p:nvPr/>
        </p:nvSpPr>
        <p:spPr>
          <a:xfrm rot="10800000">
            <a:off x="320945" y="4933601"/>
            <a:ext cx="1620514" cy="1623346"/>
          </a:xfrm>
          <a:custGeom>
            <a:rect b="b" l="l" r="r" t="t"/>
            <a:pathLst>
              <a:path extrusionOk="0" h="1623346" w="1620514">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Tree>
  </p:cSld>
  <p:clrMapOvr>
    <a:masterClrMapping/>
  </p:clrMapOvr>
  <p:extLst>
    <p:ext uri="{DCECCB84-F9BA-43D5-87BE-67443E8EF086}">
      <p15:sldGuideLst>
        <p15:guide id="1" orient="horz" pos="412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03 - navy">
  <p:cSld name="Divider 03 - navy">
    <p:spTree>
      <p:nvGrpSpPr>
        <p:cNvPr id="118" name="Shape 118"/>
        <p:cNvGrpSpPr/>
        <p:nvPr/>
      </p:nvGrpSpPr>
      <p:grpSpPr>
        <a:xfrm>
          <a:off x="0" y="0"/>
          <a:ext cx="0" cy="0"/>
          <a:chOff x="0" y="0"/>
          <a:chExt cx="0" cy="0"/>
        </a:xfrm>
      </p:grpSpPr>
      <p:sp>
        <p:nvSpPr>
          <p:cNvPr id="119" name="Google Shape;119;p52"/>
          <p:cNvSpPr/>
          <p:nvPr/>
        </p:nvSpPr>
        <p:spPr>
          <a:xfrm>
            <a:off x="-42147" y="3046269"/>
            <a:ext cx="12192000" cy="3811731"/>
          </a:xfrm>
          <a:custGeom>
            <a:rect b="b" l="l" r="r" t="t"/>
            <a:pathLst>
              <a:path extrusionOk="0" h="5787363" w="7686655">
                <a:moveTo>
                  <a:pt x="0" y="1"/>
                </a:moveTo>
                <a:lnTo>
                  <a:pt x="7686655" y="1"/>
                </a:lnTo>
                <a:lnTo>
                  <a:pt x="7686655" y="5787364"/>
                </a:lnTo>
                <a:lnTo>
                  <a:pt x="-1" y="578736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sp>
        <p:nvSpPr>
          <p:cNvPr id="120" name="Google Shape;120;p52"/>
          <p:cNvSpPr/>
          <p:nvPr/>
        </p:nvSpPr>
        <p:spPr>
          <a:xfrm>
            <a:off x="-14049" y="2880243"/>
            <a:ext cx="12192000" cy="2983041"/>
          </a:xfrm>
          <a:custGeom>
            <a:rect b="b" l="l" r="r" t="t"/>
            <a:pathLst>
              <a:path extrusionOk="0" h="5787363" w="7686655">
                <a:moveTo>
                  <a:pt x="0" y="1"/>
                </a:moveTo>
                <a:lnTo>
                  <a:pt x="7686655" y="1"/>
                </a:lnTo>
                <a:lnTo>
                  <a:pt x="7686655" y="5787364"/>
                </a:lnTo>
                <a:lnTo>
                  <a:pt x="-1" y="5787364"/>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sp>
        <p:nvSpPr>
          <p:cNvPr id="121" name="Google Shape;121;p52"/>
          <p:cNvSpPr txBox="1"/>
          <p:nvPr>
            <p:ph idx="1" type="body"/>
          </p:nvPr>
        </p:nvSpPr>
        <p:spPr>
          <a:xfrm>
            <a:off x="1845059" y="994716"/>
            <a:ext cx="4279038" cy="757034"/>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3657"/>
              </a:spcBef>
              <a:spcAft>
                <a:spcPts val="0"/>
              </a:spcAft>
              <a:buClr>
                <a:srgbClr val="0C2D45"/>
              </a:buClr>
              <a:buSzPts val="11613"/>
              <a:buFont typeface="Arial"/>
              <a:buNone/>
              <a:defRPr b="1" i="0" sz="11613" u="none" cap="none" strike="noStrike">
                <a:solidFill>
                  <a:srgbClr val="0C2D45"/>
                </a:solidFill>
                <a:latin typeface="Calibri"/>
                <a:ea typeface="Calibri"/>
                <a:cs typeface="Calibri"/>
                <a:sym typeface="Calibri"/>
              </a:defRPr>
            </a:lvl1pPr>
            <a:lvl2pPr indent="-474344" lvl="1" marL="9144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2pPr>
            <a:lvl3pPr indent="-474344" lvl="2" marL="13716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3pPr>
            <a:lvl4pPr indent="-474344" lvl="3" marL="18288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4pPr>
            <a:lvl5pPr indent="-474345" lvl="4" marL="22860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22" name="Google Shape;122;p52"/>
          <p:cNvSpPr txBox="1"/>
          <p:nvPr>
            <p:ph idx="2" type="body"/>
          </p:nvPr>
        </p:nvSpPr>
        <p:spPr>
          <a:xfrm>
            <a:off x="1845056" y="703007"/>
            <a:ext cx="4250944" cy="882717"/>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3657"/>
              </a:spcBef>
              <a:spcAft>
                <a:spcPts val="0"/>
              </a:spcAft>
              <a:buClr>
                <a:srgbClr val="915F9E"/>
              </a:buClr>
              <a:buSzPts val="4800"/>
              <a:buFont typeface="Arial"/>
              <a:buNone/>
              <a:defRPr b="1" i="0" sz="4800" u="none" cap="none" strike="noStrike">
                <a:solidFill>
                  <a:srgbClr val="915F9E"/>
                </a:solidFill>
                <a:latin typeface="Calibri"/>
                <a:ea typeface="Calibri"/>
                <a:cs typeface="Calibri"/>
                <a:sym typeface="Calibri"/>
              </a:defRPr>
            </a:lvl1pPr>
            <a:lvl2pPr indent="-474344" lvl="1" marL="9144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2pPr>
            <a:lvl3pPr indent="-474344" lvl="2" marL="13716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3pPr>
            <a:lvl4pPr indent="-474344" lvl="3" marL="18288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4pPr>
            <a:lvl5pPr indent="-474345" lvl="4" marL="22860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23" name="Google Shape;123;p52"/>
          <p:cNvSpPr txBox="1"/>
          <p:nvPr>
            <p:ph idx="3" type="body"/>
          </p:nvPr>
        </p:nvSpPr>
        <p:spPr>
          <a:xfrm>
            <a:off x="703143" y="4110228"/>
            <a:ext cx="5616603" cy="972741"/>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3657"/>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1pPr>
            <a:lvl2pPr indent="-474344" lvl="1" marL="9144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2pPr>
            <a:lvl3pPr indent="-474344" lvl="2" marL="13716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3pPr>
            <a:lvl4pPr indent="-474344" lvl="3" marL="18288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4pPr>
            <a:lvl5pPr indent="-474345" lvl="4" marL="22860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24" name="Google Shape;124;p52"/>
          <p:cNvSpPr/>
          <p:nvPr>
            <p:ph idx="4" type="pic"/>
          </p:nvPr>
        </p:nvSpPr>
        <p:spPr>
          <a:xfrm>
            <a:off x="6841657" y="0"/>
            <a:ext cx="5364392" cy="6325815"/>
          </a:xfrm>
          <a:prstGeom prst="rect">
            <a:avLst/>
          </a:prstGeom>
          <a:solidFill>
            <a:srgbClr val="D8D8D8"/>
          </a:solidFill>
          <a:ln>
            <a:noFill/>
          </a:ln>
        </p:spPr>
      </p:sp>
      <p:sp>
        <p:nvSpPr>
          <p:cNvPr id="125" name="Google Shape;125;p52"/>
          <p:cNvSpPr/>
          <p:nvPr/>
        </p:nvSpPr>
        <p:spPr>
          <a:xfrm rot="-5400000">
            <a:off x="6121657" y="4227663"/>
            <a:ext cx="1440000" cy="360000"/>
          </a:xfrm>
          <a:custGeom>
            <a:rect b="b" l="l" r="r" t="t"/>
            <a:pathLst>
              <a:path extrusionOk="0" h="304760" w="1620513">
                <a:moveTo>
                  <a:pt x="0" y="-1"/>
                </a:moveTo>
                <a:lnTo>
                  <a:pt x="1620514" y="-1"/>
                </a:lnTo>
                <a:lnTo>
                  <a:pt x="1620514" y="304760"/>
                </a:lnTo>
                <a:lnTo>
                  <a:pt x="0" y="304760"/>
                </a:lnTo>
                <a:close/>
              </a:path>
            </a:pathLst>
          </a:custGeom>
          <a:solidFill>
            <a:srgbClr val="0C2D4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3">
  <p:cSld name="Photo Slide 3">
    <p:spTree>
      <p:nvGrpSpPr>
        <p:cNvPr id="126" name="Shape 126"/>
        <p:cNvGrpSpPr/>
        <p:nvPr/>
      </p:nvGrpSpPr>
      <p:grpSpPr>
        <a:xfrm>
          <a:off x="0" y="0"/>
          <a:ext cx="0" cy="0"/>
          <a:chOff x="0" y="0"/>
          <a:chExt cx="0" cy="0"/>
        </a:xfrm>
      </p:grpSpPr>
      <p:grpSp>
        <p:nvGrpSpPr>
          <p:cNvPr id="127" name="Google Shape;127;p53"/>
          <p:cNvGrpSpPr/>
          <p:nvPr/>
        </p:nvGrpSpPr>
        <p:grpSpPr>
          <a:xfrm>
            <a:off x="2031600" y="-4917"/>
            <a:ext cx="8128800" cy="4665503"/>
            <a:chOff x="987424" y="0"/>
            <a:chExt cx="5584826" cy="3254142"/>
          </a:xfrm>
        </p:grpSpPr>
        <p:sp>
          <p:nvSpPr>
            <p:cNvPr id="128" name="Google Shape;128;p53"/>
            <p:cNvSpPr/>
            <p:nvPr/>
          </p:nvSpPr>
          <p:spPr>
            <a:xfrm>
              <a:off x="987424" y="215901"/>
              <a:ext cx="5584826" cy="3038241"/>
            </a:xfrm>
            <a:prstGeom prst="rect">
              <a:avLst/>
            </a:prstGeom>
            <a:solidFill>
              <a:schemeClr val="lt1"/>
            </a:solidFill>
            <a:ln>
              <a:noFill/>
            </a:ln>
          </p:spPr>
          <p:txBody>
            <a:bodyPr anchorCtr="0" anchor="t" bIns="72700" lIns="145425" spcFirstLastPara="1" rIns="145425" wrap="square" tIns="72700">
              <a:noAutofit/>
            </a:bodyPr>
            <a:lstStyle/>
            <a:p>
              <a:pPr indent="0" lvl="0" marL="0" marR="0" rtl="0" algn="ctr">
                <a:lnSpc>
                  <a:spcPct val="100000"/>
                </a:lnSpc>
                <a:spcBef>
                  <a:spcPts val="0"/>
                </a:spcBef>
                <a:spcAft>
                  <a:spcPts val="0"/>
                </a:spcAft>
                <a:buClr>
                  <a:srgbClr val="000000"/>
                </a:buClr>
                <a:buSzPts val="6926"/>
                <a:buFont typeface="Arial"/>
                <a:buNone/>
              </a:pPr>
              <a:r>
                <a:t/>
              </a:r>
              <a:endParaRPr b="0" i="0" sz="6926" u="none" cap="none" strike="noStrike">
                <a:solidFill>
                  <a:schemeClr val="dk1"/>
                </a:solidFill>
                <a:latin typeface="Century Schoolbook"/>
                <a:ea typeface="Century Schoolbook"/>
                <a:cs typeface="Century Schoolbook"/>
                <a:sym typeface="Century Schoolbook"/>
              </a:endParaRPr>
            </a:p>
          </p:txBody>
        </p:sp>
        <p:sp>
          <p:nvSpPr>
            <p:cNvPr id="129" name="Google Shape;129;p53"/>
            <p:cNvSpPr/>
            <p:nvPr/>
          </p:nvSpPr>
          <p:spPr>
            <a:xfrm>
              <a:off x="987424" y="0"/>
              <a:ext cx="5584826" cy="300434"/>
            </a:xfrm>
            <a:custGeom>
              <a:rect b="b" l="l" r="r" t="t"/>
              <a:pathLst>
                <a:path extrusionOk="0" h="4977432" w="10372477">
                  <a:moveTo>
                    <a:pt x="0" y="0"/>
                  </a:moveTo>
                  <a:lnTo>
                    <a:pt x="10372477" y="0"/>
                  </a:lnTo>
                  <a:lnTo>
                    <a:pt x="10372477" y="4977432"/>
                  </a:lnTo>
                  <a:lnTo>
                    <a:pt x="0" y="4977432"/>
                  </a:lnTo>
                  <a:lnTo>
                    <a:pt x="0" y="0"/>
                  </a:lnTo>
                  <a:close/>
                </a:path>
              </a:pathLst>
            </a:custGeom>
            <a:solidFill>
              <a:srgbClr val="915F9E"/>
            </a:solidFill>
            <a:ln>
              <a:noFill/>
            </a:ln>
          </p:spPr>
          <p:txBody>
            <a:bodyPr anchorCtr="0" anchor="t" bIns="72700" lIns="145425" spcFirstLastPara="1" rIns="145425" wrap="square" tIns="72700">
              <a:noAutofit/>
            </a:bodyPr>
            <a:lstStyle/>
            <a:p>
              <a:pPr indent="0" lvl="0" marL="0" marR="0" rtl="0" algn="ctr">
                <a:lnSpc>
                  <a:spcPct val="100000"/>
                </a:lnSpc>
                <a:spcBef>
                  <a:spcPts val="0"/>
                </a:spcBef>
                <a:spcAft>
                  <a:spcPts val="0"/>
                </a:spcAft>
                <a:buClr>
                  <a:srgbClr val="000000"/>
                </a:buClr>
                <a:buSzPts val="6926"/>
                <a:buFont typeface="Arial"/>
                <a:buNone/>
              </a:pPr>
              <a:r>
                <a:t/>
              </a:r>
              <a:endParaRPr b="0" i="0" sz="6926" u="none" cap="none" strike="noStrike">
                <a:solidFill>
                  <a:schemeClr val="dk1"/>
                </a:solidFill>
                <a:latin typeface="Century Schoolbook"/>
                <a:ea typeface="Century Schoolbook"/>
                <a:cs typeface="Century Schoolbook"/>
                <a:sym typeface="Century Schoolbook"/>
              </a:endParaRPr>
            </a:p>
          </p:txBody>
        </p:sp>
      </p:grpSp>
      <p:sp>
        <p:nvSpPr>
          <p:cNvPr id="130" name="Google Shape;130;p53"/>
          <p:cNvSpPr txBox="1"/>
          <p:nvPr>
            <p:ph idx="1" type="body"/>
          </p:nvPr>
        </p:nvSpPr>
        <p:spPr>
          <a:xfrm>
            <a:off x="2363461" y="676344"/>
            <a:ext cx="7465079" cy="72335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31" name="Google Shape;131;p53"/>
          <p:cNvSpPr txBox="1"/>
          <p:nvPr>
            <p:ph idx="2" type="body"/>
          </p:nvPr>
        </p:nvSpPr>
        <p:spPr>
          <a:xfrm>
            <a:off x="2363461" y="1694964"/>
            <a:ext cx="7465079" cy="2654613"/>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32" name="Google Shape;132;p53"/>
          <p:cNvSpPr/>
          <p:nvPr>
            <p:ph idx="3" type="pic"/>
          </p:nvPr>
        </p:nvSpPr>
        <p:spPr>
          <a:xfrm>
            <a:off x="0" y="0"/>
            <a:ext cx="12192000" cy="6858000"/>
          </a:xfrm>
          <a:prstGeom prst="rect">
            <a:avLst/>
          </a:prstGeom>
          <a:solidFill>
            <a:srgbClr val="D8D8D8"/>
          </a:solidFill>
          <a:ln>
            <a:noFill/>
          </a:ln>
        </p:spPr>
      </p:sp>
    </p:spTree>
  </p:cSld>
  <p:clrMapOvr>
    <a:masterClrMapping/>
  </p:clrMapOvr>
  <p:extLst>
    <p:ext uri="{DCECCB84-F9BA-43D5-87BE-67443E8EF086}">
      <p15:sldGuideLst>
        <p15:guide id="1"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6">
  <p:cSld name="Photo Slide 6">
    <p:spTree>
      <p:nvGrpSpPr>
        <p:cNvPr id="133" name="Shape 133"/>
        <p:cNvGrpSpPr/>
        <p:nvPr/>
      </p:nvGrpSpPr>
      <p:grpSpPr>
        <a:xfrm>
          <a:off x="0" y="0"/>
          <a:ext cx="0" cy="0"/>
          <a:chOff x="0" y="0"/>
          <a:chExt cx="0" cy="0"/>
        </a:xfrm>
      </p:grpSpPr>
      <p:sp>
        <p:nvSpPr>
          <p:cNvPr id="134" name="Google Shape;134;p54"/>
          <p:cNvSpPr/>
          <p:nvPr/>
        </p:nvSpPr>
        <p:spPr>
          <a:xfrm>
            <a:off x="0" y="1"/>
            <a:ext cx="12192000" cy="4366938"/>
          </a:xfrm>
          <a:prstGeom prst="rect">
            <a:avLst/>
          </a:prstGeom>
          <a:solidFill>
            <a:srgbClr val="915F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69"/>
              <a:buFont typeface="Arial"/>
              <a:buNone/>
            </a:pPr>
            <a:r>
              <a:t/>
            </a:r>
            <a:endParaRPr b="0" i="0" sz="2069" u="none" cap="none" strike="noStrike">
              <a:solidFill>
                <a:schemeClr val="lt1"/>
              </a:solidFill>
              <a:latin typeface="Montserrat"/>
              <a:ea typeface="Montserrat"/>
              <a:cs typeface="Montserrat"/>
              <a:sym typeface="Montserrat"/>
            </a:endParaRPr>
          </a:p>
        </p:txBody>
      </p:sp>
      <p:sp>
        <p:nvSpPr>
          <p:cNvPr id="135" name="Google Shape;135;p54"/>
          <p:cNvSpPr txBox="1"/>
          <p:nvPr>
            <p:ph idx="1" type="body"/>
          </p:nvPr>
        </p:nvSpPr>
        <p:spPr>
          <a:xfrm>
            <a:off x="946246" y="5087695"/>
            <a:ext cx="4403214" cy="13468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36" name="Google Shape;136;p54"/>
          <p:cNvSpPr txBox="1"/>
          <p:nvPr>
            <p:ph idx="2" type="body"/>
          </p:nvPr>
        </p:nvSpPr>
        <p:spPr>
          <a:xfrm>
            <a:off x="5779610" y="5087694"/>
            <a:ext cx="5726769" cy="134683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37" name="Google Shape;137;p54"/>
          <p:cNvSpPr/>
          <p:nvPr>
            <p:ph idx="3" type="pic"/>
          </p:nvPr>
        </p:nvSpPr>
        <p:spPr>
          <a:xfrm>
            <a:off x="438150" y="423475"/>
            <a:ext cx="3752850" cy="3481775"/>
          </a:xfrm>
          <a:prstGeom prst="rect">
            <a:avLst/>
          </a:prstGeom>
          <a:solidFill>
            <a:srgbClr val="D8D8D8"/>
          </a:solidFill>
          <a:ln>
            <a:noFill/>
          </a:ln>
        </p:spPr>
      </p:sp>
      <p:sp>
        <p:nvSpPr>
          <p:cNvPr id="138" name="Google Shape;138;p54"/>
          <p:cNvSpPr/>
          <p:nvPr>
            <p:ph idx="4" type="pic"/>
          </p:nvPr>
        </p:nvSpPr>
        <p:spPr>
          <a:xfrm>
            <a:off x="4686300" y="423476"/>
            <a:ext cx="2819400" cy="1519624"/>
          </a:xfrm>
          <a:prstGeom prst="rect">
            <a:avLst/>
          </a:prstGeom>
          <a:solidFill>
            <a:srgbClr val="D8D8D8"/>
          </a:solidFill>
          <a:ln>
            <a:noFill/>
          </a:ln>
        </p:spPr>
      </p:sp>
      <p:sp>
        <p:nvSpPr>
          <p:cNvPr id="139" name="Google Shape;139;p54"/>
          <p:cNvSpPr/>
          <p:nvPr>
            <p:ph idx="5" type="pic"/>
          </p:nvPr>
        </p:nvSpPr>
        <p:spPr>
          <a:xfrm>
            <a:off x="4686300" y="2404676"/>
            <a:ext cx="2819400" cy="1519624"/>
          </a:xfrm>
          <a:prstGeom prst="rect">
            <a:avLst/>
          </a:prstGeom>
          <a:solidFill>
            <a:srgbClr val="D8D8D8"/>
          </a:solidFill>
          <a:ln>
            <a:noFill/>
          </a:ln>
        </p:spPr>
      </p:sp>
      <p:sp>
        <p:nvSpPr>
          <p:cNvPr id="140" name="Google Shape;140;p54"/>
          <p:cNvSpPr/>
          <p:nvPr>
            <p:ph idx="6" type="pic"/>
          </p:nvPr>
        </p:nvSpPr>
        <p:spPr>
          <a:xfrm>
            <a:off x="7962900" y="442525"/>
            <a:ext cx="3752850" cy="3481775"/>
          </a:xfrm>
          <a:prstGeom prst="rect">
            <a:avLst/>
          </a:prstGeom>
          <a:solidFill>
            <a:srgbClr val="D8D8D8"/>
          </a:solidFill>
          <a:ln>
            <a:noFill/>
          </a:ln>
        </p:spPr>
      </p:sp>
      <p:sp>
        <p:nvSpPr>
          <p:cNvPr id="141" name="Google Shape;141;p54"/>
          <p:cNvSpPr/>
          <p:nvPr/>
        </p:nvSpPr>
        <p:spPr>
          <a:xfrm rot="-5400000">
            <a:off x="-269498" y="1351335"/>
            <a:ext cx="1440000" cy="360000"/>
          </a:xfrm>
          <a:custGeom>
            <a:rect b="b" l="l" r="r" t="t"/>
            <a:pathLst>
              <a:path extrusionOk="0" h="304760" w="1620513">
                <a:moveTo>
                  <a:pt x="0" y="-1"/>
                </a:moveTo>
                <a:lnTo>
                  <a:pt x="1620514" y="-1"/>
                </a:lnTo>
                <a:lnTo>
                  <a:pt x="1620514" y="304760"/>
                </a:lnTo>
                <a:lnTo>
                  <a:pt x="0" y="304760"/>
                </a:lnTo>
                <a:close/>
              </a:path>
            </a:pathLst>
          </a:custGeom>
          <a:solidFill>
            <a:srgbClr val="7ABB5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spTree>
  </p:cSld>
  <p:clrMapOvr>
    <a:masterClrMapping/>
  </p:clrMapOvr>
  <p:extLst>
    <p:ext uri="{DCECCB84-F9BA-43D5-87BE-67443E8EF086}">
      <p15:sldGuideLst>
        <p15:guide id="1" orient="horz" pos="412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3 columns">
  <p:cSld name="Text Slide - 3 columns">
    <p:spTree>
      <p:nvGrpSpPr>
        <p:cNvPr id="142" name="Shape 142"/>
        <p:cNvGrpSpPr/>
        <p:nvPr/>
      </p:nvGrpSpPr>
      <p:grpSpPr>
        <a:xfrm>
          <a:off x="0" y="0"/>
          <a:ext cx="0" cy="0"/>
          <a:chOff x="0" y="0"/>
          <a:chExt cx="0" cy="0"/>
        </a:xfrm>
      </p:grpSpPr>
      <p:sp>
        <p:nvSpPr>
          <p:cNvPr id="143" name="Google Shape;143;p55"/>
          <p:cNvSpPr txBox="1"/>
          <p:nvPr>
            <p:ph idx="1" type="body"/>
          </p:nvPr>
        </p:nvSpPr>
        <p:spPr>
          <a:xfrm>
            <a:off x="854280" y="925680"/>
            <a:ext cx="10483431" cy="80426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44" name="Google Shape;144;p55"/>
          <p:cNvSpPr/>
          <p:nvPr/>
        </p:nvSpPr>
        <p:spPr>
          <a:xfrm>
            <a:off x="1592486" y="-1"/>
            <a:ext cx="9007028" cy="345989"/>
          </a:xfrm>
          <a:custGeom>
            <a:rect b="b" l="l" r="r" t="t"/>
            <a:pathLst>
              <a:path extrusionOk="0" h="4977432" w="10372477">
                <a:moveTo>
                  <a:pt x="0" y="0"/>
                </a:moveTo>
                <a:lnTo>
                  <a:pt x="10372477" y="0"/>
                </a:lnTo>
                <a:lnTo>
                  <a:pt x="10372477" y="4977432"/>
                </a:lnTo>
                <a:lnTo>
                  <a:pt x="0" y="4977432"/>
                </a:lnTo>
                <a:lnTo>
                  <a:pt x="0" y="0"/>
                </a:lnTo>
                <a:close/>
              </a:path>
            </a:pathLst>
          </a:custGeom>
          <a:solidFill>
            <a:srgbClr val="7ABB57"/>
          </a:solidFill>
          <a:ln>
            <a:noFill/>
          </a:ln>
        </p:spPr>
        <p:txBody>
          <a:bodyPr anchorCtr="0" anchor="t" bIns="117275" lIns="234550" spcFirstLastPara="1" rIns="234550" wrap="square" tIns="117275">
            <a:noAutofit/>
          </a:bodyPr>
          <a:lstStyle/>
          <a:p>
            <a:pPr indent="0" lvl="0" marL="0" marR="0" rtl="0" algn="ctr">
              <a:lnSpc>
                <a:spcPct val="100000"/>
              </a:lnSpc>
              <a:spcBef>
                <a:spcPts val="0"/>
              </a:spcBef>
              <a:spcAft>
                <a:spcPts val="0"/>
              </a:spcAft>
              <a:buClr>
                <a:srgbClr val="000000"/>
              </a:buClr>
              <a:buSzPts val="6926"/>
              <a:buFont typeface="Arial"/>
              <a:buNone/>
            </a:pPr>
            <a:r>
              <a:t/>
            </a:r>
            <a:endParaRPr b="0" i="0" sz="6926" u="none" cap="none" strike="noStrike">
              <a:solidFill>
                <a:schemeClr val="dk1"/>
              </a:solidFill>
              <a:latin typeface="Century Schoolbook"/>
              <a:ea typeface="Century Schoolbook"/>
              <a:cs typeface="Century Schoolbook"/>
              <a:sym typeface="Century Schoolbook"/>
            </a:endParaRPr>
          </a:p>
        </p:txBody>
      </p:sp>
      <p:sp>
        <p:nvSpPr>
          <p:cNvPr id="145" name="Google Shape;145;p55"/>
          <p:cNvSpPr txBox="1"/>
          <p:nvPr>
            <p:ph idx="2" type="body"/>
          </p:nvPr>
        </p:nvSpPr>
        <p:spPr>
          <a:xfrm>
            <a:off x="854282" y="1864553"/>
            <a:ext cx="10483429" cy="443957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Slide 3" showMasterSp="0">
  <p:cSld name="1_Cover Slide 3">
    <p:spTree>
      <p:nvGrpSpPr>
        <p:cNvPr id="146" name="Shape 146"/>
        <p:cNvGrpSpPr/>
        <p:nvPr/>
      </p:nvGrpSpPr>
      <p:grpSpPr>
        <a:xfrm>
          <a:off x="0" y="0"/>
          <a:ext cx="0" cy="0"/>
          <a:chOff x="0" y="0"/>
          <a:chExt cx="0" cy="0"/>
        </a:xfrm>
      </p:grpSpPr>
      <p:sp>
        <p:nvSpPr>
          <p:cNvPr id="147" name="Google Shape;147;p56"/>
          <p:cNvSpPr/>
          <p:nvPr/>
        </p:nvSpPr>
        <p:spPr>
          <a:xfrm>
            <a:off x="0" y="2219942"/>
            <a:ext cx="12192001" cy="3754392"/>
          </a:xfrm>
          <a:custGeom>
            <a:rect b="b" l="l" r="r" t="t"/>
            <a:pathLst>
              <a:path extrusionOk="0" h="6806308" w="7600392">
                <a:moveTo>
                  <a:pt x="0" y="0"/>
                </a:moveTo>
                <a:lnTo>
                  <a:pt x="7600393" y="0"/>
                </a:lnTo>
                <a:lnTo>
                  <a:pt x="7600393" y="6806308"/>
                </a:lnTo>
                <a:lnTo>
                  <a:pt x="0" y="6806308"/>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sp>
        <p:nvSpPr>
          <p:cNvPr id="148" name="Google Shape;148;p56"/>
          <p:cNvSpPr/>
          <p:nvPr/>
        </p:nvSpPr>
        <p:spPr>
          <a:xfrm>
            <a:off x="5273389" y="2987628"/>
            <a:ext cx="7298951" cy="1969126"/>
          </a:xfrm>
          <a:custGeom>
            <a:rect b="b" l="l" r="r" t="t"/>
            <a:pathLst>
              <a:path extrusionOk="0" h="3029130" w="4525730">
                <a:moveTo>
                  <a:pt x="0" y="0"/>
                </a:moveTo>
                <a:lnTo>
                  <a:pt x="4525731" y="0"/>
                </a:lnTo>
                <a:lnTo>
                  <a:pt x="4525731" y="3029131"/>
                </a:lnTo>
                <a:lnTo>
                  <a:pt x="1" y="3029131"/>
                </a:ln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grpSp>
        <p:nvGrpSpPr>
          <p:cNvPr id="149" name="Google Shape;149;p56"/>
          <p:cNvGrpSpPr/>
          <p:nvPr/>
        </p:nvGrpSpPr>
        <p:grpSpPr>
          <a:xfrm>
            <a:off x="9055787" y="6109401"/>
            <a:ext cx="2735993" cy="679345"/>
            <a:chOff x="0" y="0"/>
            <a:chExt cx="2301694" cy="571500"/>
          </a:xfrm>
        </p:grpSpPr>
        <p:sp>
          <p:nvSpPr>
            <p:cNvPr id="150" name="Google Shape;150;p56"/>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lt1"/>
                </a:solidFill>
                <a:latin typeface="Century Schoolbook"/>
                <a:ea typeface="Century Schoolbook"/>
                <a:cs typeface="Century Schoolbook"/>
                <a:sym typeface="Century Schoolbook"/>
              </a:endParaRPr>
            </a:p>
          </p:txBody>
        </p:sp>
        <p:pic>
          <p:nvPicPr>
            <p:cNvPr id="151" name="Google Shape;151;p56"/>
            <p:cNvPicPr preferRelativeResize="0"/>
            <p:nvPr/>
          </p:nvPicPr>
          <p:blipFill rotWithShape="1">
            <a:blip r:embed="rId2">
              <a:alphaModFix/>
            </a:blip>
            <a:srcRect b="0" l="4320" r="4320" t="0"/>
            <a:stretch/>
          </p:blipFill>
          <p:spPr>
            <a:xfrm>
              <a:off x="312965" y="96237"/>
              <a:ext cx="1675765" cy="384810"/>
            </a:xfrm>
            <a:prstGeom prst="rect">
              <a:avLst/>
            </a:prstGeom>
            <a:noFill/>
            <a:ln>
              <a:noFill/>
            </a:ln>
          </p:spPr>
        </p:pic>
      </p:grpSp>
      <p:pic>
        <p:nvPicPr>
          <p:cNvPr id="152" name="Google Shape;152;p56"/>
          <p:cNvPicPr preferRelativeResize="0"/>
          <p:nvPr/>
        </p:nvPicPr>
        <p:blipFill rotWithShape="1">
          <a:blip r:embed="rId3">
            <a:alphaModFix/>
          </a:blip>
          <a:srcRect b="0" l="0" r="0" t="0"/>
          <a:stretch/>
        </p:blipFill>
        <p:spPr>
          <a:xfrm>
            <a:off x="448153" y="307220"/>
            <a:ext cx="4545776" cy="1709879"/>
          </a:xfrm>
          <a:prstGeom prst="rect">
            <a:avLst/>
          </a:prstGeom>
          <a:noFill/>
          <a:ln>
            <a:noFill/>
          </a:ln>
        </p:spPr>
      </p:pic>
      <p:sp>
        <p:nvSpPr>
          <p:cNvPr id="153" name="Google Shape;153;p56"/>
          <p:cNvSpPr/>
          <p:nvPr/>
        </p:nvSpPr>
        <p:spPr>
          <a:xfrm rot="10800000">
            <a:off x="9055787" y="2035573"/>
            <a:ext cx="2484569" cy="360860"/>
          </a:xfrm>
          <a:custGeom>
            <a:rect b="b" l="l" r="r" t="t"/>
            <a:pathLst>
              <a:path extrusionOk="0" h="304760" w="1620513">
                <a:moveTo>
                  <a:pt x="0" y="-1"/>
                </a:moveTo>
                <a:lnTo>
                  <a:pt x="1620514" y="-1"/>
                </a:lnTo>
                <a:lnTo>
                  <a:pt x="1620514" y="304760"/>
                </a:lnTo>
                <a:lnTo>
                  <a:pt x="0" y="304760"/>
                </a:lnTo>
                <a:close/>
              </a:path>
            </a:pathLst>
          </a:custGeom>
          <a:solidFill>
            <a:srgbClr val="7ABB5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sp>
        <p:nvSpPr>
          <p:cNvPr id="154" name="Google Shape;154;p56"/>
          <p:cNvSpPr txBox="1"/>
          <p:nvPr>
            <p:ph idx="1" type="body"/>
          </p:nvPr>
        </p:nvSpPr>
        <p:spPr>
          <a:xfrm>
            <a:off x="9055787" y="1982716"/>
            <a:ext cx="2484569" cy="36086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55" name="Google Shape;155;p56"/>
          <p:cNvSpPr txBox="1"/>
          <p:nvPr>
            <p:ph idx="2" type="body"/>
          </p:nvPr>
        </p:nvSpPr>
        <p:spPr>
          <a:xfrm>
            <a:off x="526494" y="4929906"/>
            <a:ext cx="6500273" cy="74360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57"/>
              </a:spcBef>
              <a:spcAft>
                <a:spcPts val="0"/>
              </a:spcAft>
              <a:buClr>
                <a:schemeClr val="lt1"/>
              </a:buClr>
              <a:buSzPts val="2900"/>
              <a:buFont typeface="Arial"/>
              <a:buNone/>
              <a:defRPr b="1" i="0" sz="29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cxnSp>
        <p:nvCxnSpPr>
          <p:cNvPr id="156" name="Google Shape;156;p56"/>
          <p:cNvCxnSpPr/>
          <p:nvPr/>
        </p:nvCxnSpPr>
        <p:spPr>
          <a:xfrm>
            <a:off x="228494" y="4864889"/>
            <a:ext cx="11963506" cy="0"/>
          </a:xfrm>
          <a:prstGeom prst="straightConnector1">
            <a:avLst/>
          </a:prstGeom>
          <a:noFill/>
          <a:ln cap="flat" cmpd="sng" w="38100">
            <a:solidFill>
              <a:schemeClr val="lt1"/>
            </a:solidFill>
            <a:prstDash val="solid"/>
            <a:miter lim="800000"/>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2" showMasterSp="0">
  <p:cSld name="Cover Slide 2">
    <p:spTree>
      <p:nvGrpSpPr>
        <p:cNvPr id="157" name="Shape 157"/>
        <p:cNvGrpSpPr/>
        <p:nvPr/>
      </p:nvGrpSpPr>
      <p:grpSpPr>
        <a:xfrm>
          <a:off x="0" y="0"/>
          <a:ext cx="0" cy="0"/>
          <a:chOff x="0" y="0"/>
          <a:chExt cx="0" cy="0"/>
        </a:xfrm>
      </p:grpSpPr>
      <p:sp>
        <p:nvSpPr>
          <p:cNvPr id="158" name="Google Shape;158;p57"/>
          <p:cNvSpPr/>
          <p:nvPr/>
        </p:nvSpPr>
        <p:spPr>
          <a:xfrm>
            <a:off x="0" y="2219942"/>
            <a:ext cx="12214365" cy="3138121"/>
          </a:xfrm>
          <a:custGeom>
            <a:rect b="b" l="l" r="r" t="t"/>
            <a:pathLst>
              <a:path extrusionOk="0" h="6806308" w="7600392">
                <a:moveTo>
                  <a:pt x="0" y="0"/>
                </a:moveTo>
                <a:lnTo>
                  <a:pt x="7600393" y="0"/>
                </a:lnTo>
                <a:lnTo>
                  <a:pt x="7600393" y="6806308"/>
                </a:lnTo>
                <a:lnTo>
                  <a:pt x="0" y="6806308"/>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sp>
        <p:nvSpPr>
          <p:cNvPr id="159" name="Google Shape;159;p57"/>
          <p:cNvSpPr/>
          <p:nvPr>
            <p:ph idx="2" type="pic"/>
          </p:nvPr>
        </p:nvSpPr>
        <p:spPr>
          <a:xfrm>
            <a:off x="6290665" y="0"/>
            <a:ext cx="4961115" cy="6879449"/>
          </a:xfrm>
          <a:prstGeom prst="rect">
            <a:avLst/>
          </a:prstGeom>
          <a:solidFill>
            <a:srgbClr val="D8D8D8"/>
          </a:solidFill>
          <a:ln>
            <a:noFill/>
          </a:ln>
        </p:spPr>
      </p:sp>
      <p:sp>
        <p:nvSpPr>
          <p:cNvPr id="160" name="Google Shape;160;p57"/>
          <p:cNvSpPr/>
          <p:nvPr/>
        </p:nvSpPr>
        <p:spPr>
          <a:xfrm>
            <a:off x="5273389" y="2987628"/>
            <a:ext cx="7298951" cy="1969126"/>
          </a:xfrm>
          <a:custGeom>
            <a:rect b="b" l="l" r="r" t="t"/>
            <a:pathLst>
              <a:path extrusionOk="0" h="3029130" w="4525730">
                <a:moveTo>
                  <a:pt x="0" y="0"/>
                </a:moveTo>
                <a:lnTo>
                  <a:pt x="4525731" y="0"/>
                </a:lnTo>
                <a:lnTo>
                  <a:pt x="4525731" y="3029131"/>
                </a:lnTo>
                <a:lnTo>
                  <a:pt x="1" y="3029131"/>
                </a:ln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sp>
        <p:nvSpPr>
          <p:cNvPr id="161" name="Google Shape;161;p57"/>
          <p:cNvSpPr txBox="1"/>
          <p:nvPr>
            <p:ph idx="1" type="body"/>
          </p:nvPr>
        </p:nvSpPr>
        <p:spPr>
          <a:xfrm>
            <a:off x="507596" y="2897367"/>
            <a:ext cx="4470975" cy="10083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8850"/>
              </a:lnSpc>
              <a:spcBef>
                <a:spcPts val="0"/>
              </a:spcBef>
              <a:spcAft>
                <a:spcPts val="0"/>
              </a:spcAft>
              <a:buClr>
                <a:schemeClr val="lt1"/>
              </a:buClr>
              <a:buSzPts val="4000"/>
              <a:buFont typeface="Arial"/>
              <a:buNone/>
              <a:defRPr b="0" i="0" sz="40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62" name="Google Shape;162;p57"/>
          <p:cNvSpPr txBox="1"/>
          <p:nvPr>
            <p:ph idx="3" type="body"/>
          </p:nvPr>
        </p:nvSpPr>
        <p:spPr>
          <a:xfrm>
            <a:off x="507596" y="4325159"/>
            <a:ext cx="4979410" cy="85589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2200"/>
              <a:buFont typeface="Arial"/>
              <a:buNone/>
              <a:defRPr b="0" i="0" sz="22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grpSp>
        <p:nvGrpSpPr>
          <p:cNvPr id="163" name="Google Shape;163;p57"/>
          <p:cNvGrpSpPr/>
          <p:nvPr/>
        </p:nvGrpSpPr>
        <p:grpSpPr>
          <a:xfrm>
            <a:off x="261308" y="5859937"/>
            <a:ext cx="2735993" cy="679345"/>
            <a:chOff x="0" y="0"/>
            <a:chExt cx="2301694" cy="571500"/>
          </a:xfrm>
        </p:grpSpPr>
        <p:sp>
          <p:nvSpPr>
            <p:cNvPr id="164" name="Google Shape;164;p57"/>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lt1"/>
                </a:solidFill>
                <a:latin typeface="Century Schoolbook"/>
                <a:ea typeface="Century Schoolbook"/>
                <a:cs typeface="Century Schoolbook"/>
                <a:sym typeface="Century Schoolbook"/>
              </a:endParaRPr>
            </a:p>
          </p:txBody>
        </p:sp>
        <p:pic>
          <p:nvPicPr>
            <p:cNvPr id="165" name="Google Shape;165;p57"/>
            <p:cNvPicPr preferRelativeResize="0"/>
            <p:nvPr/>
          </p:nvPicPr>
          <p:blipFill rotWithShape="1">
            <a:blip r:embed="rId2">
              <a:alphaModFix/>
            </a:blip>
            <a:srcRect b="0" l="4320" r="4320" t="0"/>
            <a:stretch/>
          </p:blipFill>
          <p:spPr>
            <a:xfrm>
              <a:off x="312965" y="96237"/>
              <a:ext cx="1675765" cy="384810"/>
            </a:xfrm>
            <a:prstGeom prst="rect">
              <a:avLst/>
            </a:prstGeom>
            <a:noFill/>
            <a:ln>
              <a:noFill/>
            </a:ln>
          </p:spPr>
        </p:pic>
      </p:grpSp>
      <p:sp>
        <p:nvSpPr>
          <p:cNvPr id="166" name="Google Shape;166;p57"/>
          <p:cNvSpPr/>
          <p:nvPr/>
        </p:nvSpPr>
        <p:spPr>
          <a:xfrm rot="-5400000">
            <a:off x="10531780" y="3147768"/>
            <a:ext cx="1440000" cy="360000"/>
          </a:xfrm>
          <a:custGeom>
            <a:rect b="b" l="l" r="r" t="t"/>
            <a:pathLst>
              <a:path extrusionOk="0" h="304760" w="1620513">
                <a:moveTo>
                  <a:pt x="0" y="-1"/>
                </a:moveTo>
                <a:lnTo>
                  <a:pt x="1620514" y="-1"/>
                </a:lnTo>
                <a:lnTo>
                  <a:pt x="1620514" y="304760"/>
                </a:lnTo>
                <a:lnTo>
                  <a:pt x="0" y="304760"/>
                </a:lnTo>
                <a:close/>
              </a:path>
            </a:pathLst>
          </a:custGeom>
          <a:solidFill>
            <a:srgbClr val="7ABB5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pic>
        <p:nvPicPr>
          <p:cNvPr id="167" name="Google Shape;167;p57"/>
          <p:cNvPicPr preferRelativeResize="0"/>
          <p:nvPr/>
        </p:nvPicPr>
        <p:blipFill rotWithShape="1">
          <a:blip r:embed="rId3">
            <a:alphaModFix/>
          </a:blip>
          <a:srcRect b="0" l="0" r="0" t="0"/>
          <a:stretch/>
        </p:blipFill>
        <p:spPr>
          <a:xfrm>
            <a:off x="448153" y="307220"/>
            <a:ext cx="4545776" cy="1709879"/>
          </a:xfrm>
          <a:prstGeom prst="rect">
            <a:avLst/>
          </a:prstGeom>
          <a:noFill/>
          <a:ln>
            <a:noFill/>
          </a:ln>
        </p:spPr>
      </p:pic>
      <p:sp>
        <p:nvSpPr>
          <p:cNvPr id="168" name="Google Shape;168;p57"/>
          <p:cNvSpPr txBox="1"/>
          <p:nvPr>
            <p:ph idx="4" type="body"/>
          </p:nvPr>
        </p:nvSpPr>
        <p:spPr>
          <a:xfrm>
            <a:off x="2997301" y="5911583"/>
            <a:ext cx="3098699" cy="622069"/>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915F9E"/>
              </a:buClr>
              <a:buSzPts val="2400"/>
              <a:buFont typeface="Arial"/>
              <a:buNone/>
              <a:defRPr b="0" i="0" sz="24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3" showMasterSp="0">
  <p:cSld name="Cover Slide 3">
    <p:spTree>
      <p:nvGrpSpPr>
        <p:cNvPr id="169" name="Shape 169"/>
        <p:cNvGrpSpPr/>
        <p:nvPr/>
      </p:nvGrpSpPr>
      <p:grpSpPr>
        <a:xfrm>
          <a:off x="0" y="0"/>
          <a:ext cx="0" cy="0"/>
          <a:chOff x="0" y="0"/>
          <a:chExt cx="0" cy="0"/>
        </a:xfrm>
      </p:grpSpPr>
      <p:sp>
        <p:nvSpPr>
          <p:cNvPr id="170" name="Google Shape;170;p58"/>
          <p:cNvSpPr/>
          <p:nvPr/>
        </p:nvSpPr>
        <p:spPr>
          <a:xfrm>
            <a:off x="0" y="2219942"/>
            <a:ext cx="12192001" cy="3754392"/>
          </a:xfrm>
          <a:custGeom>
            <a:rect b="b" l="l" r="r" t="t"/>
            <a:pathLst>
              <a:path extrusionOk="0" h="6806308" w="7600392">
                <a:moveTo>
                  <a:pt x="0" y="0"/>
                </a:moveTo>
                <a:lnTo>
                  <a:pt x="7600393" y="0"/>
                </a:lnTo>
                <a:lnTo>
                  <a:pt x="7600393" y="6806308"/>
                </a:lnTo>
                <a:lnTo>
                  <a:pt x="0" y="6806308"/>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sp>
        <p:nvSpPr>
          <p:cNvPr id="171" name="Google Shape;171;p58"/>
          <p:cNvSpPr/>
          <p:nvPr/>
        </p:nvSpPr>
        <p:spPr>
          <a:xfrm>
            <a:off x="5273389" y="2987628"/>
            <a:ext cx="7298951" cy="1969126"/>
          </a:xfrm>
          <a:custGeom>
            <a:rect b="b" l="l" r="r" t="t"/>
            <a:pathLst>
              <a:path extrusionOk="0" h="3029130" w="4525730">
                <a:moveTo>
                  <a:pt x="0" y="0"/>
                </a:moveTo>
                <a:lnTo>
                  <a:pt x="4525731" y="0"/>
                </a:lnTo>
                <a:lnTo>
                  <a:pt x="4525731" y="3029131"/>
                </a:lnTo>
                <a:lnTo>
                  <a:pt x="1" y="3029131"/>
                </a:ln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grpSp>
        <p:nvGrpSpPr>
          <p:cNvPr id="172" name="Google Shape;172;p58"/>
          <p:cNvGrpSpPr/>
          <p:nvPr/>
        </p:nvGrpSpPr>
        <p:grpSpPr>
          <a:xfrm>
            <a:off x="9055787" y="6109401"/>
            <a:ext cx="2735993" cy="679345"/>
            <a:chOff x="0" y="0"/>
            <a:chExt cx="2301694" cy="571500"/>
          </a:xfrm>
        </p:grpSpPr>
        <p:sp>
          <p:nvSpPr>
            <p:cNvPr id="173" name="Google Shape;173;p58"/>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lt1"/>
                </a:solidFill>
                <a:latin typeface="Century Schoolbook"/>
                <a:ea typeface="Century Schoolbook"/>
                <a:cs typeface="Century Schoolbook"/>
                <a:sym typeface="Century Schoolbook"/>
              </a:endParaRPr>
            </a:p>
          </p:txBody>
        </p:sp>
        <p:pic>
          <p:nvPicPr>
            <p:cNvPr id="174" name="Google Shape;174;p58"/>
            <p:cNvPicPr preferRelativeResize="0"/>
            <p:nvPr/>
          </p:nvPicPr>
          <p:blipFill rotWithShape="1">
            <a:blip r:embed="rId2">
              <a:alphaModFix/>
            </a:blip>
            <a:srcRect b="0" l="4320" r="4320" t="0"/>
            <a:stretch/>
          </p:blipFill>
          <p:spPr>
            <a:xfrm>
              <a:off x="312965" y="96237"/>
              <a:ext cx="1675765" cy="384810"/>
            </a:xfrm>
            <a:prstGeom prst="rect">
              <a:avLst/>
            </a:prstGeom>
            <a:noFill/>
            <a:ln>
              <a:noFill/>
            </a:ln>
          </p:spPr>
        </p:pic>
      </p:grpSp>
      <p:pic>
        <p:nvPicPr>
          <p:cNvPr id="175" name="Google Shape;175;p58"/>
          <p:cNvPicPr preferRelativeResize="0"/>
          <p:nvPr/>
        </p:nvPicPr>
        <p:blipFill rotWithShape="1">
          <a:blip r:embed="rId3">
            <a:alphaModFix/>
          </a:blip>
          <a:srcRect b="0" l="0" r="0" t="0"/>
          <a:stretch/>
        </p:blipFill>
        <p:spPr>
          <a:xfrm>
            <a:off x="448153" y="307220"/>
            <a:ext cx="4545776" cy="1709879"/>
          </a:xfrm>
          <a:prstGeom prst="rect">
            <a:avLst/>
          </a:prstGeom>
          <a:noFill/>
          <a:ln>
            <a:noFill/>
          </a:ln>
        </p:spPr>
      </p:pic>
      <p:sp>
        <p:nvSpPr>
          <p:cNvPr id="176" name="Google Shape;176;p58"/>
          <p:cNvSpPr/>
          <p:nvPr>
            <p:ph idx="2" type="pic"/>
          </p:nvPr>
        </p:nvSpPr>
        <p:spPr>
          <a:xfrm>
            <a:off x="6400800" y="1162051"/>
            <a:ext cx="5791200" cy="4044950"/>
          </a:xfrm>
          <a:prstGeom prst="rect">
            <a:avLst/>
          </a:prstGeom>
          <a:noFill/>
          <a:ln>
            <a:noFill/>
          </a:ln>
        </p:spPr>
      </p:sp>
      <p:sp>
        <p:nvSpPr>
          <p:cNvPr id="177" name="Google Shape;177;p58"/>
          <p:cNvSpPr/>
          <p:nvPr/>
        </p:nvSpPr>
        <p:spPr>
          <a:xfrm rot="10800000">
            <a:off x="9055787" y="965056"/>
            <a:ext cx="2484569" cy="360860"/>
          </a:xfrm>
          <a:custGeom>
            <a:rect b="b" l="l" r="r" t="t"/>
            <a:pathLst>
              <a:path extrusionOk="0" h="304760" w="1620513">
                <a:moveTo>
                  <a:pt x="0" y="-1"/>
                </a:moveTo>
                <a:lnTo>
                  <a:pt x="1620514" y="-1"/>
                </a:lnTo>
                <a:lnTo>
                  <a:pt x="1620514" y="304760"/>
                </a:lnTo>
                <a:lnTo>
                  <a:pt x="0" y="304760"/>
                </a:lnTo>
                <a:close/>
              </a:path>
            </a:pathLst>
          </a:custGeom>
          <a:solidFill>
            <a:srgbClr val="7ABB5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sp>
        <p:nvSpPr>
          <p:cNvPr id="178" name="Google Shape;178;p58"/>
          <p:cNvSpPr txBox="1"/>
          <p:nvPr>
            <p:ph idx="1" type="body"/>
          </p:nvPr>
        </p:nvSpPr>
        <p:spPr>
          <a:xfrm>
            <a:off x="9055787" y="912199"/>
            <a:ext cx="2484569" cy="36086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79" name="Google Shape;179;p58"/>
          <p:cNvSpPr/>
          <p:nvPr/>
        </p:nvSpPr>
        <p:spPr>
          <a:xfrm>
            <a:off x="0" y="3403948"/>
            <a:ext cx="7298951" cy="2140224"/>
          </a:xfrm>
          <a:custGeom>
            <a:rect b="b" l="l" r="r" t="t"/>
            <a:pathLst>
              <a:path extrusionOk="0" h="3860294" w="4910833">
                <a:moveTo>
                  <a:pt x="0" y="0"/>
                </a:moveTo>
                <a:lnTo>
                  <a:pt x="4910833" y="0"/>
                </a:lnTo>
                <a:lnTo>
                  <a:pt x="4910833" y="3860296"/>
                </a:lnTo>
                <a:lnTo>
                  <a:pt x="0" y="3860296"/>
                </a:ln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180" name="Google Shape;180;p58"/>
          <p:cNvSpPr txBox="1"/>
          <p:nvPr>
            <p:ph idx="3" type="body"/>
          </p:nvPr>
        </p:nvSpPr>
        <p:spPr>
          <a:xfrm>
            <a:off x="228494" y="3662884"/>
            <a:ext cx="5867506" cy="11127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3809"/>
              </a:lnSpc>
              <a:spcBef>
                <a:spcPts val="0"/>
              </a:spcBef>
              <a:spcAft>
                <a:spcPts val="0"/>
              </a:spcAft>
              <a:buClr>
                <a:srgbClr val="0C2D45"/>
              </a:buClr>
              <a:buSzPts val="4200"/>
              <a:buFont typeface="Arial"/>
              <a:buNone/>
              <a:defRPr b="0" i="0" sz="42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81" name="Google Shape;181;p58"/>
          <p:cNvSpPr txBox="1"/>
          <p:nvPr>
            <p:ph idx="4" type="body"/>
          </p:nvPr>
        </p:nvSpPr>
        <p:spPr>
          <a:xfrm>
            <a:off x="228494" y="4843075"/>
            <a:ext cx="5867506" cy="70109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cxnSp>
        <p:nvCxnSpPr>
          <p:cNvPr id="182" name="Google Shape;182;p58"/>
          <p:cNvCxnSpPr/>
          <p:nvPr/>
        </p:nvCxnSpPr>
        <p:spPr>
          <a:xfrm>
            <a:off x="228494" y="4775681"/>
            <a:ext cx="11963506" cy="0"/>
          </a:xfrm>
          <a:prstGeom prst="straightConnector1">
            <a:avLst/>
          </a:prstGeom>
          <a:noFill/>
          <a:ln cap="flat" cmpd="sng" w="38100">
            <a:solidFill>
              <a:schemeClr val="lt1"/>
            </a:solidFill>
            <a:prstDash val="solid"/>
            <a:miter lim="800000"/>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1">
  <p:cSld name="Photo Slide 1">
    <p:spTree>
      <p:nvGrpSpPr>
        <p:cNvPr id="183" name="Shape 183"/>
        <p:cNvGrpSpPr/>
        <p:nvPr/>
      </p:nvGrpSpPr>
      <p:grpSpPr>
        <a:xfrm>
          <a:off x="0" y="0"/>
          <a:ext cx="0" cy="0"/>
          <a:chOff x="0" y="0"/>
          <a:chExt cx="0" cy="0"/>
        </a:xfrm>
      </p:grpSpPr>
      <p:sp>
        <p:nvSpPr>
          <p:cNvPr id="184" name="Google Shape;184;p59"/>
          <p:cNvSpPr/>
          <p:nvPr>
            <p:ph idx="2" type="pic"/>
          </p:nvPr>
        </p:nvSpPr>
        <p:spPr>
          <a:xfrm>
            <a:off x="3940446" y="508738"/>
            <a:ext cx="7810445" cy="2359968"/>
          </a:xfrm>
          <a:prstGeom prst="rect">
            <a:avLst/>
          </a:prstGeom>
          <a:solidFill>
            <a:srgbClr val="D8D8D8"/>
          </a:solidFill>
          <a:ln>
            <a:noFill/>
          </a:ln>
        </p:spPr>
      </p:sp>
      <p:sp>
        <p:nvSpPr>
          <p:cNvPr id="185" name="Google Shape;185;p59"/>
          <p:cNvSpPr/>
          <p:nvPr>
            <p:ph idx="3" type="pic"/>
          </p:nvPr>
        </p:nvSpPr>
        <p:spPr>
          <a:xfrm>
            <a:off x="3940446" y="3281082"/>
            <a:ext cx="8251553" cy="3576918"/>
          </a:xfrm>
          <a:prstGeom prst="rect">
            <a:avLst/>
          </a:prstGeom>
          <a:solidFill>
            <a:srgbClr val="D8D8D8"/>
          </a:solidFill>
          <a:ln>
            <a:noFill/>
          </a:ln>
        </p:spPr>
      </p:sp>
      <p:sp>
        <p:nvSpPr>
          <p:cNvPr id="186" name="Google Shape;186;p59"/>
          <p:cNvSpPr/>
          <p:nvPr>
            <p:ph idx="4" type="pic"/>
          </p:nvPr>
        </p:nvSpPr>
        <p:spPr>
          <a:xfrm>
            <a:off x="415637" y="0"/>
            <a:ext cx="3117272" cy="6484742"/>
          </a:xfrm>
          <a:prstGeom prst="rect">
            <a:avLst/>
          </a:prstGeom>
          <a:solidFill>
            <a:srgbClr val="D8D8D8"/>
          </a:solidFill>
          <a:ln>
            <a:noFill/>
          </a:ln>
        </p:spPr>
      </p:sp>
      <p:sp>
        <p:nvSpPr>
          <p:cNvPr id="187" name="Google Shape;187;p59"/>
          <p:cNvSpPr/>
          <p:nvPr/>
        </p:nvSpPr>
        <p:spPr>
          <a:xfrm rot="-5400000">
            <a:off x="-269498" y="1351335"/>
            <a:ext cx="1440000" cy="360000"/>
          </a:xfrm>
          <a:custGeom>
            <a:rect b="b" l="l" r="r" t="t"/>
            <a:pathLst>
              <a:path extrusionOk="0" h="304760" w="1620513">
                <a:moveTo>
                  <a:pt x="0" y="-1"/>
                </a:moveTo>
                <a:lnTo>
                  <a:pt x="1620514" y="-1"/>
                </a:lnTo>
                <a:lnTo>
                  <a:pt x="1620514" y="304760"/>
                </a:lnTo>
                <a:lnTo>
                  <a:pt x="0" y="304760"/>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spTree>
  </p:cSld>
  <p:clrMapOvr>
    <a:masterClrMapping/>
  </p:clrMapOvr>
  <p:extLst>
    <p:ext uri="{DCECCB84-F9BA-43D5-87BE-67443E8EF086}">
      <p15:sldGuideLst>
        <p15:guide id="1" orient="horz" pos="41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p:cSld name="Content Page">
    <p:spTree>
      <p:nvGrpSpPr>
        <p:cNvPr id="24" name="Shape 24"/>
        <p:cNvGrpSpPr/>
        <p:nvPr/>
      </p:nvGrpSpPr>
      <p:grpSpPr>
        <a:xfrm>
          <a:off x="0" y="0"/>
          <a:ext cx="0" cy="0"/>
          <a:chOff x="0" y="0"/>
          <a:chExt cx="0" cy="0"/>
        </a:xfrm>
      </p:grpSpPr>
      <p:grpSp>
        <p:nvGrpSpPr>
          <p:cNvPr id="25" name="Google Shape;25;p42"/>
          <p:cNvGrpSpPr/>
          <p:nvPr/>
        </p:nvGrpSpPr>
        <p:grpSpPr>
          <a:xfrm>
            <a:off x="6096000" y="6085470"/>
            <a:ext cx="2735993" cy="679345"/>
            <a:chOff x="0" y="0"/>
            <a:chExt cx="2301694" cy="571500"/>
          </a:xfrm>
        </p:grpSpPr>
        <p:sp>
          <p:nvSpPr>
            <p:cNvPr id="26" name="Google Shape;26;p42"/>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lt1"/>
                </a:solidFill>
                <a:latin typeface="Century Schoolbook"/>
                <a:ea typeface="Century Schoolbook"/>
                <a:cs typeface="Century Schoolbook"/>
                <a:sym typeface="Century Schoolbook"/>
              </a:endParaRPr>
            </a:p>
          </p:txBody>
        </p:sp>
        <p:pic>
          <p:nvPicPr>
            <p:cNvPr id="27" name="Google Shape;27;p42"/>
            <p:cNvPicPr preferRelativeResize="0"/>
            <p:nvPr/>
          </p:nvPicPr>
          <p:blipFill rotWithShape="1">
            <a:blip r:embed="rId2">
              <a:alphaModFix/>
            </a:blip>
            <a:srcRect b="0" l="4320" r="4320" t="0"/>
            <a:stretch/>
          </p:blipFill>
          <p:spPr>
            <a:xfrm>
              <a:off x="312965" y="96237"/>
              <a:ext cx="1675765" cy="384810"/>
            </a:xfrm>
            <a:prstGeom prst="rect">
              <a:avLst/>
            </a:prstGeom>
            <a:noFill/>
            <a:ln>
              <a:noFill/>
            </a:ln>
          </p:spPr>
        </p:pic>
      </p:grpSp>
      <p:sp>
        <p:nvSpPr>
          <p:cNvPr id="28" name="Google Shape;28;p42"/>
          <p:cNvSpPr txBox="1"/>
          <p:nvPr>
            <p:ph idx="1" type="body"/>
          </p:nvPr>
        </p:nvSpPr>
        <p:spPr>
          <a:xfrm>
            <a:off x="2679029" y="2070648"/>
            <a:ext cx="1045074" cy="223473"/>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3657"/>
              </a:spcBef>
              <a:spcAft>
                <a:spcPts val="0"/>
              </a:spcAft>
              <a:buClr>
                <a:srgbClr val="915F9E"/>
              </a:buClr>
              <a:buSzPts val="2400"/>
              <a:buFont typeface="Arial"/>
              <a:buNone/>
              <a:defRPr b="1" i="0" sz="24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29" name="Google Shape;29;p42"/>
          <p:cNvSpPr txBox="1"/>
          <p:nvPr>
            <p:ph idx="2" type="body"/>
          </p:nvPr>
        </p:nvSpPr>
        <p:spPr>
          <a:xfrm>
            <a:off x="3812737" y="2070648"/>
            <a:ext cx="5715653" cy="22347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30" name="Google Shape;30;p42"/>
          <p:cNvSpPr txBox="1"/>
          <p:nvPr>
            <p:ph idx="3" type="body"/>
          </p:nvPr>
        </p:nvSpPr>
        <p:spPr>
          <a:xfrm>
            <a:off x="2679029" y="2532237"/>
            <a:ext cx="1045074" cy="223473"/>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3657"/>
              </a:spcBef>
              <a:spcAft>
                <a:spcPts val="0"/>
              </a:spcAft>
              <a:buClr>
                <a:srgbClr val="915F9E"/>
              </a:buClr>
              <a:buSzPts val="2400"/>
              <a:buFont typeface="Arial"/>
              <a:buNone/>
              <a:defRPr b="1" i="0" sz="24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31" name="Google Shape;31;p42"/>
          <p:cNvSpPr txBox="1"/>
          <p:nvPr>
            <p:ph idx="4" type="body"/>
          </p:nvPr>
        </p:nvSpPr>
        <p:spPr>
          <a:xfrm>
            <a:off x="3812737" y="2532237"/>
            <a:ext cx="5715653" cy="22398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32" name="Google Shape;32;p42"/>
          <p:cNvSpPr txBox="1"/>
          <p:nvPr>
            <p:ph idx="5" type="body"/>
          </p:nvPr>
        </p:nvSpPr>
        <p:spPr>
          <a:xfrm>
            <a:off x="2679029" y="2958181"/>
            <a:ext cx="1045074" cy="223473"/>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3657"/>
              </a:spcBef>
              <a:spcAft>
                <a:spcPts val="0"/>
              </a:spcAft>
              <a:buClr>
                <a:srgbClr val="915F9E"/>
              </a:buClr>
              <a:buSzPts val="2400"/>
              <a:buFont typeface="Arial"/>
              <a:buNone/>
              <a:defRPr b="1" i="0" sz="24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33" name="Google Shape;33;p42"/>
          <p:cNvSpPr txBox="1"/>
          <p:nvPr>
            <p:ph idx="6" type="body"/>
          </p:nvPr>
        </p:nvSpPr>
        <p:spPr>
          <a:xfrm>
            <a:off x="3812737" y="2958181"/>
            <a:ext cx="5715653" cy="22347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34" name="Google Shape;34;p42"/>
          <p:cNvSpPr txBox="1"/>
          <p:nvPr>
            <p:ph idx="7" type="body"/>
          </p:nvPr>
        </p:nvSpPr>
        <p:spPr>
          <a:xfrm>
            <a:off x="2679029" y="3370947"/>
            <a:ext cx="1045074" cy="223473"/>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3657"/>
              </a:spcBef>
              <a:spcAft>
                <a:spcPts val="0"/>
              </a:spcAft>
              <a:buClr>
                <a:srgbClr val="915F9E"/>
              </a:buClr>
              <a:buSzPts val="2400"/>
              <a:buFont typeface="Arial"/>
              <a:buNone/>
              <a:defRPr b="1" i="0" sz="24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35" name="Google Shape;35;p42"/>
          <p:cNvSpPr txBox="1"/>
          <p:nvPr>
            <p:ph idx="8" type="body"/>
          </p:nvPr>
        </p:nvSpPr>
        <p:spPr>
          <a:xfrm>
            <a:off x="3812737" y="3370947"/>
            <a:ext cx="5715653" cy="22347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36" name="Google Shape;36;p42"/>
          <p:cNvSpPr txBox="1"/>
          <p:nvPr>
            <p:ph idx="9" type="body"/>
          </p:nvPr>
        </p:nvSpPr>
        <p:spPr>
          <a:xfrm>
            <a:off x="2679029" y="3797309"/>
            <a:ext cx="1045074" cy="223473"/>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rgbClr val="915F9E"/>
              </a:buClr>
              <a:buSzPts val="2400"/>
              <a:buFont typeface="Arial"/>
              <a:buNone/>
              <a:defRPr b="1" i="0" sz="24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37" name="Google Shape;37;p42"/>
          <p:cNvSpPr txBox="1"/>
          <p:nvPr>
            <p:ph idx="13" type="body"/>
          </p:nvPr>
        </p:nvSpPr>
        <p:spPr>
          <a:xfrm>
            <a:off x="3812737" y="3797309"/>
            <a:ext cx="5715653" cy="22347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38" name="Google Shape;38;p42"/>
          <p:cNvSpPr txBox="1"/>
          <p:nvPr>
            <p:ph idx="14" type="body"/>
          </p:nvPr>
        </p:nvSpPr>
        <p:spPr>
          <a:xfrm>
            <a:off x="2694576" y="4241250"/>
            <a:ext cx="1045074" cy="223473"/>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rgbClr val="915F9E"/>
              </a:buClr>
              <a:buSzPts val="2400"/>
              <a:buFont typeface="Arial"/>
              <a:buNone/>
              <a:defRPr b="1" i="0" sz="24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39" name="Google Shape;39;p42"/>
          <p:cNvSpPr txBox="1"/>
          <p:nvPr>
            <p:ph idx="15" type="body"/>
          </p:nvPr>
        </p:nvSpPr>
        <p:spPr>
          <a:xfrm>
            <a:off x="3828284" y="4241250"/>
            <a:ext cx="5715653" cy="22347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40" name="Google Shape;40;p42"/>
          <p:cNvSpPr txBox="1"/>
          <p:nvPr>
            <p:ph idx="16" type="body"/>
          </p:nvPr>
        </p:nvSpPr>
        <p:spPr>
          <a:xfrm>
            <a:off x="2694576" y="4725517"/>
            <a:ext cx="1045074" cy="223473"/>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rgbClr val="915F9E"/>
              </a:buClr>
              <a:buSzPts val="2400"/>
              <a:buFont typeface="Arial"/>
              <a:buNone/>
              <a:defRPr b="1" i="0" sz="24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41" name="Google Shape;41;p42"/>
          <p:cNvSpPr txBox="1"/>
          <p:nvPr>
            <p:ph idx="17" type="body"/>
          </p:nvPr>
        </p:nvSpPr>
        <p:spPr>
          <a:xfrm>
            <a:off x="3828284" y="4725517"/>
            <a:ext cx="5715653" cy="223473"/>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42" name="Google Shape;42;p42"/>
          <p:cNvSpPr/>
          <p:nvPr/>
        </p:nvSpPr>
        <p:spPr>
          <a:xfrm>
            <a:off x="754063" y="6113879"/>
            <a:ext cx="5407040" cy="53880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967"/>
              <a:buFont typeface="Calibri"/>
              <a:buNone/>
            </a:pPr>
            <a:r>
              <a:rPr b="0" i="0" lang="en-US" sz="967" u="none" cap="none" strike="noStrike">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967" u="none" cap="none" strike="noStrike">
              <a:solidFill>
                <a:srgbClr val="000000"/>
              </a:solidFill>
              <a:latin typeface="Calibri"/>
              <a:ea typeface="Calibri"/>
              <a:cs typeface="Calibri"/>
              <a:sym typeface="Calibri"/>
            </a:endParaRPr>
          </a:p>
        </p:txBody>
      </p:sp>
      <p:sp>
        <p:nvSpPr>
          <p:cNvPr id="43" name="Google Shape;43;p42"/>
          <p:cNvSpPr/>
          <p:nvPr/>
        </p:nvSpPr>
        <p:spPr>
          <a:xfrm rot="5400000">
            <a:off x="-3140113" y="3141171"/>
            <a:ext cx="6856941" cy="576720"/>
          </a:xfrm>
          <a:custGeom>
            <a:rect b="b" l="l" r="r" t="t"/>
            <a:pathLst>
              <a:path extrusionOk="0" h="4977432" w="10372477">
                <a:moveTo>
                  <a:pt x="0" y="0"/>
                </a:moveTo>
                <a:lnTo>
                  <a:pt x="10372477" y="0"/>
                </a:lnTo>
                <a:lnTo>
                  <a:pt x="10372477" y="4977432"/>
                </a:lnTo>
                <a:lnTo>
                  <a:pt x="0" y="4977432"/>
                </a:lnTo>
                <a:lnTo>
                  <a:pt x="0" y="0"/>
                </a:lnTo>
                <a:close/>
              </a:path>
            </a:pathLst>
          </a:custGeom>
          <a:solidFill>
            <a:srgbClr val="915F9E"/>
          </a:solidFill>
          <a:ln>
            <a:noFill/>
          </a:ln>
        </p:spPr>
        <p:txBody>
          <a:bodyPr anchorCtr="0" anchor="t" bIns="117275" lIns="234550" spcFirstLastPara="1" rIns="234550" wrap="square" tIns="117275">
            <a:noAutofit/>
          </a:bodyPr>
          <a:lstStyle/>
          <a:p>
            <a:pPr indent="0" lvl="0" marL="0" marR="0" rtl="0" algn="ctr">
              <a:lnSpc>
                <a:spcPct val="100000"/>
              </a:lnSpc>
              <a:spcBef>
                <a:spcPts val="0"/>
              </a:spcBef>
              <a:spcAft>
                <a:spcPts val="0"/>
              </a:spcAft>
              <a:buClr>
                <a:srgbClr val="000000"/>
              </a:buClr>
              <a:buSzPts val="6926"/>
              <a:buFont typeface="Arial"/>
              <a:buNone/>
            </a:pPr>
            <a:r>
              <a:t/>
            </a:r>
            <a:endParaRPr b="0" i="0" sz="6926" u="none" cap="none" strike="noStrike">
              <a:solidFill>
                <a:schemeClr val="dk1"/>
              </a:solidFill>
              <a:latin typeface="Century Schoolbook"/>
              <a:ea typeface="Century Schoolbook"/>
              <a:cs typeface="Century Schoolbook"/>
              <a:sym typeface="Century Schoolbook"/>
            </a:endParaRPr>
          </a:p>
        </p:txBody>
      </p:sp>
      <p:sp>
        <p:nvSpPr>
          <p:cNvPr id="44" name="Google Shape;44;p42"/>
          <p:cNvSpPr txBox="1"/>
          <p:nvPr>
            <p:ph idx="18" type="body"/>
          </p:nvPr>
        </p:nvSpPr>
        <p:spPr>
          <a:xfrm>
            <a:off x="2694576" y="991145"/>
            <a:ext cx="3692066" cy="532331"/>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9722"/>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266"/>
              <a:buFont typeface="Arial"/>
              <a:buNone/>
              <a:defRPr b="0" i="0" sz="5266"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45" name="Google Shape;45;p42"/>
          <p:cNvSpPr/>
          <p:nvPr/>
        </p:nvSpPr>
        <p:spPr>
          <a:xfrm>
            <a:off x="2315424" y="2387814"/>
            <a:ext cx="7663872" cy="18899"/>
          </a:xfrm>
          <a:prstGeom prst="rect">
            <a:avLst/>
          </a:prstGeom>
          <a:solidFill>
            <a:srgbClr val="7ABB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58"/>
              <a:buFont typeface="Arial"/>
              <a:buNone/>
            </a:pPr>
            <a:r>
              <a:t/>
            </a:r>
            <a:endParaRPr b="0" i="0" sz="2258" u="none" cap="none" strike="noStrike">
              <a:solidFill>
                <a:schemeClr val="lt1"/>
              </a:solidFill>
              <a:latin typeface="Calibri"/>
              <a:ea typeface="Calibri"/>
              <a:cs typeface="Calibri"/>
              <a:sym typeface="Calibri"/>
            </a:endParaRPr>
          </a:p>
        </p:txBody>
      </p:sp>
      <p:sp>
        <p:nvSpPr>
          <p:cNvPr id="46" name="Google Shape;46;p42"/>
          <p:cNvSpPr/>
          <p:nvPr/>
        </p:nvSpPr>
        <p:spPr>
          <a:xfrm>
            <a:off x="2315424" y="2826380"/>
            <a:ext cx="7663872" cy="18899"/>
          </a:xfrm>
          <a:prstGeom prst="rect">
            <a:avLst/>
          </a:prstGeom>
          <a:solidFill>
            <a:srgbClr val="7ABB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58"/>
              <a:buFont typeface="Arial"/>
              <a:buNone/>
            </a:pPr>
            <a:r>
              <a:t/>
            </a:r>
            <a:endParaRPr b="0" i="0" sz="2258" u="none" cap="none" strike="noStrike">
              <a:solidFill>
                <a:schemeClr val="lt1"/>
              </a:solidFill>
              <a:latin typeface="Calibri"/>
              <a:ea typeface="Calibri"/>
              <a:cs typeface="Calibri"/>
              <a:sym typeface="Calibri"/>
            </a:endParaRPr>
          </a:p>
        </p:txBody>
      </p:sp>
      <p:sp>
        <p:nvSpPr>
          <p:cNvPr id="47" name="Google Shape;47;p42"/>
          <p:cNvSpPr/>
          <p:nvPr/>
        </p:nvSpPr>
        <p:spPr>
          <a:xfrm>
            <a:off x="2315424" y="3264947"/>
            <a:ext cx="7663872" cy="18899"/>
          </a:xfrm>
          <a:prstGeom prst="rect">
            <a:avLst/>
          </a:prstGeom>
          <a:solidFill>
            <a:srgbClr val="7ABB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58"/>
              <a:buFont typeface="Arial"/>
              <a:buNone/>
            </a:pPr>
            <a:r>
              <a:t/>
            </a:r>
            <a:endParaRPr b="0" i="0" sz="2258" u="none" cap="none" strike="noStrike">
              <a:solidFill>
                <a:schemeClr val="lt1"/>
              </a:solidFill>
              <a:latin typeface="Calibri"/>
              <a:ea typeface="Calibri"/>
              <a:cs typeface="Calibri"/>
              <a:sym typeface="Calibri"/>
            </a:endParaRPr>
          </a:p>
        </p:txBody>
      </p:sp>
      <p:sp>
        <p:nvSpPr>
          <p:cNvPr id="48" name="Google Shape;48;p42"/>
          <p:cNvSpPr/>
          <p:nvPr/>
        </p:nvSpPr>
        <p:spPr>
          <a:xfrm>
            <a:off x="2315424" y="3703513"/>
            <a:ext cx="7663872" cy="18899"/>
          </a:xfrm>
          <a:prstGeom prst="rect">
            <a:avLst/>
          </a:prstGeom>
          <a:solidFill>
            <a:srgbClr val="7ABB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58"/>
              <a:buFont typeface="Arial"/>
              <a:buNone/>
            </a:pPr>
            <a:r>
              <a:t/>
            </a:r>
            <a:endParaRPr b="0" i="0" sz="2258" u="none" cap="none" strike="noStrike">
              <a:solidFill>
                <a:schemeClr val="lt1"/>
              </a:solidFill>
              <a:latin typeface="Calibri"/>
              <a:ea typeface="Calibri"/>
              <a:cs typeface="Calibri"/>
              <a:sym typeface="Calibri"/>
            </a:endParaRPr>
          </a:p>
        </p:txBody>
      </p:sp>
      <p:sp>
        <p:nvSpPr>
          <p:cNvPr id="49" name="Google Shape;49;p42"/>
          <p:cNvSpPr/>
          <p:nvPr/>
        </p:nvSpPr>
        <p:spPr>
          <a:xfrm>
            <a:off x="2315424" y="4142079"/>
            <a:ext cx="7663872" cy="18899"/>
          </a:xfrm>
          <a:prstGeom prst="rect">
            <a:avLst/>
          </a:prstGeom>
          <a:solidFill>
            <a:srgbClr val="7ABB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58"/>
              <a:buFont typeface="Arial"/>
              <a:buNone/>
            </a:pPr>
            <a:r>
              <a:t/>
            </a:r>
            <a:endParaRPr b="0" i="0" sz="2258" u="none" cap="none" strike="noStrike">
              <a:solidFill>
                <a:schemeClr val="lt1"/>
              </a:solidFill>
              <a:latin typeface="Calibri"/>
              <a:ea typeface="Calibri"/>
              <a:cs typeface="Calibri"/>
              <a:sym typeface="Calibri"/>
            </a:endParaRPr>
          </a:p>
        </p:txBody>
      </p:sp>
    </p:spTree>
  </p:cSld>
  <p:clrMapOvr>
    <a:masterClrMapping/>
  </p:clrMapOvr>
  <p:extLst>
    <p:ext uri="{DCECCB84-F9BA-43D5-87BE-67443E8EF086}">
      <p15:sldGuideLst>
        <p15:guide id="1" pos="47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5">
  <p:cSld name="Photo Slide 5">
    <p:spTree>
      <p:nvGrpSpPr>
        <p:cNvPr id="188" name="Shape 188"/>
        <p:cNvGrpSpPr/>
        <p:nvPr/>
      </p:nvGrpSpPr>
      <p:grpSpPr>
        <a:xfrm>
          <a:off x="0" y="0"/>
          <a:ext cx="0" cy="0"/>
          <a:chOff x="0" y="0"/>
          <a:chExt cx="0" cy="0"/>
        </a:xfrm>
      </p:grpSpPr>
      <p:sp>
        <p:nvSpPr>
          <p:cNvPr id="189" name="Google Shape;189;p60"/>
          <p:cNvSpPr/>
          <p:nvPr>
            <p:ph idx="2" type="pic"/>
          </p:nvPr>
        </p:nvSpPr>
        <p:spPr>
          <a:xfrm>
            <a:off x="442452" y="0"/>
            <a:ext cx="11749547" cy="6284068"/>
          </a:xfrm>
          <a:prstGeom prst="rect">
            <a:avLst/>
          </a:prstGeom>
          <a:solidFill>
            <a:srgbClr val="D8D8D8"/>
          </a:solidFill>
          <a:ln>
            <a:noFill/>
          </a:ln>
        </p:spPr>
      </p:sp>
      <p:sp>
        <p:nvSpPr>
          <p:cNvPr id="190" name="Google Shape;190;p60"/>
          <p:cNvSpPr txBox="1"/>
          <p:nvPr>
            <p:ph idx="1" type="body"/>
          </p:nvPr>
        </p:nvSpPr>
        <p:spPr>
          <a:xfrm>
            <a:off x="938369" y="1034821"/>
            <a:ext cx="6577261" cy="84513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191" name="Google Shape;191;p60"/>
          <p:cNvSpPr/>
          <p:nvPr/>
        </p:nvSpPr>
        <p:spPr>
          <a:xfrm rot="-5400000">
            <a:off x="-269498" y="1351335"/>
            <a:ext cx="1440000" cy="360000"/>
          </a:xfrm>
          <a:custGeom>
            <a:rect b="b" l="l" r="r" t="t"/>
            <a:pathLst>
              <a:path extrusionOk="0" h="304760" w="1620513">
                <a:moveTo>
                  <a:pt x="0" y="-1"/>
                </a:moveTo>
                <a:lnTo>
                  <a:pt x="1620514" y="-1"/>
                </a:lnTo>
                <a:lnTo>
                  <a:pt x="1620514" y="304760"/>
                </a:lnTo>
                <a:lnTo>
                  <a:pt x="0" y="304760"/>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showMasterSp="0">
  <p:cSld name="End Slide">
    <p:spTree>
      <p:nvGrpSpPr>
        <p:cNvPr id="192" name="Shape 192"/>
        <p:cNvGrpSpPr/>
        <p:nvPr/>
      </p:nvGrpSpPr>
      <p:grpSpPr>
        <a:xfrm>
          <a:off x="0" y="0"/>
          <a:ext cx="0" cy="0"/>
          <a:chOff x="0" y="0"/>
          <a:chExt cx="0" cy="0"/>
        </a:xfrm>
      </p:grpSpPr>
      <p:sp>
        <p:nvSpPr>
          <p:cNvPr id="193" name="Google Shape;193;p61"/>
          <p:cNvSpPr/>
          <p:nvPr/>
        </p:nvSpPr>
        <p:spPr>
          <a:xfrm>
            <a:off x="0" y="2708030"/>
            <a:ext cx="12192000" cy="3179185"/>
          </a:xfrm>
          <a:custGeom>
            <a:rect b="b" l="l" r="r" t="t"/>
            <a:pathLst>
              <a:path extrusionOk="0" h="6806308" w="7600392">
                <a:moveTo>
                  <a:pt x="0" y="0"/>
                </a:moveTo>
                <a:lnTo>
                  <a:pt x="7600393" y="0"/>
                </a:lnTo>
                <a:lnTo>
                  <a:pt x="7600393" y="6806308"/>
                </a:lnTo>
                <a:lnTo>
                  <a:pt x="0" y="6806308"/>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sp>
        <p:nvSpPr>
          <p:cNvPr id="194" name="Google Shape;194;p61"/>
          <p:cNvSpPr txBox="1"/>
          <p:nvPr>
            <p:ph idx="1" type="body"/>
          </p:nvPr>
        </p:nvSpPr>
        <p:spPr>
          <a:xfrm>
            <a:off x="575887" y="3922846"/>
            <a:ext cx="3354126" cy="10083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8850"/>
              </a:lnSpc>
              <a:spcBef>
                <a:spcPts val="0"/>
              </a:spcBef>
              <a:spcAft>
                <a:spcPts val="0"/>
              </a:spcAft>
              <a:buClr>
                <a:schemeClr val="lt1"/>
              </a:buClr>
              <a:buSzPts val="4000"/>
              <a:buFont typeface="Arial"/>
              <a:buNone/>
              <a:defRPr b="1" i="0" sz="40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grpSp>
        <p:nvGrpSpPr>
          <p:cNvPr id="195" name="Google Shape;195;p61"/>
          <p:cNvGrpSpPr/>
          <p:nvPr/>
        </p:nvGrpSpPr>
        <p:grpSpPr>
          <a:xfrm>
            <a:off x="162193" y="6091871"/>
            <a:ext cx="2471731" cy="613729"/>
            <a:chOff x="0" y="0"/>
            <a:chExt cx="2301694" cy="571500"/>
          </a:xfrm>
        </p:grpSpPr>
        <p:sp>
          <p:nvSpPr>
            <p:cNvPr id="196" name="Google Shape;196;p61"/>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lt1"/>
                </a:solidFill>
                <a:latin typeface="Century Schoolbook"/>
                <a:ea typeface="Century Schoolbook"/>
                <a:cs typeface="Century Schoolbook"/>
                <a:sym typeface="Century Schoolbook"/>
              </a:endParaRPr>
            </a:p>
          </p:txBody>
        </p:sp>
        <p:pic>
          <p:nvPicPr>
            <p:cNvPr id="197" name="Google Shape;197;p61"/>
            <p:cNvPicPr preferRelativeResize="0"/>
            <p:nvPr/>
          </p:nvPicPr>
          <p:blipFill rotWithShape="1">
            <a:blip r:embed="rId2">
              <a:alphaModFix/>
            </a:blip>
            <a:srcRect b="0" l="4320" r="4320" t="0"/>
            <a:stretch/>
          </p:blipFill>
          <p:spPr>
            <a:xfrm>
              <a:off x="312965" y="96237"/>
              <a:ext cx="1675765" cy="384810"/>
            </a:xfrm>
            <a:prstGeom prst="rect">
              <a:avLst/>
            </a:prstGeom>
            <a:noFill/>
            <a:ln>
              <a:noFill/>
            </a:ln>
          </p:spPr>
        </p:pic>
      </p:grpSp>
      <p:sp>
        <p:nvSpPr>
          <p:cNvPr id="198" name="Google Shape;198;p61"/>
          <p:cNvSpPr/>
          <p:nvPr/>
        </p:nvSpPr>
        <p:spPr>
          <a:xfrm>
            <a:off x="8065511" y="5423818"/>
            <a:ext cx="4126489" cy="756631"/>
          </a:xfrm>
          <a:custGeom>
            <a:rect b="b" l="l" r="r" t="t"/>
            <a:pathLst>
              <a:path extrusionOk="0" h="6806308" w="7600392">
                <a:moveTo>
                  <a:pt x="0" y="0"/>
                </a:moveTo>
                <a:lnTo>
                  <a:pt x="7600393" y="0"/>
                </a:lnTo>
                <a:lnTo>
                  <a:pt x="7600393" y="6806308"/>
                </a:lnTo>
                <a:lnTo>
                  <a:pt x="0" y="6806308"/>
                </a:lnTo>
                <a:close/>
              </a:path>
            </a:pathLst>
          </a:custGeom>
          <a:solidFill>
            <a:srgbClr val="7ABB5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sp>
        <p:nvSpPr>
          <p:cNvPr id="199" name="Google Shape;199;p61"/>
          <p:cNvSpPr txBox="1"/>
          <p:nvPr>
            <p:ph idx="2" type="body"/>
          </p:nvPr>
        </p:nvSpPr>
        <p:spPr>
          <a:xfrm>
            <a:off x="8322590" y="5556486"/>
            <a:ext cx="3467551" cy="622069"/>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200" name="Google Shape;200;p61"/>
          <p:cNvSpPr/>
          <p:nvPr/>
        </p:nvSpPr>
        <p:spPr>
          <a:xfrm>
            <a:off x="584503" y="2494870"/>
            <a:ext cx="1440000" cy="360000"/>
          </a:xfrm>
          <a:custGeom>
            <a:rect b="b" l="l" r="r" t="t"/>
            <a:pathLst>
              <a:path extrusionOk="0" h="304760" w="1620513">
                <a:moveTo>
                  <a:pt x="0" y="-1"/>
                </a:moveTo>
                <a:lnTo>
                  <a:pt x="1620514" y="-1"/>
                </a:lnTo>
                <a:lnTo>
                  <a:pt x="1620514" y="304760"/>
                </a:lnTo>
                <a:lnTo>
                  <a:pt x="0" y="304760"/>
                </a:lnTo>
                <a:close/>
              </a:path>
            </a:pathLst>
          </a:custGeom>
          <a:solidFill>
            <a:srgbClr val="7ABB5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pic>
        <p:nvPicPr>
          <p:cNvPr id="201" name="Google Shape;201;p61"/>
          <p:cNvPicPr preferRelativeResize="0"/>
          <p:nvPr/>
        </p:nvPicPr>
        <p:blipFill rotWithShape="1">
          <a:blip r:embed="rId3">
            <a:alphaModFix/>
          </a:blip>
          <a:srcRect b="0" l="0" r="0" t="0"/>
          <a:stretch/>
        </p:blipFill>
        <p:spPr>
          <a:xfrm>
            <a:off x="7482372" y="536592"/>
            <a:ext cx="4545776" cy="170987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01 - lime">
  <p:cSld name="Divider 01 - lime">
    <p:spTree>
      <p:nvGrpSpPr>
        <p:cNvPr id="50" name="Shape 50"/>
        <p:cNvGrpSpPr/>
        <p:nvPr/>
      </p:nvGrpSpPr>
      <p:grpSpPr>
        <a:xfrm>
          <a:off x="0" y="0"/>
          <a:ext cx="0" cy="0"/>
          <a:chOff x="0" y="0"/>
          <a:chExt cx="0" cy="0"/>
        </a:xfrm>
      </p:grpSpPr>
      <p:sp>
        <p:nvSpPr>
          <p:cNvPr id="51" name="Google Shape;51;p43"/>
          <p:cNvSpPr/>
          <p:nvPr/>
        </p:nvSpPr>
        <p:spPr>
          <a:xfrm>
            <a:off x="-42147" y="3046269"/>
            <a:ext cx="12192000" cy="3811731"/>
          </a:xfrm>
          <a:custGeom>
            <a:rect b="b" l="l" r="r" t="t"/>
            <a:pathLst>
              <a:path extrusionOk="0" h="5787363" w="7686655">
                <a:moveTo>
                  <a:pt x="0" y="1"/>
                </a:moveTo>
                <a:lnTo>
                  <a:pt x="7686655" y="1"/>
                </a:lnTo>
                <a:lnTo>
                  <a:pt x="7686655" y="5787364"/>
                </a:lnTo>
                <a:lnTo>
                  <a:pt x="-1" y="578736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sp>
        <p:nvSpPr>
          <p:cNvPr id="52" name="Google Shape;52;p43"/>
          <p:cNvSpPr/>
          <p:nvPr/>
        </p:nvSpPr>
        <p:spPr>
          <a:xfrm>
            <a:off x="-14049" y="2880243"/>
            <a:ext cx="12192000" cy="2983041"/>
          </a:xfrm>
          <a:custGeom>
            <a:rect b="b" l="l" r="r" t="t"/>
            <a:pathLst>
              <a:path extrusionOk="0" h="5787363" w="7686655">
                <a:moveTo>
                  <a:pt x="0" y="1"/>
                </a:moveTo>
                <a:lnTo>
                  <a:pt x="7686655" y="1"/>
                </a:lnTo>
                <a:lnTo>
                  <a:pt x="7686655" y="5787364"/>
                </a:lnTo>
                <a:lnTo>
                  <a:pt x="-1" y="5787364"/>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sp>
        <p:nvSpPr>
          <p:cNvPr id="53" name="Google Shape;53;p43"/>
          <p:cNvSpPr txBox="1"/>
          <p:nvPr>
            <p:ph idx="1" type="body"/>
          </p:nvPr>
        </p:nvSpPr>
        <p:spPr>
          <a:xfrm>
            <a:off x="1845059" y="994716"/>
            <a:ext cx="4279038" cy="757034"/>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3657"/>
              </a:spcBef>
              <a:spcAft>
                <a:spcPts val="0"/>
              </a:spcAft>
              <a:buClr>
                <a:srgbClr val="7ABB57"/>
              </a:buClr>
              <a:buSzPts val="11613"/>
              <a:buFont typeface="Arial"/>
              <a:buNone/>
              <a:defRPr b="1" i="0" sz="11613" u="none" cap="none" strike="noStrike">
                <a:solidFill>
                  <a:srgbClr val="7ABB57"/>
                </a:solidFill>
                <a:latin typeface="Calibri"/>
                <a:ea typeface="Calibri"/>
                <a:cs typeface="Calibri"/>
                <a:sym typeface="Calibri"/>
              </a:defRPr>
            </a:lvl1pPr>
            <a:lvl2pPr indent="-474344" lvl="1" marL="9144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2pPr>
            <a:lvl3pPr indent="-474344" lvl="2" marL="13716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3pPr>
            <a:lvl4pPr indent="-474344" lvl="3" marL="18288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4pPr>
            <a:lvl5pPr indent="-474345" lvl="4" marL="22860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54" name="Google Shape;54;p43"/>
          <p:cNvSpPr txBox="1"/>
          <p:nvPr>
            <p:ph idx="2" type="body"/>
          </p:nvPr>
        </p:nvSpPr>
        <p:spPr>
          <a:xfrm>
            <a:off x="1845056" y="703007"/>
            <a:ext cx="4250944" cy="882717"/>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0"/>
              </a:spcBef>
              <a:spcAft>
                <a:spcPts val="0"/>
              </a:spcAft>
              <a:buClr>
                <a:srgbClr val="915F9E"/>
              </a:buClr>
              <a:buSzPts val="4800"/>
              <a:buFont typeface="Arial"/>
              <a:buNone/>
              <a:defRPr b="1" i="0" sz="4800" u="none" cap="none" strike="noStrike">
                <a:solidFill>
                  <a:srgbClr val="915F9E"/>
                </a:solidFill>
                <a:latin typeface="Calibri"/>
                <a:ea typeface="Calibri"/>
                <a:cs typeface="Calibri"/>
                <a:sym typeface="Calibri"/>
              </a:defRPr>
            </a:lvl1pPr>
            <a:lvl2pPr indent="-474344" lvl="1" marL="9144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2pPr>
            <a:lvl3pPr indent="-474344" lvl="2" marL="13716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3pPr>
            <a:lvl4pPr indent="-474344" lvl="3" marL="18288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4pPr>
            <a:lvl5pPr indent="-474345" lvl="4" marL="22860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55" name="Google Shape;55;p43"/>
          <p:cNvSpPr txBox="1"/>
          <p:nvPr>
            <p:ph idx="3" type="body"/>
          </p:nvPr>
        </p:nvSpPr>
        <p:spPr>
          <a:xfrm>
            <a:off x="703143" y="4110228"/>
            <a:ext cx="5616603" cy="972741"/>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0"/>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1pPr>
            <a:lvl2pPr indent="-474344" lvl="1" marL="9144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2pPr>
            <a:lvl3pPr indent="-474344" lvl="2" marL="13716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3pPr>
            <a:lvl4pPr indent="-474344" lvl="3" marL="18288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4pPr>
            <a:lvl5pPr indent="-474345" lvl="4" marL="22860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56" name="Google Shape;56;p43"/>
          <p:cNvSpPr/>
          <p:nvPr>
            <p:ph idx="4" type="pic"/>
          </p:nvPr>
        </p:nvSpPr>
        <p:spPr>
          <a:xfrm>
            <a:off x="6841657" y="0"/>
            <a:ext cx="5364392" cy="6325815"/>
          </a:xfrm>
          <a:prstGeom prst="rect">
            <a:avLst/>
          </a:prstGeom>
          <a:solidFill>
            <a:srgbClr val="D8D8D8"/>
          </a:solidFill>
          <a:ln>
            <a:noFill/>
          </a:ln>
        </p:spPr>
      </p:sp>
      <p:sp>
        <p:nvSpPr>
          <p:cNvPr id="57" name="Google Shape;57;p43"/>
          <p:cNvSpPr/>
          <p:nvPr/>
        </p:nvSpPr>
        <p:spPr>
          <a:xfrm rot="-5400000">
            <a:off x="6121657" y="4227663"/>
            <a:ext cx="1440000" cy="360000"/>
          </a:xfrm>
          <a:custGeom>
            <a:rect b="b" l="l" r="r" t="t"/>
            <a:pathLst>
              <a:path extrusionOk="0" h="304760" w="1620513">
                <a:moveTo>
                  <a:pt x="0" y="-1"/>
                </a:moveTo>
                <a:lnTo>
                  <a:pt x="1620514" y="-1"/>
                </a:lnTo>
                <a:lnTo>
                  <a:pt x="1620514" y="304760"/>
                </a:lnTo>
                <a:lnTo>
                  <a:pt x="0" y="304760"/>
                </a:lnTo>
                <a:close/>
              </a:path>
            </a:pathLst>
          </a:custGeom>
          <a:solidFill>
            <a:srgbClr val="7ABB5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4">
  <p:cSld name="Photo Slide 4">
    <p:spTree>
      <p:nvGrpSpPr>
        <p:cNvPr id="58" name="Shape 58"/>
        <p:cNvGrpSpPr/>
        <p:nvPr/>
      </p:nvGrpSpPr>
      <p:grpSpPr>
        <a:xfrm>
          <a:off x="0" y="0"/>
          <a:ext cx="0" cy="0"/>
          <a:chOff x="0" y="0"/>
          <a:chExt cx="0" cy="0"/>
        </a:xfrm>
      </p:grpSpPr>
      <p:grpSp>
        <p:nvGrpSpPr>
          <p:cNvPr id="59" name="Google Shape;59;p44"/>
          <p:cNvGrpSpPr/>
          <p:nvPr/>
        </p:nvGrpSpPr>
        <p:grpSpPr>
          <a:xfrm rot="5400000">
            <a:off x="1642620" y="-686627"/>
            <a:ext cx="4845505" cy="8130745"/>
            <a:chOff x="987424" y="0"/>
            <a:chExt cx="5584826" cy="5669757"/>
          </a:xfrm>
        </p:grpSpPr>
        <p:sp>
          <p:nvSpPr>
            <p:cNvPr id="60" name="Google Shape;60;p44"/>
            <p:cNvSpPr/>
            <p:nvPr/>
          </p:nvSpPr>
          <p:spPr>
            <a:xfrm>
              <a:off x="987424" y="215901"/>
              <a:ext cx="5584826" cy="5453856"/>
            </a:xfrm>
            <a:prstGeom prst="rect">
              <a:avLst/>
            </a:prstGeom>
            <a:solidFill>
              <a:schemeClr val="lt1"/>
            </a:solidFill>
            <a:ln>
              <a:noFill/>
            </a:ln>
          </p:spPr>
          <p:txBody>
            <a:bodyPr anchorCtr="0" anchor="t" bIns="72700" lIns="145425" spcFirstLastPara="1" rIns="145425" wrap="square" tIns="72700">
              <a:noAutofit/>
            </a:bodyPr>
            <a:lstStyle/>
            <a:p>
              <a:pPr indent="0" lvl="0" marL="0" marR="0" rtl="0" algn="ctr">
                <a:lnSpc>
                  <a:spcPct val="100000"/>
                </a:lnSpc>
                <a:spcBef>
                  <a:spcPts val="0"/>
                </a:spcBef>
                <a:spcAft>
                  <a:spcPts val="0"/>
                </a:spcAft>
                <a:buClr>
                  <a:srgbClr val="000000"/>
                </a:buClr>
                <a:buSzPts val="6926"/>
                <a:buFont typeface="Arial"/>
                <a:buNone/>
              </a:pPr>
              <a:r>
                <a:t/>
              </a:r>
              <a:endParaRPr b="0" i="0" sz="6926" u="none" cap="none" strike="noStrike">
                <a:solidFill>
                  <a:schemeClr val="dk1"/>
                </a:solidFill>
                <a:latin typeface="Century Schoolbook"/>
                <a:ea typeface="Century Schoolbook"/>
                <a:cs typeface="Century Schoolbook"/>
                <a:sym typeface="Century Schoolbook"/>
              </a:endParaRPr>
            </a:p>
          </p:txBody>
        </p:sp>
        <p:sp>
          <p:nvSpPr>
            <p:cNvPr id="61" name="Google Shape;61;p44"/>
            <p:cNvSpPr/>
            <p:nvPr/>
          </p:nvSpPr>
          <p:spPr>
            <a:xfrm>
              <a:off x="987424" y="0"/>
              <a:ext cx="5584826" cy="300434"/>
            </a:xfrm>
            <a:custGeom>
              <a:rect b="b" l="l" r="r" t="t"/>
              <a:pathLst>
                <a:path extrusionOk="0" h="4977432" w="10372477">
                  <a:moveTo>
                    <a:pt x="0" y="0"/>
                  </a:moveTo>
                  <a:lnTo>
                    <a:pt x="10372477" y="0"/>
                  </a:lnTo>
                  <a:lnTo>
                    <a:pt x="10372477" y="4977432"/>
                  </a:lnTo>
                  <a:lnTo>
                    <a:pt x="0" y="4977432"/>
                  </a:lnTo>
                  <a:lnTo>
                    <a:pt x="0" y="0"/>
                  </a:lnTo>
                  <a:close/>
                </a:path>
              </a:pathLst>
            </a:custGeom>
            <a:solidFill>
              <a:srgbClr val="915F9E"/>
            </a:solidFill>
            <a:ln>
              <a:noFill/>
            </a:ln>
          </p:spPr>
          <p:txBody>
            <a:bodyPr anchorCtr="0" anchor="t" bIns="72700" lIns="145425" spcFirstLastPara="1" rIns="145425" wrap="square" tIns="72700">
              <a:noAutofit/>
            </a:bodyPr>
            <a:lstStyle/>
            <a:p>
              <a:pPr indent="0" lvl="0" marL="0" marR="0" rtl="0" algn="ctr">
                <a:lnSpc>
                  <a:spcPct val="100000"/>
                </a:lnSpc>
                <a:spcBef>
                  <a:spcPts val="0"/>
                </a:spcBef>
                <a:spcAft>
                  <a:spcPts val="0"/>
                </a:spcAft>
                <a:buClr>
                  <a:srgbClr val="000000"/>
                </a:buClr>
                <a:buSzPts val="6926"/>
                <a:buFont typeface="Arial"/>
                <a:buNone/>
              </a:pPr>
              <a:r>
                <a:t/>
              </a:r>
              <a:endParaRPr b="0" i="0" sz="6926" u="none" cap="none" strike="noStrike">
                <a:solidFill>
                  <a:schemeClr val="dk1"/>
                </a:solidFill>
                <a:latin typeface="Century Schoolbook"/>
                <a:ea typeface="Century Schoolbook"/>
                <a:cs typeface="Century Schoolbook"/>
                <a:sym typeface="Century Schoolbook"/>
              </a:endParaRPr>
            </a:p>
          </p:txBody>
        </p:sp>
      </p:grpSp>
      <p:sp>
        <p:nvSpPr>
          <p:cNvPr id="62" name="Google Shape;62;p44"/>
          <p:cNvSpPr/>
          <p:nvPr>
            <p:ph idx="2" type="pic"/>
          </p:nvPr>
        </p:nvSpPr>
        <p:spPr>
          <a:xfrm>
            <a:off x="0" y="0"/>
            <a:ext cx="12192000" cy="6858000"/>
          </a:xfrm>
          <a:prstGeom prst="rect">
            <a:avLst/>
          </a:prstGeom>
          <a:solidFill>
            <a:srgbClr val="D8D8D8"/>
          </a:solidFill>
          <a:ln>
            <a:noFill/>
          </a:ln>
        </p:spPr>
      </p:sp>
      <p:sp>
        <p:nvSpPr>
          <p:cNvPr id="63" name="Google Shape;63;p44"/>
          <p:cNvSpPr txBox="1"/>
          <p:nvPr>
            <p:ph idx="1" type="body"/>
          </p:nvPr>
        </p:nvSpPr>
        <p:spPr>
          <a:xfrm>
            <a:off x="640956" y="1409888"/>
            <a:ext cx="6749339" cy="80809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64" name="Google Shape;64;p44"/>
          <p:cNvSpPr txBox="1"/>
          <p:nvPr>
            <p:ph idx="3" type="body"/>
          </p:nvPr>
        </p:nvSpPr>
        <p:spPr>
          <a:xfrm>
            <a:off x="640953" y="2428508"/>
            <a:ext cx="6749339" cy="296562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02 - orange">
  <p:cSld name="Divider 02 - orange">
    <p:spTree>
      <p:nvGrpSpPr>
        <p:cNvPr id="65" name="Shape 65"/>
        <p:cNvGrpSpPr/>
        <p:nvPr/>
      </p:nvGrpSpPr>
      <p:grpSpPr>
        <a:xfrm>
          <a:off x="0" y="0"/>
          <a:ext cx="0" cy="0"/>
          <a:chOff x="0" y="0"/>
          <a:chExt cx="0" cy="0"/>
        </a:xfrm>
      </p:grpSpPr>
      <p:sp>
        <p:nvSpPr>
          <p:cNvPr id="66" name="Google Shape;66;p45"/>
          <p:cNvSpPr/>
          <p:nvPr/>
        </p:nvSpPr>
        <p:spPr>
          <a:xfrm>
            <a:off x="-42147" y="3046269"/>
            <a:ext cx="12192000" cy="3811731"/>
          </a:xfrm>
          <a:custGeom>
            <a:rect b="b" l="l" r="r" t="t"/>
            <a:pathLst>
              <a:path extrusionOk="0" h="5787363" w="7686655">
                <a:moveTo>
                  <a:pt x="0" y="1"/>
                </a:moveTo>
                <a:lnTo>
                  <a:pt x="7686655" y="1"/>
                </a:lnTo>
                <a:lnTo>
                  <a:pt x="7686655" y="5787364"/>
                </a:lnTo>
                <a:lnTo>
                  <a:pt x="-1" y="5787364"/>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sp>
        <p:nvSpPr>
          <p:cNvPr id="67" name="Google Shape;67;p45"/>
          <p:cNvSpPr/>
          <p:nvPr/>
        </p:nvSpPr>
        <p:spPr>
          <a:xfrm>
            <a:off x="-14049" y="2880243"/>
            <a:ext cx="12192000" cy="2983041"/>
          </a:xfrm>
          <a:custGeom>
            <a:rect b="b" l="l" r="r" t="t"/>
            <a:pathLst>
              <a:path extrusionOk="0" h="5787363" w="7686655">
                <a:moveTo>
                  <a:pt x="0" y="1"/>
                </a:moveTo>
                <a:lnTo>
                  <a:pt x="7686655" y="1"/>
                </a:lnTo>
                <a:lnTo>
                  <a:pt x="7686655" y="5787364"/>
                </a:lnTo>
                <a:lnTo>
                  <a:pt x="-1" y="5787364"/>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sp>
        <p:nvSpPr>
          <p:cNvPr id="68" name="Google Shape;68;p45"/>
          <p:cNvSpPr txBox="1"/>
          <p:nvPr>
            <p:ph idx="1" type="body"/>
          </p:nvPr>
        </p:nvSpPr>
        <p:spPr>
          <a:xfrm>
            <a:off x="1845059" y="994716"/>
            <a:ext cx="4279038" cy="757034"/>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3657"/>
              </a:spcBef>
              <a:spcAft>
                <a:spcPts val="0"/>
              </a:spcAft>
              <a:buClr>
                <a:srgbClr val="E97924"/>
              </a:buClr>
              <a:buSzPts val="11613"/>
              <a:buFont typeface="Arial"/>
              <a:buNone/>
              <a:defRPr b="1" i="0" sz="11613" u="none" cap="none" strike="noStrike">
                <a:solidFill>
                  <a:srgbClr val="E97924"/>
                </a:solidFill>
                <a:latin typeface="Calibri"/>
                <a:ea typeface="Calibri"/>
                <a:cs typeface="Calibri"/>
                <a:sym typeface="Calibri"/>
              </a:defRPr>
            </a:lvl1pPr>
            <a:lvl2pPr indent="-474344" lvl="1" marL="9144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2pPr>
            <a:lvl3pPr indent="-474344" lvl="2" marL="13716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3pPr>
            <a:lvl4pPr indent="-474344" lvl="3" marL="18288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4pPr>
            <a:lvl5pPr indent="-474345" lvl="4" marL="22860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69" name="Google Shape;69;p45"/>
          <p:cNvSpPr txBox="1"/>
          <p:nvPr>
            <p:ph idx="2" type="body"/>
          </p:nvPr>
        </p:nvSpPr>
        <p:spPr>
          <a:xfrm>
            <a:off x="1845056" y="703007"/>
            <a:ext cx="4250944" cy="882717"/>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0"/>
              </a:spcBef>
              <a:spcAft>
                <a:spcPts val="0"/>
              </a:spcAft>
              <a:buClr>
                <a:srgbClr val="915F9E"/>
              </a:buClr>
              <a:buSzPts val="4800"/>
              <a:buFont typeface="Arial"/>
              <a:buNone/>
              <a:defRPr b="1" i="0" sz="4800" u="none" cap="none" strike="noStrike">
                <a:solidFill>
                  <a:srgbClr val="915F9E"/>
                </a:solidFill>
                <a:latin typeface="Calibri"/>
                <a:ea typeface="Calibri"/>
                <a:cs typeface="Calibri"/>
                <a:sym typeface="Calibri"/>
              </a:defRPr>
            </a:lvl1pPr>
            <a:lvl2pPr indent="-474344" lvl="1" marL="9144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2pPr>
            <a:lvl3pPr indent="-474344" lvl="2" marL="13716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3pPr>
            <a:lvl4pPr indent="-474344" lvl="3" marL="18288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4pPr>
            <a:lvl5pPr indent="-474345" lvl="4" marL="22860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70" name="Google Shape;70;p45"/>
          <p:cNvSpPr txBox="1"/>
          <p:nvPr>
            <p:ph idx="3" type="body"/>
          </p:nvPr>
        </p:nvSpPr>
        <p:spPr>
          <a:xfrm>
            <a:off x="703143" y="4110228"/>
            <a:ext cx="5616603" cy="972741"/>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0"/>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1pPr>
            <a:lvl2pPr indent="-474344" lvl="1" marL="9144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2pPr>
            <a:lvl3pPr indent="-474344" lvl="2" marL="13716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3pPr>
            <a:lvl4pPr indent="-474344" lvl="3" marL="18288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4pPr>
            <a:lvl5pPr indent="-474345" lvl="4" marL="2286000" marR="0" rtl="0" algn="l">
              <a:lnSpc>
                <a:spcPct val="100000"/>
              </a:lnSpc>
              <a:spcBef>
                <a:spcPts val="1828"/>
              </a:spcBef>
              <a:spcAft>
                <a:spcPts val="0"/>
              </a:spcAft>
              <a:buClr>
                <a:srgbClr val="011E3B"/>
              </a:buClr>
              <a:buSzPts val="3870"/>
              <a:buFont typeface="Arial"/>
              <a:buChar char="•"/>
              <a:defRPr b="0" i="0" sz="3870" u="none" cap="none" strike="noStrike">
                <a:solidFill>
                  <a:srgbClr val="011E3B"/>
                </a:solidFill>
                <a:latin typeface="Calibri"/>
                <a:ea typeface="Calibri"/>
                <a:cs typeface="Calibri"/>
                <a:sym typeface="Calibri"/>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71" name="Google Shape;71;p45"/>
          <p:cNvSpPr/>
          <p:nvPr>
            <p:ph idx="4" type="pic"/>
          </p:nvPr>
        </p:nvSpPr>
        <p:spPr>
          <a:xfrm>
            <a:off x="6841657" y="0"/>
            <a:ext cx="5364392" cy="6325815"/>
          </a:xfrm>
          <a:prstGeom prst="rect">
            <a:avLst/>
          </a:prstGeom>
          <a:solidFill>
            <a:srgbClr val="D8D8D8"/>
          </a:solidFill>
          <a:ln>
            <a:noFill/>
          </a:ln>
        </p:spPr>
      </p:sp>
      <p:sp>
        <p:nvSpPr>
          <p:cNvPr id="72" name="Google Shape;72;p45"/>
          <p:cNvSpPr/>
          <p:nvPr/>
        </p:nvSpPr>
        <p:spPr>
          <a:xfrm rot="-5400000">
            <a:off x="6121657" y="4227663"/>
            <a:ext cx="1440000" cy="360000"/>
          </a:xfrm>
          <a:custGeom>
            <a:rect b="b" l="l" r="r" t="t"/>
            <a:pathLst>
              <a:path extrusionOk="0" h="304760" w="1620513">
                <a:moveTo>
                  <a:pt x="0" y="-1"/>
                </a:moveTo>
                <a:lnTo>
                  <a:pt x="1620514" y="-1"/>
                </a:lnTo>
                <a:lnTo>
                  <a:pt x="1620514" y="304760"/>
                </a:lnTo>
                <a:lnTo>
                  <a:pt x="0" y="304760"/>
                </a:ln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2">
  <p:cSld name="Photo Slide 2">
    <p:spTree>
      <p:nvGrpSpPr>
        <p:cNvPr id="73" name="Shape 73"/>
        <p:cNvGrpSpPr/>
        <p:nvPr/>
      </p:nvGrpSpPr>
      <p:grpSpPr>
        <a:xfrm>
          <a:off x="0" y="0"/>
          <a:ext cx="0" cy="0"/>
          <a:chOff x="0" y="0"/>
          <a:chExt cx="0" cy="0"/>
        </a:xfrm>
      </p:grpSpPr>
      <p:sp>
        <p:nvSpPr>
          <p:cNvPr id="74" name="Google Shape;74;p46"/>
          <p:cNvSpPr/>
          <p:nvPr>
            <p:ph idx="2" type="pic"/>
          </p:nvPr>
        </p:nvSpPr>
        <p:spPr>
          <a:xfrm>
            <a:off x="0" y="0"/>
            <a:ext cx="4163818" cy="6858000"/>
          </a:xfrm>
          <a:prstGeom prst="rect">
            <a:avLst/>
          </a:prstGeom>
          <a:solidFill>
            <a:srgbClr val="D8D8D8"/>
          </a:solidFill>
          <a:ln>
            <a:noFill/>
          </a:ln>
        </p:spPr>
      </p:sp>
      <p:sp>
        <p:nvSpPr>
          <p:cNvPr id="75" name="Google Shape;75;p46"/>
          <p:cNvSpPr txBox="1"/>
          <p:nvPr>
            <p:ph idx="1" type="body"/>
          </p:nvPr>
        </p:nvSpPr>
        <p:spPr>
          <a:xfrm>
            <a:off x="4996019" y="1034821"/>
            <a:ext cx="6577261" cy="84513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76" name="Google Shape;76;p46"/>
          <p:cNvSpPr txBox="1"/>
          <p:nvPr>
            <p:ph idx="3" type="body"/>
          </p:nvPr>
        </p:nvSpPr>
        <p:spPr>
          <a:xfrm>
            <a:off x="5000017" y="2603039"/>
            <a:ext cx="6561082" cy="121020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1774"/>
              <a:buFont typeface="Arial"/>
              <a:buNone/>
              <a:defRPr b="0" i="0" sz="1774"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77" name="Google Shape;77;p46"/>
          <p:cNvSpPr/>
          <p:nvPr/>
        </p:nvSpPr>
        <p:spPr>
          <a:xfrm rot="-5400000">
            <a:off x="3475727" y="1277391"/>
            <a:ext cx="1440000" cy="360000"/>
          </a:xfrm>
          <a:custGeom>
            <a:rect b="b" l="l" r="r" t="t"/>
            <a:pathLst>
              <a:path extrusionOk="0" h="304760" w="1620513">
                <a:moveTo>
                  <a:pt x="0" y="-1"/>
                </a:moveTo>
                <a:lnTo>
                  <a:pt x="1620514" y="-1"/>
                </a:lnTo>
                <a:lnTo>
                  <a:pt x="1620514" y="304760"/>
                </a:lnTo>
                <a:lnTo>
                  <a:pt x="0" y="304760"/>
                </a:lnTo>
                <a:close/>
              </a:path>
            </a:pathLst>
          </a:custGeom>
          <a:solidFill>
            <a:srgbClr val="7ABB5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sp>
        <p:nvSpPr>
          <p:cNvPr id="78" name="Google Shape;78;p46"/>
          <p:cNvSpPr/>
          <p:nvPr/>
        </p:nvSpPr>
        <p:spPr>
          <a:xfrm>
            <a:off x="4156725" y="4169664"/>
            <a:ext cx="3994494" cy="2688336"/>
          </a:xfrm>
          <a:prstGeom prst="rect">
            <a:avLst/>
          </a:prstGeom>
          <a:solidFill>
            <a:srgbClr val="915F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83"/>
              <a:buFont typeface="Arial"/>
              <a:buNone/>
            </a:pPr>
            <a:r>
              <a:t/>
            </a:r>
            <a:endParaRPr b="0" i="0" sz="1283" u="none" cap="none" strike="noStrike">
              <a:solidFill>
                <a:schemeClr val="lt1"/>
              </a:solidFill>
              <a:latin typeface="Century Schoolbook"/>
              <a:ea typeface="Century Schoolbook"/>
              <a:cs typeface="Century Schoolbook"/>
              <a:sym typeface="Century Schoolbook"/>
            </a:endParaRPr>
          </a:p>
        </p:txBody>
      </p:sp>
      <p:sp>
        <p:nvSpPr>
          <p:cNvPr id="79" name="Google Shape;79;p46"/>
          <p:cNvSpPr txBox="1"/>
          <p:nvPr>
            <p:ph idx="4" type="body"/>
          </p:nvPr>
        </p:nvSpPr>
        <p:spPr>
          <a:xfrm>
            <a:off x="4303748" y="4897435"/>
            <a:ext cx="3700448" cy="163222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88750"/>
              </a:lnSpc>
              <a:spcBef>
                <a:spcPts val="0"/>
              </a:spcBef>
              <a:spcAft>
                <a:spcPts val="0"/>
              </a:spcAft>
              <a:buClr>
                <a:schemeClr val="lt1"/>
              </a:buClr>
              <a:buSzPts val="1600"/>
              <a:buFont typeface="Arial"/>
              <a:buNone/>
              <a:defRPr b="0" i="1" sz="16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80" name="Google Shape;80;p46"/>
          <p:cNvSpPr txBox="1"/>
          <p:nvPr>
            <p:ph idx="5" type="body"/>
          </p:nvPr>
        </p:nvSpPr>
        <p:spPr>
          <a:xfrm rot="10800000">
            <a:off x="4892899" y="3389811"/>
            <a:ext cx="2522147" cy="216147"/>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142"/>
              </a:lnSpc>
              <a:spcBef>
                <a:spcPts val="0"/>
              </a:spcBef>
              <a:spcAft>
                <a:spcPts val="0"/>
              </a:spcAft>
              <a:buClr>
                <a:srgbClr val="7ABB57"/>
              </a:buClr>
              <a:buSzPts val="14000"/>
              <a:buFont typeface="Arial"/>
              <a:buNone/>
              <a:defRPr b="1" i="0" sz="14000" u="none" cap="none" strike="noStrike">
                <a:solidFill>
                  <a:srgbClr val="7ABB57"/>
                </a:solidFill>
                <a:latin typeface="Times"/>
                <a:ea typeface="Times"/>
                <a:cs typeface="Times"/>
                <a:sym typeface="Times"/>
              </a:defRPr>
            </a:lvl1pPr>
            <a:lvl2pPr indent="-228600" lvl="1" marL="9144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81" name="Google Shape;81;p46"/>
          <p:cNvSpPr txBox="1"/>
          <p:nvPr>
            <p:ph idx="6" type="body"/>
          </p:nvPr>
        </p:nvSpPr>
        <p:spPr>
          <a:xfrm>
            <a:off x="4303748" y="6000502"/>
            <a:ext cx="3700448" cy="638015"/>
          </a:xfrm>
          <a:prstGeom prst="rect">
            <a:avLst/>
          </a:prstGeom>
          <a:noFill/>
          <a:ln>
            <a:noFill/>
          </a:ln>
        </p:spPr>
        <p:txBody>
          <a:bodyPr anchorCtr="0" anchor="b" bIns="45700" lIns="91425" spcFirstLastPara="1" rIns="91425" wrap="square" tIns="45700">
            <a:noAutofit/>
          </a:bodyPr>
          <a:lstStyle>
            <a:lvl1pPr indent="-228600" lvl="0" marL="457200" marR="0" rtl="0" algn="ctr">
              <a:lnSpc>
                <a:spcPct val="118333"/>
              </a:lnSpc>
              <a:spcBef>
                <a:spcPts val="0"/>
              </a:spcBef>
              <a:spcAft>
                <a:spcPts val="0"/>
              </a:spcAft>
              <a:buClr>
                <a:schemeClr val="lt1"/>
              </a:buClr>
              <a:buSzPts val="1200"/>
              <a:buFont typeface="Arial"/>
              <a:buNone/>
              <a:defRPr b="1" i="0" sz="12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3265"/>
              <a:buFont typeface="Arial"/>
              <a:buNone/>
              <a:defRPr b="0" i="0" sz="3265"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Intro Slide">
  <p:cSld name="Welcome/Intro Slide">
    <p:spTree>
      <p:nvGrpSpPr>
        <p:cNvPr id="82" name="Shape 82"/>
        <p:cNvGrpSpPr/>
        <p:nvPr/>
      </p:nvGrpSpPr>
      <p:grpSpPr>
        <a:xfrm>
          <a:off x="0" y="0"/>
          <a:ext cx="0" cy="0"/>
          <a:chOff x="0" y="0"/>
          <a:chExt cx="0" cy="0"/>
        </a:xfrm>
      </p:grpSpPr>
      <p:sp>
        <p:nvSpPr>
          <p:cNvPr id="83" name="Google Shape;83;p47"/>
          <p:cNvSpPr/>
          <p:nvPr>
            <p:ph idx="2" type="pic"/>
          </p:nvPr>
        </p:nvSpPr>
        <p:spPr>
          <a:xfrm>
            <a:off x="884606" y="0"/>
            <a:ext cx="4993772" cy="6858000"/>
          </a:xfrm>
          <a:prstGeom prst="rect">
            <a:avLst/>
          </a:prstGeom>
          <a:solidFill>
            <a:srgbClr val="D8D8D8"/>
          </a:solidFill>
          <a:ln>
            <a:noFill/>
          </a:ln>
        </p:spPr>
      </p:sp>
      <p:sp>
        <p:nvSpPr>
          <p:cNvPr id="84" name="Google Shape;84;p47"/>
          <p:cNvSpPr txBox="1"/>
          <p:nvPr>
            <p:ph idx="1" type="body"/>
          </p:nvPr>
        </p:nvSpPr>
        <p:spPr>
          <a:xfrm>
            <a:off x="4890795" y="738798"/>
            <a:ext cx="6776598" cy="842867"/>
          </a:xfrm>
          <a:prstGeom prst="rect">
            <a:avLst/>
          </a:prstGeom>
          <a:solidFill>
            <a:srgbClr val="7ABB57"/>
          </a:solidFill>
          <a:ln>
            <a:noFill/>
          </a:ln>
        </p:spPr>
        <p:txBody>
          <a:bodyPr anchorCtr="0" anchor="ctr"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600"/>
              <a:buFont typeface="Arial"/>
              <a:buNone/>
              <a:defRPr b="1" i="0" sz="3600" u="none" cap="none" strike="noStrike">
                <a:solidFill>
                  <a:schemeClr val="lt1"/>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85" name="Google Shape;85;p47"/>
          <p:cNvSpPr/>
          <p:nvPr/>
        </p:nvSpPr>
        <p:spPr>
          <a:xfrm rot="-5400000">
            <a:off x="164606" y="5401946"/>
            <a:ext cx="1440000" cy="360000"/>
          </a:xfrm>
          <a:custGeom>
            <a:rect b="b" l="l" r="r" t="t"/>
            <a:pathLst>
              <a:path extrusionOk="0" h="304760" w="1620513">
                <a:moveTo>
                  <a:pt x="0" y="-1"/>
                </a:moveTo>
                <a:lnTo>
                  <a:pt x="1620514" y="-1"/>
                </a:lnTo>
                <a:lnTo>
                  <a:pt x="1620514" y="304760"/>
                </a:lnTo>
                <a:lnTo>
                  <a:pt x="0" y="304760"/>
                </a:lnTo>
                <a:close/>
              </a:path>
            </a:pathLst>
          </a:custGeom>
          <a:solidFill>
            <a:srgbClr val="915F9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entury Schoolbook"/>
              <a:ea typeface="Century Schoolbook"/>
              <a:cs typeface="Century Schoolbook"/>
              <a:sym typeface="Century Schoolbook"/>
            </a:endParaRPr>
          </a:p>
        </p:txBody>
      </p:sp>
      <p:sp>
        <p:nvSpPr>
          <p:cNvPr id="86" name="Google Shape;86;p47"/>
          <p:cNvSpPr txBox="1"/>
          <p:nvPr>
            <p:ph idx="3" type="body"/>
          </p:nvPr>
        </p:nvSpPr>
        <p:spPr>
          <a:xfrm>
            <a:off x="6605899" y="2121549"/>
            <a:ext cx="4765750" cy="74360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1800"/>
              <a:buFont typeface="Arial"/>
              <a:buNone/>
              <a:defRPr b="1" i="0" sz="18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87" name="Google Shape;87;p47"/>
          <p:cNvSpPr txBox="1"/>
          <p:nvPr>
            <p:ph idx="4" type="body"/>
          </p:nvPr>
        </p:nvSpPr>
        <p:spPr>
          <a:xfrm>
            <a:off x="6613451" y="2639940"/>
            <a:ext cx="4765748" cy="114525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1100"/>
              <a:buFont typeface="Arial"/>
              <a:buNone/>
              <a:defRPr b="0" i="0" sz="11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88" name="Google Shape;88;p47"/>
          <p:cNvSpPr txBox="1"/>
          <p:nvPr>
            <p:ph idx="5" type="body"/>
          </p:nvPr>
        </p:nvSpPr>
        <p:spPr>
          <a:xfrm>
            <a:off x="6605899" y="4163000"/>
            <a:ext cx="4765750" cy="74360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1800"/>
              <a:buFont typeface="Arial"/>
              <a:buNone/>
              <a:defRPr b="1" i="0" sz="18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89" name="Google Shape;89;p47"/>
          <p:cNvSpPr txBox="1"/>
          <p:nvPr>
            <p:ph idx="6" type="body"/>
          </p:nvPr>
        </p:nvSpPr>
        <p:spPr>
          <a:xfrm>
            <a:off x="6613451" y="4681391"/>
            <a:ext cx="4765748" cy="114525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1100"/>
              <a:buFont typeface="Arial"/>
              <a:buNone/>
              <a:defRPr b="0" i="0" sz="11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3200"/>
              <a:buFont typeface="Arial"/>
              <a:buNone/>
              <a:defRPr b="0" i="0" sz="3200"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extLst>
    <p:ext uri="{DCECCB84-F9BA-43D5-87BE-67443E8EF086}">
      <p15:sldGuideLst>
        <p15:guide id="1" pos="475">
          <p15:clr>
            <a:srgbClr val="FBAE40"/>
          </p15:clr>
        </p15:guide>
        <p15:guide id="2" pos="716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2 columns">
  <p:cSld name="Text Slide - 2 columns">
    <p:spTree>
      <p:nvGrpSpPr>
        <p:cNvPr id="90" name="Shape 90"/>
        <p:cNvGrpSpPr/>
        <p:nvPr/>
      </p:nvGrpSpPr>
      <p:grpSpPr>
        <a:xfrm>
          <a:off x="0" y="0"/>
          <a:ext cx="0" cy="0"/>
          <a:chOff x="0" y="0"/>
          <a:chExt cx="0" cy="0"/>
        </a:xfrm>
      </p:grpSpPr>
      <p:sp>
        <p:nvSpPr>
          <p:cNvPr id="91" name="Google Shape;91;p48"/>
          <p:cNvSpPr txBox="1"/>
          <p:nvPr>
            <p:ph idx="1" type="body"/>
          </p:nvPr>
        </p:nvSpPr>
        <p:spPr>
          <a:xfrm>
            <a:off x="854280" y="925680"/>
            <a:ext cx="10483431" cy="80426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92" name="Google Shape;92;p48"/>
          <p:cNvSpPr/>
          <p:nvPr/>
        </p:nvSpPr>
        <p:spPr>
          <a:xfrm>
            <a:off x="1592486" y="-1"/>
            <a:ext cx="9007028" cy="345989"/>
          </a:xfrm>
          <a:custGeom>
            <a:rect b="b" l="l" r="r" t="t"/>
            <a:pathLst>
              <a:path extrusionOk="0" h="4977432" w="10372477">
                <a:moveTo>
                  <a:pt x="0" y="0"/>
                </a:moveTo>
                <a:lnTo>
                  <a:pt x="10372477" y="0"/>
                </a:lnTo>
                <a:lnTo>
                  <a:pt x="10372477" y="4977432"/>
                </a:lnTo>
                <a:lnTo>
                  <a:pt x="0" y="4977432"/>
                </a:lnTo>
                <a:lnTo>
                  <a:pt x="0" y="0"/>
                </a:lnTo>
                <a:close/>
              </a:path>
            </a:pathLst>
          </a:custGeom>
          <a:solidFill>
            <a:srgbClr val="915F9E"/>
          </a:solidFill>
          <a:ln>
            <a:noFill/>
          </a:ln>
        </p:spPr>
        <p:txBody>
          <a:bodyPr anchorCtr="0" anchor="t" bIns="117275" lIns="234550" spcFirstLastPara="1" rIns="234550" wrap="square" tIns="117275">
            <a:noAutofit/>
          </a:bodyPr>
          <a:lstStyle/>
          <a:p>
            <a:pPr indent="0" lvl="0" marL="0" marR="0" rtl="0" algn="ctr">
              <a:lnSpc>
                <a:spcPct val="100000"/>
              </a:lnSpc>
              <a:spcBef>
                <a:spcPts val="0"/>
              </a:spcBef>
              <a:spcAft>
                <a:spcPts val="0"/>
              </a:spcAft>
              <a:buClr>
                <a:srgbClr val="000000"/>
              </a:buClr>
              <a:buSzPts val="6926"/>
              <a:buFont typeface="Arial"/>
              <a:buNone/>
            </a:pPr>
            <a:r>
              <a:t/>
            </a:r>
            <a:endParaRPr b="0" i="0" sz="6926" u="none" cap="none" strike="noStrike">
              <a:solidFill>
                <a:schemeClr val="dk1"/>
              </a:solidFill>
              <a:latin typeface="Century Schoolbook"/>
              <a:ea typeface="Century Schoolbook"/>
              <a:cs typeface="Century Schoolbook"/>
              <a:sym typeface="Century Schoolbook"/>
            </a:endParaRPr>
          </a:p>
        </p:txBody>
      </p:sp>
      <p:sp>
        <p:nvSpPr>
          <p:cNvPr id="93" name="Google Shape;93;p48"/>
          <p:cNvSpPr txBox="1"/>
          <p:nvPr>
            <p:ph idx="2" type="body"/>
          </p:nvPr>
        </p:nvSpPr>
        <p:spPr>
          <a:xfrm>
            <a:off x="854282" y="1864553"/>
            <a:ext cx="10483429" cy="443957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1 column">
  <p:cSld name="Text Slide - 1 column">
    <p:spTree>
      <p:nvGrpSpPr>
        <p:cNvPr id="94" name="Shape 94"/>
        <p:cNvGrpSpPr/>
        <p:nvPr/>
      </p:nvGrpSpPr>
      <p:grpSpPr>
        <a:xfrm>
          <a:off x="0" y="0"/>
          <a:ext cx="0" cy="0"/>
          <a:chOff x="0" y="0"/>
          <a:chExt cx="0" cy="0"/>
        </a:xfrm>
      </p:grpSpPr>
      <p:sp>
        <p:nvSpPr>
          <p:cNvPr id="95" name="Google Shape;95;p49"/>
          <p:cNvSpPr txBox="1"/>
          <p:nvPr>
            <p:ph idx="1" type="body"/>
          </p:nvPr>
        </p:nvSpPr>
        <p:spPr>
          <a:xfrm>
            <a:off x="854280" y="925680"/>
            <a:ext cx="10483431" cy="80426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915F9E"/>
              </a:buClr>
              <a:buSzPts val="3600"/>
              <a:buFont typeface="Arial"/>
              <a:buNone/>
              <a:defRPr b="1" i="0" sz="3600" u="none" cap="none" strike="noStrike">
                <a:solidFill>
                  <a:srgbClr val="915F9E"/>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
        <p:nvSpPr>
          <p:cNvPr id="96" name="Google Shape;96;p49"/>
          <p:cNvSpPr/>
          <p:nvPr/>
        </p:nvSpPr>
        <p:spPr>
          <a:xfrm>
            <a:off x="1592486" y="-1"/>
            <a:ext cx="9007028" cy="345989"/>
          </a:xfrm>
          <a:custGeom>
            <a:rect b="b" l="l" r="r" t="t"/>
            <a:pathLst>
              <a:path extrusionOk="0" h="4977432" w="10372477">
                <a:moveTo>
                  <a:pt x="0" y="0"/>
                </a:moveTo>
                <a:lnTo>
                  <a:pt x="10372477" y="0"/>
                </a:lnTo>
                <a:lnTo>
                  <a:pt x="10372477" y="4977432"/>
                </a:lnTo>
                <a:lnTo>
                  <a:pt x="0" y="4977432"/>
                </a:lnTo>
                <a:lnTo>
                  <a:pt x="0" y="0"/>
                </a:lnTo>
                <a:close/>
              </a:path>
            </a:pathLst>
          </a:custGeom>
          <a:solidFill>
            <a:srgbClr val="915F9E"/>
          </a:solidFill>
          <a:ln>
            <a:noFill/>
          </a:ln>
        </p:spPr>
        <p:txBody>
          <a:bodyPr anchorCtr="0" anchor="t" bIns="117275" lIns="234550" spcFirstLastPara="1" rIns="234550" wrap="square" tIns="117275">
            <a:noAutofit/>
          </a:bodyPr>
          <a:lstStyle/>
          <a:p>
            <a:pPr indent="0" lvl="0" marL="0" marR="0" rtl="0" algn="ctr">
              <a:lnSpc>
                <a:spcPct val="100000"/>
              </a:lnSpc>
              <a:spcBef>
                <a:spcPts val="0"/>
              </a:spcBef>
              <a:spcAft>
                <a:spcPts val="0"/>
              </a:spcAft>
              <a:buClr>
                <a:srgbClr val="000000"/>
              </a:buClr>
              <a:buSzPts val="6926"/>
              <a:buFont typeface="Arial"/>
              <a:buNone/>
            </a:pPr>
            <a:r>
              <a:t/>
            </a:r>
            <a:endParaRPr b="0" i="0" sz="6926" u="none" cap="none" strike="noStrike">
              <a:solidFill>
                <a:schemeClr val="dk1"/>
              </a:solidFill>
              <a:latin typeface="Century Schoolbook"/>
              <a:ea typeface="Century Schoolbook"/>
              <a:cs typeface="Century Schoolbook"/>
              <a:sym typeface="Century Schoolbook"/>
            </a:endParaRPr>
          </a:p>
        </p:txBody>
      </p:sp>
      <p:sp>
        <p:nvSpPr>
          <p:cNvPr id="97" name="Google Shape;97;p49"/>
          <p:cNvSpPr txBox="1"/>
          <p:nvPr>
            <p:ph idx="2" type="body"/>
          </p:nvPr>
        </p:nvSpPr>
        <p:spPr>
          <a:xfrm>
            <a:off x="854282" y="1864553"/>
            <a:ext cx="10483429" cy="443957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C2D45"/>
              </a:buClr>
              <a:buSzPts val="2400"/>
              <a:buFont typeface="Arial"/>
              <a:buNone/>
              <a:defRPr b="0" i="0" sz="2400" u="none" cap="none" strike="noStrike">
                <a:solidFill>
                  <a:srgbClr val="0C2D45"/>
                </a:solidFill>
                <a:latin typeface="Calibri"/>
                <a:ea typeface="Calibri"/>
                <a:cs typeface="Calibri"/>
                <a:sym typeface="Calibri"/>
              </a:defRPr>
            </a:lvl1pPr>
            <a:lvl2pPr indent="-228600" lvl="1" marL="9144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100000"/>
              </a:lnSpc>
              <a:spcBef>
                <a:spcPts val="1828"/>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646429" lvl="5" marL="27432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6pPr>
            <a:lvl7pPr indent="-646429" lvl="6" marL="32004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7pPr>
            <a:lvl8pPr indent="-646429" lvl="7" marL="36576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8pPr>
            <a:lvl9pPr indent="-646429" lvl="8" marL="4114800" marR="0" rtl="0" algn="l">
              <a:lnSpc>
                <a:spcPct val="90000"/>
              </a:lnSpc>
              <a:spcBef>
                <a:spcPts val="1828"/>
              </a:spcBef>
              <a:spcAft>
                <a:spcPts val="0"/>
              </a:spcAft>
              <a:buClr>
                <a:schemeClr val="dk1"/>
              </a:buClr>
              <a:buSzPts val="6580"/>
              <a:buFont typeface="Arial"/>
              <a:buChar char="•"/>
              <a:defRPr b="0" i="0" sz="6580" u="none" cap="none" strike="noStrike">
                <a:solidFill>
                  <a:schemeClr val="dk1"/>
                </a:solidFill>
                <a:latin typeface="Century Schoolbook"/>
                <a:ea typeface="Century Schoolbook"/>
                <a:cs typeface="Century Schoolbook"/>
                <a:sym typeface="Century Schoolbook"/>
              </a:defRPr>
            </a:lvl9pPr>
          </a:lstStyle>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0"/>
          <p:cNvSpPr/>
          <p:nvPr/>
        </p:nvSpPr>
        <p:spPr>
          <a:xfrm>
            <a:off x="8613047" y="6501415"/>
            <a:ext cx="3063787" cy="20005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700"/>
              <a:buFont typeface="Arial"/>
              <a:buNone/>
            </a:pPr>
            <a:r>
              <a:rPr b="0" i="0" lang="en-US" sz="700" u="none" cap="none" strike="noStrike">
                <a:solidFill>
                  <a:srgbClr val="0C2D45"/>
                </a:solidFill>
                <a:latin typeface="Calibri"/>
                <a:ea typeface="Calibri"/>
                <a:cs typeface="Calibri"/>
                <a:sym typeface="Calibri"/>
              </a:rPr>
              <a:t>promoting inclusive entrepreneurship</a:t>
            </a:r>
            <a:endParaRPr b="0" i="0" sz="1400" u="none" cap="none" strike="noStrike">
              <a:solidFill>
                <a:srgbClr val="000000"/>
              </a:solidFill>
              <a:latin typeface="Arial"/>
              <a:ea typeface="Arial"/>
              <a:cs typeface="Arial"/>
              <a:sym typeface="Arial"/>
            </a:endParaRPr>
          </a:p>
        </p:txBody>
      </p:sp>
      <p:cxnSp>
        <p:nvCxnSpPr>
          <p:cNvPr id="11" name="Google Shape;11;p40"/>
          <p:cNvCxnSpPr/>
          <p:nvPr/>
        </p:nvCxnSpPr>
        <p:spPr>
          <a:xfrm rot="10800000">
            <a:off x="11727493" y="6419863"/>
            <a:ext cx="0" cy="281607"/>
          </a:xfrm>
          <a:prstGeom prst="straightConnector1">
            <a:avLst/>
          </a:prstGeom>
          <a:noFill/>
          <a:ln cap="flat" cmpd="sng" w="9525">
            <a:solidFill>
              <a:srgbClr val="915F9E"/>
            </a:solidFill>
            <a:prstDash val="solid"/>
            <a:miter lim="400000"/>
            <a:headEnd len="sm" w="sm" type="none"/>
            <a:tailEnd len="sm" w="sm" type="none"/>
          </a:ln>
        </p:spPr>
      </p:cxnSp>
      <p:sp>
        <p:nvSpPr>
          <p:cNvPr id="12" name="Google Shape;12;p40"/>
          <p:cNvSpPr txBox="1"/>
          <p:nvPr>
            <p:ph idx="12" type="sldNum"/>
          </p:nvPr>
        </p:nvSpPr>
        <p:spPr>
          <a:xfrm>
            <a:off x="11727493" y="6466406"/>
            <a:ext cx="450298" cy="266594"/>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800"/>
              <a:buFont typeface="Arial"/>
              <a:buNone/>
              <a:defRPr b="0" i="0" sz="800" u="none" cap="none" strike="noStrike">
                <a:solidFill>
                  <a:srgbClr val="0C2D45"/>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800"/>
              <a:buFont typeface="Arial"/>
              <a:buNone/>
              <a:defRPr b="0" i="0" sz="800" u="none" cap="none" strike="noStrike">
                <a:solidFill>
                  <a:srgbClr val="0C2D45"/>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800"/>
              <a:buFont typeface="Arial"/>
              <a:buNone/>
              <a:defRPr b="0" i="0" sz="800" u="none" cap="none" strike="noStrike">
                <a:solidFill>
                  <a:srgbClr val="0C2D45"/>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800"/>
              <a:buFont typeface="Arial"/>
              <a:buNone/>
              <a:defRPr b="0" i="0" sz="800" u="none" cap="none" strike="noStrike">
                <a:solidFill>
                  <a:srgbClr val="0C2D45"/>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800"/>
              <a:buFont typeface="Arial"/>
              <a:buNone/>
              <a:defRPr b="0" i="0" sz="800" u="none" cap="none" strike="noStrike">
                <a:solidFill>
                  <a:srgbClr val="0C2D45"/>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800"/>
              <a:buFont typeface="Arial"/>
              <a:buNone/>
              <a:defRPr b="0" i="0" sz="800" u="none" cap="none" strike="noStrike">
                <a:solidFill>
                  <a:srgbClr val="0C2D45"/>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800"/>
              <a:buFont typeface="Arial"/>
              <a:buNone/>
              <a:defRPr b="0" i="0" sz="800" u="none" cap="none" strike="noStrike">
                <a:solidFill>
                  <a:srgbClr val="0C2D45"/>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800"/>
              <a:buFont typeface="Arial"/>
              <a:buNone/>
              <a:defRPr b="0" i="0" sz="800" u="none" cap="none" strike="noStrike">
                <a:solidFill>
                  <a:srgbClr val="0C2D45"/>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800"/>
              <a:buFont typeface="Arial"/>
              <a:buNone/>
              <a:defRPr b="0" i="0" sz="800" u="none" cap="none" strike="noStrike">
                <a:solidFill>
                  <a:srgbClr val="0C2D45"/>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hyperlink" Target="https://www.youtube.com/watch?v=g-ef-xhC_bU" TargetMode="External"/><Relationship Id="rId4" Type="http://schemas.openxmlformats.org/officeDocument/2006/relationships/image" Target="../media/image18.jpg"/><Relationship Id="rId5"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2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hyperlink" Target="https://www.facebook.com/groups/708145501034821/permalink/708158981033473" TargetMode="External"/><Relationship Id="rId4" Type="http://schemas.openxmlformats.org/officeDocument/2006/relationships/image" Target="../media/image45.png"/><Relationship Id="rId5"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29.jp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hyperlink" Target="https://integreat-app.de/" TargetMode="Externa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hyperlink" Target="http://www.integreat.app/" TargetMode="Externa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47.png"/><Relationship Id="rId4" Type="http://schemas.openxmlformats.org/officeDocument/2006/relationships/image" Target="../media/image33.png"/><Relationship Id="rId5" Type="http://schemas.openxmlformats.org/officeDocument/2006/relationships/image" Target="../media/image37.png"/><Relationship Id="rId6"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23.png"/><Relationship Id="rId4" Type="http://schemas.openxmlformats.org/officeDocument/2006/relationships/image" Target="../media/image14.png"/><Relationship Id="rId5" Type="http://schemas.openxmlformats.org/officeDocument/2006/relationships/image" Target="../media/image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
          <p:cNvSpPr txBox="1"/>
          <p:nvPr>
            <p:ph idx="2" type="body"/>
          </p:nvPr>
        </p:nvSpPr>
        <p:spPr>
          <a:xfrm>
            <a:off x="246851" y="3701975"/>
            <a:ext cx="5303700" cy="533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200"/>
              <a:buNone/>
            </a:pPr>
            <a:r>
              <a:rPr lang="en-US"/>
              <a:t>Att övervinna socioekonomiska utmaningar för framgångsrikt migrantentreprenörskap</a:t>
            </a:r>
            <a:endParaRPr/>
          </a:p>
        </p:txBody>
      </p:sp>
      <p:pic>
        <p:nvPicPr>
          <p:cNvPr id="207" name="Google Shape;207;p1"/>
          <p:cNvPicPr preferRelativeResize="0"/>
          <p:nvPr>
            <p:ph idx="3" type="pic"/>
          </p:nvPr>
        </p:nvPicPr>
        <p:blipFill rotWithShape="1">
          <a:blip r:embed="rId3">
            <a:alphaModFix/>
          </a:blip>
          <a:srcRect b="0" l="0" r="0" t="0"/>
          <a:stretch/>
        </p:blipFill>
        <p:spPr>
          <a:xfrm>
            <a:off x="5835282" y="435952"/>
            <a:ext cx="5982506" cy="4551482"/>
          </a:xfrm>
          <a:prstGeom prst="rect">
            <a:avLst/>
          </a:prstGeom>
          <a:solidFill>
            <a:srgbClr val="F2F2F2"/>
          </a:solidFill>
          <a:ln>
            <a:noFill/>
          </a:ln>
        </p:spPr>
      </p:pic>
      <p:sp>
        <p:nvSpPr>
          <p:cNvPr id="208" name="Google Shape;208;p1"/>
          <p:cNvSpPr txBox="1"/>
          <p:nvPr>
            <p:ph idx="4" type="body"/>
          </p:nvPr>
        </p:nvSpPr>
        <p:spPr>
          <a:xfrm>
            <a:off x="575887" y="6100771"/>
            <a:ext cx="3752276" cy="62206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lang="en-US">
                <a:solidFill>
                  <a:srgbClr val="0C2D45"/>
                </a:solidFill>
              </a:rPr>
              <a:t>www.</a:t>
            </a:r>
            <a:r>
              <a:rPr b="1" lang="en-US"/>
              <a:t>ingrow-project</a:t>
            </a:r>
            <a:r>
              <a:rPr lang="en-US">
                <a:solidFill>
                  <a:srgbClr val="0C2D45"/>
                </a:solidFill>
              </a:rPr>
              <a:t>.eu</a:t>
            </a:r>
            <a:endParaRPr/>
          </a:p>
        </p:txBody>
      </p:sp>
      <p:sp>
        <p:nvSpPr>
          <p:cNvPr id="209" name="Google Shape;209;p1"/>
          <p:cNvSpPr txBox="1"/>
          <p:nvPr>
            <p:ph idx="4294967295" type="sldNum"/>
          </p:nvPr>
        </p:nvSpPr>
        <p:spPr>
          <a:xfrm>
            <a:off x="11615738" y="11444288"/>
            <a:ext cx="576262" cy="430212"/>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grpSp>
        <p:nvGrpSpPr>
          <p:cNvPr id="210" name="Google Shape;210;p1"/>
          <p:cNvGrpSpPr/>
          <p:nvPr/>
        </p:nvGrpSpPr>
        <p:grpSpPr>
          <a:xfrm>
            <a:off x="8843810" y="3158719"/>
            <a:ext cx="2946331" cy="3019795"/>
            <a:chOff x="3177766" y="6791136"/>
            <a:chExt cx="1361636" cy="1395587"/>
          </a:xfrm>
        </p:grpSpPr>
        <p:sp>
          <p:nvSpPr>
            <p:cNvPr id="211" name="Google Shape;211;p1"/>
            <p:cNvSpPr/>
            <p:nvPr/>
          </p:nvSpPr>
          <p:spPr>
            <a:xfrm>
              <a:off x="3177766" y="6950168"/>
              <a:ext cx="262281" cy="1196190"/>
            </a:xfrm>
            <a:custGeom>
              <a:rect b="b" l="l" r="r" t="t"/>
              <a:pathLst>
                <a:path extrusionOk="0" h="1196190" w="262281">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solidFill>
              <a:schemeClr val="lt1">
                <a:alpha val="58431"/>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212" name="Google Shape;212;p1"/>
            <p:cNvSpPr/>
            <p:nvPr/>
          </p:nvSpPr>
          <p:spPr>
            <a:xfrm>
              <a:off x="3471181" y="7651529"/>
              <a:ext cx="1017410" cy="535194"/>
            </a:xfrm>
            <a:custGeom>
              <a:rect b="b" l="l" r="r" t="t"/>
              <a:pathLst>
                <a:path extrusionOk="0" h="535194" w="1017410">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solidFill>
              <a:schemeClr val="lt1">
                <a:alpha val="58431"/>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213" name="Google Shape;213;p1"/>
            <p:cNvSpPr/>
            <p:nvPr/>
          </p:nvSpPr>
          <p:spPr>
            <a:xfrm>
              <a:off x="3438083" y="6791136"/>
              <a:ext cx="1101319" cy="889408"/>
            </a:xfrm>
            <a:custGeom>
              <a:rect b="b" l="l" r="r" t="t"/>
              <a:pathLst>
                <a:path extrusionOk="0" h="889408" w="1101319">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solidFill>
              <a:schemeClr val="lt1">
                <a:alpha val="58431"/>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grpSp>
      <p:sp>
        <p:nvSpPr>
          <p:cNvPr id="214" name="Google Shape;214;p1"/>
          <p:cNvSpPr txBox="1"/>
          <p:nvPr>
            <p:ph idx="1" type="body"/>
          </p:nvPr>
        </p:nvSpPr>
        <p:spPr>
          <a:xfrm>
            <a:off x="374212" y="2914449"/>
            <a:ext cx="3354000" cy="1008300"/>
          </a:xfrm>
          <a:prstGeom prst="rect">
            <a:avLst/>
          </a:prstGeom>
          <a:noFill/>
          <a:ln>
            <a:noFill/>
          </a:ln>
        </p:spPr>
        <p:txBody>
          <a:bodyPr anchorCtr="0" anchor="t" bIns="45700" lIns="91425" spcFirstLastPara="1" rIns="91425" wrap="square" tIns="45700">
            <a:noAutofit/>
          </a:bodyPr>
          <a:lstStyle/>
          <a:p>
            <a:pPr indent="0" lvl="0" marL="0" rtl="0" algn="l">
              <a:lnSpc>
                <a:spcPct val="98850"/>
              </a:lnSpc>
              <a:spcBef>
                <a:spcPts val="0"/>
              </a:spcBef>
              <a:spcAft>
                <a:spcPts val="0"/>
              </a:spcAft>
              <a:buClr>
                <a:schemeClr val="lt1"/>
              </a:buClr>
              <a:buSzPts val="4000"/>
              <a:buNone/>
            </a:pPr>
            <a:r>
              <a:rPr lang="en-US"/>
              <a:t>Module 1</a:t>
            </a:r>
            <a:endParaRPr/>
          </a:p>
        </p:txBody>
      </p:sp>
      <p:pic>
        <p:nvPicPr>
          <p:cNvPr descr="Slika, ki vsebuje besede krogla za biljard, športOpis je samodejno ustvarjen" id="215" name="Google Shape;215;p1"/>
          <p:cNvPicPr preferRelativeResize="0"/>
          <p:nvPr/>
        </p:nvPicPr>
        <p:blipFill rotWithShape="1">
          <a:blip r:embed="rId4">
            <a:alphaModFix/>
          </a:blip>
          <a:srcRect b="0" l="0" r="0" t="0"/>
          <a:stretch/>
        </p:blipFill>
        <p:spPr>
          <a:xfrm>
            <a:off x="8612077" y="6211532"/>
            <a:ext cx="1020589" cy="367854"/>
          </a:xfrm>
          <a:prstGeom prst="rect">
            <a:avLst/>
          </a:prstGeom>
          <a:noFill/>
          <a:ln>
            <a:noFill/>
          </a:ln>
        </p:spPr>
      </p:pic>
      <p:sp>
        <p:nvSpPr>
          <p:cNvPr id="216" name="Google Shape;216;p1"/>
          <p:cNvSpPr txBox="1"/>
          <p:nvPr/>
        </p:nvSpPr>
        <p:spPr>
          <a:xfrm>
            <a:off x="6096000" y="6279076"/>
            <a:ext cx="2874056" cy="265457"/>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This resource is licensed under CCBY 4.0</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10"/>
          <p:cNvSpPr txBox="1"/>
          <p:nvPr>
            <p:ph idx="1" type="body"/>
          </p:nvPr>
        </p:nvSpPr>
        <p:spPr>
          <a:xfrm>
            <a:off x="854282" y="644828"/>
            <a:ext cx="10483431" cy="80426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Självreflektion Övning</a:t>
            </a:r>
            <a:r>
              <a:rPr lang="en-US"/>
              <a:t>: Identifiera personliga socioekonomiska utmaningar</a:t>
            </a:r>
            <a:endParaRPr/>
          </a:p>
          <a:p>
            <a:pPr indent="0" lvl="0" marL="0" rtl="0" algn="l">
              <a:lnSpc>
                <a:spcPct val="100000"/>
              </a:lnSpc>
              <a:spcBef>
                <a:spcPts val="0"/>
              </a:spcBef>
              <a:spcAft>
                <a:spcPts val="0"/>
              </a:spcAft>
              <a:buClr>
                <a:srgbClr val="915F9E"/>
              </a:buClr>
              <a:buSzPts val="3600"/>
              <a:buNone/>
            </a:pPr>
            <a:r>
              <a:t/>
            </a:r>
            <a:endParaRPr/>
          </a:p>
        </p:txBody>
      </p:sp>
      <p:sp>
        <p:nvSpPr>
          <p:cNvPr id="339" name="Google Shape;339;p10"/>
          <p:cNvSpPr txBox="1"/>
          <p:nvPr>
            <p:ph idx="2" type="body"/>
          </p:nvPr>
        </p:nvSpPr>
        <p:spPr>
          <a:xfrm>
            <a:off x="1300169" y="1994600"/>
            <a:ext cx="5571300" cy="4439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000"/>
              <a:buNone/>
            </a:pPr>
            <a:r>
              <a:t/>
            </a:r>
            <a:endParaRPr b="1" sz="2000"/>
          </a:p>
          <a:p>
            <a:pPr indent="0" lvl="0" marL="0" rtl="0" algn="l">
              <a:spcBef>
                <a:spcPts val="0"/>
              </a:spcBef>
              <a:spcAft>
                <a:spcPts val="0"/>
              </a:spcAft>
              <a:buClr>
                <a:schemeClr val="dk1"/>
              </a:buClr>
              <a:buSzPts val="1100"/>
              <a:buFont typeface="Arial"/>
              <a:buNone/>
            </a:pPr>
            <a:r>
              <a:rPr b="1" lang="en-US" sz="2000"/>
              <a:t>Vad Behövs?</a:t>
            </a:r>
            <a:endParaRPr b="1" sz="2000"/>
          </a:p>
          <a:p>
            <a:pPr indent="0" lvl="0" marL="0" rtl="0" algn="l">
              <a:spcBef>
                <a:spcPts val="0"/>
              </a:spcBef>
              <a:spcAft>
                <a:spcPts val="0"/>
              </a:spcAft>
              <a:buClr>
                <a:schemeClr val="dk1"/>
              </a:buClr>
              <a:buSzPts val="1100"/>
              <a:buFont typeface="Arial"/>
              <a:buNone/>
            </a:pPr>
            <a:r>
              <a:rPr lang="en-US" sz="2000"/>
              <a:t>Affischbräda, tidningar, markörer, papper</a:t>
            </a:r>
            <a:endParaRPr sz="2000"/>
          </a:p>
          <a:p>
            <a:pPr indent="0" lvl="0" marL="0" rtl="0" algn="l">
              <a:lnSpc>
                <a:spcPct val="100000"/>
              </a:lnSpc>
              <a:spcBef>
                <a:spcPts val="0"/>
              </a:spcBef>
              <a:spcAft>
                <a:spcPts val="0"/>
              </a:spcAft>
              <a:buClr>
                <a:srgbClr val="0C2D45"/>
              </a:buClr>
              <a:buSzPts val="2000"/>
              <a:buNone/>
            </a:pPr>
            <a:r>
              <a:t/>
            </a:r>
            <a:endParaRPr b="1" sz="2000"/>
          </a:p>
          <a:p>
            <a:pPr indent="0" lvl="0" marL="0" rtl="0" algn="l">
              <a:lnSpc>
                <a:spcPct val="100000"/>
              </a:lnSpc>
              <a:spcBef>
                <a:spcPts val="0"/>
              </a:spcBef>
              <a:spcAft>
                <a:spcPts val="0"/>
              </a:spcAft>
              <a:buClr>
                <a:srgbClr val="0C2D45"/>
              </a:buClr>
              <a:buSzPts val="2000"/>
              <a:buNone/>
            </a:pPr>
            <a:r>
              <a:rPr b="1" lang="en-US" sz="2000"/>
              <a:t>Syfte</a:t>
            </a:r>
            <a:endParaRPr/>
          </a:p>
          <a:p>
            <a:pPr indent="0" lvl="0" marL="0" rtl="0" algn="l">
              <a:lnSpc>
                <a:spcPct val="100000"/>
              </a:lnSpc>
              <a:spcBef>
                <a:spcPts val="0"/>
              </a:spcBef>
              <a:spcAft>
                <a:spcPts val="0"/>
              </a:spcAft>
              <a:buClr>
                <a:srgbClr val="0C2D45"/>
              </a:buClr>
              <a:buSzPts val="400"/>
              <a:buNone/>
            </a:pPr>
            <a:r>
              <a:t/>
            </a:r>
            <a:endParaRPr b="1" sz="400"/>
          </a:p>
          <a:p>
            <a:pPr indent="0" lvl="0" marL="0" rtl="0" algn="l">
              <a:lnSpc>
                <a:spcPct val="100000"/>
              </a:lnSpc>
              <a:spcBef>
                <a:spcPts val="0"/>
              </a:spcBef>
              <a:spcAft>
                <a:spcPts val="0"/>
              </a:spcAft>
              <a:buClr>
                <a:srgbClr val="0C2D45"/>
              </a:buClr>
              <a:buSzPts val="2000"/>
              <a:buNone/>
            </a:pPr>
            <a:r>
              <a:rPr lang="en-US" sz="2000"/>
              <a:t>Hjälper till att visualisera mål, spåra milstolpar och lägga strategi på din resa</a:t>
            </a:r>
            <a:endParaRPr/>
          </a:p>
          <a:p>
            <a:pPr indent="0" lvl="0" marL="0" rtl="0" algn="l">
              <a:lnSpc>
                <a:spcPct val="100000"/>
              </a:lnSpc>
              <a:spcBef>
                <a:spcPts val="0"/>
              </a:spcBef>
              <a:spcAft>
                <a:spcPts val="0"/>
              </a:spcAft>
              <a:buClr>
                <a:srgbClr val="0C2D45"/>
              </a:buClr>
              <a:buSzPts val="2000"/>
              <a:buNone/>
            </a:pPr>
            <a:r>
              <a:t/>
            </a:r>
            <a:endParaRPr sz="2000"/>
          </a:p>
          <a:p>
            <a:pPr indent="0" lvl="0" marL="0" rtl="0" algn="l">
              <a:lnSpc>
                <a:spcPct val="100000"/>
              </a:lnSpc>
              <a:spcBef>
                <a:spcPts val="0"/>
              </a:spcBef>
              <a:spcAft>
                <a:spcPts val="0"/>
              </a:spcAft>
              <a:buClr>
                <a:srgbClr val="0C2D45"/>
              </a:buClr>
              <a:buSzPts val="2000"/>
              <a:buNone/>
            </a:pPr>
            <a:r>
              <a:rPr b="1" lang="en-US" sz="2000"/>
              <a:t>Produktion</a:t>
            </a:r>
            <a:endParaRPr/>
          </a:p>
          <a:p>
            <a:pPr indent="0" lvl="0" marL="0" rtl="0" algn="l">
              <a:lnSpc>
                <a:spcPct val="100000"/>
              </a:lnSpc>
              <a:spcBef>
                <a:spcPts val="0"/>
              </a:spcBef>
              <a:spcAft>
                <a:spcPts val="0"/>
              </a:spcAft>
              <a:buClr>
                <a:srgbClr val="0C2D45"/>
              </a:buClr>
              <a:buSzPts val="400"/>
              <a:buNone/>
            </a:pPr>
            <a:r>
              <a:t/>
            </a:r>
            <a:endParaRPr b="1" sz="400"/>
          </a:p>
          <a:p>
            <a:pPr indent="0" lvl="0" marL="0" rtl="0" algn="l">
              <a:lnSpc>
                <a:spcPct val="100000"/>
              </a:lnSpc>
              <a:spcBef>
                <a:spcPts val="0"/>
              </a:spcBef>
              <a:spcAft>
                <a:spcPts val="0"/>
              </a:spcAft>
              <a:buClr>
                <a:srgbClr val="0C2D45"/>
              </a:buClr>
              <a:buSzPts val="2000"/>
              <a:buNone/>
            </a:pPr>
            <a:r>
              <a:rPr lang="en-US" sz="2000"/>
              <a:t>Ett visuellt och praktiskt verktyg som ger en tydlig ögonblicksbild och fungerar som en konkret färdplan för självreflektion, som hjälper dig att spåra framsteg, identifiera områden för förbättringar och strategiskt navigera i de socioekonomiska utmaningarna</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t/>
            </a:r>
            <a:endParaRPr/>
          </a:p>
        </p:txBody>
      </p:sp>
      <p:grpSp>
        <p:nvGrpSpPr>
          <p:cNvPr id="340" name="Google Shape;340;p10"/>
          <p:cNvGrpSpPr/>
          <p:nvPr/>
        </p:nvGrpSpPr>
        <p:grpSpPr>
          <a:xfrm>
            <a:off x="638624" y="2270271"/>
            <a:ext cx="432706" cy="431075"/>
            <a:chOff x="2867297" y="2096587"/>
            <a:chExt cx="532311" cy="483326"/>
          </a:xfrm>
        </p:grpSpPr>
        <p:sp>
          <p:nvSpPr>
            <p:cNvPr id="341" name="Google Shape;341;p10"/>
            <p:cNvSpPr/>
            <p:nvPr/>
          </p:nvSpPr>
          <p:spPr>
            <a:xfrm>
              <a:off x="2867297" y="2096587"/>
              <a:ext cx="532311" cy="483326"/>
            </a:xfrm>
            <a:prstGeom prst="ellipse">
              <a:avLst/>
            </a:prstGeom>
            <a:solidFill>
              <a:srgbClr val="7ABB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83"/>
                <a:buFont typeface="Arial"/>
                <a:buNone/>
              </a:pPr>
              <a:r>
                <a:t/>
              </a:r>
              <a:endParaRPr b="0" i="0" sz="1283" u="none" cap="none" strike="noStrike">
                <a:solidFill>
                  <a:schemeClr val="lt1"/>
                </a:solidFill>
                <a:latin typeface="Century Schoolbook"/>
                <a:ea typeface="Century Schoolbook"/>
                <a:cs typeface="Century Schoolbook"/>
                <a:sym typeface="Century Schoolbook"/>
              </a:endParaRPr>
            </a:p>
          </p:txBody>
        </p:sp>
        <p:pic>
          <p:nvPicPr>
            <p:cNvPr descr="Scribble with solid fill" id="342" name="Google Shape;342;p10"/>
            <p:cNvPicPr preferRelativeResize="0"/>
            <p:nvPr/>
          </p:nvPicPr>
          <p:blipFill rotWithShape="1">
            <a:blip r:embed="rId3">
              <a:alphaModFix/>
            </a:blip>
            <a:srcRect b="0" l="0" r="0" t="0"/>
            <a:stretch/>
          </p:blipFill>
          <p:spPr>
            <a:xfrm>
              <a:off x="2968533" y="2096587"/>
              <a:ext cx="431075" cy="431075"/>
            </a:xfrm>
            <a:prstGeom prst="rect">
              <a:avLst/>
            </a:prstGeom>
            <a:noFill/>
            <a:ln>
              <a:noFill/>
            </a:ln>
          </p:spPr>
        </p:pic>
      </p:grpSp>
      <p:grpSp>
        <p:nvGrpSpPr>
          <p:cNvPr id="343" name="Google Shape;343;p10"/>
          <p:cNvGrpSpPr/>
          <p:nvPr/>
        </p:nvGrpSpPr>
        <p:grpSpPr>
          <a:xfrm>
            <a:off x="656550" y="3270047"/>
            <a:ext cx="432706" cy="439783"/>
            <a:chOff x="1541119" y="3118508"/>
            <a:chExt cx="432706" cy="439783"/>
          </a:xfrm>
        </p:grpSpPr>
        <p:sp>
          <p:nvSpPr>
            <p:cNvPr id="344" name="Google Shape;344;p10"/>
            <p:cNvSpPr/>
            <p:nvPr/>
          </p:nvSpPr>
          <p:spPr>
            <a:xfrm>
              <a:off x="1541119" y="3118508"/>
              <a:ext cx="432706" cy="439783"/>
            </a:xfrm>
            <a:prstGeom prst="ellipse">
              <a:avLst/>
            </a:prstGeom>
            <a:solidFill>
              <a:srgbClr val="7ABB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83"/>
                <a:buFont typeface="Arial"/>
                <a:buNone/>
              </a:pPr>
              <a:r>
                <a:t/>
              </a:r>
              <a:endParaRPr b="0" i="0" sz="1283" u="none" cap="none" strike="noStrike">
                <a:solidFill>
                  <a:schemeClr val="lt1"/>
                </a:solidFill>
                <a:latin typeface="Century Schoolbook"/>
                <a:ea typeface="Century Schoolbook"/>
                <a:cs typeface="Century Schoolbook"/>
                <a:sym typeface="Century Schoolbook"/>
              </a:endParaRPr>
            </a:p>
          </p:txBody>
        </p:sp>
        <p:pic>
          <p:nvPicPr>
            <p:cNvPr descr="Bullseye with solid fill" id="345" name="Google Shape;345;p10"/>
            <p:cNvPicPr preferRelativeResize="0"/>
            <p:nvPr/>
          </p:nvPicPr>
          <p:blipFill rotWithShape="1">
            <a:blip r:embed="rId4">
              <a:alphaModFix/>
            </a:blip>
            <a:srcRect b="0" l="0" r="0" t="0"/>
            <a:stretch/>
          </p:blipFill>
          <p:spPr>
            <a:xfrm>
              <a:off x="1566997" y="3138350"/>
              <a:ext cx="394063" cy="394063"/>
            </a:xfrm>
            <a:prstGeom prst="rect">
              <a:avLst/>
            </a:prstGeom>
            <a:noFill/>
            <a:ln>
              <a:noFill/>
            </a:ln>
          </p:spPr>
        </p:pic>
      </p:grpSp>
      <p:grpSp>
        <p:nvGrpSpPr>
          <p:cNvPr id="346" name="Google Shape;346;p10"/>
          <p:cNvGrpSpPr/>
          <p:nvPr/>
        </p:nvGrpSpPr>
        <p:grpSpPr>
          <a:xfrm>
            <a:off x="656550" y="4508476"/>
            <a:ext cx="463188" cy="439783"/>
            <a:chOff x="1916430" y="4362074"/>
            <a:chExt cx="463188" cy="483326"/>
          </a:xfrm>
        </p:grpSpPr>
        <p:sp>
          <p:nvSpPr>
            <p:cNvPr id="347" name="Google Shape;347;p10"/>
            <p:cNvSpPr/>
            <p:nvPr/>
          </p:nvSpPr>
          <p:spPr>
            <a:xfrm>
              <a:off x="1916430" y="4362074"/>
              <a:ext cx="463188" cy="483326"/>
            </a:xfrm>
            <a:prstGeom prst="ellipse">
              <a:avLst/>
            </a:prstGeom>
            <a:solidFill>
              <a:srgbClr val="7ABB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83"/>
                <a:buFont typeface="Arial"/>
                <a:buNone/>
              </a:pPr>
              <a:r>
                <a:t/>
              </a:r>
              <a:endParaRPr b="0" i="0" sz="1283" u="none" cap="none" strike="noStrike">
                <a:solidFill>
                  <a:schemeClr val="lt1"/>
                </a:solidFill>
                <a:latin typeface="Century Schoolbook"/>
                <a:ea typeface="Century Schoolbook"/>
                <a:cs typeface="Century Schoolbook"/>
                <a:sym typeface="Century Schoolbook"/>
              </a:endParaRPr>
            </a:p>
          </p:txBody>
        </p:sp>
        <p:pic>
          <p:nvPicPr>
            <p:cNvPr descr="Easel with solid fill" id="348" name="Google Shape;348;p10"/>
            <p:cNvPicPr preferRelativeResize="0"/>
            <p:nvPr/>
          </p:nvPicPr>
          <p:blipFill rotWithShape="1">
            <a:blip r:embed="rId5">
              <a:alphaModFix/>
            </a:blip>
            <a:srcRect b="0" l="0" r="0" t="0"/>
            <a:stretch/>
          </p:blipFill>
          <p:spPr>
            <a:xfrm>
              <a:off x="1951050" y="4389119"/>
              <a:ext cx="394063" cy="394063"/>
            </a:xfrm>
            <a:prstGeom prst="rect">
              <a:avLst/>
            </a:prstGeom>
            <a:noFill/>
            <a:ln>
              <a:noFill/>
            </a:ln>
          </p:spPr>
        </p:pic>
      </p:grpSp>
      <p:sp>
        <p:nvSpPr>
          <p:cNvPr id="349" name="Google Shape;349;p10"/>
          <p:cNvSpPr/>
          <p:nvPr/>
        </p:nvSpPr>
        <p:spPr>
          <a:xfrm>
            <a:off x="6301921" y="2238826"/>
            <a:ext cx="432706" cy="439783"/>
          </a:xfrm>
          <a:prstGeom prst="ellipse">
            <a:avLst/>
          </a:prstGeom>
          <a:solidFill>
            <a:srgbClr val="7ABB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83"/>
              <a:buFont typeface="Arial"/>
              <a:buNone/>
            </a:pPr>
            <a:r>
              <a:t/>
            </a:r>
            <a:endParaRPr b="0" i="0" sz="1283" u="none" cap="none" strike="noStrike">
              <a:solidFill>
                <a:schemeClr val="lt1"/>
              </a:solidFill>
              <a:latin typeface="Century Schoolbook"/>
              <a:ea typeface="Century Schoolbook"/>
              <a:cs typeface="Century Schoolbook"/>
              <a:sym typeface="Century Schoolbook"/>
            </a:endParaRPr>
          </a:p>
        </p:txBody>
      </p:sp>
      <p:pic>
        <p:nvPicPr>
          <p:cNvPr descr="Classroom with solid fill" id="350" name="Google Shape;350;p10"/>
          <p:cNvPicPr preferRelativeResize="0"/>
          <p:nvPr/>
        </p:nvPicPr>
        <p:blipFill rotWithShape="1">
          <a:blip r:embed="rId6">
            <a:alphaModFix/>
          </a:blip>
          <a:srcRect b="0" l="0" r="0" t="0"/>
          <a:stretch/>
        </p:blipFill>
        <p:spPr>
          <a:xfrm>
            <a:off x="6360817" y="2288160"/>
            <a:ext cx="339306" cy="339306"/>
          </a:xfrm>
          <a:prstGeom prst="rect">
            <a:avLst/>
          </a:prstGeom>
          <a:noFill/>
          <a:ln>
            <a:noFill/>
          </a:ln>
        </p:spPr>
      </p:pic>
      <p:sp>
        <p:nvSpPr>
          <p:cNvPr id="351" name="Google Shape;351;p10"/>
          <p:cNvSpPr txBox="1"/>
          <p:nvPr/>
        </p:nvSpPr>
        <p:spPr>
          <a:xfrm>
            <a:off x="7100250" y="2137200"/>
            <a:ext cx="5214600" cy="495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C2D45"/>
              </a:buClr>
              <a:buSzPts val="2000"/>
              <a:buFont typeface="Arial"/>
              <a:buNone/>
            </a:pPr>
            <a:r>
              <a:rPr b="1" lang="en-US" sz="2000">
                <a:solidFill>
                  <a:srgbClr val="0C2D45"/>
                </a:solidFill>
                <a:latin typeface="Calibri"/>
                <a:ea typeface="Calibri"/>
                <a:cs typeface="Calibri"/>
                <a:sym typeface="Calibri"/>
              </a:rPr>
              <a:t>Instruktioner</a:t>
            </a:r>
            <a:endParaRPr sz="2400">
              <a:solidFill>
                <a:srgbClr val="0C2D45"/>
              </a:solidFill>
              <a:latin typeface="Calibri"/>
              <a:ea typeface="Calibri"/>
              <a:cs typeface="Calibri"/>
              <a:sym typeface="Calibri"/>
            </a:endParaRPr>
          </a:p>
          <a:p>
            <a:pPr indent="0" lvl="0" marL="0" rtl="0" algn="l">
              <a:spcBef>
                <a:spcPts val="0"/>
              </a:spcBef>
              <a:spcAft>
                <a:spcPts val="0"/>
              </a:spcAft>
              <a:buClr>
                <a:srgbClr val="0C2D45"/>
              </a:buClr>
              <a:buSzPts val="2000"/>
              <a:buFont typeface="Arial"/>
              <a:buNone/>
            </a:pPr>
            <a:r>
              <a:rPr i="1" lang="en-US" sz="2000">
                <a:solidFill>
                  <a:srgbClr val="0C2D45"/>
                </a:solidFill>
                <a:latin typeface="Calibri"/>
                <a:ea typeface="Calibri"/>
                <a:cs typeface="Calibri"/>
                <a:sym typeface="Calibri"/>
              </a:rPr>
              <a:t>Vision Board: Samla bilder som representerar dina mål, arrangera på en tavla.</a:t>
            </a:r>
            <a:endParaRPr sz="2400">
              <a:solidFill>
                <a:srgbClr val="0C2D45"/>
              </a:solidFill>
              <a:latin typeface="Calibri"/>
              <a:ea typeface="Calibri"/>
              <a:cs typeface="Calibri"/>
              <a:sym typeface="Calibri"/>
            </a:endParaRPr>
          </a:p>
          <a:p>
            <a:pPr indent="0" lvl="0" marL="0" rtl="0" algn="l">
              <a:spcBef>
                <a:spcPts val="0"/>
              </a:spcBef>
              <a:spcAft>
                <a:spcPts val="0"/>
              </a:spcAft>
              <a:buClr>
                <a:srgbClr val="0C2D45"/>
              </a:buClr>
              <a:buSzPts val="800"/>
              <a:buFont typeface="Arial"/>
              <a:buNone/>
            </a:pPr>
            <a:r>
              <a:t/>
            </a:r>
            <a:endParaRPr sz="800">
              <a:solidFill>
                <a:srgbClr val="0C2D45"/>
              </a:solidFill>
              <a:latin typeface="Calibri"/>
              <a:ea typeface="Calibri"/>
              <a:cs typeface="Calibri"/>
              <a:sym typeface="Calibri"/>
            </a:endParaRPr>
          </a:p>
          <a:p>
            <a:pPr indent="-342900" lvl="0" marL="342900" rtl="0" algn="l">
              <a:spcBef>
                <a:spcPts val="0"/>
              </a:spcBef>
              <a:spcAft>
                <a:spcPts val="0"/>
              </a:spcAft>
              <a:buClr>
                <a:srgbClr val="0C2D45"/>
              </a:buClr>
              <a:buSzPts val="2000"/>
              <a:buFont typeface="Noto Sans Symbols"/>
              <a:buChar char="⮚"/>
            </a:pPr>
            <a:r>
              <a:rPr i="1" lang="en-US" sz="2000">
                <a:solidFill>
                  <a:srgbClr val="0C2D45"/>
                </a:solidFill>
                <a:latin typeface="Calibri"/>
                <a:ea typeface="Calibri"/>
                <a:cs typeface="Calibri"/>
                <a:sym typeface="Calibri"/>
              </a:rPr>
              <a:t>Pathway Tidslinje:</a:t>
            </a:r>
            <a:r>
              <a:rPr b="1" lang="en-US" sz="2000">
                <a:solidFill>
                  <a:srgbClr val="0C2D45"/>
                </a:solidFill>
                <a:latin typeface="Calibri"/>
                <a:ea typeface="Calibri"/>
                <a:cs typeface="Calibri"/>
                <a:sym typeface="Calibri"/>
              </a:rPr>
              <a:t> </a:t>
            </a:r>
            <a:r>
              <a:rPr lang="en-US" sz="2000">
                <a:solidFill>
                  <a:srgbClr val="0C2D45"/>
                </a:solidFill>
                <a:latin typeface="Calibri"/>
                <a:ea typeface="Calibri"/>
                <a:cs typeface="Calibri"/>
                <a:sym typeface="Calibri"/>
              </a:rPr>
              <a:t>Rita en tidslinje, markera milstolpar och reflektera över framstegen.</a:t>
            </a:r>
            <a:endParaRPr sz="2400">
              <a:solidFill>
                <a:srgbClr val="0C2D45"/>
              </a:solidFill>
              <a:latin typeface="Calibri"/>
              <a:ea typeface="Calibri"/>
              <a:cs typeface="Calibri"/>
              <a:sym typeface="Calibri"/>
            </a:endParaRPr>
          </a:p>
          <a:p>
            <a:pPr indent="-120650" lvl="0" marL="171450" rtl="0" algn="l">
              <a:spcBef>
                <a:spcPts val="0"/>
              </a:spcBef>
              <a:spcAft>
                <a:spcPts val="0"/>
              </a:spcAft>
              <a:buClr>
                <a:srgbClr val="0C2D45"/>
              </a:buClr>
              <a:buSzPts val="800"/>
              <a:buFont typeface="Noto Sans Symbols"/>
              <a:buNone/>
            </a:pPr>
            <a:r>
              <a:t/>
            </a:r>
            <a:endParaRPr sz="800">
              <a:solidFill>
                <a:srgbClr val="0C2D45"/>
              </a:solidFill>
              <a:latin typeface="Calibri"/>
              <a:ea typeface="Calibri"/>
              <a:cs typeface="Calibri"/>
              <a:sym typeface="Calibri"/>
            </a:endParaRPr>
          </a:p>
          <a:p>
            <a:pPr indent="-342900" lvl="0" marL="342900" rtl="0" algn="l">
              <a:spcBef>
                <a:spcPts val="0"/>
              </a:spcBef>
              <a:spcAft>
                <a:spcPts val="0"/>
              </a:spcAft>
              <a:buClr>
                <a:srgbClr val="0C2D45"/>
              </a:buClr>
              <a:buSzPts val="2000"/>
              <a:buFont typeface="Noto Sans Symbols"/>
              <a:buChar char="⮚"/>
            </a:pPr>
            <a:r>
              <a:rPr i="1" lang="en-US" sz="2000">
                <a:solidFill>
                  <a:srgbClr val="0C2D45"/>
                </a:solidFill>
                <a:latin typeface="Calibri"/>
                <a:ea typeface="Calibri"/>
                <a:cs typeface="Calibri"/>
                <a:sym typeface="Calibri"/>
              </a:rPr>
              <a:t>Resurs Inventering: Lista färdigheter, kunskaper och stödnätverk.</a:t>
            </a:r>
            <a:endParaRPr sz="2400">
              <a:solidFill>
                <a:srgbClr val="0C2D45"/>
              </a:solidFill>
              <a:latin typeface="Calibri"/>
              <a:ea typeface="Calibri"/>
              <a:cs typeface="Calibri"/>
              <a:sym typeface="Calibri"/>
            </a:endParaRPr>
          </a:p>
          <a:p>
            <a:pPr indent="-120650" lvl="0" marL="171450" rtl="0" algn="l">
              <a:spcBef>
                <a:spcPts val="0"/>
              </a:spcBef>
              <a:spcAft>
                <a:spcPts val="0"/>
              </a:spcAft>
              <a:buClr>
                <a:srgbClr val="0C2D45"/>
              </a:buClr>
              <a:buSzPts val="800"/>
              <a:buFont typeface="Noto Sans Symbols"/>
              <a:buNone/>
            </a:pPr>
            <a:r>
              <a:t/>
            </a:r>
            <a:endParaRPr sz="800">
              <a:solidFill>
                <a:srgbClr val="0C2D45"/>
              </a:solidFill>
              <a:latin typeface="Calibri"/>
              <a:ea typeface="Calibri"/>
              <a:cs typeface="Calibri"/>
              <a:sym typeface="Calibri"/>
            </a:endParaRPr>
          </a:p>
          <a:p>
            <a:pPr indent="-342900" lvl="0" marL="342900" rtl="0" algn="l">
              <a:spcBef>
                <a:spcPts val="0"/>
              </a:spcBef>
              <a:spcAft>
                <a:spcPts val="0"/>
              </a:spcAft>
              <a:buClr>
                <a:srgbClr val="0C2D45"/>
              </a:buClr>
              <a:buSzPts val="2000"/>
              <a:buFont typeface="Noto Sans Symbols"/>
              <a:buChar char="⮚"/>
            </a:pPr>
            <a:r>
              <a:rPr i="1" lang="en-US" sz="2000">
                <a:solidFill>
                  <a:srgbClr val="0C2D45"/>
                </a:solidFill>
                <a:latin typeface="Calibri"/>
                <a:ea typeface="Calibri"/>
                <a:cs typeface="Calibri"/>
                <a:sym typeface="Calibri"/>
              </a:rPr>
              <a:t>Stresszoner och hantering: Kartlägg stressområden, beskriv hanteringsstrategier.</a:t>
            </a:r>
            <a:endParaRPr sz="2400">
              <a:solidFill>
                <a:srgbClr val="0C2D45"/>
              </a:solidFill>
              <a:latin typeface="Calibri"/>
              <a:ea typeface="Calibri"/>
              <a:cs typeface="Calibri"/>
              <a:sym typeface="Calibri"/>
            </a:endParaRPr>
          </a:p>
          <a:p>
            <a:pPr indent="-120650" lvl="0" marL="171450" rtl="0" algn="l">
              <a:spcBef>
                <a:spcPts val="0"/>
              </a:spcBef>
              <a:spcAft>
                <a:spcPts val="0"/>
              </a:spcAft>
              <a:buClr>
                <a:srgbClr val="0C2D45"/>
              </a:buClr>
              <a:buSzPts val="800"/>
              <a:buFont typeface="Noto Sans Symbols"/>
              <a:buNone/>
            </a:pPr>
            <a:r>
              <a:t/>
            </a:r>
            <a:endParaRPr sz="800">
              <a:solidFill>
                <a:srgbClr val="0C2D45"/>
              </a:solidFill>
              <a:latin typeface="Calibri"/>
              <a:ea typeface="Calibri"/>
              <a:cs typeface="Calibri"/>
              <a:sym typeface="Calibri"/>
            </a:endParaRPr>
          </a:p>
          <a:p>
            <a:pPr indent="-342900" lvl="0" marL="342900" rtl="0" algn="l">
              <a:spcBef>
                <a:spcPts val="0"/>
              </a:spcBef>
              <a:spcAft>
                <a:spcPts val="0"/>
              </a:spcAft>
              <a:buClr>
                <a:srgbClr val="0C2D45"/>
              </a:buClr>
              <a:buSzPts val="2000"/>
              <a:buFont typeface="Noto Sans Symbols"/>
              <a:buChar char="⮚"/>
            </a:pPr>
            <a:r>
              <a:rPr i="1" lang="en-US" sz="2000">
                <a:solidFill>
                  <a:srgbClr val="0C2D45"/>
                </a:solidFill>
                <a:latin typeface="Calibri"/>
                <a:ea typeface="Calibri"/>
                <a:cs typeface="Calibri"/>
                <a:sym typeface="Calibri"/>
              </a:rPr>
              <a:t>Språkträd: Rita ett träd för kommunikationsaspekter, ta itu med språkbarriärer.</a:t>
            </a:r>
            <a:endParaRPr sz="2400">
              <a:solidFill>
                <a:srgbClr val="0C2D45"/>
              </a:solidFill>
              <a:latin typeface="Calibri"/>
              <a:ea typeface="Calibri"/>
              <a:cs typeface="Calibri"/>
              <a:sym typeface="Calibri"/>
            </a:endParaRPr>
          </a:p>
          <a:p>
            <a:pPr indent="0" lvl="0" marL="0" rtl="0" algn="l">
              <a:spcBef>
                <a:spcPts val="0"/>
              </a:spcBef>
              <a:spcAft>
                <a:spcPts val="0"/>
              </a:spcAft>
              <a:buClr>
                <a:srgbClr val="0C2D45"/>
              </a:buClr>
              <a:buSzPts val="2400"/>
              <a:buFont typeface="Arial"/>
              <a:buNone/>
            </a:pPr>
            <a:r>
              <a:t/>
            </a:r>
            <a:endParaRPr sz="2400">
              <a:solidFill>
                <a:srgbClr val="0C2D45"/>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11"/>
          <p:cNvSpPr txBox="1"/>
          <p:nvPr>
            <p:ph idx="2" type="body"/>
          </p:nvPr>
        </p:nvSpPr>
        <p:spPr>
          <a:xfrm>
            <a:off x="854275" y="1821725"/>
            <a:ext cx="10880400" cy="44397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0C2D45"/>
              </a:buClr>
              <a:buSzPts val="2400"/>
              <a:buFont typeface="Arial"/>
              <a:buChar char="•"/>
            </a:pPr>
            <a:r>
              <a:rPr b="1" lang="en-US"/>
              <a:t>Press för att överleva och lyckas: </a:t>
            </a:r>
            <a:r>
              <a:rPr lang="en-US"/>
              <a:t>Migranter kan möta dagliga kamper för att täcka levnadskostnader, säkra stabil sysselsättning och upprätta finansiell stabilitet.</a:t>
            </a:r>
            <a:endParaRPr/>
          </a:p>
          <a:p>
            <a:pPr indent="-342900" lvl="0" marL="342900" rtl="0" algn="l">
              <a:lnSpc>
                <a:spcPct val="100000"/>
              </a:lnSpc>
              <a:spcBef>
                <a:spcPts val="1200"/>
              </a:spcBef>
              <a:spcAft>
                <a:spcPts val="0"/>
              </a:spcAft>
              <a:buClr>
                <a:srgbClr val="0C2D45"/>
              </a:buClr>
              <a:buSzPts val="2400"/>
              <a:buFont typeface="Arial"/>
              <a:buChar char="•"/>
            </a:pPr>
            <a:r>
              <a:rPr b="1" lang="en-US"/>
              <a:t>Stereotypisierung</a:t>
            </a:r>
            <a:r>
              <a:rPr b="1" lang="en-US"/>
              <a:t> och stigmatisering: </a:t>
            </a:r>
            <a:r>
              <a:rPr lang="en-US"/>
              <a:t>Föreställ dig att navigera i en miljö där samhälleliga förväntningar och fördomar fungerar som hinder för framgång – det är som att försöka passa in i ett pussel där vissa bitar inte verkar klicka.</a:t>
            </a:r>
            <a:r>
              <a:rPr lang="en-US"/>
              <a:t> </a:t>
            </a:r>
            <a:endParaRPr/>
          </a:p>
          <a:p>
            <a:pPr indent="-342900" lvl="0" marL="342900" rtl="0" algn="l">
              <a:lnSpc>
                <a:spcPct val="100000"/>
              </a:lnSpc>
              <a:spcBef>
                <a:spcPts val="1200"/>
              </a:spcBef>
              <a:spcAft>
                <a:spcPts val="0"/>
              </a:spcAft>
              <a:buClr>
                <a:srgbClr val="0C2D45"/>
              </a:buClr>
              <a:buSzPts val="2400"/>
              <a:buFont typeface="Arial"/>
              <a:buChar char="•"/>
            </a:pPr>
            <a:r>
              <a:rPr b="1" lang="en-US"/>
              <a:t>Socio-spatial och socioekonomisk utanförskap: </a:t>
            </a:r>
            <a:r>
              <a:rPr lang="en-US"/>
              <a:t>Detta inkluderar att känna sig utanför geografiskt och ekonomiskt. Kampen handlar om att vilja ha inkludering i både sociala och ekonomiska sfärer.</a:t>
            </a:r>
            <a:endParaRPr/>
          </a:p>
          <a:p>
            <a:pPr indent="-342900" lvl="0" marL="342900" rtl="0" algn="l">
              <a:lnSpc>
                <a:spcPct val="100000"/>
              </a:lnSpc>
              <a:spcBef>
                <a:spcPts val="1200"/>
              </a:spcBef>
              <a:spcAft>
                <a:spcPts val="0"/>
              </a:spcAft>
              <a:buClr>
                <a:srgbClr val="0C2D45"/>
              </a:buClr>
              <a:buSzPts val="2400"/>
              <a:buFont typeface="Arial"/>
              <a:buChar char="•"/>
            </a:pPr>
            <a:r>
              <a:rPr b="1" lang="en-US"/>
              <a:t>Acceptans av lokala entreprenörers typ: </a:t>
            </a:r>
            <a:r>
              <a:rPr lang="en-US"/>
              <a:t>Att passa in med lokala entreprenörer är en stor sak. Det handlar inte bara om att ha kompetensen; det handlar också om att övertyga andra att se tidigare etiketter.</a:t>
            </a:r>
            <a:r>
              <a:rPr lang="en-US"/>
              <a:t> </a:t>
            </a:r>
            <a:endParaRPr/>
          </a:p>
          <a:p>
            <a:pPr indent="0" lvl="0" marL="0" rtl="0" algn="l">
              <a:lnSpc>
                <a:spcPct val="100000"/>
              </a:lnSpc>
              <a:spcBef>
                <a:spcPts val="1200"/>
              </a:spcBef>
              <a:spcAft>
                <a:spcPts val="0"/>
              </a:spcAft>
              <a:buClr>
                <a:srgbClr val="0C2D45"/>
              </a:buClr>
              <a:buSzPts val="2400"/>
              <a:buNone/>
            </a:pPr>
            <a:r>
              <a:t/>
            </a:r>
            <a:endParaRPr/>
          </a:p>
        </p:txBody>
      </p:sp>
      <p:sp>
        <p:nvSpPr>
          <p:cNvPr id="357" name="Google Shape;357;p11"/>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dk1"/>
                </a:solidFill>
                <a:latin typeface="Calibri"/>
                <a:ea typeface="Calibri"/>
                <a:cs typeface="Calibri"/>
                <a:sym typeface="Calibri"/>
              </a:rPr>
              <a:t>‹#›</a:t>
            </a:fld>
            <a:endParaRPr b="0" i="0" sz="800" u="none" cap="none" strike="noStrike">
              <a:solidFill>
                <a:schemeClr val="dk1"/>
              </a:solidFill>
              <a:latin typeface="Calibri"/>
              <a:ea typeface="Calibri"/>
              <a:cs typeface="Calibri"/>
              <a:sym typeface="Calibri"/>
            </a:endParaRPr>
          </a:p>
        </p:txBody>
      </p:sp>
      <p:sp>
        <p:nvSpPr>
          <p:cNvPr id="358" name="Google Shape;358;p11"/>
          <p:cNvSpPr txBox="1"/>
          <p:nvPr>
            <p:ph idx="1" type="body"/>
          </p:nvPr>
        </p:nvSpPr>
        <p:spPr>
          <a:xfrm>
            <a:off x="854280" y="925680"/>
            <a:ext cx="10483431" cy="80426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Exempel på socioekonomiska utmaningar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12"/>
          <p:cNvSpPr txBox="1"/>
          <p:nvPr>
            <p:ph idx="1" type="body"/>
          </p:nvPr>
        </p:nvSpPr>
        <p:spPr>
          <a:xfrm>
            <a:off x="1845059" y="994716"/>
            <a:ext cx="4279038" cy="757034"/>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E97924"/>
              </a:buClr>
              <a:buSzPts val="11600"/>
              <a:buNone/>
            </a:pPr>
            <a:r>
              <a:rPr lang="en-US"/>
              <a:t>02</a:t>
            </a:r>
            <a:endParaRPr/>
          </a:p>
        </p:txBody>
      </p:sp>
      <p:sp>
        <p:nvSpPr>
          <p:cNvPr id="364" name="Google Shape;364;p12"/>
          <p:cNvSpPr txBox="1"/>
          <p:nvPr>
            <p:ph idx="2" type="body"/>
          </p:nvPr>
        </p:nvSpPr>
        <p:spPr>
          <a:xfrm>
            <a:off x="1845056" y="703007"/>
            <a:ext cx="4250944" cy="882717"/>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915F9E"/>
              </a:buClr>
              <a:buSzPts val="4800"/>
              <a:buNone/>
            </a:pPr>
            <a:r>
              <a:rPr lang="en-US"/>
              <a:t>AVSNITT</a:t>
            </a:r>
            <a:endParaRPr/>
          </a:p>
        </p:txBody>
      </p:sp>
      <p:sp>
        <p:nvSpPr>
          <p:cNvPr id="365" name="Google Shape;365;p12"/>
          <p:cNvSpPr txBox="1"/>
          <p:nvPr>
            <p:ph idx="3" type="body"/>
          </p:nvPr>
        </p:nvSpPr>
        <p:spPr>
          <a:xfrm>
            <a:off x="2467155" y="3479367"/>
            <a:ext cx="4074900" cy="972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chemeClr val="lt1"/>
              </a:buClr>
              <a:buSzPts val="3600"/>
              <a:buNone/>
            </a:pPr>
            <a:r>
              <a:rPr lang="en-US"/>
              <a:t>Kulturell anpassning: Hur uppnår man det och förblir autentisk?</a:t>
            </a:r>
            <a:endParaRPr/>
          </a:p>
        </p:txBody>
      </p:sp>
      <p:pic>
        <p:nvPicPr>
          <p:cNvPr id="366" name="Google Shape;366;p12"/>
          <p:cNvPicPr preferRelativeResize="0"/>
          <p:nvPr>
            <p:ph idx="4" type="pic"/>
          </p:nvPr>
        </p:nvPicPr>
        <p:blipFill rotWithShape="1">
          <a:blip r:embed="rId3">
            <a:alphaModFix/>
          </a:blip>
          <a:srcRect b="0" l="0" r="0" t="0"/>
          <a:stretch/>
        </p:blipFill>
        <p:spPr>
          <a:xfrm>
            <a:off x="6841657" y="0"/>
            <a:ext cx="5364392" cy="6325815"/>
          </a:xfrm>
          <a:prstGeom prst="rect">
            <a:avLst/>
          </a:prstGeom>
          <a:solidFill>
            <a:srgbClr val="D8D8D8"/>
          </a:solidFill>
          <a:ln>
            <a:noFill/>
          </a:ln>
        </p:spPr>
      </p:pic>
      <p:grpSp>
        <p:nvGrpSpPr>
          <p:cNvPr id="367" name="Google Shape;367;p12"/>
          <p:cNvGrpSpPr/>
          <p:nvPr/>
        </p:nvGrpSpPr>
        <p:grpSpPr>
          <a:xfrm>
            <a:off x="-205469" y="3429000"/>
            <a:ext cx="2946331" cy="3019795"/>
            <a:chOff x="3177766" y="6791136"/>
            <a:chExt cx="1361636" cy="1395587"/>
          </a:xfrm>
        </p:grpSpPr>
        <p:sp>
          <p:nvSpPr>
            <p:cNvPr id="368" name="Google Shape;368;p12"/>
            <p:cNvSpPr/>
            <p:nvPr/>
          </p:nvSpPr>
          <p:spPr>
            <a:xfrm>
              <a:off x="3177766" y="6950168"/>
              <a:ext cx="262281" cy="1196190"/>
            </a:xfrm>
            <a:custGeom>
              <a:rect b="b" l="l" r="r" t="t"/>
              <a:pathLst>
                <a:path extrusionOk="0" h="1196190" w="262281">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solidFill>
              <a:schemeClr val="lt1">
                <a:alpha val="28235"/>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369" name="Google Shape;369;p12"/>
            <p:cNvSpPr/>
            <p:nvPr/>
          </p:nvSpPr>
          <p:spPr>
            <a:xfrm>
              <a:off x="3471181" y="7651529"/>
              <a:ext cx="1017410" cy="535194"/>
            </a:xfrm>
            <a:custGeom>
              <a:rect b="b" l="l" r="r" t="t"/>
              <a:pathLst>
                <a:path extrusionOk="0" h="535194" w="1017410">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solidFill>
              <a:schemeClr val="lt1">
                <a:alpha val="28235"/>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370" name="Google Shape;370;p12"/>
            <p:cNvSpPr/>
            <p:nvPr/>
          </p:nvSpPr>
          <p:spPr>
            <a:xfrm>
              <a:off x="3438083" y="6791136"/>
              <a:ext cx="1101319" cy="889408"/>
            </a:xfrm>
            <a:custGeom>
              <a:rect b="b" l="l" r="r" t="t"/>
              <a:pathLst>
                <a:path extrusionOk="0" h="889408" w="1101319">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solidFill>
              <a:schemeClr val="lt1">
                <a:alpha val="28235"/>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13"/>
          <p:cNvSpPr txBox="1"/>
          <p:nvPr>
            <p:ph idx="1" type="body"/>
          </p:nvPr>
        </p:nvSpPr>
        <p:spPr>
          <a:xfrm>
            <a:off x="773875" y="612133"/>
            <a:ext cx="10644249" cy="80878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VAD ÄR KULTURELL ANPASSNING?</a:t>
            </a:r>
            <a:r>
              <a:rPr lang="en-US"/>
              <a:t> </a:t>
            </a:r>
            <a:endParaRPr/>
          </a:p>
        </p:txBody>
      </p:sp>
      <p:sp>
        <p:nvSpPr>
          <p:cNvPr id="376" name="Google Shape;376;p13"/>
          <p:cNvSpPr txBox="1"/>
          <p:nvPr>
            <p:ph idx="2" type="body"/>
          </p:nvPr>
        </p:nvSpPr>
        <p:spPr>
          <a:xfrm>
            <a:off x="6349485" y="2527915"/>
            <a:ext cx="5068640" cy="253835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400"/>
              <a:buNone/>
            </a:pPr>
            <a:r>
              <a:rPr lang="en-US"/>
              <a:t>Kulturell anpassning är anpassningen av beteenden, värderingar och seder för att engagera sig i en ny kultur, främja förståelse och relationer. Det innebär att anpassa sig till värdkulturens normer i livsstil, kommunikation och sociala metoder.</a:t>
            </a:r>
            <a:endParaRPr/>
          </a:p>
        </p:txBody>
      </p:sp>
      <p:pic>
        <p:nvPicPr>
          <p:cNvPr descr="A couple of women sitting at a table&#10;&#10;Description automatically generated" id="377" name="Google Shape;377;p13"/>
          <p:cNvPicPr preferRelativeResize="0"/>
          <p:nvPr>
            <p:ph idx="3" type="pic"/>
          </p:nvPr>
        </p:nvPicPr>
        <p:blipFill rotWithShape="1">
          <a:blip r:embed="rId3">
            <a:alphaModFix/>
          </a:blip>
          <a:srcRect b="0" l="0" r="0" t="0"/>
          <a:stretch/>
        </p:blipFill>
        <p:spPr>
          <a:xfrm>
            <a:off x="-9961" y="3153842"/>
            <a:ext cx="4642477" cy="2880154"/>
          </a:xfrm>
          <a:prstGeom prst="rect">
            <a:avLst/>
          </a:prstGeom>
          <a:solidFill>
            <a:srgbClr val="D8D8D8"/>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14"/>
          <p:cNvSpPr txBox="1"/>
          <p:nvPr>
            <p:ph idx="2" type="body"/>
          </p:nvPr>
        </p:nvSpPr>
        <p:spPr>
          <a:xfrm>
            <a:off x="854282" y="2058832"/>
            <a:ext cx="10483429" cy="443957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lang="en-US"/>
              <a:t>Denna dynamiska process är avgörande för att navigera i olika sociala landskap, främja ömsesidig förståelse och bygga framgångsrika relationer mellan människor från olika kulturella bakgrunder.</a:t>
            </a:r>
            <a:r>
              <a:rPr lang="en-US"/>
              <a:t> </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rPr lang="en-US"/>
              <a:t>Kulturell anpassning varierar mellan olika samhällen på grund av de distinkta normer, värderingar och förväntningar som formar varje kulturell miljö.</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rPr lang="en-US"/>
              <a:t>Kulturell anpassning handlar inte om assimilering utan inkluderar bevarandet av sin identitet samtidigt som man omfattar delar av den nya kulturen. Det kräver flexibilitet, öppenhet och empati för att överbrygga kulturella klyftor och främja harmonisk samexistens i mångkulturella miljöer.</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t/>
            </a:r>
            <a:endParaRPr/>
          </a:p>
        </p:txBody>
      </p:sp>
      <p:sp>
        <p:nvSpPr>
          <p:cNvPr id="383" name="Google Shape;383;p14"/>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dk1"/>
                </a:solidFill>
                <a:latin typeface="Calibri"/>
                <a:ea typeface="Calibri"/>
                <a:cs typeface="Calibri"/>
                <a:sym typeface="Calibri"/>
              </a:rPr>
              <a:t>‹#›</a:t>
            </a:fld>
            <a:endParaRPr b="0" i="0" sz="800" u="none" cap="none" strike="noStrike">
              <a:solidFill>
                <a:schemeClr val="dk1"/>
              </a:solidFill>
              <a:latin typeface="Calibri"/>
              <a:ea typeface="Calibri"/>
              <a:cs typeface="Calibri"/>
              <a:sym typeface="Calibri"/>
            </a:endParaRPr>
          </a:p>
        </p:txBody>
      </p:sp>
      <p:sp>
        <p:nvSpPr>
          <p:cNvPr id="384" name="Google Shape;384;p14"/>
          <p:cNvSpPr txBox="1"/>
          <p:nvPr>
            <p:ph idx="1" type="body"/>
          </p:nvPr>
        </p:nvSpPr>
        <p:spPr>
          <a:xfrm>
            <a:off x="854280" y="925680"/>
            <a:ext cx="10483431" cy="80426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Vad är kulturell anpassning?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15"/>
          <p:cNvSpPr txBox="1"/>
          <p:nvPr>
            <p:ph idx="1" type="body"/>
          </p:nvPr>
        </p:nvSpPr>
        <p:spPr>
          <a:xfrm>
            <a:off x="854280" y="692767"/>
            <a:ext cx="10483431" cy="80426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FALLSTUDIE: Kulturell </a:t>
            </a:r>
            <a:r>
              <a:rPr lang="en-US"/>
              <a:t>integration dynamik</a:t>
            </a:r>
            <a:r>
              <a:rPr lang="en-US"/>
              <a:t> för afghanska flyktingar i Sverige</a:t>
            </a:r>
            <a:endParaRPr/>
          </a:p>
        </p:txBody>
      </p:sp>
      <p:sp>
        <p:nvSpPr>
          <p:cNvPr id="390" name="Google Shape;390;p15"/>
          <p:cNvSpPr txBox="1"/>
          <p:nvPr>
            <p:ph idx="2" type="body"/>
          </p:nvPr>
        </p:nvSpPr>
        <p:spPr>
          <a:xfrm>
            <a:off x="854282" y="2087057"/>
            <a:ext cx="10483429" cy="443957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lang="en-US"/>
              <a:t>En forskning från 2019 analyserade hur afghanska flyktingar i Sverige på ett autentiskt sätt anpassar sig till både afghansk och svensk kultur. </a:t>
            </a:r>
            <a:r>
              <a:rPr lang="en-US"/>
              <a:t>Nyckel Strategier</a:t>
            </a:r>
            <a:r>
              <a:rPr lang="en-US"/>
              <a:t>, som integration, främjar en gemensam </a:t>
            </a:r>
            <a:r>
              <a:rPr lang="en-US"/>
              <a:t>gemenskap identitet</a:t>
            </a:r>
            <a:r>
              <a:rPr lang="en-US"/>
              <a:t>. Faktorer som ålder, utbildning, närhet till värdsamhället, kön och </a:t>
            </a:r>
            <a:r>
              <a:rPr lang="en-US"/>
              <a:t>migrations skäl</a:t>
            </a:r>
            <a:r>
              <a:rPr lang="en-US"/>
              <a:t> påverkar anpassningen, där yngre, utbildade individer och kvinnor anpassar sig snabbare. Praktiska moment inkluderar gruppmöten och att lära sig svenska språket. Framgång beror på genuint deltagande från det svenska samhället, vilket ger stöd för flyktingar att på ett autentiskt sätt anpassa sig. </a:t>
            </a:r>
            <a:r>
              <a:rPr lang="en-US">
                <a:solidFill>
                  <a:srgbClr val="93C47D"/>
                </a:solidFill>
              </a:rPr>
              <a:t>Studien tyder på delade behov bland olika flyktinggrupper, vilket uppmuntrar ett holistiskt synsätt på kulturell integration.</a:t>
            </a:r>
            <a:r>
              <a:rPr lang="en-US"/>
              <a:t> Den belyser att uppnå kulturell anpassning samtidigt som man förblir trogen sin identitet, och betonar samverkan mellan migranter och värdsamhällen</a:t>
            </a:r>
            <a:r>
              <a:rPr baseline="30000" lang="en-US"/>
              <a:t>2</a:t>
            </a:r>
            <a:r>
              <a:rPr lang="en-US"/>
              <a:t>.</a:t>
            </a:r>
            <a:endParaRPr/>
          </a:p>
        </p:txBody>
      </p:sp>
      <p:sp>
        <p:nvSpPr>
          <p:cNvPr id="391" name="Google Shape;391;p15"/>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dk1"/>
                </a:solidFill>
                <a:latin typeface="Calibri"/>
                <a:ea typeface="Calibri"/>
                <a:cs typeface="Calibri"/>
                <a:sym typeface="Calibri"/>
              </a:rPr>
              <a:t>‹#›</a:t>
            </a:fld>
            <a:endParaRPr b="0" i="0" sz="800" u="none" cap="none" strike="noStrike">
              <a:solidFill>
                <a:schemeClr val="dk1"/>
              </a:solidFill>
              <a:latin typeface="Calibri"/>
              <a:ea typeface="Calibri"/>
              <a:cs typeface="Calibri"/>
              <a:sym typeface="Calibri"/>
            </a:endParaRPr>
          </a:p>
        </p:txBody>
      </p:sp>
      <p:sp>
        <p:nvSpPr>
          <p:cNvPr id="392" name="Google Shape;392;p15"/>
          <p:cNvSpPr txBox="1"/>
          <p:nvPr/>
        </p:nvSpPr>
        <p:spPr>
          <a:xfrm>
            <a:off x="6137361" y="6185842"/>
            <a:ext cx="5597439" cy="5770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9EA1A8"/>
                </a:solidFill>
                <a:latin typeface="Calibri"/>
                <a:ea typeface="Calibri"/>
                <a:cs typeface="Calibri"/>
                <a:sym typeface="Calibri"/>
              </a:rPr>
              <a:t>2 Anaraki, A.K. (2017) Cultural Integration: The Case of Afghan Refugees in Sweden Peace and Development Studies. Linnaeus University.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9EA1A8"/>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16"/>
          <p:cNvSpPr txBox="1"/>
          <p:nvPr>
            <p:ph idx="1" type="body"/>
          </p:nvPr>
        </p:nvSpPr>
        <p:spPr>
          <a:xfrm>
            <a:off x="640956" y="1409888"/>
            <a:ext cx="6955095" cy="80809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THE CULTURAL ADAPTATION CURVE</a:t>
            </a:r>
            <a:endParaRPr/>
          </a:p>
        </p:txBody>
      </p:sp>
      <p:sp>
        <p:nvSpPr>
          <p:cNvPr id="398" name="Google Shape;398;p16"/>
          <p:cNvSpPr txBox="1"/>
          <p:nvPr>
            <p:ph idx="3" type="body"/>
          </p:nvPr>
        </p:nvSpPr>
        <p:spPr>
          <a:xfrm>
            <a:off x="640953" y="2482490"/>
            <a:ext cx="6857127" cy="296562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lang="en-US"/>
              <a:t>The cultural adaptation curve illustrates the emotional journey of individuals adjusting to a new culture. This idea shows that getting used to a new culture is not a straightforward process, but rather non-linear and dynamic in nature. It can be tricky and change a lot, pointing out the difficulties and good things that come with adapting to a new culture.</a:t>
            </a:r>
            <a:endParaRPr/>
          </a:p>
        </p:txBody>
      </p:sp>
      <p:pic>
        <p:nvPicPr>
          <p:cNvPr id="399" name="Google Shape;399;p16"/>
          <p:cNvPicPr preferRelativeResize="0"/>
          <p:nvPr>
            <p:ph idx="2" type="pic"/>
          </p:nvPr>
        </p:nvPicPr>
        <p:blipFill rotWithShape="1">
          <a:blip r:embed="rId3">
            <a:alphaModFix/>
          </a:blip>
          <a:srcRect b="7853" l="0" r="0" t="7855"/>
          <a:stretch/>
        </p:blipFill>
        <p:spPr>
          <a:xfrm>
            <a:off x="0" y="0"/>
            <a:ext cx="12192000" cy="6858000"/>
          </a:xfrm>
          <a:prstGeom prst="rect">
            <a:avLst/>
          </a:prstGeom>
          <a:solidFill>
            <a:srgbClr val="D8D8D8"/>
          </a:solid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17"/>
          <p:cNvSpPr txBox="1"/>
          <p:nvPr>
            <p:ph idx="1" type="body"/>
          </p:nvPr>
        </p:nvSpPr>
        <p:spPr>
          <a:xfrm>
            <a:off x="854280" y="925680"/>
            <a:ext cx="10483431" cy="80426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DEN KULTURELLA ANPASSNINGSKURVA</a:t>
            </a:r>
            <a:endParaRPr/>
          </a:p>
          <a:p>
            <a:pPr indent="0" lvl="0" marL="0" rtl="0" algn="l">
              <a:lnSpc>
                <a:spcPct val="100000"/>
              </a:lnSpc>
              <a:spcBef>
                <a:spcPts val="0"/>
              </a:spcBef>
              <a:spcAft>
                <a:spcPts val="0"/>
              </a:spcAft>
              <a:buClr>
                <a:srgbClr val="915F9E"/>
              </a:buClr>
              <a:buSzPts val="3600"/>
              <a:buNone/>
            </a:pPr>
            <a:r>
              <a:t/>
            </a:r>
            <a:endParaRPr/>
          </a:p>
        </p:txBody>
      </p:sp>
      <p:cxnSp>
        <p:nvCxnSpPr>
          <p:cNvPr id="405" name="Google Shape;405;p17"/>
          <p:cNvCxnSpPr/>
          <p:nvPr/>
        </p:nvCxnSpPr>
        <p:spPr>
          <a:xfrm>
            <a:off x="3833949" y="1729945"/>
            <a:ext cx="0" cy="2286000"/>
          </a:xfrm>
          <a:prstGeom prst="straightConnector1">
            <a:avLst/>
          </a:prstGeom>
          <a:noFill/>
          <a:ln cap="flat" cmpd="sng" w="28575">
            <a:solidFill>
              <a:schemeClr val="dk1"/>
            </a:solidFill>
            <a:prstDash val="solid"/>
            <a:miter lim="800000"/>
            <a:headEnd len="sm" w="sm" type="none"/>
            <a:tailEnd len="sm" w="sm" type="none"/>
          </a:ln>
        </p:spPr>
      </p:cxnSp>
      <p:cxnSp>
        <p:nvCxnSpPr>
          <p:cNvPr id="406" name="Google Shape;406;p17"/>
          <p:cNvCxnSpPr/>
          <p:nvPr/>
        </p:nvCxnSpPr>
        <p:spPr>
          <a:xfrm rot="10800000">
            <a:off x="3833949" y="4015945"/>
            <a:ext cx="5238205" cy="4354"/>
          </a:xfrm>
          <a:prstGeom prst="straightConnector1">
            <a:avLst/>
          </a:prstGeom>
          <a:noFill/>
          <a:ln cap="flat" cmpd="sng" w="28575">
            <a:solidFill>
              <a:schemeClr val="dk1"/>
            </a:solidFill>
            <a:prstDash val="solid"/>
            <a:miter lim="800000"/>
            <a:headEnd len="sm" w="sm" type="none"/>
            <a:tailEnd len="sm" w="sm" type="none"/>
          </a:ln>
        </p:spPr>
      </p:cxnSp>
      <p:sp>
        <p:nvSpPr>
          <p:cNvPr id="407" name="Google Shape;407;p17"/>
          <p:cNvSpPr/>
          <p:nvPr/>
        </p:nvSpPr>
        <p:spPr>
          <a:xfrm>
            <a:off x="4010297" y="1873786"/>
            <a:ext cx="5238205" cy="1983752"/>
          </a:xfrm>
          <a:prstGeom prst="curvedUpArrow">
            <a:avLst>
              <a:gd fmla="val 25000" name="adj1"/>
              <a:gd fmla="val 50000" name="adj2"/>
              <a:gd fmla="val 25000" name="adj3"/>
            </a:avLst>
          </a:prstGeom>
          <a:solidFill>
            <a:srgbClr val="E97924"/>
          </a:solidFill>
          <a:ln cap="flat" cmpd="sng" w="12700">
            <a:solidFill>
              <a:srgbClr val="5F123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408" name="Google Shape;408;p17"/>
          <p:cNvSpPr txBox="1"/>
          <p:nvPr/>
        </p:nvSpPr>
        <p:spPr>
          <a:xfrm>
            <a:off x="3974178" y="4045869"/>
            <a:ext cx="1342011" cy="31823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300"/>
              <a:buFont typeface="Arial"/>
              <a:buNone/>
            </a:pPr>
            <a:r>
              <a:rPr b="1" lang="en-US" sz="1300">
                <a:solidFill>
                  <a:schemeClr val="dk1"/>
                </a:solidFill>
                <a:latin typeface="Calibri"/>
                <a:ea typeface="Calibri"/>
                <a:cs typeface="Calibri"/>
                <a:sym typeface="Calibri"/>
              </a:rPr>
              <a:t>SMEKMÅNAD</a:t>
            </a:r>
            <a:endParaRPr b="0" i="0" sz="1400" u="none" cap="none" strike="noStrike">
              <a:solidFill>
                <a:srgbClr val="000000"/>
              </a:solidFill>
              <a:latin typeface="Arial"/>
              <a:ea typeface="Arial"/>
              <a:cs typeface="Arial"/>
              <a:sym typeface="Arial"/>
            </a:endParaRPr>
          </a:p>
        </p:txBody>
      </p:sp>
      <p:sp>
        <p:nvSpPr>
          <p:cNvPr id="409" name="Google Shape;409;p17"/>
          <p:cNvSpPr txBox="1"/>
          <p:nvPr/>
        </p:nvSpPr>
        <p:spPr>
          <a:xfrm>
            <a:off x="5968834" y="4044443"/>
            <a:ext cx="1342011" cy="31823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00"/>
              <a:buFont typeface="Arial"/>
              <a:buNone/>
            </a:pPr>
            <a:r>
              <a:rPr b="1" i="0" lang="en-US" sz="1300" u="none" cap="none" strike="noStrike">
                <a:solidFill>
                  <a:schemeClr val="dk1"/>
                </a:solidFill>
                <a:latin typeface="Calibri"/>
                <a:ea typeface="Calibri"/>
                <a:cs typeface="Calibri"/>
                <a:sym typeface="Calibri"/>
              </a:rPr>
              <a:t>FRUSTRATION</a:t>
            </a:r>
            <a:endParaRPr b="0" i="0" sz="1400" u="none" cap="none" strike="noStrike">
              <a:solidFill>
                <a:srgbClr val="000000"/>
              </a:solidFill>
              <a:latin typeface="Arial"/>
              <a:ea typeface="Arial"/>
              <a:cs typeface="Arial"/>
              <a:sym typeface="Arial"/>
            </a:endParaRPr>
          </a:p>
        </p:txBody>
      </p:sp>
      <p:sp>
        <p:nvSpPr>
          <p:cNvPr id="410" name="Google Shape;410;p17"/>
          <p:cNvSpPr txBox="1"/>
          <p:nvPr/>
        </p:nvSpPr>
        <p:spPr>
          <a:xfrm>
            <a:off x="8028411" y="4045869"/>
            <a:ext cx="1342011" cy="31823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00"/>
              <a:buFont typeface="Arial"/>
              <a:buNone/>
            </a:pPr>
            <a:r>
              <a:rPr b="1" lang="en-US" sz="1300">
                <a:solidFill>
                  <a:schemeClr val="dk1"/>
                </a:solidFill>
                <a:latin typeface="Calibri"/>
                <a:ea typeface="Calibri"/>
                <a:cs typeface="Calibri"/>
                <a:sym typeface="Calibri"/>
              </a:rPr>
              <a:t>ANPASSNING</a:t>
            </a:r>
            <a:endParaRPr b="0" i="0" sz="1400" u="none" cap="none" strike="noStrike">
              <a:solidFill>
                <a:srgbClr val="000000"/>
              </a:solidFill>
              <a:latin typeface="Arial"/>
              <a:ea typeface="Arial"/>
              <a:cs typeface="Arial"/>
              <a:sym typeface="Arial"/>
            </a:endParaRPr>
          </a:p>
        </p:txBody>
      </p:sp>
      <p:sp>
        <p:nvSpPr>
          <p:cNvPr id="411" name="Google Shape;411;p17"/>
          <p:cNvSpPr/>
          <p:nvPr/>
        </p:nvSpPr>
        <p:spPr>
          <a:xfrm>
            <a:off x="634936" y="2295352"/>
            <a:ext cx="2348856" cy="1833793"/>
          </a:xfrm>
          <a:prstGeom prst="roundRect">
            <a:avLst>
              <a:gd fmla="val 16667" name="adj"/>
            </a:avLst>
          </a:prstGeom>
          <a:solidFill>
            <a:srgbClr val="915F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83"/>
              <a:buFont typeface="Arial"/>
              <a:buNone/>
            </a:pPr>
            <a:r>
              <a:t/>
            </a:r>
            <a:endParaRPr b="0" i="0" sz="1283" u="none" cap="none" strike="noStrike">
              <a:solidFill>
                <a:schemeClr val="lt1"/>
              </a:solidFill>
              <a:latin typeface="Century Schoolbook"/>
              <a:ea typeface="Century Schoolbook"/>
              <a:cs typeface="Century Schoolbook"/>
              <a:sym typeface="Century Schoolbook"/>
            </a:endParaRPr>
          </a:p>
        </p:txBody>
      </p:sp>
      <p:sp>
        <p:nvSpPr>
          <p:cNvPr id="412" name="Google Shape;412;p17"/>
          <p:cNvSpPr txBox="1"/>
          <p:nvPr/>
        </p:nvSpPr>
        <p:spPr>
          <a:xfrm>
            <a:off x="634934" y="2344204"/>
            <a:ext cx="2348856" cy="1175488"/>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Calibri"/>
                <a:ea typeface="Calibri"/>
                <a:cs typeface="Calibri"/>
                <a:sym typeface="Calibri"/>
              </a:rPr>
              <a:t>Allt verkar nytt och annorlunda;</a:t>
            </a:r>
            <a:endParaRPr sz="1600">
              <a:solidFill>
                <a:schemeClr val="lt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US" sz="1600">
                <a:solidFill>
                  <a:schemeClr val="lt1"/>
                </a:solidFill>
                <a:latin typeface="Calibri"/>
                <a:ea typeface="Calibri"/>
                <a:cs typeface="Calibri"/>
                <a:sym typeface="Calibri"/>
              </a:rPr>
              <a:t>Spänning, liknande att vara en besökare;</a:t>
            </a:r>
            <a:endParaRPr sz="1600">
              <a:solidFill>
                <a:schemeClr val="lt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US" sz="1600">
                <a:solidFill>
                  <a:schemeClr val="lt1"/>
                </a:solidFill>
                <a:latin typeface="Calibri"/>
                <a:ea typeface="Calibri"/>
                <a:cs typeface="Calibri"/>
                <a:sym typeface="Calibri"/>
              </a:rPr>
              <a:t>Motiverad att lära;</a:t>
            </a:r>
            <a:endParaRPr sz="1600">
              <a:solidFill>
                <a:schemeClr val="lt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US" sz="1600">
                <a:solidFill>
                  <a:schemeClr val="lt1"/>
                </a:solidFill>
                <a:latin typeface="Calibri"/>
                <a:ea typeface="Calibri"/>
                <a:cs typeface="Calibri"/>
                <a:sym typeface="Calibri"/>
              </a:rPr>
              <a:t>Håller länge om anpassningen är enkel.</a:t>
            </a:r>
            <a:endParaRPr sz="16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1600"/>
              <a:buFont typeface="Arial"/>
              <a:buNone/>
            </a:pPr>
            <a:r>
              <a:t/>
            </a:r>
            <a:endParaRPr sz="1600">
              <a:solidFill>
                <a:schemeClr val="lt1"/>
              </a:solidFill>
              <a:latin typeface="Calibri"/>
              <a:ea typeface="Calibri"/>
              <a:cs typeface="Calibri"/>
              <a:sym typeface="Calibri"/>
            </a:endParaRPr>
          </a:p>
        </p:txBody>
      </p:sp>
      <p:sp>
        <p:nvSpPr>
          <p:cNvPr id="413" name="Google Shape;413;p17"/>
          <p:cNvSpPr/>
          <p:nvPr/>
        </p:nvSpPr>
        <p:spPr>
          <a:xfrm>
            <a:off x="634936" y="1985979"/>
            <a:ext cx="2349000" cy="642900"/>
          </a:xfrm>
          <a:prstGeom prst="roundRect">
            <a:avLst>
              <a:gd fmla="val 16667" name="adj"/>
            </a:avLst>
          </a:prstGeom>
          <a:noFill/>
          <a:ln cap="flat" cmpd="sng" w="12700">
            <a:solidFill>
              <a:srgbClr val="915F9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83"/>
              <a:buFont typeface="Arial"/>
              <a:buNone/>
            </a:pPr>
            <a:r>
              <a:t/>
            </a:r>
            <a:endParaRPr b="0" i="0" sz="1283" u="none" cap="none" strike="noStrike">
              <a:solidFill>
                <a:schemeClr val="lt1"/>
              </a:solidFill>
              <a:latin typeface="Century Schoolbook"/>
              <a:ea typeface="Century Schoolbook"/>
              <a:cs typeface="Century Schoolbook"/>
              <a:sym typeface="Century Schoolbook"/>
            </a:endParaRPr>
          </a:p>
        </p:txBody>
      </p:sp>
      <p:sp>
        <p:nvSpPr>
          <p:cNvPr id="414" name="Google Shape;414;p17"/>
          <p:cNvSpPr txBox="1"/>
          <p:nvPr/>
        </p:nvSpPr>
        <p:spPr>
          <a:xfrm>
            <a:off x="634932" y="1938255"/>
            <a:ext cx="2348855" cy="50252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915F9E"/>
              </a:buClr>
              <a:buSzPts val="1800"/>
              <a:buFont typeface="Arial"/>
              <a:buNone/>
            </a:pPr>
            <a:r>
              <a:rPr b="1" lang="en-US" sz="1800">
                <a:solidFill>
                  <a:srgbClr val="915F9E"/>
                </a:solidFill>
                <a:latin typeface="Calibri"/>
                <a:ea typeface="Calibri"/>
                <a:cs typeface="Calibri"/>
                <a:sym typeface="Calibri"/>
              </a:rPr>
              <a:t>Smekmånadsfas</a:t>
            </a:r>
            <a:endParaRPr b="0" i="0" sz="1400" u="none" cap="none" strike="noStrike">
              <a:solidFill>
                <a:srgbClr val="000000"/>
              </a:solidFill>
              <a:latin typeface="Arial"/>
              <a:ea typeface="Arial"/>
              <a:cs typeface="Arial"/>
              <a:sym typeface="Arial"/>
            </a:endParaRPr>
          </a:p>
        </p:txBody>
      </p:sp>
      <p:sp>
        <p:nvSpPr>
          <p:cNvPr id="415" name="Google Shape;415;p17"/>
          <p:cNvSpPr/>
          <p:nvPr/>
        </p:nvSpPr>
        <p:spPr>
          <a:xfrm>
            <a:off x="5511131" y="4971468"/>
            <a:ext cx="2348856" cy="1833793"/>
          </a:xfrm>
          <a:prstGeom prst="roundRect">
            <a:avLst>
              <a:gd fmla="val 16667" name="adj"/>
            </a:avLst>
          </a:prstGeom>
          <a:solidFill>
            <a:srgbClr val="915F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83"/>
              <a:buFont typeface="Arial"/>
              <a:buNone/>
            </a:pPr>
            <a:r>
              <a:t/>
            </a:r>
            <a:endParaRPr b="0" i="0" sz="1283" u="none" cap="none" strike="noStrike">
              <a:solidFill>
                <a:schemeClr val="lt1"/>
              </a:solidFill>
              <a:latin typeface="Century Schoolbook"/>
              <a:ea typeface="Century Schoolbook"/>
              <a:cs typeface="Century Schoolbook"/>
              <a:sym typeface="Century Schoolbook"/>
            </a:endParaRPr>
          </a:p>
        </p:txBody>
      </p:sp>
      <p:sp>
        <p:nvSpPr>
          <p:cNvPr id="416" name="Google Shape;416;p17"/>
          <p:cNvSpPr txBox="1"/>
          <p:nvPr/>
        </p:nvSpPr>
        <p:spPr>
          <a:xfrm>
            <a:off x="5511130" y="5006389"/>
            <a:ext cx="2348857" cy="1175488"/>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Calibri"/>
                <a:ea typeface="Calibri"/>
                <a:cs typeface="Calibri"/>
                <a:sym typeface="Calibri"/>
              </a:rPr>
              <a:t>Språk och kulturella barriärer frustrerar;</a:t>
            </a:r>
            <a:endParaRPr sz="1600">
              <a:solidFill>
                <a:schemeClr val="lt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US" sz="1600">
                <a:solidFill>
                  <a:schemeClr val="lt1"/>
                </a:solidFill>
                <a:latin typeface="Calibri"/>
                <a:ea typeface="Calibri"/>
                <a:cs typeface="Calibri"/>
                <a:sym typeface="Calibri"/>
              </a:rPr>
              <a:t>Längtar efter det välbekanta Åsikter om nya kulturnedgångar;</a:t>
            </a:r>
            <a:endParaRPr sz="1600">
              <a:solidFill>
                <a:schemeClr val="lt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US" sz="1600">
                <a:solidFill>
                  <a:schemeClr val="lt1"/>
                </a:solidFill>
                <a:latin typeface="Calibri"/>
                <a:ea typeface="Calibri"/>
                <a:cs typeface="Calibri"/>
                <a:sym typeface="Calibri"/>
              </a:rPr>
              <a:t>Övergång till lokalinvånare</a:t>
            </a:r>
            <a:endParaRPr sz="1600">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1600"/>
              <a:buFont typeface="Arial"/>
              <a:buNone/>
            </a:pPr>
            <a:r>
              <a:t/>
            </a:r>
            <a:endParaRPr sz="1600">
              <a:solidFill>
                <a:schemeClr val="lt1"/>
              </a:solidFill>
              <a:latin typeface="Calibri"/>
              <a:ea typeface="Calibri"/>
              <a:cs typeface="Calibri"/>
              <a:sym typeface="Calibri"/>
            </a:endParaRPr>
          </a:p>
        </p:txBody>
      </p:sp>
      <p:sp>
        <p:nvSpPr>
          <p:cNvPr id="417" name="Google Shape;417;p17"/>
          <p:cNvSpPr/>
          <p:nvPr/>
        </p:nvSpPr>
        <p:spPr>
          <a:xfrm>
            <a:off x="5511129" y="4687374"/>
            <a:ext cx="2348857" cy="606533"/>
          </a:xfrm>
          <a:prstGeom prst="roundRect">
            <a:avLst>
              <a:gd fmla="val 16667" name="adj"/>
            </a:avLst>
          </a:prstGeom>
          <a:noFill/>
          <a:ln cap="flat" cmpd="sng" w="12700">
            <a:solidFill>
              <a:srgbClr val="915F9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83"/>
              <a:buFont typeface="Arial"/>
              <a:buNone/>
            </a:pPr>
            <a:r>
              <a:t/>
            </a:r>
            <a:endParaRPr b="0" i="0" sz="1283" u="none" cap="none" strike="noStrike">
              <a:solidFill>
                <a:schemeClr val="lt1"/>
              </a:solidFill>
              <a:latin typeface="Century Schoolbook"/>
              <a:ea typeface="Century Schoolbook"/>
              <a:cs typeface="Century Schoolbook"/>
              <a:sym typeface="Century Schoolbook"/>
            </a:endParaRPr>
          </a:p>
        </p:txBody>
      </p:sp>
      <p:sp>
        <p:nvSpPr>
          <p:cNvPr id="418" name="Google Shape;418;p17"/>
          <p:cNvSpPr txBox="1"/>
          <p:nvPr/>
        </p:nvSpPr>
        <p:spPr>
          <a:xfrm>
            <a:off x="5511132" y="4646776"/>
            <a:ext cx="2348855" cy="50252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915F9E"/>
              </a:buClr>
              <a:buSzPts val="1800"/>
              <a:buFont typeface="Arial"/>
              <a:buNone/>
            </a:pPr>
            <a:r>
              <a:rPr b="1" i="0" lang="en-US" sz="1800" u="none" cap="none" strike="noStrike">
                <a:solidFill>
                  <a:srgbClr val="915F9E"/>
                </a:solidFill>
                <a:latin typeface="Calibri"/>
                <a:ea typeface="Calibri"/>
                <a:cs typeface="Calibri"/>
                <a:sym typeface="Calibri"/>
              </a:rPr>
              <a:t>Frustration </a:t>
            </a:r>
            <a:r>
              <a:rPr b="1" lang="en-US" sz="1800">
                <a:solidFill>
                  <a:srgbClr val="915F9E"/>
                </a:solidFill>
                <a:latin typeface="Calibri"/>
                <a:ea typeface="Calibri"/>
                <a:cs typeface="Calibri"/>
                <a:sym typeface="Calibri"/>
              </a:rPr>
              <a:t>F</a:t>
            </a:r>
            <a:r>
              <a:rPr b="1" i="0" lang="en-US" sz="1800" u="none" cap="none" strike="noStrike">
                <a:solidFill>
                  <a:srgbClr val="915F9E"/>
                </a:solidFill>
                <a:latin typeface="Calibri"/>
                <a:ea typeface="Calibri"/>
                <a:cs typeface="Calibri"/>
                <a:sym typeface="Calibri"/>
              </a:rPr>
              <a:t>as</a:t>
            </a:r>
            <a:endParaRPr b="0" i="0" sz="1400" u="none" cap="none" strike="noStrike">
              <a:solidFill>
                <a:srgbClr val="000000"/>
              </a:solidFill>
              <a:latin typeface="Arial"/>
              <a:ea typeface="Arial"/>
              <a:cs typeface="Arial"/>
              <a:sym typeface="Arial"/>
            </a:endParaRPr>
          </a:p>
        </p:txBody>
      </p:sp>
      <p:sp>
        <p:nvSpPr>
          <p:cNvPr id="419" name="Google Shape;419;p17"/>
          <p:cNvSpPr/>
          <p:nvPr/>
        </p:nvSpPr>
        <p:spPr>
          <a:xfrm>
            <a:off x="9708340" y="2289245"/>
            <a:ext cx="2348856" cy="1833793"/>
          </a:xfrm>
          <a:prstGeom prst="roundRect">
            <a:avLst>
              <a:gd fmla="val 16667" name="adj"/>
            </a:avLst>
          </a:prstGeom>
          <a:solidFill>
            <a:srgbClr val="915F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83"/>
              <a:buFont typeface="Arial"/>
              <a:buNone/>
            </a:pPr>
            <a:r>
              <a:t/>
            </a:r>
            <a:endParaRPr b="0" i="0" sz="1283" u="none" cap="none" strike="noStrike">
              <a:solidFill>
                <a:schemeClr val="lt1"/>
              </a:solidFill>
              <a:latin typeface="Century Schoolbook"/>
              <a:ea typeface="Century Schoolbook"/>
              <a:cs typeface="Century Schoolbook"/>
              <a:sym typeface="Century Schoolbook"/>
            </a:endParaRPr>
          </a:p>
        </p:txBody>
      </p:sp>
      <p:sp>
        <p:nvSpPr>
          <p:cNvPr id="420" name="Google Shape;420;p17"/>
          <p:cNvSpPr txBox="1"/>
          <p:nvPr/>
        </p:nvSpPr>
        <p:spPr>
          <a:xfrm>
            <a:off x="9771017" y="2295352"/>
            <a:ext cx="2227218" cy="1175488"/>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Calibri"/>
                <a:ea typeface="Calibri"/>
                <a:cs typeface="Calibri"/>
                <a:sym typeface="Calibri"/>
              </a:rPr>
              <a:t>Frustrationerna avtar, kompetensen inom lokal kultur växer;</a:t>
            </a:r>
            <a:endParaRPr sz="1600">
              <a:solidFill>
                <a:schemeClr val="lt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US" sz="1600">
                <a:solidFill>
                  <a:schemeClr val="lt1"/>
                </a:solidFill>
                <a:latin typeface="Calibri"/>
                <a:ea typeface="Calibri"/>
                <a:cs typeface="Calibri"/>
                <a:sym typeface="Calibri"/>
              </a:rPr>
              <a:t>Skapat ett hem, hanterade det dagliga livet och fick nya vänner;</a:t>
            </a:r>
            <a:endParaRPr sz="1600">
              <a:solidFill>
                <a:schemeClr val="lt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US" sz="1600">
                <a:solidFill>
                  <a:schemeClr val="lt1"/>
                </a:solidFill>
                <a:latin typeface="Calibri"/>
                <a:ea typeface="Calibri"/>
                <a:cs typeface="Calibri"/>
                <a:sym typeface="Calibri"/>
              </a:rPr>
              <a:t>Välbalanserat liv.</a:t>
            </a:r>
            <a:endParaRPr sz="16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11E3B"/>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11E3B"/>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11E3B"/>
              </a:buClr>
              <a:buSzPts val="1600"/>
              <a:buFont typeface="Arial"/>
              <a:buNone/>
            </a:pPr>
            <a:r>
              <a:t/>
            </a:r>
            <a:endParaRPr b="0" i="0" sz="1600" u="none" cap="none" strike="noStrike">
              <a:solidFill>
                <a:schemeClr val="dk1"/>
              </a:solidFill>
              <a:latin typeface="Calibri"/>
              <a:ea typeface="Calibri"/>
              <a:cs typeface="Calibri"/>
              <a:sym typeface="Calibri"/>
            </a:endParaRPr>
          </a:p>
          <a:p>
            <a:pPr indent="114300" lvl="0" marL="0" marR="0" rtl="0" algn="l">
              <a:lnSpc>
                <a:spcPct val="100000"/>
              </a:lnSpc>
              <a:spcBef>
                <a:spcPts val="0"/>
              </a:spcBef>
              <a:spcAft>
                <a:spcPts val="0"/>
              </a:spcAft>
              <a:buClr>
                <a:srgbClr val="011E3B"/>
              </a:buClr>
              <a:buSzPts val="1800"/>
              <a:buFont typeface="Arial"/>
              <a:buNone/>
            </a:pPr>
            <a:r>
              <a:t/>
            </a:r>
            <a:endParaRPr b="0" i="0" sz="1800" u="none" cap="none" strike="noStrike">
              <a:solidFill>
                <a:srgbClr val="011E3B"/>
              </a:solidFill>
              <a:latin typeface="Calibri"/>
              <a:ea typeface="Calibri"/>
              <a:cs typeface="Calibri"/>
              <a:sym typeface="Calibri"/>
            </a:endParaRPr>
          </a:p>
        </p:txBody>
      </p:sp>
      <p:sp>
        <p:nvSpPr>
          <p:cNvPr id="421" name="Google Shape;421;p17"/>
          <p:cNvSpPr/>
          <p:nvPr/>
        </p:nvSpPr>
        <p:spPr>
          <a:xfrm>
            <a:off x="9708335" y="1992085"/>
            <a:ext cx="2348857" cy="606533"/>
          </a:xfrm>
          <a:prstGeom prst="roundRect">
            <a:avLst>
              <a:gd fmla="val 16667" name="adj"/>
            </a:avLst>
          </a:prstGeom>
          <a:noFill/>
          <a:ln cap="flat" cmpd="sng" w="12700">
            <a:solidFill>
              <a:srgbClr val="915F9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83"/>
              <a:buFont typeface="Arial"/>
              <a:buNone/>
            </a:pPr>
            <a:r>
              <a:t/>
            </a:r>
            <a:endParaRPr b="0" i="0" sz="1283" u="none" cap="none" strike="noStrike">
              <a:solidFill>
                <a:schemeClr val="lt1"/>
              </a:solidFill>
              <a:latin typeface="Century Schoolbook"/>
              <a:ea typeface="Century Schoolbook"/>
              <a:cs typeface="Century Schoolbook"/>
              <a:sym typeface="Century Schoolbook"/>
            </a:endParaRPr>
          </a:p>
        </p:txBody>
      </p:sp>
      <p:sp>
        <p:nvSpPr>
          <p:cNvPr id="422" name="Google Shape;422;p17"/>
          <p:cNvSpPr txBox="1"/>
          <p:nvPr/>
        </p:nvSpPr>
        <p:spPr>
          <a:xfrm>
            <a:off x="9649380" y="1938255"/>
            <a:ext cx="2348855" cy="50252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915F9E"/>
              </a:buClr>
              <a:buSzPts val="1800"/>
              <a:buFont typeface="Arial"/>
              <a:buNone/>
            </a:pPr>
            <a:r>
              <a:rPr b="1" i="0" lang="en-US" sz="1800" u="none" cap="none" strike="noStrike">
                <a:solidFill>
                  <a:srgbClr val="915F9E"/>
                </a:solidFill>
                <a:latin typeface="Calibri"/>
                <a:ea typeface="Calibri"/>
                <a:cs typeface="Calibri"/>
                <a:sym typeface="Calibri"/>
              </a:rPr>
              <a:t>A</a:t>
            </a:r>
            <a:r>
              <a:rPr b="1" lang="en-US" sz="1800">
                <a:solidFill>
                  <a:srgbClr val="915F9E"/>
                </a:solidFill>
                <a:latin typeface="Calibri"/>
                <a:ea typeface="Calibri"/>
                <a:cs typeface="Calibri"/>
                <a:sym typeface="Calibri"/>
              </a:rPr>
              <a:t>npassning</a:t>
            </a:r>
            <a:r>
              <a:rPr b="1" i="0" lang="en-US" sz="1800" u="none" cap="none" strike="noStrike">
                <a:solidFill>
                  <a:srgbClr val="915F9E"/>
                </a:solidFill>
                <a:latin typeface="Calibri"/>
                <a:ea typeface="Calibri"/>
                <a:cs typeface="Calibri"/>
                <a:sym typeface="Calibri"/>
              </a:rPr>
              <a:t> </a:t>
            </a:r>
            <a:r>
              <a:rPr b="1" lang="en-US" sz="1800">
                <a:solidFill>
                  <a:srgbClr val="915F9E"/>
                </a:solidFill>
                <a:latin typeface="Calibri"/>
                <a:ea typeface="Calibri"/>
                <a:cs typeface="Calibri"/>
                <a:sym typeface="Calibri"/>
              </a:rPr>
              <a:t>F</a:t>
            </a:r>
            <a:r>
              <a:rPr b="1" i="0" lang="en-US" sz="1800" u="none" cap="none" strike="noStrike">
                <a:solidFill>
                  <a:srgbClr val="915F9E"/>
                </a:solidFill>
                <a:latin typeface="Calibri"/>
                <a:ea typeface="Calibri"/>
                <a:cs typeface="Calibri"/>
                <a:sym typeface="Calibri"/>
              </a:rPr>
              <a:t>as</a:t>
            </a:r>
            <a:endParaRPr b="0" i="0" sz="1400" u="none" cap="none" strike="noStrike">
              <a:solidFill>
                <a:srgbClr val="000000"/>
              </a:solidFill>
              <a:latin typeface="Arial"/>
              <a:ea typeface="Arial"/>
              <a:cs typeface="Arial"/>
              <a:sym typeface="Arial"/>
            </a:endParaRPr>
          </a:p>
        </p:txBody>
      </p:sp>
      <p:sp>
        <p:nvSpPr>
          <p:cNvPr id="423" name="Google Shape;423;p17"/>
          <p:cNvSpPr txBox="1"/>
          <p:nvPr/>
        </p:nvSpPr>
        <p:spPr>
          <a:xfrm>
            <a:off x="2925288" y="1720548"/>
            <a:ext cx="1066968" cy="50252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E97924"/>
              </a:buClr>
              <a:buSzPts val="1000"/>
              <a:buFont typeface="Arial"/>
              <a:buNone/>
            </a:pPr>
            <a:r>
              <a:rPr b="1" lang="en-US" sz="1000">
                <a:solidFill>
                  <a:srgbClr val="E97924"/>
                </a:solidFill>
                <a:latin typeface="Calibri"/>
                <a:ea typeface="Calibri"/>
                <a:cs typeface="Calibri"/>
                <a:sym typeface="Calibri"/>
              </a:rPr>
              <a:t>POSITIV</a:t>
            </a:r>
            <a:r>
              <a:rPr b="1" i="0" lang="en-US" sz="1000" u="none" cap="none" strike="noStrike">
                <a:solidFill>
                  <a:srgbClr val="E97924"/>
                </a:solidFill>
                <a:latin typeface="Calibri"/>
                <a:ea typeface="Calibri"/>
                <a:cs typeface="Calibri"/>
                <a:sym typeface="Calibri"/>
              </a:rPr>
              <a:t> EMOTION</a:t>
            </a:r>
            <a:endParaRPr b="0" i="0" sz="1400" u="none" cap="none" strike="noStrike">
              <a:solidFill>
                <a:srgbClr val="000000"/>
              </a:solidFill>
              <a:latin typeface="Arial"/>
              <a:ea typeface="Arial"/>
              <a:cs typeface="Arial"/>
              <a:sym typeface="Arial"/>
            </a:endParaRPr>
          </a:p>
        </p:txBody>
      </p:sp>
      <p:sp>
        <p:nvSpPr>
          <p:cNvPr id="424" name="Google Shape;424;p17"/>
          <p:cNvSpPr txBox="1"/>
          <p:nvPr/>
        </p:nvSpPr>
        <p:spPr>
          <a:xfrm>
            <a:off x="2902064" y="2607881"/>
            <a:ext cx="1066968" cy="50252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E97924"/>
              </a:buClr>
              <a:buSzPts val="1000"/>
              <a:buFont typeface="Arial"/>
              <a:buNone/>
            </a:pPr>
            <a:r>
              <a:rPr b="1" i="0" lang="en-US" sz="1000" u="none" cap="none" strike="noStrike">
                <a:solidFill>
                  <a:srgbClr val="E97924"/>
                </a:solidFill>
                <a:latin typeface="Calibri"/>
                <a:ea typeface="Calibri"/>
                <a:cs typeface="Calibri"/>
                <a:sym typeface="Calibri"/>
              </a:rPr>
              <a:t>NEUTRAL</a:t>
            </a:r>
            <a:endParaRPr b="0" i="0" sz="1400" u="none" cap="none" strike="noStrike">
              <a:solidFill>
                <a:srgbClr val="000000"/>
              </a:solidFill>
              <a:latin typeface="Arial"/>
              <a:ea typeface="Arial"/>
              <a:cs typeface="Arial"/>
              <a:sym typeface="Arial"/>
            </a:endParaRPr>
          </a:p>
        </p:txBody>
      </p:sp>
      <p:sp>
        <p:nvSpPr>
          <p:cNvPr id="425" name="Google Shape;425;p17"/>
          <p:cNvSpPr txBox="1"/>
          <p:nvPr/>
        </p:nvSpPr>
        <p:spPr>
          <a:xfrm>
            <a:off x="2925288" y="3492750"/>
            <a:ext cx="1066968" cy="50252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E97924"/>
              </a:buClr>
              <a:buSzPts val="1000"/>
              <a:buFont typeface="Arial"/>
              <a:buNone/>
            </a:pPr>
            <a:r>
              <a:rPr b="1" i="0" lang="en-US" sz="1000" u="none" cap="none" strike="noStrike">
                <a:solidFill>
                  <a:srgbClr val="E97924"/>
                </a:solidFill>
                <a:latin typeface="Calibri"/>
                <a:ea typeface="Calibri"/>
                <a:cs typeface="Calibri"/>
                <a:sym typeface="Calibri"/>
              </a:rPr>
              <a:t>NEGATIV EMOTION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18"/>
          <p:cNvSpPr txBox="1"/>
          <p:nvPr>
            <p:ph idx="1" type="body"/>
          </p:nvPr>
        </p:nvSpPr>
        <p:spPr>
          <a:xfrm>
            <a:off x="773875" y="336088"/>
            <a:ext cx="10644249" cy="80878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Kulturchock och den kulturella anpassnings cykeln [Vad det är och vad man ska göra åt det]</a:t>
            </a:r>
            <a:endParaRPr/>
          </a:p>
        </p:txBody>
      </p:sp>
      <p:sp>
        <p:nvSpPr>
          <p:cNvPr id="431" name="Google Shape;431;p18"/>
          <p:cNvSpPr/>
          <p:nvPr/>
        </p:nvSpPr>
        <p:spPr>
          <a:xfrm>
            <a:off x="6271404" y="2984071"/>
            <a:ext cx="4434592" cy="1855347"/>
          </a:xfrm>
          <a:prstGeom prst="rect">
            <a:avLst/>
          </a:prstGeom>
          <a:solidFill>
            <a:srgbClr val="D2BE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2" name="Google Shape;432;p18"/>
          <p:cNvSpPr txBox="1"/>
          <p:nvPr/>
        </p:nvSpPr>
        <p:spPr>
          <a:xfrm>
            <a:off x="6392174" y="3042014"/>
            <a:ext cx="4203085" cy="50252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i="1" lang="en-US" sz="2800">
                <a:solidFill>
                  <a:schemeClr val="dk1"/>
                </a:solidFill>
                <a:latin typeface="Calibri"/>
                <a:ea typeface="Calibri"/>
                <a:cs typeface="Calibri"/>
                <a:sym typeface="Calibri"/>
              </a:rPr>
              <a:t>Om du vill lära dig mer om den kulturella </a:t>
            </a:r>
            <a:r>
              <a:rPr i="1" lang="en-US" sz="2800">
                <a:solidFill>
                  <a:schemeClr val="dk1"/>
                </a:solidFill>
                <a:latin typeface="Calibri"/>
                <a:ea typeface="Calibri"/>
                <a:cs typeface="Calibri"/>
                <a:sym typeface="Calibri"/>
              </a:rPr>
              <a:t>anpassningen kurvan</a:t>
            </a:r>
            <a:r>
              <a:rPr i="1" lang="en-US" sz="2800">
                <a:solidFill>
                  <a:schemeClr val="dk1"/>
                </a:solidFill>
                <a:latin typeface="Calibri"/>
                <a:ea typeface="Calibri"/>
                <a:cs typeface="Calibri"/>
                <a:sym typeface="Calibri"/>
              </a:rPr>
              <a:t>, kolla in denna</a:t>
            </a:r>
            <a:r>
              <a:rPr b="0" i="1" lang="en-US" sz="2800" u="none" cap="none" strike="noStrike">
                <a:solidFill>
                  <a:schemeClr val="dk1"/>
                </a:solidFill>
                <a:latin typeface="Calibri"/>
                <a:ea typeface="Calibri"/>
                <a:cs typeface="Calibri"/>
                <a:sym typeface="Calibri"/>
              </a:rPr>
              <a:t> </a:t>
            </a:r>
            <a:r>
              <a:rPr b="1" i="1" lang="en-US" sz="2800" u="sng" cap="none" strike="noStrike">
                <a:solidFill>
                  <a:schemeClr val="dk1"/>
                </a:solidFill>
                <a:latin typeface="Calibri"/>
                <a:ea typeface="Calibri"/>
                <a:cs typeface="Calibri"/>
                <a:sym typeface="Calibri"/>
                <a:hlinkClick r:id="rId3">
                  <a:extLst>
                    <a:ext uri="{A12FA001-AC4F-418D-AE19-62706E023703}">
                      <ahyp:hlinkClr val="tx"/>
                    </a:ext>
                  </a:extLst>
                </a:hlinkClick>
              </a:rPr>
              <a:t>VIDEO</a:t>
            </a:r>
            <a:r>
              <a:rPr b="0" i="1" lang="en-US" sz="2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id="433" name="Google Shape;433;p18" title="Culture Shock and The Cultural Adaptation Cycle [What It Is and What to Do About It]"/>
          <p:cNvPicPr preferRelativeResize="0"/>
          <p:nvPr/>
        </p:nvPicPr>
        <p:blipFill rotWithShape="1">
          <a:blip r:embed="rId4">
            <a:alphaModFix/>
          </a:blip>
          <a:srcRect b="0" l="0" r="0" t="0"/>
          <a:stretch/>
        </p:blipFill>
        <p:spPr>
          <a:xfrm>
            <a:off x="0" y="3114136"/>
            <a:ext cx="5179899" cy="2924355"/>
          </a:xfrm>
          <a:prstGeom prst="rect">
            <a:avLst/>
          </a:prstGeom>
          <a:noFill/>
          <a:ln>
            <a:noFill/>
          </a:ln>
        </p:spPr>
      </p:pic>
      <p:pic>
        <p:nvPicPr>
          <p:cNvPr descr="Arrow: Rotate left with solid fill" id="434" name="Google Shape;434;p18"/>
          <p:cNvPicPr preferRelativeResize="0"/>
          <p:nvPr/>
        </p:nvPicPr>
        <p:blipFill rotWithShape="1">
          <a:blip r:embed="rId5">
            <a:alphaModFix/>
          </a:blip>
          <a:srcRect b="0" l="0" r="0" t="0"/>
          <a:stretch/>
        </p:blipFill>
        <p:spPr>
          <a:xfrm>
            <a:off x="4531744" y="1928004"/>
            <a:ext cx="1860430" cy="186043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1"/>
                                        <p:tgtEl>
                                          <p:spTgt spid="4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19"/>
          <p:cNvSpPr txBox="1"/>
          <p:nvPr>
            <p:ph idx="1" type="body"/>
          </p:nvPr>
        </p:nvSpPr>
        <p:spPr>
          <a:xfrm>
            <a:off x="773875" y="612133"/>
            <a:ext cx="10644249" cy="80878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ÄKTHET</a:t>
            </a:r>
            <a:endParaRPr/>
          </a:p>
        </p:txBody>
      </p:sp>
      <p:sp>
        <p:nvSpPr>
          <p:cNvPr id="440" name="Google Shape;440;p19"/>
          <p:cNvSpPr txBox="1"/>
          <p:nvPr>
            <p:ph idx="2" type="body"/>
          </p:nvPr>
        </p:nvSpPr>
        <p:spPr>
          <a:xfrm>
            <a:off x="5917474" y="2542580"/>
            <a:ext cx="5500650" cy="253835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400"/>
              <a:buNone/>
            </a:pPr>
            <a:r>
              <a:rPr lang="en-US"/>
              <a:t>Att balansera anpassning med autenticitet kräver förståelse för kulturella nyanser utan att förlora sin identitet. Håll ett öppet sinne eftersom verklig kulturell anpassning innebär att hitta en mellanväg mellan att omfamna nya saker och att vara sann mot dig själv i en mångfaldig värld.</a:t>
            </a:r>
            <a:endParaRPr/>
          </a:p>
          <a:p>
            <a:pPr indent="0" lvl="0" marL="0" rtl="0" algn="l">
              <a:lnSpc>
                <a:spcPct val="100000"/>
              </a:lnSpc>
              <a:spcBef>
                <a:spcPts val="0"/>
              </a:spcBef>
              <a:spcAft>
                <a:spcPts val="0"/>
              </a:spcAft>
              <a:buClr>
                <a:schemeClr val="lt1"/>
              </a:buClr>
              <a:buSzPts val="2400"/>
              <a:buNone/>
            </a:pPr>
            <a:r>
              <a:t/>
            </a:r>
            <a:endParaRPr/>
          </a:p>
        </p:txBody>
      </p:sp>
      <p:pic>
        <p:nvPicPr>
          <p:cNvPr descr="A close up of a person's face&#10;&#10;Description automatically generated" id="441" name="Google Shape;441;p19"/>
          <p:cNvPicPr preferRelativeResize="0"/>
          <p:nvPr>
            <p:ph idx="3" type="pic"/>
          </p:nvPr>
        </p:nvPicPr>
        <p:blipFill rotWithShape="1">
          <a:blip r:embed="rId3">
            <a:alphaModFix/>
          </a:blip>
          <a:srcRect b="0" l="0" r="0" t="0"/>
          <a:stretch/>
        </p:blipFill>
        <p:spPr>
          <a:xfrm>
            <a:off x="-9961" y="3153842"/>
            <a:ext cx="4642477" cy="2880154"/>
          </a:xfrm>
          <a:prstGeom prst="rect">
            <a:avLst/>
          </a:prstGeom>
          <a:solidFill>
            <a:srgbClr val="D8D8D8"/>
          </a:solid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
          <p:cNvSpPr txBox="1"/>
          <p:nvPr>
            <p:ph idx="1" type="body"/>
          </p:nvPr>
        </p:nvSpPr>
        <p:spPr>
          <a:xfrm>
            <a:off x="1997548" y="2070648"/>
            <a:ext cx="1045074" cy="22347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915F9E"/>
              </a:buClr>
              <a:buSzPts val="2400"/>
              <a:buNone/>
            </a:pPr>
            <a:r>
              <a:rPr lang="en-US">
                <a:solidFill>
                  <a:srgbClr val="915F9E"/>
                </a:solidFill>
              </a:rPr>
              <a:t>01</a:t>
            </a:r>
            <a:endParaRPr/>
          </a:p>
        </p:txBody>
      </p:sp>
      <p:sp>
        <p:nvSpPr>
          <p:cNvPr id="222" name="Google Shape;222;p2"/>
          <p:cNvSpPr txBox="1"/>
          <p:nvPr>
            <p:ph idx="2" type="body"/>
          </p:nvPr>
        </p:nvSpPr>
        <p:spPr>
          <a:xfrm>
            <a:off x="2898350" y="2053400"/>
            <a:ext cx="7452900" cy="272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lang="en-US"/>
              <a:t>Socioekonomiska utmaningar för migrant entreprenörer</a:t>
            </a:r>
            <a:endParaRPr>
              <a:solidFill>
                <a:srgbClr val="0C2D45"/>
              </a:solidFill>
            </a:endParaRPr>
          </a:p>
        </p:txBody>
      </p:sp>
      <p:sp>
        <p:nvSpPr>
          <p:cNvPr id="223" name="Google Shape;223;p2"/>
          <p:cNvSpPr txBox="1"/>
          <p:nvPr>
            <p:ph idx="3" type="body"/>
          </p:nvPr>
        </p:nvSpPr>
        <p:spPr>
          <a:xfrm>
            <a:off x="1997548" y="2532237"/>
            <a:ext cx="1045074" cy="22347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915F9E"/>
              </a:buClr>
              <a:buSzPts val="2400"/>
              <a:buNone/>
            </a:pPr>
            <a:r>
              <a:rPr lang="en-US">
                <a:solidFill>
                  <a:srgbClr val="915F9E"/>
                </a:solidFill>
              </a:rPr>
              <a:t>02</a:t>
            </a:r>
            <a:endParaRPr/>
          </a:p>
        </p:txBody>
      </p:sp>
      <p:sp>
        <p:nvSpPr>
          <p:cNvPr id="224" name="Google Shape;224;p2"/>
          <p:cNvSpPr txBox="1"/>
          <p:nvPr>
            <p:ph idx="4" type="body"/>
          </p:nvPr>
        </p:nvSpPr>
        <p:spPr>
          <a:xfrm>
            <a:off x="2898350" y="2514975"/>
            <a:ext cx="8051400" cy="272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C2D45"/>
              </a:buClr>
              <a:buSzPts val="2400"/>
              <a:buFont typeface="Arial"/>
              <a:buNone/>
            </a:pPr>
            <a:r>
              <a:rPr lang="en-US"/>
              <a:t>Kulturell anpassning: Hur uppnår man det och förblir autentisk?</a:t>
            </a:r>
            <a:endParaRPr/>
          </a:p>
        </p:txBody>
      </p:sp>
      <p:sp>
        <p:nvSpPr>
          <p:cNvPr id="225" name="Google Shape;225;p2"/>
          <p:cNvSpPr txBox="1"/>
          <p:nvPr>
            <p:ph idx="5" type="body"/>
          </p:nvPr>
        </p:nvSpPr>
        <p:spPr>
          <a:xfrm>
            <a:off x="1997548" y="2958181"/>
            <a:ext cx="1045074" cy="22347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915F9E"/>
              </a:buClr>
              <a:buSzPts val="2400"/>
              <a:buNone/>
            </a:pPr>
            <a:r>
              <a:rPr lang="en-US">
                <a:solidFill>
                  <a:srgbClr val="915F9E"/>
                </a:solidFill>
              </a:rPr>
              <a:t>03</a:t>
            </a:r>
            <a:endParaRPr/>
          </a:p>
        </p:txBody>
      </p:sp>
      <p:sp>
        <p:nvSpPr>
          <p:cNvPr id="226" name="Google Shape;226;p2"/>
          <p:cNvSpPr txBox="1"/>
          <p:nvPr>
            <p:ph idx="6" type="body"/>
          </p:nvPr>
        </p:nvSpPr>
        <p:spPr>
          <a:xfrm>
            <a:off x="2898346" y="2940929"/>
            <a:ext cx="7712154" cy="33711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lang="en-US"/>
              <a:t>Utveckla effektiva nätverks- och mentor strategier</a:t>
            </a:r>
            <a:endParaRPr/>
          </a:p>
        </p:txBody>
      </p:sp>
      <p:sp>
        <p:nvSpPr>
          <p:cNvPr id="227" name="Google Shape;227;p2"/>
          <p:cNvSpPr txBox="1"/>
          <p:nvPr>
            <p:ph idx="7" type="body"/>
          </p:nvPr>
        </p:nvSpPr>
        <p:spPr>
          <a:xfrm>
            <a:off x="1997548" y="3370947"/>
            <a:ext cx="1045074" cy="22347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915F9E"/>
              </a:buClr>
              <a:buSzPts val="2400"/>
              <a:buNone/>
            </a:pPr>
            <a:r>
              <a:rPr lang="en-US">
                <a:solidFill>
                  <a:srgbClr val="915F9E"/>
                </a:solidFill>
              </a:rPr>
              <a:t>04</a:t>
            </a:r>
            <a:endParaRPr/>
          </a:p>
        </p:txBody>
      </p:sp>
      <p:sp>
        <p:nvSpPr>
          <p:cNvPr id="228" name="Google Shape;228;p2"/>
          <p:cNvSpPr txBox="1"/>
          <p:nvPr>
            <p:ph idx="8" type="body"/>
          </p:nvPr>
        </p:nvSpPr>
        <p:spPr>
          <a:xfrm>
            <a:off x="2898350" y="3353700"/>
            <a:ext cx="7712100" cy="337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lang="en-US"/>
              <a:t>Identifiera möjligheter för social och ekonomisk inkludering</a:t>
            </a:r>
            <a:endParaRPr/>
          </a:p>
        </p:txBody>
      </p:sp>
      <p:sp>
        <p:nvSpPr>
          <p:cNvPr id="229" name="Google Shape;229;p2"/>
          <p:cNvSpPr txBox="1"/>
          <p:nvPr>
            <p:ph idx="9" type="body"/>
          </p:nvPr>
        </p:nvSpPr>
        <p:spPr>
          <a:xfrm>
            <a:off x="1997548" y="3797309"/>
            <a:ext cx="1045074" cy="223473"/>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915F9E"/>
              </a:buClr>
              <a:buSzPts val="2400"/>
              <a:buNone/>
            </a:pPr>
            <a:r>
              <a:rPr lang="en-US">
                <a:solidFill>
                  <a:srgbClr val="915F9E"/>
                </a:solidFill>
              </a:rPr>
              <a:t>05</a:t>
            </a:r>
            <a:endParaRPr/>
          </a:p>
        </p:txBody>
      </p:sp>
      <p:sp>
        <p:nvSpPr>
          <p:cNvPr id="230" name="Google Shape;230;p2"/>
          <p:cNvSpPr txBox="1"/>
          <p:nvPr>
            <p:ph idx="13" type="body"/>
          </p:nvPr>
        </p:nvSpPr>
        <p:spPr>
          <a:xfrm>
            <a:off x="2898346" y="3766462"/>
            <a:ext cx="8107135" cy="33711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lang="en-US"/>
              <a:t>Sociala och personliga ekonomiska mål</a:t>
            </a:r>
            <a:endParaRPr/>
          </a:p>
        </p:txBody>
      </p:sp>
      <p:sp>
        <p:nvSpPr>
          <p:cNvPr id="231" name="Google Shape;231;p2"/>
          <p:cNvSpPr txBox="1"/>
          <p:nvPr>
            <p:ph idx="18" type="body"/>
          </p:nvPr>
        </p:nvSpPr>
        <p:spPr>
          <a:xfrm>
            <a:off x="2694576" y="991145"/>
            <a:ext cx="3692066" cy="532331"/>
          </a:xfrm>
          <a:prstGeom prst="rect">
            <a:avLst/>
          </a:prstGeom>
          <a:noFill/>
          <a:ln>
            <a:noFill/>
          </a:ln>
        </p:spPr>
        <p:txBody>
          <a:bodyPr anchorCtr="0" anchor="ctr" bIns="45700" lIns="91425" spcFirstLastPara="1" rIns="91425" wrap="square" tIns="45700">
            <a:noAutofit/>
          </a:bodyPr>
          <a:lstStyle/>
          <a:p>
            <a:pPr indent="0" lvl="0" marL="0" rtl="0" algn="l">
              <a:lnSpc>
                <a:spcPct val="99722"/>
              </a:lnSpc>
              <a:spcBef>
                <a:spcPts val="0"/>
              </a:spcBef>
              <a:spcAft>
                <a:spcPts val="0"/>
              </a:spcAft>
              <a:buClr>
                <a:srgbClr val="915F9E"/>
              </a:buClr>
              <a:buSzPts val="3600"/>
              <a:buNone/>
            </a:pPr>
            <a:r>
              <a:rPr lang="en-US"/>
              <a:t>INNEHÅLLSFÖRTECKNING</a:t>
            </a:r>
            <a:endParaRPr/>
          </a:p>
        </p:txBody>
      </p:sp>
      <p:sp>
        <p:nvSpPr>
          <p:cNvPr id="232" name="Google Shape;232;p2"/>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dk1"/>
                </a:solidFill>
                <a:latin typeface="Calibri"/>
                <a:ea typeface="Calibri"/>
                <a:cs typeface="Calibri"/>
                <a:sym typeface="Calibri"/>
              </a:rPr>
              <a:t>‹#›</a:t>
            </a:fld>
            <a:endParaRPr b="0" i="0" sz="8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20"/>
          <p:cNvSpPr txBox="1"/>
          <p:nvPr>
            <p:ph idx="1" type="body"/>
          </p:nvPr>
        </p:nvSpPr>
        <p:spPr>
          <a:xfrm>
            <a:off x="640956" y="1409888"/>
            <a:ext cx="6749339" cy="80809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Cultural adaptation activity: Embracing cultural differences while staying true to oneself</a:t>
            </a:r>
            <a:endParaRPr/>
          </a:p>
        </p:txBody>
      </p:sp>
      <p:sp>
        <p:nvSpPr>
          <p:cNvPr id="447" name="Google Shape;447;p20"/>
          <p:cNvSpPr txBox="1"/>
          <p:nvPr>
            <p:ph idx="3" type="body"/>
          </p:nvPr>
        </p:nvSpPr>
        <p:spPr>
          <a:xfrm>
            <a:off x="640956" y="3242113"/>
            <a:ext cx="6749339" cy="296562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7ABB57"/>
              </a:buClr>
              <a:buSzPts val="2400"/>
              <a:buNone/>
            </a:pPr>
            <a:r>
              <a:rPr b="1" i="1" lang="en-US">
                <a:solidFill>
                  <a:srgbClr val="7ABB57"/>
                </a:solidFill>
              </a:rPr>
              <a:t>Culture Collage: </a:t>
            </a:r>
            <a:r>
              <a:rPr lang="en-US"/>
              <a:t>Participants can create collages by using various materials that resonate with their cultural identity. By blending them all together, this hands-on activity promotes a vivid celebration of diversity, fostering a creative and authentic exchange of cultural stories within the group.</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t/>
            </a:r>
            <a:endParaRPr/>
          </a:p>
        </p:txBody>
      </p:sp>
      <p:pic>
        <p:nvPicPr>
          <p:cNvPr id="448" name="Google Shape;448;p20"/>
          <p:cNvPicPr preferRelativeResize="0"/>
          <p:nvPr>
            <p:ph idx="2" type="pic"/>
          </p:nvPr>
        </p:nvPicPr>
        <p:blipFill rotWithShape="1">
          <a:blip r:embed="rId3">
            <a:alphaModFix/>
          </a:blip>
          <a:srcRect b="7853" l="0" r="0" t="7855"/>
          <a:stretch/>
        </p:blipFill>
        <p:spPr>
          <a:xfrm>
            <a:off x="0" y="0"/>
            <a:ext cx="12192000" cy="6858000"/>
          </a:xfrm>
          <a:prstGeom prst="rect">
            <a:avLst/>
          </a:prstGeom>
          <a:solidFill>
            <a:srgbClr val="D8D8D8"/>
          </a:solid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21"/>
          <p:cNvSpPr txBox="1"/>
          <p:nvPr>
            <p:ph idx="1" type="body"/>
          </p:nvPr>
        </p:nvSpPr>
        <p:spPr>
          <a:xfrm>
            <a:off x="4346104" y="387792"/>
            <a:ext cx="7160276" cy="73006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Omfamna dina kärnvärden</a:t>
            </a:r>
            <a:endParaRPr/>
          </a:p>
        </p:txBody>
      </p:sp>
      <p:sp>
        <p:nvSpPr>
          <p:cNvPr id="454" name="Google Shape;454;p21"/>
          <p:cNvSpPr txBox="1"/>
          <p:nvPr>
            <p:ph idx="2" type="body"/>
          </p:nvPr>
        </p:nvSpPr>
        <p:spPr>
          <a:xfrm>
            <a:off x="4358285" y="1091007"/>
            <a:ext cx="7160273" cy="9458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lang="en-US"/>
              <a:t>Håll fast vid de principer och övertygelser som är viktiga för dig. Använd dina kärnvärden som en grund, låt dem styra dina beslut och handlingar.</a:t>
            </a:r>
            <a:endParaRPr/>
          </a:p>
        </p:txBody>
      </p:sp>
      <p:sp>
        <p:nvSpPr>
          <p:cNvPr id="455" name="Google Shape;455;p21"/>
          <p:cNvSpPr txBox="1"/>
          <p:nvPr>
            <p:ph idx="3" type="body"/>
          </p:nvPr>
        </p:nvSpPr>
        <p:spPr>
          <a:xfrm>
            <a:off x="4346104" y="2462666"/>
            <a:ext cx="7160276" cy="73006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Upprätthålla kulturell identitet</a:t>
            </a:r>
            <a:endParaRPr/>
          </a:p>
        </p:txBody>
      </p:sp>
      <p:sp>
        <p:nvSpPr>
          <p:cNvPr id="456" name="Google Shape;456;p21"/>
          <p:cNvSpPr txBox="1"/>
          <p:nvPr>
            <p:ph idx="4" type="body"/>
          </p:nvPr>
        </p:nvSpPr>
        <p:spPr>
          <a:xfrm>
            <a:off x="4358285" y="3165882"/>
            <a:ext cx="7160273" cy="9458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lang="en-US"/>
              <a:t>Fira och delta i aktiviteter som speglar din kulturella bakgrund. Att hålla kontakten med dina rötter hjälper till att bevara en känsla av identitet.</a:t>
            </a:r>
            <a:endParaRPr/>
          </a:p>
        </p:txBody>
      </p:sp>
      <p:sp>
        <p:nvSpPr>
          <p:cNvPr id="457" name="Google Shape;457;p21"/>
          <p:cNvSpPr txBox="1"/>
          <p:nvPr>
            <p:ph idx="5" type="body"/>
          </p:nvPr>
        </p:nvSpPr>
        <p:spPr>
          <a:xfrm>
            <a:off x="4358285" y="4537541"/>
            <a:ext cx="7476664" cy="73006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Sök förståelse, inte assimilering</a:t>
            </a:r>
            <a:endParaRPr/>
          </a:p>
        </p:txBody>
      </p:sp>
      <p:sp>
        <p:nvSpPr>
          <p:cNvPr id="458" name="Google Shape;458;p21"/>
          <p:cNvSpPr txBox="1"/>
          <p:nvPr>
            <p:ph idx="6" type="body"/>
          </p:nvPr>
        </p:nvSpPr>
        <p:spPr>
          <a:xfrm>
            <a:off x="4370466" y="5240757"/>
            <a:ext cx="7160273" cy="9458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lang="en-US"/>
              <a:t>Sträva efter att förstå den nya kulturen snarare än att helt assimilera. Inkorporera aspekter som överensstämmer med dina värderingar, samtidigt som du bevarar ditt autentiska jag.</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t/>
            </a:r>
            <a:endParaRPr/>
          </a:p>
        </p:txBody>
      </p:sp>
      <p:pic>
        <p:nvPicPr>
          <p:cNvPr id="459" name="Google Shape;459;p21"/>
          <p:cNvPicPr preferRelativeResize="0"/>
          <p:nvPr>
            <p:ph idx="7" type="pic"/>
          </p:nvPr>
        </p:nvPicPr>
        <p:blipFill rotWithShape="1">
          <a:blip r:embed="rId3">
            <a:alphaModFix/>
          </a:blip>
          <a:srcRect b="0" l="0" r="0" t="0"/>
          <a:stretch/>
        </p:blipFill>
        <p:spPr>
          <a:xfrm>
            <a:off x="501328" y="413959"/>
            <a:ext cx="2529327" cy="1727134"/>
          </a:xfrm>
          <a:prstGeom prst="rect">
            <a:avLst/>
          </a:prstGeom>
          <a:solidFill>
            <a:srgbClr val="D8D8D8"/>
          </a:solidFill>
          <a:ln>
            <a:noFill/>
          </a:ln>
        </p:spPr>
      </p:pic>
      <p:pic>
        <p:nvPicPr>
          <p:cNvPr id="460" name="Google Shape;460;p21"/>
          <p:cNvPicPr preferRelativeResize="0"/>
          <p:nvPr>
            <p:ph idx="8" type="pic"/>
          </p:nvPr>
        </p:nvPicPr>
        <p:blipFill rotWithShape="1">
          <a:blip r:embed="rId4">
            <a:alphaModFix/>
          </a:blip>
          <a:srcRect b="0" l="0" r="0" t="0"/>
          <a:stretch/>
        </p:blipFill>
        <p:spPr>
          <a:xfrm>
            <a:off x="482278" y="2539396"/>
            <a:ext cx="2529327" cy="1727134"/>
          </a:xfrm>
          <a:prstGeom prst="rect">
            <a:avLst/>
          </a:prstGeom>
          <a:solidFill>
            <a:srgbClr val="D8D8D8"/>
          </a:solidFill>
          <a:ln>
            <a:noFill/>
          </a:ln>
        </p:spPr>
      </p:pic>
      <p:pic>
        <p:nvPicPr>
          <p:cNvPr id="461" name="Google Shape;461;p21"/>
          <p:cNvPicPr preferRelativeResize="0"/>
          <p:nvPr>
            <p:ph idx="9" type="pic"/>
          </p:nvPr>
        </p:nvPicPr>
        <p:blipFill rotWithShape="1">
          <a:blip r:embed="rId5">
            <a:alphaModFix/>
          </a:blip>
          <a:srcRect b="0" l="0" r="0" t="0"/>
          <a:stretch/>
        </p:blipFill>
        <p:spPr>
          <a:xfrm>
            <a:off x="463228" y="4672996"/>
            <a:ext cx="2529327" cy="1727134"/>
          </a:xfrm>
          <a:prstGeom prst="rect">
            <a:avLst/>
          </a:prstGeom>
          <a:solidFill>
            <a:srgbClr val="D8D8D8"/>
          </a:solidFill>
          <a:ln>
            <a:noFill/>
          </a:ln>
        </p:spPr>
      </p:pic>
      <p:sp>
        <p:nvSpPr>
          <p:cNvPr id="462" name="Google Shape;462;p21"/>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dk1"/>
                </a:solidFill>
                <a:latin typeface="Calibri"/>
                <a:ea typeface="Calibri"/>
                <a:cs typeface="Calibri"/>
                <a:sym typeface="Calibri"/>
              </a:rPr>
              <a:t>‹#›</a:t>
            </a:fld>
            <a:endParaRPr b="0" i="0" sz="8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22"/>
          <p:cNvSpPr txBox="1"/>
          <p:nvPr>
            <p:ph idx="1" type="body"/>
          </p:nvPr>
        </p:nvSpPr>
        <p:spPr>
          <a:xfrm>
            <a:off x="1845059" y="994716"/>
            <a:ext cx="4279038" cy="757034"/>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0C2D45"/>
              </a:buClr>
              <a:buSzPts val="11600"/>
              <a:buNone/>
            </a:pPr>
            <a:r>
              <a:rPr lang="en-US"/>
              <a:t>03</a:t>
            </a:r>
            <a:endParaRPr/>
          </a:p>
        </p:txBody>
      </p:sp>
      <p:sp>
        <p:nvSpPr>
          <p:cNvPr id="468" name="Google Shape;468;p22"/>
          <p:cNvSpPr txBox="1"/>
          <p:nvPr>
            <p:ph idx="2" type="body"/>
          </p:nvPr>
        </p:nvSpPr>
        <p:spPr>
          <a:xfrm>
            <a:off x="1845056" y="703007"/>
            <a:ext cx="4250944" cy="882717"/>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915F9E"/>
              </a:buClr>
              <a:buSzPts val="4800"/>
              <a:buNone/>
            </a:pPr>
            <a:r>
              <a:rPr lang="en-US"/>
              <a:t>AVSNITT</a:t>
            </a:r>
            <a:endParaRPr/>
          </a:p>
        </p:txBody>
      </p:sp>
      <p:sp>
        <p:nvSpPr>
          <p:cNvPr id="469" name="Google Shape;469;p22"/>
          <p:cNvSpPr txBox="1"/>
          <p:nvPr>
            <p:ph idx="3" type="body"/>
          </p:nvPr>
        </p:nvSpPr>
        <p:spPr>
          <a:xfrm>
            <a:off x="3076200" y="2942625"/>
            <a:ext cx="3400800" cy="972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chemeClr val="lt1"/>
              </a:buClr>
              <a:buSzPts val="3600"/>
              <a:buNone/>
            </a:pPr>
            <a:r>
              <a:rPr lang="en-US"/>
              <a:t>Utveckla effektiva nätverks- och mentor strategier</a:t>
            </a:r>
            <a:endParaRPr/>
          </a:p>
        </p:txBody>
      </p:sp>
      <p:pic>
        <p:nvPicPr>
          <p:cNvPr id="470" name="Google Shape;470;p22"/>
          <p:cNvPicPr preferRelativeResize="0"/>
          <p:nvPr>
            <p:ph idx="4" type="pic"/>
          </p:nvPr>
        </p:nvPicPr>
        <p:blipFill rotWithShape="1">
          <a:blip r:embed="rId3">
            <a:alphaModFix/>
          </a:blip>
          <a:srcRect b="0" l="0" r="0" t="0"/>
          <a:stretch/>
        </p:blipFill>
        <p:spPr>
          <a:xfrm>
            <a:off x="6841657" y="0"/>
            <a:ext cx="5364392" cy="6325815"/>
          </a:xfrm>
          <a:prstGeom prst="rect">
            <a:avLst/>
          </a:prstGeom>
          <a:solidFill>
            <a:srgbClr val="D8D8D8"/>
          </a:solidFill>
          <a:ln>
            <a:noFill/>
          </a:ln>
        </p:spPr>
      </p:pic>
      <p:grpSp>
        <p:nvGrpSpPr>
          <p:cNvPr id="471" name="Google Shape;471;p22"/>
          <p:cNvGrpSpPr/>
          <p:nvPr/>
        </p:nvGrpSpPr>
        <p:grpSpPr>
          <a:xfrm>
            <a:off x="-205469" y="3429000"/>
            <a:ext cx="2946331" cy="3019795"/>
            <a:chOff x="3177766" y="6791136"/>
            <a:chExt cx="1361636" cy="1395587"/>
          </a:xfrm>
        </p:grpSpPr>
        <p:sp>
          <p:nvSpPr>
            <p:cNvPr id="472" name="Google Shape;472;p22"/>
            <p:cNvSpPr/>
            <p:nvPr/>
          </p:nvSpPr>
          <p:spPr>
            <a:xfrm>
              <a:off x="3177766" y="6950168"/>
              <a:ext cx="262281" cy="1196190"/>
            </a:xfrm>
            <a:custGeom>
              <a:rect b="b" l="l" r="r" t="t"/>
              <a:pathLst>
                <a:path extrusionOk="0" h="1196190" w="262281">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solidFill>
              <a:schemeClr val="lt1">
                <a:alpha val="28235"/>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473" name="Google Shape;473;p22"/>
            <p:cNvSpPr/>
            <p:nvPr/>
          </p:nvSpPr>
          <p:spPr>
            <a:xfrm>
              <a:off x="3471181" y="7651529"/>
              <a:ext cx="1017410" cy="535194"/>
            </a:xfrm>
            <a:custGeom>
              <a:rect b="b" l="l" r="r" t="t"/>
              <a:pathLst>
                <a:path extrusionOk="0" h="535194" w="1017410">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solidFill>
              <a:schemeClr val="lt1">
                <a:alpha val="28235"/>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474" name="Google Shape;474;p22"/>
            <p:cNvSpPr/>
            <p:nvPr/>
          </p:nvSpPr>
          <p:spPr>
            <a:xfrm>
              <a:off x="3438083" y="6791136"/>
              <a:ext cx="1101319" cy="889408"/>
            </a:xfrm>
            <a:custGeom>
              <a:rect b="b" l="l" r="r" t="t"/>
              <a:pathLst>
                <a:path extrusionOk="0" h="889408" w="1101319">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solidFill>
              <a:schemeClr val="lt1">
                <a:alpha val="28235"/>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23"/>
          <p:cNvSpPr txBox="1"/>
          <p:nvPr>
            <p:ph idx="1" type="body"/>
          </p:nvPr>
        </p:nvSpPr>
        <p:spPr>
          <a:xfrm>
            <a:off x="773875" y="612133"/>
            <a:ext cx="10644249" cy="80878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Om nätverkande som migrant/</a:t>
            </a:r>
            <a:r>
              <a:rPr lang="en-US"/>
              <a:t>minoritets grundare</a:t>
            </a:r>
            <a:endParaRPr/>
          </a:p>
          <a:p>
            <a:pPr indent="0" lvl="0" marL="0" rtl="0" algn="l">
              <a:lnSpc>
                <a:spcPct val="100000"/>
              </a:lnSpc>
              <a:spcBef>
                <a:spcPts val="0"/>
              </a:spcBef>
              <a:spcAft>
                <a:spcPts val="0"/>
              </a:spcAft>
              <a:buClr>
                <a:srgbClr val="915F9E"/>
              </a:buClr>
              <a:buSzPts val="3600"/>
              <a:buNone/>
            </a:pPr>
            <a:r>
              <a:t/>
            </a:r>
            <a:endParaRPr/>
          </a:p>
        </p:txBody>
      </p:sp>
      <p:sp>
        <p:nvSpPr>
          <p:cNvPr id="480" name="Google Shape;480;p23"/>
          <p:cNvSpPr txBox="1"/>
          <p:nvPr>
            <p:ph idx="2" type="body"/>
          </p:nvPr>
        </p:nvSpPr>
        <p:spPr>
          <a:xfrm>
            <a:off x="6349485" y="2527915"/>
            <a:ext cx="5068640" cy="253835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400"/>
              <a:buNone/>
            </a:pPr>
            <a:r>
              <a:rPr lang="en-US"/>
              <a:t>Att nätverka som invandrare eller minoritetsgrundare innebär att övervinna kulturella barriärer, bygga kontakter i en ny miljö och navigera unika utmaningar för att etablera ett stödjande professionellt nätverk.</a:t>
            </a:r>
            <a:endParaRPr/>
          </a:p>
          <a:p>
            <a:pPr indent="0" lvl="0" marL="0" rtl="0" algn="l">
              <a:lnSpc>
                <a:spcPct val="100000"/>
              </a:lnSpc>
              <a:spcBef>
                <a:spcPts val="0"/>
              </a:spcBef>
              <a:spcAft>
                <a:spcPts val="0"/>
              </a:spcAft>
              <a:buClr>
                <a:schemeClr val="lt1"/>
              </a:buClr>
              <a:buSzPts val="2400"/>
              <a:buNone/>
            </a:pPr>
            <a:r>
              <a:t/>
            </a:r>
            <a:endParaRPr/>
          </a:p>
          <a:p>
            <a:pPr indent="0" lvl="0" marL="0" rtl="0" algn="l">
              <a:lnSpc>
                <a:spcPct val="100000"/>
              </a:lnSpc>
              <a:spcBef>
                <a:spcPts val="0"/>
              </a:spcBef>
              <a:spcAft>
                <a:spcPts val="0"/>
              </a:spcAft>
              <a:buClr>
                <a:schemeClr val="lt1"/>
              </a:buClr>
              <a:buSzPts val="2400"/>
              <a:buNone/>
            </a:pPr>
            <a:r>
              <a:t/>
            </a:r>
            <a:endParaRPr/>
          </a:p>
          <a:p>
            <a:pPr indent="0" lvl="0" marL="0" rtl="0" algn="l">
              <a:lnSpc>
                <a:spcPct val="100000"/>
              </a:lnSpc>
              <a:spcBef>
                <a:spcPts val="0"/>
              </a:spcBef>
              <a:spcAft>
                <a:spcPts val="0"/>
              </a:spcAft>
              <a:buClr>
                <a:schemeClr val="lt1"/>
              </a:buClr>
              <a:buSzPts val="2400"/>
              <a:buNone/>
            </a:pPr>
            <a:r>
              <a:t/>
            </a:r>
            <a:endParaRPr/>
          </a:p>
          <a:p>
            <a:pPr indent="0" lvl="0" marL="0" rtl="0" algn="l">
              <a:lnSpc>
                <a:spcPct val="100000"/>
              </a:lnSpc>
              <a:spcBef>
                <a:spcPts val="0"/>
              </a:spcBef>
              <a:spcAft>
                <a:spcPts val="0"/>
              </a:spcAft>
              <a:buClr>
                <a:schemeClr val="lt1"/>
              </a:buClr>
              <a:buSzPts val="2400"/>
              <a:buNone/>
            </a:pPr>
            <a:r>
              <a:t/>
            </a:r>
            <a:endParaRPr/>
          </a:p>
          <a:p>
            <a:pPr indent="0" lvl="0" marL="0" rtl="0" algn="l">
              <a:lnSpc>
                <a:spcPct val="100000"/>
              </a:lnSpc>
              <a:spcBef>
                <a:spcPts val="0"/>
              </a:spcBef>
              <a:spcAft>
                <a:spcPts val="0"/>
              </a:spcAft>
              <a:buClr>
                <a:schemeClr val="lt1"/>
              </a:buClr>
              <a:buSzPts val="2400"/>
              <a:buNone/>
            </a:pPr>
            <a:r>
              <a:t/>
            </a:r>
            <a:endParaRPr/>
          </a:p>
        </p:txBody>
      </p:sp>
      <p:pic>
        <p:nvPicPr>
          <p:cNvPr id="481" name="Google Shape;481;p23"/>
          <p:cNvPicPr preferRelativeResize="0"/>
          <p:nvPr>
            <p:ph idx="3" type="pic"/>
          </p:nvPr>
        </p:nvPicPr>
        <p:blipFill rotWithShape="1">
          <a:blip r:embed="rId3">
            <a:alphaModFix/>
          </a:blip>
          <a:srcRect b="3516" l="0" r="0" t="3518"/>
          <a:stretch/>
        </p:blipFill>
        <p:spPr>
          <a:xfrm>
            <a:off x="-9961" y="3153842"/>
            <a:ext cx="4642477" cy="2880154"/>
          </a:xfrm>
          <a:prstGeom prst="rect">
            <a:avLst/>
          </a:prstGeom>
          <a:solidFill>
            <a:srgbClr val="D8D8D8"/>
          </a:solidFill>
          <a:ln>
            <a:noFill/>
          </a:ln>
        </p:spPr>
      </p:pic>
      <p:sp>
        <p:nvSpPr>
          <p:cNvPr id="482" name="Google Shape;482;p23"/>
          <p:cNvSpPr txBox="1"/>
          <p:nvPr>
            <p:ph idx="4294967295" type="sldNum"/>
          </p:nvPr>
        </p:nvSpPr>
        <p:spPr>
          <a:xfrm>
            <a:off x="11615738" y="11445875"/>
            <a:ext cx="576262" cy="4286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800"/>
              <a:buNone/>
            </a:pPr>
            <a:fld id="{00000000-1234-1234-1234-123412341234}" type="slidenum">
              <a:rPr lang="en-US"/>
              <a:t>‹#›</a:t>
            </a:fld>
            <a:endParaRPr/>
          </a:p>
        </p:txBody>
      </p:sp>
      <p:sp>
        <p:nvSpPr>
          <p:cNvPr id="483" name="Google Shape;483;p23"/>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dk1"/>
                </a:solidFill>
                <a:latin typeface="Calibri"/>
                <a:ea typeface="Calibri"/>
                <a:cs typeface="Calibri"/>
                <a:sym typeface="Calibri"/>
              </a:rPr>
              <a:t>‹#›</a:t>
            </a:fld>
            <a:endParaRPr b="0" i="0" sz="800" u="none" cap="none" strike="noStrike">
              <a:solidFill>
                <a:schemeClr val="dk1"/>
              </a:solidFill>
              <a:latin typeface="Calibri"/>
              <a:ea typeface="Calibri"/>
              <a:cs typeface="Calibri"/>
              <a:sym typeface="Calibri"/>
            </a:endParaRPr>
          </a:p>
        </p:txBody>
      </p:sp>
      <p:grpSp>
        <p:nvGrpSpPr>
          <p:cNvPr id="484" name="Google Shape;484;p23"/>
          <p:cNvGrpSpPr/>
          <p:nvPr/>
        </p:nvGrpSpPr>
        <p:grpSpPr>
          <a:xfrm>
            <a:off x="8890152" y="3429000"/>
            <a:ext cx="3301849" cy="2344418"/>
            <a:chOff x="8890152" y="3429000"/>
            <a:chExt cx="3301849" cy="2344418"/>
          </a:xfrm>
        </p:grpSpPr>
        <p:sp>
          <p:nvSpPr>
            <p:cNvPr id="485" name="Google Shape;485;p23"/>
            <p:cNvSpPr/>
            <p:nvPr/>
          </p:nvSpPr>
          <p:spPr>
            <a:xfrm>
              <a:off x="8890152" y="3840660"/>
              <a:ext cx="621852" cy="1932758"/>
            </a:xfrm>
            <a:custGeom>
              <a:rect b="b" l="l" r="r" t="t"/>
              <a:pathLst>
                <a:path extrusionOk="0" h="1932758" w="621852">
                  <a:moveTo>
                    <a:pt x="276065" y="153"/>
                  </a:moveTo>
                  <a:cubicBezTo>
                    <a:pt x="484489" y="10321"/>
                    <a:pt x="581075" y="188267"/>
                    <a:pt x="611576" y="376379"/>
                  </a:cubicBezTo>
                  <a:cubicBezTo>
                    <a:pt x="631911" y="503481"/>
                    <a:pt x="616659" y="630583"/>
                    <a:pt x="611576" y="757688"/>
                  </a:cubicBezTo>
                  <a:cubicBezTo>
                    <a:pt x="606492" y="813614"/>
                    <a:pt x="525157" y="1261016"/>
                    <a:pt x="509906" y="1759258"/>
                  </a:cubicBezTo>
                  <a:cubicBezTo>
                    <a:pt x="508000" y="1806286"/>
                    <a:pt x="506809" y="1854824"/>
                    <a:pt x="506471" y="1904712"/>
                  </a:cubicBezTo>
                  <a:lnTo>
                    <a:pt x="506780" y="1932758"/>
                  </a:lnTo>
                  <a:lnTo>
                    <a:pt x="0" y="1932758"/>
                  </a:lnTo>
                  <a:lnTo>
                    <a:pt x="1238" y="1868727"/>
                  </a:lnTo>
                  <a:cubicBezTo>
                    <a:pt x="9181" y="1786904"/>
                    <a:pt x="23161" y="1705876"/>
                    <a:pt x="42224" y="1627072"/>
                  </a:cubicBezTo>
                  <a:cubicBezTo>
                    <a:pt x="98144" y="1403370"/>
                    <a:pt x="179479" y="1179669"/>
                    <a:pt x="204898" y="950884"/>
                  </a:cubicBezTo>
                  <a:cubicBezTo>
                    <a:pt x="230315" y="722098"/>
                    <a:pt x="220147" y="483145"/>
                    <a:pt x="179479" y="254360"/>
                  </a:cubicBezTo>
                  <a:cubicBezTo>
                    <a:pt x="159146" y="117087"/>
                    <a:pt x="87977" y="-4931"/>
                    <a:pt x="276065" y="153"/>
                  </a:cubicBezTo>
                  <a:close/>
                </a:path>
              </a:pathLst>
            </a:custGeom>
            <a:solidFill>
              <a:schemeClr val="lt1">
                <a:alpha val="28235"/>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486" name="Google Shape;486;p23"/>
            <p:cNvSpPr/>
            <p:nvPr/>
          </p:nvSpPr>
          <p:spPr>
            <a:xfrm>
              <a:off x="10029678" y="5657751"/>
              <a:ext cx="2162322" cy="115667"/>
            </a:xfrm>
            <a:custGeom>
              <a:rect b="b" l="l" r="r" t="t"/>
              <a:pathLst>
                <a:path extrusionOk="0" h="115667" w="2162322">
                  <a:moveTo>
                    <a:pt x="122338" y="78724"/>
                  </a:moveTo>
                  <a:cubicBezTo>
                    <a:pt x="156731" y="77850"/>
                    <a:pt x="191362" y="84523"/>
                    <a:pt x="224405" y="99775"/>
                  </a:cubicBezTo>
                  <a:lnTo>
                    <a:pt x="251121" y="115667"/>
                  </a:lnTo>
                  <a:lnTo>
                    <a:pt x="0" y="115667"/>
                  </a:lnTo>
                  <a:lnTo>
                    <a:pt x="21701" y="102954"/>
                  </a:lnTo>
                  <a:cubicBezTo>
                    <a:pt x="53790" y="88019"/>
                    <a:pt x="87945" y="79598"/>
                    <a:pt x="122338" y="78724"/>
                  </a:cubicBezTo>
                  <a:close/>
                  <a:moveTo>
                    <a:pt x="2048425" y="0"/>
                  </a:moveTo>
                  <a:lnTo>
                    <a:pt x="2162322" y="3072"/>
                  </a:lnTo>
                  <a:lnTo>
                    <a:pt x="2162322" y="115667"/>
                  </a:lnTo>
                  <a:lnTo>
                    <a:pt x="1721788" y="115667"/>
                  </a:lnTo>
                  <a:lnTo>
                    <a:pt x="1820303" y="60374"/>
                  </a:lnTo>
                  <a:cubicBezTo>
                    <a:pt x="1893378" y="26692"/>
                    <a:pt x="1970266" y="5720"/>
                    <a:pt x="2048425" y="0"/>
                  </a:cubicBezTo>
                  <a:close/>
                </a:path>
              </a:pathLst>
            </a:custGeom>
            <a:solidFill>
              <a:schemeClr val="lt1">
                <a:alpha val="28235"/>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487" name="Google Shape;487;p23"/>
            <p:cNvSpPr/>
            <p:nvPr/>
          </p:nvSpPr>
          <p:spPr>
            <a:xfrm>
              <a:off x="9557646" y="3429000"/>
              <a:ext cx="2634355" cy="2302264"/>
            </a:xfrm>
            <a:custGeom>
              <a:rect b="b" l="l" r="r" t="t"/>
              <a:pathLst>
                <a:path extrusionOk="0" h="2302264" w="2634355">
                  <a:moveTo>
                    <a:pt x="1595709" y="546"/>
                  </a:moveTo>
                  <a:cubicBezTo>
                    <a:pt x="1641014" y="-2701"/>
                    <a:pt x="1683905" y="8262"/>
                    <a:pt x="1718219" y="40674"/>
                  </a:cubicBezTo>
                  <a:cubicBezTo>
                    <a:pt x="1799555" y="116935"/>
                    <a:pt x="1774139" y="249121"/>
                    <a:pt x="1728386" y="350804"/>
                  </a:cubicBezTo>
                  <a:cubicBezTo>
                    <a:pt x="1570799" y="706694"/>
                    <a:pt x="1281038" y="991404"/>
                    <a:pt x="1113285" y="1342208"/>
                  </a:cubicBezTo>
                  <a:cubicBezTo>
                    <a:pt x="1092950" y="1372711"/>
                    <a:pt x="1077698" y="1428637"/>
                    <a:pt x="1103118" y="1459143"/>
                  </a:cubicBezTo>
                  <a:cubicBezTo>
                    <a:pt x="1148870" y="1520152"/>
                    <a:pt x="1230204" y="1459143"/>
                    <a:pt x="1265789" y="1418469"/>
                  </a:cubicBezTo>
                  <a:cubicBezTo>
                    <a:pt x="1601299" y="1047330"/>
                    <a:pt x="1891058" y="605011"/>
                    <a:pt x="2287569" y="289795"/>
                  </a:cubicBezTo>
                  <a:cubicBezTo>
                    <a:pt x="2368907" y="228785"/>
                    <a:pt x="2475658" y="167776"/>
                    <a:pt x="2567163" y="223701"/>
                  </a:cubicBezTo>
                  <a:cubicBezTo>
                    <a:pt x="2590037" y="236411"/>
                    <a:pt x="2607830" y="254205"/>
                    <a:pt x="2620539" y="275177"/>
                  </a:cubicBezTo>
                  <a:lnTo>
                    <a:pt x="2634355" y="317786"/>
                  </a:lnTo>
                  <a:lnTo>
                    <a:pt x="2634355" y="458221"/>
                  </a:lnTo>
                  <a:lnTo>
                    <a:pt x="2627528" y="485533"/>
                  </a:lnTo>
                  <a:cubicBezTo>
                    <a:pt x="2611642" y="528748"/>
                    <a:pt x="2587495" y="569421"/>
                    <a:pt x="2562079" y="610095"/>
                  </a:cubicBezTo>
                  <a:cubicBezTo>
                    <a:pt x="2389239" y="889722"/>
                    <a:pt x="2145231" y="1128675"/>
                    <a:pt x="1911393" y="1357460"/>
                  </a:cubicBezTo>
                  <a:cubicBezTo>
                    <a:pt x="1789388" y="1479478"/>
                    <a:pt x="1672469" y="1601497"/>
                    <a:pt x="1565715" y="1733685"/>
                  </a:cubicBezTo>
                  <a:cubicBezTo>
                    <a:pt x="1494546" y="1820114"/>
                    <a:pt x="1484378" y="1992974"/>
                    <a:pt x="1647052" y="1942132"/>
                  </a:cubicBezTo>
                  <a:cubicBezTo>
                    <a:pt x="1723302" y="1916713"/>
                    <a:pt x="1789388" y="1850620"/>
                    <a:pt x="1850389" y="1799778"/>
                  </a:cubicBezTo>
                  <a:cubicBezTo>
                    <a:pt x="2038480" y="1647254"/>
                    <a:pt x="2221484" y="1489646"/>
                    <a:pt x="2409575" y="1337124"/>
                  </a:cubicBezTo>
                  <a:cubicBezTo>
                    <a:pt x="2470577" y="1286283"/>
                    <a:pt x="2531578" y="1235441"/>
                    <a:pt x="2607831" y="1215106"/>
                  </a:cubicBezTo>
                  <a:lnTo>
                    <a:pt x="2634355" y="1211326"/>
                  </a:lnTo>
                  <a:lnTo>
                    <a:pt x="2634355" y="1689785"/>
                  </a:lnTo>
                  <a:lnTo>
                    <a:pt x="2631024" y="1693330"/>
                  </a:lnTo>
                  <a:cubicBezTo>
                    <a:pt x="2491863" y="1821068"/>
                    <a:pt x="2326967" y="1923067"/>
                    <a:pt x="2170651" y="2033648"/>
                  </a:cubicBezTo>
                  <a:cubicBezTo>
                    <a:pt x="1992728" y="2160750"/>
                    <a:pt x="1789388" y="2247181"/>
                    <a:pt x="1570799" y="2277684"/>
                  </a:cubicBezTo>
                  <a:cubicBezTo>
                    <a:pt x="1311541" y="2318358"/>
                    <a:pt x="996364" y="2318358"/>
                    <a:pt x="701522" y="2201424"/>
                  </a:cubicBezTo>
                  <a:cubicBezTo>
                    <a:pt x="848941" y="2196340"/>
                    <a:pt x="991280" y="2084489"/>
                    <a:pt x="1052281" y="1921797"/>
                  </a:cubicBezTo>
                  <a:cubicBezTo>
                    <a:pt x="1133618" y="1708263"/>
                    <a:pt x="1042116" y="1479478"/>
                    <a:pt x="859109" y="1413385"/>
                  </a:cubicBezTo>
                  <a:cubicBezTo>
                    <a:pt x="671021" y="1347292"/>
                    <a:pt x="457513" y="1464227"/>
                    <a:pt x="381263" y="1677760"/>
                  </a:cubicBezTo>
                  <a:cubicBezTo>
                    <a:pt x="335511" y="1799778"/>
                    <a:pt x="345678" y="1926881"/>
                    <a:pt x="396512" y="2023480"/>
                  </a:cubicBezTo>
                  <a:cubicBezTo>
                    <a:pt x="238924" y="1891291"/>
                    <a:pt x="101670" y="1713347"/>
                    <a:pt x="0" y="1459143"/>
                  </a:cubicBezTo>
                  <a:cubicBezTo>
                    <a:pt x="45752" y="1535404"/>
                    <a:pt x="188088" y="1555742"/>
                    <a:pt x="284677" y="1525236"/>
                  </a:cubicBezTo>
                  <a:cubicBezTo>
                    <a:pt x="533767" y="1443891"/>
                    <a:pt x="671021" y="1215106"/>
                    <a:pt x="793024" y="1001572"/>
                  </a:cubicBezTo>
                  <a:cubicBezTo>
                    <a:pt x="965863" y="696524"/>
                    <a:pt x="1113285" y="340636"/>
                    <a:pt x="1377627" y="101683"/>
                  </a:cubicBezTo>
                  <a:cubicBezTo>
                    <a:pt x="1437993" y="50841"/>
                    <a:pt x="1520202" y="5958"/>
                    <a:pt x="1595709" y="546"/>
                  </a:cubicBezTo>
                  <a:close/>
                </a:path>
              </a:pathLst>
            </a:custGeom>
            <a:solidFill>
              <a:schemeClr val="lt1">
                <a:alpha val="28235"/>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24"/>
          <p:cNvSpPr txBox="1"/>
          <p:nvPr>
            <p:ph idx="1" type="body"/>
          </p:nvPr>
        </p:nvSpPr>
        <p:spPr>
          <a:xfrm>
            <a:off x="854280" y="925680"/>
            <a:ext cx="10483431" cy="80426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Möjliga källor till nätverkande</a:t>
            </a:r>
            <a:endParaRPr/>
          </a:p>
          <a:p>
            <a:pPr indent="0" lvl="0" marL="0" rtl="0" algn="l">
              <a:lnSpc>
                <a:spcPct val="100000"/>
              </a:lnSpc>
              <a:spcBef>
                <a:spcPts val="0"/>
              </a:spcBef>
              <a:spcAft>
                <a:spcPts val="0"/>
              </a:spcAft>
              <a:buClr>
                <a:srgbClr val="915F9E"/>
              </a:buClr>
              <a:buSzPts val="3600"/>
              <a:buNone/>
            </a:pPr>
            <a:r>
              <a:t/>
            </a:r>
            <a:endParaRPr/>
          </a:p>
        </p:txBody>
      </p:sp>
      <p:sp>
        <p:nvSpPr>
          <p:cNvPr id="493" name="Google Shape;493;p24"/>
          <p:cNvSpPr txBox="1"/>
          <p:nvPr>
            <p:ph idx="2" type="body"/>
          </p:nvPr>
        </p:nvSpPr>
        <p:spPr>
          <a:xfrm>
            <a:off x="854282" y="1864553"/>
            <a:ext cx="10483429" cy="443957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lang="en-US"/>
              <a:t>Att låsa upp möjligheter via dessa konkreta källor för nätverkande som underlättar kopplingar, samarbete och stöd för att navigera i </a:t>
            </a:r>
            <a:r>
              <a:rPr lang="en-US"/>
              <a:t>entreprenörs landskapet</a:t>
            </a:r>
            <a:r>
              <a:rPr lang="en-US"/>
              <a:t> kan hjälpa till att underlätta entreprenörsresan.</a:t>
            </a:r>
            <a:endParaRPr/>
          </a:p>
          <a:p>
            <a:pPr indent="0" lvl="0" marL="0" rtl="0" algn="l">
              <a:lnSpc>
                <a:spcPct val="100000"/>
              </a:lnSpc>
              <a:spcBef>
                <a:spcPts val="1200"/>
              </a:spcBef>
              <a:spcAft>
                <a:spcPts val="0"/>
              </a:spcAft>
              <a:buClr>
                <a:srgbClr val="0C2D45"/>
              </a:buClr>
              <a:buSzPts val="2400"/>
              <a:buNone/>
            </a:pPr>
            <a:r>
              <a:t/>
            </a:r>
            <a:endParaRPr/>
          </a:p>
          <a:p>
            <a:pPr indent="0" lvl="0" marL="0" rtl="0" algn="l">
              <a:lnSpc>
                <a:spcPct val="100000"/>
              </a:lnSpc>
              <a:spcBef>
                <a:spcPts val="1200"/>
              </a:spcBef>
              <a:spcAft>
                <a:spcPts val="0"/>
              </a:spcAft>
              <a:buClr>
                <a:srgbClr val="0C2D45"/>
              </a:buClr>
              <a:buSzPts val="2400"/>
              <a:buNone/>
            </a:pPr>
            <a:r>
              <a:t/>
            </a:r>
            <a:endParaRPr/>
          </a:p>
          <a:p>
            <a:pPr indent="0" lvl="0" marL="0" rtl="0" algn="l">
              <a:lnSpc>
                <a:spcPct val="100000"/>
              </a:lnSpc>
              <a:spcBef>
                <a:spcPts val="1200"/>
              </a:spcBef>
              <a:spcAft>
                <a:spcPts val="0"/>
              </a:spcAft>
              <a:buClr>
                <a:srgbClr val="0C2D45"/>
              </a:buClr>
              <a:buSzPts val="2400"/>
              <a:buNone/>
            </a:pPr>
            <a:r>
              <a:t/>
            </a:r>
            <a:endParaRPr/>
          </a:p>
          <a:p>
            <a:pPr indent="0" lvl="0" marL="0" rtl="0" algn="l">
              <a:lnSpc>
                <a:spcPct val="100000"/>
              </a:lnSpc>
              <a:spcBef>
                <a:spcPts val="1200"/>
              </a:spcBef>
              <a:spcAft>
                <a:spcPts val="0"/>
              </a:spcAft>
              <a:buClr>
                <a:srgbClr val="0C2D45"/>
              </a:buClr>
              <a:buSzPts val="2400"/>
              <a:buNone/>
            </a:pPr>
            <a:r>
              <a:t/>
            </a:r>
            <a:endParaRPr/>
          </a:p>
          <a:p>
            <a:pPr indent="0" lvl="0" marL="0" rtl="0" algn="l">
              <a:lnSpc>
                <a:spcPct val="100000"/>
              </a:lnSpc>
              <a:spcBef>
                <a:spcPts val="1200"/>
              </a:spcBef>
              <a:spcAft>
                <a:spcPts val="0"/>
              </a:spcAft>
              <a:buClr>
                <a:srgbClr val="0C2D45"/>
              </a:buClr>
              <a:buSzPts val="2400"/>
              <a:buNone/>
            </a:pPr>
            <a:r>
              <a:t/>
            </a:r>
            <a:endParaRPr/>
          </a:p>
          <a:p>
            <a:pPr indent="-381000" lvl="0" marL="457200" rtl="0" algn="l">
              <a:spcBef>
                <a:spcPts val="600"/>
              </a:spcBef>
              <a:spcAft>
                <a:spcPts val="0"/>
              </a:spcAft>
              <a:buSzPts val="2400"/>
              <a:buChar char="•"/>
            </a:pPr>
            <a:r>
              <a:rPr lang="en-US"/>
              <a:t>Lokal handelskammare</a:t>
            </a:r>
            <a:endParaRPr/>
          </a:p>
          <a:p>
            <a:pPr indent="-381000" lvl="0" marL="457200" rtl="0" algn="l">
              <a:spcBef>
                <a:spcPts val="600"/>
              </a:spcBef>
              <a:spcAft>
                <a:spcPts val="0"/>
              </a:spcAft>
              <a:buSzPts val="2400"/>
              <a:buChar char="•"/>
            </a:pPr>
            <a:r>
              <a:rPr lang="en-US"/>
              <a:t>Minoritetsnätverksevenemang för företag</a:t>
            </a:r>
            <a:endParaRPr/>
          </a:p>
          <a:p>
            <a:pPr indent="-381000" lvl="0" marL="457200" rtl="0" algn="l">
              <a:spcBef>
                <a:spcPts val="600"/>
              </a:spcBef>
              <a:spcAft>
                <a:spcPts val="0"/>
              </a:spcAft>
              <a:buSzPts val="2400"/>
              <a:buChar char="•"/>
            </a:pPr>
            <a:r>
              <a:rPr lang="en-US"/>
              <a:t>Specifika LinkedIn- och industri forum</a:t>
            </a:r>
            <a:endParaRPr/>
          </a:p>
          <a:p>
            <a:pPr indent="-381000" lvl="0" marL="457200" rtl="0" algn="l">
              <a:spcBef>
                <a:spcPts val="600"/>
              </a:spcBef>
              <a:spcAft>
                <a:spcPts val="0"/>
              </a:spcAft>
              <a:buSzPts val="2400"/>
              <a:buChar char="•"/>
            </a:pPr>
            <a:r>
              <a:rPr lang="en-US"/>
              <a:t>Mentorskapsprogram för minoritets entreprenörer</a:t>
            </a:r>
            <a:endParaRPr/>
          </a:p>
          <a:p>
            <a:pPr indent="-381000" lvl="0" marL="457200" rtl="0" algn="l">
              <a:spcBef>
                <a:spcPts val="600"/>
              </a:spcBef>
              <a:spcAft>
                <a:spcPts val="0"/>
              </a:spcAft>
              <a:buSzPts val="2400"/>
              <a:buChar char="•"/>
            </a:pPr>
            <a:r>
              <a:rPr lang="en-US"/>
              <a:t>Samhällsbaserade entreprenörskap workshops</a:t>
            </a:r>
            <a:endParaRPr/>
          </a:p>
          <a:p>
            <a:pPr indent="-381000" lvl="0" marL="457200" rtl="0" algn="l">
              <a:spcBef>
                <a:spcPts val="600"/>
              </a:spcBef>
              <a:spcAft>
                <a:spcPts val="0"/>
              </a:spcAft>
              <a:buSzPts val="2400"/>
              <a:buChar char="•"/>
            </a:pPr>
            <a:r>
              <a:rPr lang="en-US"/>
              <a:t>Regeringens små företagsinitiativ</a:t>
            </a:r>
            <a:endParaRPr/>
          </a:p>
          <a:p>
            <a:pPr indent="-381000" lvl="0" marL="457200" rtl="0" algn="l">
              <a:spcBef>
                <a:spcPts val="600"/>
              </a:spcBef>
              <a:spcAft>
                <a:spcPts val="0"/>
              </a:spcAft>
              <a:buSzPts val="2400"/>
              <a:buChar char="•"/>
            </a:pPr>
            <a:r>
              <a:rPr lang="en-US"/>
              <a:t>Olika Co-Working Spaces</a:t>
            </a:r>
            <a:endParaRPr/>
          </a:p>
          <a:p>
            <a:pPr indent="0" lvl="0" marL="0" rtl="0" algn="l">
              <a:lnSpc>
                <a:spcPct val="100000"/>
              </a:lnSpc>
              <a:spcBef>
                <a:spcPts val="600"/>
              </a:spcBef>
              <a:spcAft>
                <a:spcPts val="0"/>
              </a:spcAft>
              <a:buClr>
                <a:srgbClr val="0C2D45"/>
              </a:buClr>
              <a:buSzPts val="2400"/>
              <a:buNone/>
            </a:pPr>
            <a:r>
              <a:t/>
            </a:r>
            <a:endParaRPr/>
          </a:p>
        </p:txBody>
      </p:sp>
      <p:pic>
        <p:nvPicPr>
          <p:cNvPr descr="A group of people standing together&#10;&#10;Description automatically generated" id="494" name="Google Shape;494;p24"/>
          <p:cNvPicPr preferRelativeResize="0"/>
          <p:nvPr/>
        </p:nvPicPr>
        <p:blipFill rotWithShape="1">
          <a:blip r:embed="rId3">
            <a:alphaModFix/>
          </a:blip>
          <a:srcRect b="0" l="0" r="0" t="0"/>
          <a:stretch/>
        </p:blipFill>
        <p:spPr>
          <a:xfrm>
            <a:off x="1759849" y="3352806"/>
            <a:ext cx="3642360" cy="1957230"/>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392"/>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25"/>
          <p:cNvSpPr txBox="1"/>
          <p:nvPr>
            <p:ph idx="1" type="body"/>
          </p:nvPr>
        </p:nvSpPr>
        <p:spPr>
          <a:xfrm>
            <a:off x="2363461" y="541048"/>
            <a:ext cx="7465079" cy="723352"/>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915F9E"/>
              </a:buClr>
              <a:buSzPts val="3600"/>
              <a:buNone/>
            </a:pPr>
            <a:r>
              <a:rPr lang="en-US"/>
              <a:t>CASE STUDY: EKE group</a:t>
            </a:r>
            <a:endParaRPr/>
          </a:p>
        </p:txBody>
      </p:sp>
      <p:sp>
        <p:nvSpPr>
          <p:cNvPr id="500" name="Google Shape;500;p25"/>
          <p:cNvSpPr txBox="1"/>
          <p:nvPr>
            <p:ph idx="2" type="body"/>
          </p:nvPr>
        </p:nvSpPr>
        <p:spPr>
          <a:xfrm>
            <a:off x="2363461" y="1203259"/>
            <a:ext cx="7465079" cy="2654613"/>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0C2D45"/>
              </a:buClr>
              <a:buSzPts val="2400"/>
              <a:buNone/>
            </a:pPr>
            <a:r>
              <a:rPr b="1" lang="en-US" u="sng">
                <a:solidFill>
                  <a:schemeClr val="hlink"/>
                </a:solidFill>
                <a:hlinkClick r:id="rId3"/>
              </a:rPr>
              <a:t>EKE</a:t>
            </a:r>
            <a:r>
              <a:rPr lang="en-US"/>
              <a:t> (Entrepreneurship &amp; Knowledge Exchange) group is an initiative created by Outside Media &amp; Knowledge, with the desire to create a space for sharing knowledge in the area of entrepreneurship, non-formal adult education, and empowerment through professional and personal development of skills and networks.</a:t>
            </a:r>
            <a:endParaRPr/>
          </a:p>
          <a:p>
            <a:pPr indent="0" lvl="0" marL="0" rtl="0" algn="ctr">
              <a:lnSpc>
                <a:spcPct val="100000"/>
              </a:lnSpc>
              <a:spcBef>
                <a:spcPts val="0"/>
              </a:spcBef>
              <a:spcAft>
                <a:spcPts val="0"/>
              </a:spcAft>
              <a:buClr>
                <a:srgbClr val="0C2D45"/>
              </a:buClr>
              <a:buSzPts val="2400"/>
              <a:buNone/>
            </a:pPr>
            <a:r>
              <a:t/>
            </a:r>
            <a:endParaRPr/>
          </a:p>
        </p:txBody>
      </p:sp>
      <p:pic>
        <p:nvPicPr>
          <p:cNvPr id="501" name="Google Shape;501;p25"/>
          <p:cNvPicPr preferRelativeResize="0"/>
          <p:nvPr>
            <p:ph idx="3" type="pic"/>
          </p:nvPr>
        </p:nvPicPr>
        <p:blipFill rotWithShape="1">
          <a:blip r:embed="rId4">
            <a:alphaModFix/>
          </a:blip>
          <a:srcRect b="0" l="0" r="0" t="0"/>
          <a:stretch/>
        </p:blipFill>
        <p:spPr>
          <a:xfrm>
            <a:off x="0" y="0"/>
            <a:ext cx="12192000" cy="6858000"/>
          </a:xfrm>
          <a:prstGeom prst="rect">
            <a:avLst/>
          </a:prstGeom>
          <a:solidFill>
            <a:srgbClr val="D8D8D8"/>
          </a:solidFill>
          <a:ln>
            <a:noFill/>
          </a:ln>
        </p:spPr>
      </p:pic>
      <p:pic>
        <p:nvPicPr>
          <p:cNvPr descr="A brochure with a landscape&#10;&#10;Description automatically generated" id="502" name="Google Shape;502;p25"/>
          <p:cNvPicPr preferRelativeResize="0"/>
          <p:nvPr/>
        </p:nvPicPr>
        <p:blipFill rotWithShape="1">
          <a:blip r:embed="rId5">
            <a:alphaModFix/>
          </a:blip>
          <a:srcRect b="0" l="0" r="0" t="0"/>
          <a:stretch/>
        </p:blipFill>
        <p:spPr>
          <a:xfrm>
            <a:off x="3342984" y="3834148"/>
            <a:ext cx="5775137" cy="2880392"/>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26"/>
          <p:cNvSpPr txBox="1"/>
          <p:nvPr>
            <p:ph idx="1" type="body"/>
          </p:nvPr>
        </p:nvSpPr>
        <p:spPr>
          <a:xfrm>
            <a:off x="759389" y="523547"/>
            <a:ext cx="10483431" cy="80426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FALLSTUDIE: EKE-grupp – varje möte fokuserar på ett annat ämne eller färdighet</a:t>
            </a:r>
            <a:endParaRPr/>
          </a:p>
          <a:p>
            <a:pPr indent="0" lvl="0" marL="0" rtl="0" algn="l">
              <a:lnSpc>
                <a:spcPct val="100000"/>
              </a:lnSpc>
              <a:spcBef>
                <a:spcPts val="0"/>
              </a:spcBef>
              <a:spcAft>
                <a:spcPts val="0"/>
              </a:spcAft>
              <a:buClr>
                <a:srgbClr val="915F9E"/>
              </a:buClr>
              <a:buSzPts val="3600"/>
              <a:buNone/>
            </a:pPr>
            <a:r>
              <a:t/>
            </a:r>
            <a:endParaRPr/>
          </a:p>
        </p:txBody>
      </p:sp>
      <p:pic>
        <p:nvPicPr>
          <p:cNvPr descr="A table with food and art supplies&#10;&#10;Description automatically generated" id="508" name="Google Shape;508;p26"/>
          <p:cNvPicPr preferRelativeResize="0"/>
          <p:nvPr/>
        </p:nvPicPr>
        <p:blipFill rotWithShape="1">
          <a:blip r:embed="rId3">
            <a:alphaModFix/>
          </a:blip>
          <a:srcRect b="0" l="0" r="0" t="0"/>
          <a:stretch/>
        </p:blipFill>
        <p:spPr>
          <a:xfrm>
            <a:off x="397300" y="1957479"/>
            <a:ext cx="7060108" cy="3974841"/>
          </a:xfrm>
          <a:prstGeom prst="rect">
            <a:avLst/>
          </a:prstGeom>
          <a:noFill/>
          <a:ln>
            <a:noFill/>
          </a:ln>
          <a:effectLst>
            <a:outerShdw blurRad="292100" rotWithShape="0" algn="tl" dir="2700000" dist="139700">
              <a:srgbClr val="333333">
                <a:alpha val="64313"/>
              </a:srgbClr>
            </a:outerShdw>
          </a:effectLst>
        </p:spPr>
      </p:pic>
      <p:pic>
        <p:nvPicPr>
          <p:cNvPr descr="A brochure with a landscape&#10;&#10;Description automatically generated" id="509" name="Google Shape;509;p26"/>
          <p:cNvPicPr preferRelativeResize="0"/>
          <p:nvPr/>
        </p:nvPicPr>
        <p:blipFill rotWithShape="1">
          <a:blip r:embed="rId4">
            <a:alphaModFix/>
          </a:blip>
          <a:srcRect b="0" l="0" r="0" t="0"/>
          <a:stretch/>
        </p:blipFill>
        <p:spPr>
          <a:xfrm>
            <a:off x="6019563" y="2325234"/>
            <a:ext cx="5775137" cy="2880392"/>
          </a:xfrm>
          <a:prstGeom prst="rect">
            <a:avLst/>
          </a:prstGeom>
          <a:noFill/>
          <a:ln>
            <a:noFill/>
          </a:ln>
          <a:effectLst>
            <a:outerShdw blurRad="292100" rotWithShape="0" algn="tl" dir="2700000" dist="139700">
              <a:srgbClr val="333333">
                <a:alpha val="64313"/>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27"/>
          <p:cNvSpPr txBox="1"/>
          <p:nvPr>
            <p:ph idx="1" type="body"/>
          </p:nvPr>
        </p:nvSpPr>
        <p:spPr>
          <a:xfrm>
            <a:off x="854280" y="925680"/>
            <a:ext cx="10483431" cy="80426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FALLSTUDIE: EKE-grupp</a:t>
            </a:r>
            <a:endParaRPr/>
          </a:p>
          <a:p>
            <a:pPr indent="0" lvl="0" marL="0" rtl="0" algn="l">
              <a:lnSpc>
                <a:spcPct val="100000"/>
              </a:lnSpc>
              <a:spcBef>
                <a:spcPts val="0"/>
              </a:spcBef>
              <a:spcAft>
                <a:spcPts val="0"/>
              </a:spcAft>
              <a:buClr>
                <a:srgbClr val="915F9E"/>
              </a:buClr>
              <a:buSzPts val="3600"/>
              <a:buNone/>
            </a:pPr>
            <a:r>
              <a:t/>
            </a:r>
            <a:endParaRPr/>
          </a:p>
        </p:txBody>
      </p:sp>
      <p:sp>
        <p:nvSpPr>
          <p:cNvPr id="515" name="Google Shape;515;p27"/>
          <p:cNvSpPr txBox="1"/>
          <p:nvPr>
            <p:ph idx="2" type="body"/>
          </p:nvPr>
        </p:nvSpPr>
        <p:spPr>
          <a:xfrm>
            <a:off x="854282" y="2125809"/>
            <a:ext cx="10483429" cy="443957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lang="en-US"/>
              <a:t>Som en plats för vänlighet, ömsesidigt stöd, lärande och användbar information är denna grupp inkluderande och välkomnar olika människor, med målet att möjliggöra meningsfullt utbyte av kunskap och resurser. De vill se framsteg för små och medelstora företagare, särskilt de som kämpar på grund av språk eller andra hinder i Tysklands område.</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rPr lang="en-US"/>
              <a:t>Genom att ömsesidigt dela meningsfulla resurser relaterade till ämnena entreprenörskap, personlig utveckling och professionell tillväxt, fungerar denna grupp som ett utmärkt exempel på nätverksmöjligheter för dem som befinner sig i samhällets utkanter. Det skapar också en uppmuntrande och inspirerande miljö för dem som behöver motivation på sin resa.</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id="520" name="Google Shape;520;p28"/>
          <p:cNvPicPr preferRelativeResize="0"/>
          <p:nvPr>
            <p:ph idx="2" type="pic"/>
          </p:nvPr>
        </p:nvPicPr>
        <p:blipFill rotWithShape="1">
          <a:blip r:embed="rId3">
            <a:alphaModFix/>
          </a:blip>
          <a:srcRect b="0" l="0" r="0" t="0"/>
          <a:stretch/>
        </p:blipFill>
        <p:spPr>
          <a:xfrm>
            <a:off x="0" y="0"/>
            <a:ext cx="4163818" cy="6858000"/>
          </a:xfrm>
          <a:prstGeom prst="rect">
            <a:avLst/>
          </a:prstGeom>
          <a:solidFill>
            <a:srgbClr val="D8D8D8"/>
          </a:solidFill>
          <a:ln>
            <a:noFill/>
          </a:ln>
        </p:spPr>
      </p:pic>
      <p:sp>
        <p:nvSpPr>
          <p:cNvPr id="521" name="Google Shape;521;p28"/>
          <p:cNvSpPr txBox="1"/>
          <p:nvPr>
            <p:ph idx="1" type="body"/>
          </p:nvPr>
        </p:nvSpPr>
        <p:spPr>
          <a:xfrm>
            <a:off x="4996019" y="1034821"/>
            <a:ext cx="6577261" cy="8451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VIKTIGHETEN AV MENTORSKAP</a:t>
            </a:r>
            <a:endParaRPr/>
          </a:p>
        </p:txBody>
      </p:sp>
      <p:sp>
        <p:nvSpPr>
          <p:cNvPr id="522" name="Google Shape;522;p28"/>
          <p:cNvSpPr txBox="1"/>
          <p:nvPr>
            <p:ph idx="3" type="body"/>
          </p:nvPr>
        </p:nvSpPr>
        <p:spPr>
          <a:xfrm>
            <a:off x="4996019" y="2178493"/>
            <a:ext cx="6561082" cy="121020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1700"/>
              <a:buNone/>
            </a:pPr>
            <a:r>
              <a:rPr lang="en-US"/>
              <a:t>Mentorskap är särskilt viktigt eftersom migranter ofta möter unika utmaningar i okända affärslandskap. Att ha en mentor ger dem ett extra lyft genom att erbjuda vägledning, insikter och ett stödnätverk, hjälpa till att navigera i kulturella nyanser, komma åt resurser och övervinna hinder, vilket i slutändan ökar deras chanser att lyckas.</a:t>
            </a:r>
            <a:endParaRPr/>
          </a:p>
        </p:txBody>
      </p:sp>
      <p:sp>
        <p:nvSpPr>
          <p:cNvPr id="523" name="Google Shape;523;p28"/>
          <p:cNvSpPr txBox="1"/>
          <p:nvPr>
            <p:ph idx="4" type="body"/>
          </p:nvPr>
        </p:nvSpPr>
        <p:spPr>
          <a:xfrm>
            <a:off x="4303748" y="4897435"/>
            <a:ext cx="3700448" cy="1632228"/>
          </a:xfrm>
          <a:prstGeom prst="rect">
            <a:avLst/>
          </a:prstGeom>
          <a:noFill/>
          <a:ln>
            <a:noFill/>
          </a:ln>
        </p:spPr>
        <p:txBody>
          <a:bodyPr anchorCtr="0" anchor="ctr" bIns="45700" lIns="91425" spcFirstLastPara="1" rIns="91425" wrap="square" tIns="45700">
            <a:normAutofit/>
          </a:bodyPr>
          <a:lstStyle/>
          <a:p>
            <a:pPr indent="0" lvl="0" marL="0" rtl="0" algn="ctr">
              <a:lnSpc>
                <a:spcPct val="88750"/>
              </a:lnSpc>
              <a:spcBef>
                <a:spcPts val="0"/>
              </a:spcBef>
              <a:spcAft>
                <a:spcPts val="0"/>
              </a:spcAft>
              <a:buClr>
                <a:schemeClr val="lt1"/>
              </a:buClr>
              <a:buSzPts val="1600"/>
              <a:buNone/>
            </a:pPr>
            <a:r>
              <a:rPr lang="en-US"/>
              <a:t>En mentor är någon som låter dig se hoppet inom dig själv.</a:t>
            </a:r>
            <a:endParaRPr/>
          </a:p>
          <a:p>
            <a:pPr indent="0" lvl="0" marL="0" rtl="0" algn="ctr">
              <a:lnSpc>
                <a:spcPct val="88750"/>
              </a:lnSpc>
              <a:spcBef>
                <a:spcPts val="0"/>
              </a:spcBef>
              <a:spcAft>
                <a:spcPts val="0"/>
              </a:spcAft>
              <a:buClr>
                <a:schemeClr val="lt1"/>
              </a:buClr>
              <a:buSzPts val="1600"/>
              <a:buNone/>
            </a:pPr>
            <a:r>
              <a:t/>
            </a:r>
            <a:endParaRPr/>
          </a:p>
          <a:p>
            <a:pPr indent="0" lvl="0" marL="0" rtl="0" algn="ctr">
              <a:lnSpc>
                <a:spcPct val="88750"/>
              </a:lnSpc>
              <a:spcBef>
                <a:spcPts val="0"/>
              </a:spcBef>
              <a:spcAft>
                <a:spcPts val="0"/>
              </a:spcAft>
              <a:buClr>
                <a:schemeClr val="lt1"/>
              </a:buClr>
              <a:buSzPts val="1600"/>
              <a:buNone/>
            </a:pPr>
            <a:r>
              <a:rPr lang="en-US"/>
              <a:t>A mentor is someone who allows you to see the hope inside yourself.</a:t>
            </a:r>
            <a:endParaRPr/>
          </a:p>
        </p:txBody>
      </p:sp>
      <p:sp>
        <p:nvSpPr>
          <p:cNvPr id="524" name="Google Shape;524;p28"/>
          <p:cNvSpPr txBox="1"/>
          <p:nvPr>
            <p:ph idx="5" type="body"/>
          </p:nvPr>
        </p:nvSpPr>
        <p:spPr>
          <a:xfrm rot="10800000">
            <a:off x="4892899" y="3389811"/>
            <a:ext cx="2522147" cy="216147"/>
          </a:xfrm>
          <a:prstGeom prst="rect">
            <a:avLst/>
          </a:prstGeom>
          <a:noFill/>
          <a:ln>
            <a:noFill/>
          </a:ln>
        </p:spPr>
        <p:txBody>
          <a:bodyPr anchorCtr="0" anchor="t" bIns="45700" lIns="91425" spcFirstLastPara="1" rIns="91425" wrap="square" tIns="45700">
            <a:noAutofit/>
          </a:bodyPr>
          <a:lstStyle/>
          <a:p>
            <a:pPr indent="0" lvl="0" marL="0" rtl="0" algn="ctr">
              <a:lnSpc>
                <a:spcPct val="10142"/>
              </a:lnSpc>
              <a:spcBef>
                <a:spcPts val="0"/>
              </a:spcBef>
              <a:spcAft>
                <a:spcPts val="0"/>
              </a:spcAft>
              <a:buClr>
                <a:srgbClr val="7ABB57"/>
              </a:buClr>
              <a:buSzPts val="14000"/>
              <a:buNone/>
            </a:pPr>
            <a:r>
              <a:rPr lang="en-US"/>
              <a:t>“</a:t>
            </a:r>
            <a:endParaRPr/>
          </a:p>
        </p:txBody>
      </p:sp>
      <p:sp>
        <p:nvSpPr>
          <p:cNvPr id="525" name="Google Shape;525;p28"/>
          <p:cNvSpPr txBox="1"/>
          <p:nvPr>
            <p:ph idx="6" type="body"/>
          </p:nvPr>
        </p:nvSpPr>
        <p:spPr>
          <a:xfrm>
            <a:off x="4303748" y="6000502"/>
            <a:ext cx="3700448" cy="638015"/>
          </a:xfrm>
          <a:prstGeom prst="rect">
            <a:avLst/>
          </a:prstGeom>
          <a:noFill/>
          <a:ln>
            <a:noFill/>
          </a:ln>
        </p:spPr>
        <p:txBody>
          <a:bodyPr anchorCtr="0" anchor="b" bIns="45700" lIns="91425" spcFirstLastPara="1" rIns="91425" wrap="square" tIns="45700">
            <a:noAutofit/>
          </a:bodyPr>
          <a:lstStyle/>
          <a:p>
            <a:pPr indent="0" lvl="0" marL="0" rtl="0" algn="ctr">
              <a:lnSpc>
                <a:spcPct val="118333"/>
              </a:lnSpc>
              <a:spcBef>
                <a:spcPts val="0"/>
              </a:spcBef>
              <a:spcAft>
                <a:spcPts val="0"/>
              </a:spcAft>
              <a:buClr>
                <a:schemeClr val="lt1"/>
              </a:buClr>
              <a:buSzPts val="1200"/>
              <a:buNone/>
            </a:pPr>
            <a:r>
              <a:rPr lang="en-US"/>
              <a:t>Oprah Winfrey</a:t>
            </a:r>
            <a:endParaRPr b="0"/>
          </a:p>
        </p:txBody>
      </p:sp>
      <p:sp>
        <p:nvSpPr>
          <p:cNvPr id="526" name="Google Shape;526;p28"/>
          <p:cNvSpPr txBox="1"/>
          <p:nvPr/>
        </p:nvSpPr>
        <p:spPr>
          <a:xfrm>
            <a:off x="11615942" y="11443924"/>
            <a:ext cx="576060" cy="430124"/>
          </a:xfrm>
          <a:prstGeom prst="rect">
            <a:avLst/>
          </a:prstGeom>
          <a:noFill/>
          <a:ln>
            <a:noFill/>
          </a:ln>
        </p:spPr>
        <p:txBody>
          <a:bodyPr anchorCtr="0" anchor="ctr" bIns="73725" lIns="147450" spcFirstLastPara="1" rIns="147450" wrap="square" tIns="73725">
            <a:noAutofit/>
          </a:bodyPr>
          <a:lstStyle/>
          <a:p>
            <a:pPr indent="0" lvl="0" marL="0" marR="0" rtl="0" algn="ctr">
              <a:lnSpc>
                <a:spcPct val="100000"/>
              </a:lnSpc>
              <a:spcBef>
                <a:spcPts val="0"/>
              </a:spcBef>
              <a:spcAft>
                <a:spcPts val="0"/>
              </a:spcAft>
              <a:buClr>
                <a:srgbClr val="000000"/>
              </a:buClr>
              <a:buSzPts val="1291"/>
              <a:buFont typeface="Arial"/>
              <a:buNone/>
            </a:pPr>
            <a:fld id="{00000000-1234-1234-1234-123412341234}" type="slidenum">
              <a:rPr b="0" i="0" lang="en-US" sz="1291" u="none" cap="none" strike="noStrike">
                <a:solidFill>
                  <a:schemeClr val="dk1"/>
                </a:solidFill>
                <a:latin typeface="Calibri"/>
                <a:ea typeface="Calibri"/>
                <a:cs typeface="Calibri"/>
                <a:sym typeface="Calibri"/>
              </a:rPr>
              <a:t>‹#›</a:t>
            </a:fld>
            <a:endParaRPr b="0" i="0" sz="1291" u="none" cap="none" strike="noStrike">
              <a:solidFill>
                <a:schemeClr val="dk1"/>
              </a:solidFill>
              <a:latin typeface="Calibri"/>
              <a:ea typeface="Calibri"/>
              <a:cs typeface="Calibri"/>
              <a:sym typeface="Calibri"/>
            </a:endParaRPr>
          </a:p>
        </p:txBody>
      </p:sp>
      <p:sp>
        <p:nvSpPr>
          <p:cNvPr id="527" name="Google Shape;527;p28"/>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dk1"/>
                </a:solidFill>
                <a:latin typeface="Calibri"/>
                <a:ea typeface="Calibri"/>
                <a:cs typeface="Calibri"/>
                <a:sym typeface="Calibri"/>
              </a:rPr>
              <a:t>‹#›</a:t>
            </a:fld>
            <a:endParaRPr b="0" i="0" sz="800" u="none" cap="none" strike="noStrik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29"/>
          <p:cNvSpPr txBox="1"/>
          <p:nvPr>
            <p:ph idx="1" type="body"/>
          </p:nvPr>
        </p:nvSpPr>
        <p:spPr>
          <a:xfrm>
            <a:off x="854280" y="925680"/>
            <a:ext cx="10483431" cy="80426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ÖVNING: Nätverks- och </a:t>
            </a:r>
            <a:r>
              <a:rPr lang="en-US"/>
              <a:t>mentorskap simulering</a:t>
            </a:r>
            <a:r>
              <a:rPr lang="en-US"/>
              <a:t>: Bygga ett stödnätverk</a:t>
            </a:r>
            <a:endParaRPr/>
          </a:p>
          <a:p>
            <a:pPr indent="0" lvl="0" marL="0" rtl="0" algn="l">
              <a:lnSpc>
                <a:spcPct val="100000"/>
              </a:lnSpc>
              <a:spcBef>
                <a:spcPts val="0"/>
              </a:spcBef>
              <a:spcAft>
                <a:spcPts val="0"/>
              </a:spcAft>
              <a:buClr>
                <a:srgbClr val="915F9E"/>
              </a:buClr>
              <a:buSzPts val="3600"/>
              <a:buNone/>
            </a:pPr>
            <a:r>
              <a:t/>
            </a:r>
            <a:endParaRPr/>
          </a:p>
        </p:txBody>
      </p:sp>
      <p:sp>
        <p:nvSpPr>
          <p:cNvPr id="533" name="Google Shape;533;p29"/>
          <p:cNvSpPr txBox="1"/>
          <p:nvPr>
            <p:ph idx="2" type="body"/>
          </p:nvPr>
        </p:nvSpPr>
        <p:spPr>
          <a:xfrm>
            <a:off x="854282" y="2125809"/>
            <a:ext cx="10483429" cy="443957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lang="en-US"/>
              <a:t>I denna simulering kliver deltagarna in i migrerande entreprenörers skor som står inför den dubbla utmaningen att starta ett företag och navigera i ett nytt kulturlandskap. Övningen innehåller scenarier som speglar kulturella nyanser, språkbarriärer och de unika perspektiven.</a:t>
            </a:r>
            <a:r>
              <a:rPr lang="en-US"/>
              <a:t> </a:t>
            </a:r>
            <a:endParaRPr/>
          </a:p>
          <a:p>
            <a:pPr indent="0" lvl="0" marL="0" rtl="0" algn="l">
              <a:lnSpc>
                <a:spcPct val="100000"/>
              </a:lnSpc>
              <a:spcBef>
                <a:spcPts val="0"/>
              </a:spcBef>
              <a:spcAft>
                <a:spcPts val="0"/>
              </a:spcAft>
              <a:buClr>
                <a:srgbClr val="0C2D45"/>
              </a:buClr>
              <a:buSzPts val="2400"/>
              <a:buNone/>
            </a:pPr>
            <a:r>
              <a:rPr lang="en-US"/>
              <a:t>Genom interaktivt rollspel övar deltagarna kulturellt känsliga nätverksstrategier, vilket främjar förståelse och samarbete. Simuleringen uppmuntrar deltagarna att omfamna sina unika upplevelser samtidigt som de bygger förbindelser, vilket framhäver styrkan i mångfald.</a:t>
            </a:r>
            <a:r>
              <a:rPr lang="en-US"/>
              <a:t> </a:t>
            </a:r>
            <a:endParaRPr/>
          </a:p>
          <a:p>
            <a:pPr indent="0" lvl="0" marL="0" rtl="0" algn="l">
              <a:lnSpc>
                <a:spcPct val="100000"/>
              </a:lnSpc>
              <a:spcBef>
                <a:spcPts val="0"/>
              </a:spcBef>
              <a:spcAft>
                <a:spcPts val="0"/>
              </a:spcAft>
              <a:buClr>
                <a:srgbClr val="0C2D45"/>
              </a:buClr>
              <a:buSzPts val="2400"/>
              <a:buNone/>
            </a:pPr>
            <a:r>
              <a:rPr lang="en-US"/>
              <a:t>Genom att ta itu med komplexiteten i att vara annorlunda som migrerande entreprenör syftar denna övning till att utrusta deltagarna med de färdigheter som behövs för att skapa meningsfulla kontakter, främja inkludering och trivas i den mångkulturella affärsmiljön.</a:t>
            </a:r>
            <a:endParaRPr/>
          </a:p>
          <a:p>
            <a:pPr indent="0" lvl="0" marL="0" rtl="0" algn="l">
              <a:lnSpc>
                <a:spcPct val="100000"/>
              </a:lnSpc>
              <a:spcBef>
                <a:spcPts val="0"/>
              </a:spcBef>
              <a:spcAft>
                <a:spcPts val="0"/>
              </a:spcAft>
              <a:buClr>
                <a:srgbClr val="0C2D45"/>
              </a:buClr>
              <a:buSzPts val="24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
          <p:cNvSpPr txBox="1"/>
          <p:nvPr>
            <p:ph idx="1" type="body"/>
          </p:nvPr>
        </p:nvSpPr>
        <p:spPr>
          <a:xfrm>
            <a:off x="1845059" y="994716"/>
            <a:ext cx="4279038" cy="757034"/>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7ABB57"/>
              </a:buClr>
              <a:buSzPts val="11600"/>
              <a:buNone/>
            </a:pPr>
            <a:r>
              <a:rPr lang="en-US"/>
              <a:t>01</a:t>
            </a:r>
            <a:endParaRPr/>
          </a:p>
        </p:txBody>
      </p:sp>
      <p:sp>
        <p:nvSpPr>
          <p:cNvPr id="238" name="Google Shape;238;p3"/>
          <p:cNvSpPr txBox="1"/>
          <p:nvPr>
            <p:ph idx="2" type="body"/>
          </p:nvPr>
        </p:nvSpPr>
        <p:spPr>
          <a:xfrm>
            <a:off x="1845056" y="703007"/>
            <a:ext cx="4250944" cy="882717"/>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915F9E"/>
              </a:buClr>
              <a:buSzPts val="4800"/>
              <a:buNone/>
            </a:pPr>
            <a:r>
              <a:rPr lang="en-US"/>
              <a:t>AVSNITT</a:t>
            </a:r>
            <a:endParaRPr/>
          </a:p>
        </p:txBody>
      </p:sp>
      <p:sp>
        <p:nvSpPr>
          <p:cNvPr id="239" name="Google Shape;239;p3"/>
          <p:cNvSpPr txBox="1"/>
          <p:nvPr>
            <p:ph idx="3" type="body"/>
          </p:nvPr>
        </p:nvSpPr>
        <p:spPr>
          <a:xfrm>
            <a:off x="2692250" y="3155300"/>
            <a:ext cx="3814200" cy="972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chemeClr val="lt1"/>
              </a:buClr>
              <a:buSzPts val="3600"/>
              <a:buNone/>
            </a:pPr>
            <a:r>
              <a:rPr lang="en-US"/>
              <a:t> Socioekonomiska utmaningar för migrant</a:t>
            </a:r>
            <a:endParaRPr/>
          </a:p>
          <a:p>
            <a:pPr indent="0" lvl="0" marL="0" rtl="0" algn="r">
              <a:lnSpc>
                <a:spcPct val="100000"/>
              </a:lnSpc>
              <a:spcBef>
                <a:spcPts val="0"/>
              </a:spcBef>
              <a:spcAft>
                <a:spcPts val="0"/>
              </a:spcAft>
              <a:buClr>
                <a:schemeClr val="lt1"/>
              </a:buClr>
              <a:buSzPts val="3600"/>
              <a:buFont typeface="Arial"/>
              <a:buNone/>
            </a:pPr>
            <a:r>
              <a:rPr lang="en-US"/>
              <a:t>entreprenörer</a:t>
            </a:r>
            <a:endParaRPr/>
          </a:p>
        </p:txBody>
      </p:sp>
      <p:pic>
        <p:nvPicPr>
          <p:cNvPr id="240" name="Google Shape;240;p3"/>
          <p:cNvPicPr preferRelativeResize="0"/>
          <p:nvPr>
            <p:ph idx="4" type="pic"/>
          </p:nvPr>
        </p:nvPicPr>
        <p:blipFill rotWithShape="1">
          <a:blip r:embed="rId3">
            <a:alphaModFix/>
          </a:blip>
          <a:srcRect b="0" l="21707" r="21705" t="0"/>
          <a:stretch/>
        </p:blipFill>
        <p:spPr>
          <a:xfrm>
            <a:off x="6841657" y="0"/>
            <a:ext cx="5364392" cy="6325815"/>
          </a:xfrm>
          <a:prstGeom prst="rect">
            <a:avLst/>
          </a:prstGeom>
          <a:solidFill>
            <a:srgbClr val="D8D8D8"/>
          </a:solidFill>
          <a:ln>
            <a:noFill/>
          </a:ln>
        </p:spPr>
      </p:pic>
      <p:grpSp>
        <p:nvGrpSpPr>
          <p:cNvPr id="241" name="Google Shape;241;p3"/>
          <p:cNvGrpSpPr/>
          <p:nvPr/>
        </p:nvGrpSpPr>
        <p:grpSpPr>
          <a:xfrm>
            <a:off x="-205469" y="3429000"/>
            <a:ext cx="2946331" cy="3019795"/>
            <a:chOff x="3177766" y="6791136"/>
            <a:chExt cx="1361636" cy="1395587"/>
          </a:xfrm>
        </p:grpSpPr>
        <p:sp>
          <p:nvSpPr>
            <p:cNvPr id="242" name="Google Shape;242;p3"/>
            <p:cNvSpPr/>
            <p:nvPr/>
          </p:nvSpPr>
          <p:spPr>
            <a:xfrm>
              <a:off x="3177766" y="6950168"/>
              <a:ext cx="262281" cy="1196190"/>
            </a:xfrm>
            <a:custGeom>
              <a:rect b="b" l="l" r="r" t="t"/>
              <a:pathLst>
                <a:path extrusionOk="0" h="1196190" w="262281">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solidFill>
              <a:schemeClr val="lt1">
                <a:alpha val="28235"/>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243" name="Google Shape;243;p3"/>
            <p:cNvSpPr/>
            <p:nvPr/>
          </p:nvSpPr>
          <p:spPr>
            <a:xfrm>
              <a:off x="3471181" y="7651529"/>
              <a:ext cx="1017410" cy="535194"/>
            </a:xfrm>
            <a:custGeom>
              <a:rect b="b" l="l" r="r" t="t"/>
              <a:pathLst>
                <a:path extrusionOk="0" h="535194" w="1017410">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solidFill>
              <a:schemeClr val="lt1">
                <a:alpha val="28235"/>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244" name="Google Shape;244;p3"/>
            <p:cNvSpPr/>
            <p:nvPr/>
          </p:nvSpPr>
          <p:spPr>
            <a:xfrm>
              <a:off x="3438083" y="6791136"/>
              <a:ext cx="1101319" cy="889408"/>
            </a:xfrm>
            <a:custGeom>
              <a:rect b="b" l="l" r="r" t="t"/>
              <a:pathLst>
                <a:path extrusionOk="0" h="889408" w="1101319">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solidFill>
              <a:schemeClr val="lt1">
                <a:alpha val="28235"/>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30"/>
          <p:cNvSpPr txBox="1"/>
          <p:nvPr>
            <p:ph idx="1" type="body"/>
          </p:nvPr>
        </p:nvSpPr>
        <p:spPr>
          <a:xfrm>
            <a:off x="1845059" y="994716"/>
            <a:ext cx="4279038" cy="757034"/>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7ABB57"/>
              </a:buClr>
              <a:buSzPts val="11600"/>
              <a:buNone/>
            </a:pPr>
            <a:r>
              <a:rPr lang="en-US"/>
              <a:t>04</a:t>
            </a:r>
            <a:endParaRPr/>
          </a:p>
        </p:txBody>
      </p:sp>
      <p:sp>
        <p:nvSpPr>
          <p:cNvPr id="539" name="Google Shape;539;p30"/>
          <p:cNvSpPr txBox="1"/>
          <p:nvPr>
            <p:ph idx="2" type="body"/>
          </p:nvPr>
        </p:nvSpPr>
        <p:spPr>
          <a:xfrm>
            <a:off x="1845056" y="703007"/>
            <a:ext cx="4250944" cy="882717"/>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915F9E"/>
              </a:buClr>
              <a:buSzPts val="4800"/>
              <a:buNone/>
            </a:pPr>
            <a:r>
              <a:rPr lang="en-US"/>
              <a:t>AVSNITT</a:t>
            </a:r>
            <a:endParaRPr/>
          </a:p>
        </p:txBody>
      </p:sp>
      <p:sp>
        <p:nvSpPr>
          <p:cNvPr id="540" name="Google Shape;540;p30"/>
          <p:cNvSpPr txBox="1"/>
          <p:nvPr>
            <p:ph idx="3" type="body"/>
          </p:nvPr>
        </p:nvSpPr>
        <p:spPr>
          <a:xfrm>
            <a:off x="2203840" y="3175588"/>
            <a:ext cx="4279038" cy="972741"/>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chemeClr val="lt1"/>
              </a:buClr>
              <a:buSzPts val="3600"/>
              <a:buNone/>
            </a:pPr>
            <a:r>
              <a:rPr lang="en-US"/>
              <a:t>Identifiera möjligheter för social och ekonomisk inkludering</a:t>
            </a:r>
            <a:endParaRPr/>
          </a:p>
        </p:txBody>
      </p:sp>
      <p:pic>
        <p:nvPicPr>
          <p:cNvPr id="541" name="Google Shape;541;p30"/>
          <p:cNvPicPr preferRelativeResize="0"/>
          <p:nvPr>
            <p:ph idx="4" type="pic"/>
          </p:nvPr>
        </p:nvPicPr>
        <p:blipFill rotWithShape="1">
          <a:blip r:embed="rId3">
            <a:alphaModFix/>
          </a:blip>
          <a:srcRect b="0" l="21707" r="21705" t="0"/>
          <a:stretch/>
        </p:blipFill>
        <p:spPr>
          <a:xfrm>
            <a:off x="6841657" y="0"/>
            <a:ext cx="5364392" cy="6325815"/>
          </a:xfrm>
          <a:prstGeom prst="rect">
            <a:avLst/>
          </a:prstGeom>
          <a:solidFill>
            <a:srgbClr val="D8D8D8"/>
          </a:solidFill>
          <a:ln>
            <a:noFill/>
          </a:ln>
        </p:spPr>
      </p:pic>
      <p:grpSp>
        <p:nvGrpSpPr>
          <p:cNvPr id="542" name="Google Shape;542;p30"/>
          <p:cNvGrpSpPr/>
          <p:nvPr/>
        </p:nvGrpSpPr>
        <p:grpSpPr>
          <a:xfrm>
            <a:off x="-205469" y="3429000"/>
            <a:ext cx="2946331" cy="3019795"/>
            <a:chOff x="3177766" y="6791136"/>
            <a:chExt cx="1361636" cy="1395587"/>
          </a:xfrm>
        </p:grpSpPr>
        <p:sp>
          <p:nvSpPr>
            <p:cNvPr id="543" name="Google Shape;543;p30"/>
            <p:cNvSpPr/>
            <p:nvPr/>
          </p:nvSpPr>
          <p:spPr>
            <a:xfrm>
              <a:off x="3177766" y="6950168"/>
              <a:ext cx="262281" cy="1196190"/>
            </a:xfrm>
            <a:custGeom>
              <a:rect b="b" l="l" r="r" t="t"/>
              <a:pathLst>
                <a:path extrusionOk="0" h="1196190" w="262281">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solidFill>
              <a:schemeClr val="lt1">
                <a:alpha val="28235"/>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544" name="Google Shape;544;p30"/>
            <p:cNvSpPr/>
            <p:nvPr/>
          </p:nvSpPr>
          <p:spPr>
            <a:xfrm>
              <a:off x="3471181" y="7651529"/>
              <a:ext cx="1017410" cy="535194"/>
            </a:xfrm>
            <a:custGeom>
              <a:rect b="b" l="l" r="r" t="t"/>
              <a:pathLst>
                <a:path extrusionOk="0" h="535194" w="1017410">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solidFill>
              <a:schemeClr val="lt1">
                <a:alpha val="28235"/>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545" name="Google Shape;545;p30"/>
            <p:cNvSpPr/>
            <p:nvPr/>
          </p:nvSpPr>
          <p:spPr>
            <a:xfrm>
              <a:off x="3438083" y="6791136"/>
              <a:ext cx="1101319" cy="889408"/>
            </a:xfrm>
            <a:custGeom>
              <a:rect b="b" l="l" r="r" t="t"/>
              <a:pathLst>
                <a:path extrusionOk="0" h="889408" w="1101319">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solidFill>
              <a:schemeClr val="lt1">
                <a:alpha val="28235"/>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31"/>
          <p:cNvSpPr txBox="1"/>
          <p:nvPr>
            <p:ph idx="1" type="body"/>
          </p:nvPr>
        </p:nvSpPr>
        <p:spPr>
          <a:xfrm>
            <a:off x="2363461" y="676344"/>
            <a:ext cx="7465079" cy="723352"/>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915F9E"/>
              </a:buClr>
              <a:buSzPts val="3600"/>
              <a:buNone/>
            </a:pPr>
            <a:r>
              <a:rPr lang="en-US"/>
              <a:t> CASE STUDY: INTEGREAT</a:t>
            </a:r>
            <a:endParaRPr/>
          </a:p>
        </p:txBody>
      </p:sp>
      <p:sp>
        <p:nvSpPr>
          <p:cNvPr id="551" name="Google Shape;551;p31"/>
          <p:cNvSpPr txBox="1"/>
          <p:nvPr>
            <p:ph idx="2" type="body"/>
          </p:nvPr>
        </p:nvSpPr>
        <p:spPr>
          <a:xfrm>
            <a:off x="2363461" y="1491959"/>
            <a:ext cx="7465079" cy="2654613"/>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0C2D45"/>
              </a:buClr>
              <a:buSzPts val="2400"/>
              <a:buNone/>
            </a:pPr>
            <a:r>
              <a:rPr b="1" lang="en-US" u="sng">
                <a:solidFill>
                  <a:schemeClr val="hlink"/>
                </a:solidFill>
                <a:hlinkClick r:id="rId3"/>
              </a:rPr>
              <a:t>Integreat</a:t>
            </a:r>
            <a:r>
              <a:rPr lang="en-US"/>
              <a:t>, a digital integration platform, stands at the forefront of identifying opportunities for social and economic inclusion for migrants in Germany. Embraced by over 100 municipalities, it revolutionises information access for newcomers with its multilingual interface, offering localised insights and simplifying intricate processes. </a:t>
            </a:r>
            <a:endParaRPr/>
          </a:p>
        </p:txBody>
      </p:sp>
      <p:pic>
        <p:nvPicPr>
          <p:cNvPr id="552" name="Google Shape;552;p31"/>
          <p:cNvPicPr preferRelativeResize="0"/>
          <p:nvPr>
            <p:ph idx="3" type="pic"/>
          </p:nvPr>
        </p:nvPicPr>
        <p:blipFill rotWithShape="1">
          <a:blip r:embed="rId4">
            <a:alphaModFix/>
          </a:blip>
          <a:srcRect b="0" l="0" r="0" t="0"/>
          <a:stretch/>
        </p:blipFill>
        <p:spPr>
          <a:xfrm>
            <a:off x="0" y="0"/>
            <a:ext cx="12192000" cy="6858000"/>
          </a:xfrm>
          <a:prstGeom prst="rect">
            <a:avLst/>
          </a:prstGeom>
          <a:solidFill>
            <a:srgbClr val="D8D8D8"/>
          </a:solid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32"/>
          <p:cNvSpPr txBox="1"/>
          <p:nvPr>
            <p:ph idx="1" type="body"/>
          </p:nvPr>
        </p:nvSpPr>
        <p:spPr>
          <a:xfrm>
            <a:off x="854280" y="523547"/>
            <a:ext cx="10483431" cy="80426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 </a:t>
            </a:r>
            <a:r>
              <a:rPr lang="en-US"/>
              <a:t>FALLSTUDIE</a:t>
            </a:r>
            <a:r>
              <a:rPr lang="en-US"/>
              <a:t>: INTEGREAT </a:t>
            </a:r>
            <a:r>
              <a:rPr lang="en-US">
                <a:solidFill>
                  <a:srgbClr val="7ABB57"/>
                </a:solidFill>
              </a:rPr>
              <a:t>(</a:t>
            </a:r>
            <a:r>
              <a:rPr b="1" i="0" lang="en-US" u="sng">
                <a:solidFill>
                  <a:srgbClr val="FAD94A"/>
                </a:solidFill>
                <a:latin typeface="Raleway"/>
                <a:ea typeface="Raleway"/>
                <a:cs typeface="Raleway"/>
                <a:sym typeface="Raleway"/>
                <a:hlinkClick r:id="rId3">
                  <a:extLst>
                    <a:ext uri="{A12FA001-AC4F-418D-AE19-62706E023703}">
                      <ahyp:hlinkClr val="tx"/>
                    </a:ext>
                  </a:extLst>
                </a:hlinkClick>
              </a:rPr>
              <a:t>www.integreat.app</a:t>
            </a:r>
            <a:r>
              <a:rPr b="1" i="0" lang="en-US">
                <a:solidFill>
                  <a:srgbClr val="7ABB57"/>
                </a:solidFill>
                <a:latin typeface="Raleway"/>
                <a:ea typeface="Raleway"/>
                <a:cs typeface="Raleway"/>
                <a:sym typeface="Raleway"/>
              </a:rPr>
              <a:t>)</a:t>
            </a:r>
            <a:r>
              <a:rPr b="1" i="0" lang="en-US">
                <a:solidFill>
                  <a:srgbClr val="FAD94A"/>
                </a:solidFill>
                <a:latin typeface="Raleway"/>
                <a:ea typeface="Raleway"/>
                <a:cs typeface="Raleway"/>
                <a:sym typeface="Raleway"/>
              </a:rPr>
              <a:t> </a:t>
            </a:r>
            <a:endParaRPr/>
          </a:p>
          <a:p>
            <a:pPr indent="0" lvl="0" marL="0" rtl="0" algn="l">
              <a:lnSpc>
                <a:spcPct val="100000"/>
              </a:lnSpc>
              <a:spcBef>
                <a:spcPts val="0"/>
              </a:spcBef>
              <a:spcAft>
                <a:spcPts val="0"/>
              </a:spcAft>
              <a:buClr>
                <a:srgbClr val="915F9E"/>
              </a:buClr>
              <a:buSzPts val="3600"/>
              <a:buNone/>
            </a:pPr>
            <a:r>
              <a:t/>
            </a:r>
            <a:endParaRPr/>
          </a:p>
        </p:txBody>
      </p:sp>
      <p:sp>
        <p:nvSpPr>
          <p:cNvPr id="558" name="Google Shape;558;p32"/>
          <p:cNvSpPr txBox="1"/>
          <p:nvPr>
            <p:ph idx="2" type="body"/>
          </p:nvPr>
        </p:nvSpPr>
        <p:spPr>
          <a:xfrm>
            <a:off x="947588" y="1327812"/>
            <a:ext cx="11079571" cy="443957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2000"/>
              <a:t>Appen underlättar inte bara smidigare integration utan fungerar också som ett avgörande verktyg för migranter att få tillgång till lokala tjänster och ekonomiska möjligheter.</a:t>
            </a:r>
            <a:endParaRPr sz="2000"/>
          </a:p>
          <a:p>
            <a:pPr indent="0" lvl="0" marL="0" rtl="0" algn="l">
              <a:spcBef>
                <a:spcPts val="0"/>
              </a:spcBef>
              <a:spcAft>
                <a:spcPts val="0"/>
              </a:spcAft>
              <a:buClr>
                <a:schemeClr val="dk1"/>
              </a:buClr>
              <a:buSzPts val="1100"/>
              <a:buNone/>
            </a:pPr>
            <a:r>
              <a:rPr lang="en-US" sz="2000"/>
              <a:t>Med en anpassningsbar och inkluderande design ger </a:t>
            </a:r>
            <a:r>
              <a:rPr lang="en-US" sz="2000"/>
              <a:t>Integreat</a:t>
            </a:r>
            <a:r>
              <a:rPr lang="en-US" sz="2000"/>
              <a:t> migranter möjlighet att navigera i komplexa landskap, och erbjuder insikter om lokala tjänster och ekonomiska vägar.</a:t>
            </a:r>
            <a:endParaRPr sz="2000"/>
          </a:p>
          <a:p>
            <a:pPr indent="0" lvl="0" marL="0" rtl="0" algn="l">
              <a:lnSpc>
                <a:spcPct val="100000"/>
              </a:lnSpc>
              <a:spcBef>
                <a:spcPts val="0"/>
              </a:spcBef>
              <a:spcAft>
                <a:spcPts val="0"/>
              </a:spcAft>
              <a:buClr>
                <a:srgbClr val="0C2D45"/>
              </a:buClr>
              <a:buSzPts val="2000"/>
              <a:buNone/>
            </a:pPr>
            <a:r>
              <a:t/>
            </a:r>
            <a:endParaRPr sz="2000"/>
          </a:p>
          <a:p>
            <a:pPr indent="0" lvl="0" marL="0" rtl="0" algn="l">
              <a:lnSpc>
                <a:spcPct val="100000"/>
              </a:lnSpc>
              <a:spcBef>
                <a:spcPts val="0"/>
              </a:spcBef>
              <a:spcAft>
                <a:spcPts val="0"/>
              </a:spcAft>
              <a:buClr>
                <a:srgbClr val="0C2D45"/>
              </a:buClr>
              <a:buSzPts val="2000"/>
              <a:buNone/>
            </a:pPr>
            <a:r>
              <a:t/>
            </a:r>
            <a:endParaRPr sz="2000"/>
          </a:p>
          <a:p>
            <a:pPr indent="0" lvl="0" marL="0" rtl="0" algn="l">
              <a:lnSpc>
                <a:spcPct val="100000"/>
              </a:lnSpc>
              <a:spcBef>
                <a:spcPts val="0"/>
              </a:spcBef>
              <a:spcAft>
                <a:spcPts val="0"/>
              </a:spcAft>
              <a:buClr>
                <a:srgbClr val="0C2D45"/>
              </a:buClr>
              <a:buSzPts val="2000"/>
              <a:buNone/>
            </a:pPr>
            <a:r>
              <a:t/>
            </a:r>
            <a:endParaRPr sz="2000"/>
          </a:p>
          <a:p>
            <a:pPr indent="0" lvl="0" marL="0" rtl="0" algn="l">
              <a:lnSpc>
                <a:spcPct val="100000"/>
              </a:lnSpc>
              <a:spcBef>
                <a:spcPts val="0"/>
              </a:spcBef>
              <a:spcAft>
                <a:spcPts val="0"/>
              </a:spcAft>
              <a:buClr>
                <a:srgbClr val="0C2D45"/>
              </a:buClr>
              <a:buSzPts val="2000"/>
              <a:buNone/>
            </a:pPr>
            <a:r>
              <a:t/>
            </a:r>
            <a:endParaRPr sz="2000"/>
          </a:p>
          <a:p>
            <a:pPr indent="0" lvl="0" marL="0" rtl="0" algn="l">
              <a:lnSpc>
                <a:spcPct val="100000"/>
              </a:lnSpc>
              <a:spcBef>
                <a:spcPts val="0"/>
              </a:spcBef>
              <a:spcAft>
                <a:spcPts val="0"/>
              </a:spcAft>
              <a:buClr>
                <a:srgbClr val="0C2D45"/>
              </a:buClr>
              <a:buSzPts val="2000"/>
              <a:buNone/>
            </a:pPr>
            <a:r>
              <a:t/>
            </a:r>
            <a:endParaRPr sz="2000"/>
          </a:p>
          <a:p>
            <a:pPr indent="0" lvl="0" marL="0" rtl="0" algn="l">
              <a:lnSpc>
                <a:spcPct val="100000"/>
              </a:lnSpc>
              <a:spcBef>
                <a:spcPts val="0"/>
              </a:spcBef>
              <a:spcAft>
                <a:spcPts val="0"/>
              </a:spcAft>
              <a:buClr>
                <a:srgbClr val="0C2D45"/>
              </a:buClr>
              <a:buSzPts val="2000"/>
              <a:buNone/>
            </a:pPr>
            <a:r>
              <a:t/>
            </a:r>
            <a:endParaRPr sz="2000"/>
          </a:p>
          <a:p>
            <a:pPr indent="0" lvl="0" marL="0" rtl="0" algn="l">
              <a:lnSpc>
                <a:spcPct val="100000"/>
              </a:lnSpc>
              <a:spcBef>
                <a:spcPts val="0"/>
              </a:spcBef>
              <a:spcAft>
                <a:spcPts val="0"/>
              </a:spcAft>
              <a:buClr>
                <a:srgbClr val="0C2D45"/>
              </a:buClr>
              <a:buSzPts val="2000"/>
              <a:buNone/>
            </a:pPr>
            <a:r>
              <a:t/>
            </a:r>
            <a:endParaRPr sz="2000"/>
          </a:p>
          <a:p>
            <a:pPr indent="0" lvl="0" marL="0" rtl="0" algn="l">
              <a:lnSpc>
                <a:spcPct val="100000"/>
              </a:lnSpc>
              <a:spcBef>
                <a:spcPts val="0"/>
              </a:spcBef>
              <a:spcAft>
                <a:spcPts val="0"/>
              </a:spcAft>
              <a:buClr>
                <a:srgbClr val="0C2D45"/>
              </a:buClr>
              <a:buSzPts val="2000"/>
              <a:buNone/>
            </a:pPr>
            <a:r>
              <a:t/>
            </a:r>
            <a:endParaRPr sz="2000"/>
          </a:p>
          <a:p>
            <a:pPr indent="0" lvl="0" marL="0" rtl="0" algn="l">
              <a:spcBef>
                <a:spcPts val="0"/>
              </a:spcBef>
              <a:spcAft>
                <a:spcPts val="0"/>
              </a:spcAft>
              <a:buClr>
                <a:schemeClr val="dk1"/>
              </a:buClr>
              <a:buSzPts val="1100"/>
              <a:buFont typeface="Arial"/>
              <a:buNone/>
            </a:pPr>
            <a:r>
              <a:rPr lang="en-US" sz="2000"/>
              <a:t>Effekten återspeglas i över 3 miljoner årliga användare, med framgångsrika implementeringar i över 60 städer, vilket visar upp sin skicklighet i att stödja migranter på deras </a:t>
            </a:r>
            <a:r>
              <a:rPr lang="en-US" sz="2000"/>
              <a:t>integration resa</a:t>
            </a:r>
            <a:r>
              <a:rPr lang="en-US" sz="2000"/>
              <a:t>.</a:t>
            </a:r>
            <a:endParaRPr sz="2000"/>
          </a:p>
          <a:p>
            <a:pPr indent="0" lvl="0" marL="0" rtl="0" algn="l">
              <a:spcBef>
                <a:spcPts val="0"/>
              </a:spcBef>
              <a:spcAft>
                <a:spcPts val="0"/>
              </a:spcAft>
              <a:buClr>
                <a:schemeClr val="dk1"/>
              </a:buClr>
              <a:buSzPts val="1100"/>
              <a:buFont typeface="Arial"/>
              <a:buNone/>
            </a:pPr>
            <a:r>
              <a:t/>
            </a:r>
            <a:endParaRPr sz="2000"/>
          </a:p>
          <a:p>
            <a:pPr indent="0" lvl="0" marL="0" rtl="0" algn="l">
              <a:spcBef>
                <a:spcPts val="0"/>
              </a:spcBef>
              <a:spcAft>
                <a:spcPts val="0"/>
              </a:spcAft>
              <a:buClr>
                <a:schemeClr val="dk1"/>
              </a:buClr>
              <a:buSzPts val="1100"/>
              <a:buFont typeface="Arial"/>
              <a:buNone/>
            </a:pPr>
            <a:r>
              <a:rPr lang="en-US" sz="2000"/>
              <a:t>Genom initiativ för digital läskunnighet och inkluderande innehållsskapande bidrar det aktivt till att identifiera och förverkliga sociala och ekonomiska möjligheter, vilket markerar en milstolpe i teknikdrivna lösningar för inkluderande integrationsarbete.</a:t>
            </a:r>
            <a:endParaRPr sz="2000"/>
          </a:p>
          <a:p>
            <a:pPr indent="0" lvl="0" marL="0" rtl="0" algn="l">
              <a:lnSpc>
                <a:spcPct val="100000"/>
              </a:lnSpc>
              <a:spcBef>
                <a:spcPts val="0"/>
              </a:spcBef>
              <a:spcAft>
                <a:spcPts val="0"/>
              </a:spcAft>
              <a:buClr>
                <a:srgbClr val="0C2D45"/>
              </a:buClr>
              <a:buSzPts val="2000"/>
              <a:buNone/>
            </a:pPr>
            <a:r>
              <a:t/>
            </a:r>
            <a:endParaRPr sz="2000"/>
          </a:p>
        </p:txBody>
      </p:sp>
      <p:pic>
        <p:nvPicPr>
          <p:cNvPr id="559" name="Google Shape;559;p32"/>
          <p:cNvPicPr preferRelativeResize="0"/>
          <p:nvPr/>
        </p:nvPicPr>
        <p:blipFill rotWithShape="1">
          <a:blip r:embed="rId4">
            <a:alphaModFix/>
          </a:blip>
          <a:srcRect b="0" l="0" r="0" t="0"/>
          <a:stretch/>
        </p:blipFill>
        <p:spPr>
          <a:xfrm>
            <a:off x="2526100" y="2997750"/>
            <a:ext cx="4812101" cy="1833175"/>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392"/>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33"/>
          <p:cNvSpPr txBox="1"/>
          <p:nvPr>
            <p:ph idx="2" type="body"/>
          </p:nvPr>
        </p:nvSpPr>
        <p:spPr>
          <a:xfrm>
            <a:off x="854280" y="2301400"/>
            <a:ext cx="10483429" cy="443957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lang="en-US"/>
              <a:t>För att identifiera dessa möjligheter i migranternas entreprenöriella resa är ett viktigt första steg att analysera det lokala ekonomiska och sociala ekosystemet. Detta innebär en grundlig undersökning av samhällets behov, befintliga affärsnätverk och stödstrukturer.</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rPr lang="en-US"/>
              <a:t>Att identifiera luckor i tjänster eller produkter, förstå lokala konsumentbeteenden och peka ut områden där migrantentreprenörer kan bidra tillför mervärde.</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rPr lang="en-US"/>
              <a:t>Genom att erkänna och dra nytta av de unika möjligheterna inom det lokala ekosystemet kan migrantentreprenörer skapa förbindelser, främja samhällsengagemang och bidra meningsfullt till både socialt och ekonomiskt välstånd.</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t/>
            </a:r>
            <a:endParaRPr/>
          </a:p>
        </p:txBody>
      </p:sp>
      <p:sp>
        <p:nvSpPr>
          <p:cNvPr id="565" name="Google Shape;565;p33"/>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dk1"/>
                </a:solidFill>
                <a:latin typeface="Calibri"/>
                <a:ea typeface="Calibri"/>
                <a:cs typeface="Calibri"/>
                <a:sym typeface="Calibri"/>
              </a:rPr>
              <a:t>‹#›</a:t>
            </a:fld>
            <a:endParaRPr b="0" i="0" sz="800" u="none" cap="none" strike="noStrike">
              <a:solidFill>
                <a:schemeClr val="dk1"/>
              </a:solidFill>
              <a:latin typeface="Calibri"/>
              <a:ea typeface="Calibri"/>
              <a:cs typeface="Calibri"/>
              <a:sym typeface="Calibri"/>
            </a:endParaRPr>
          </a:p>
        </p:txBody>
      </p:sp>
      <p:sp>
        <p:nvSpPr>
          <p:cNvPr id="566" name="Google Shape;566;p33"/>
          <p:cNvSpPr txBox="1"/>
          <p:nvPr>
            <p:ph idx="1" type="body"/>
          </p:nvPr>
        </p:nvSpPr>
        <p:spPr>
          <a:xfrm>
            <a:off x="854280" y="925680"/>
            <a:ext cx="10483431" cy="80426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Analysera lokala ekonomiska och sociala ekosystem – upptäck möjligheter</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34"/>
          <p:cNvSpPr txBox="1"/>
          <p:nvPr>
            <p:ph idx="1" type="body"/>
          </p:nvPr>
        </p:nvSpPr>
        <p:spPr>
          <a:xfrm>
            <a:off x="1845059" y="994716"/>
            <a:ext cx="4279038" cy="757034"/>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rgbClr val="E97924"/>
              </a:buClr>
              <a:buSzPts val="11600"/>
              <a:buNone/>
            </a:pPr>
            <a:r>
              <a:rPr lang="en-US"/>
              <a:t>05</a:t>
            </a:r>
            <a:endParaRPr/>
          </a:p>
        </p:txBody>
      </p:sp>
      <p:sp>
        <p:nvSpPr>
          <p:cNvPr id="572" name="Google Shape;572;p34"/>
          <p:cNvSpPr txBox="1"/>
          <p:nvPr>
            <p:ph idx="2" type="body"/>
          </p:nvPr>
        </p:nvSpPr>
        <p:spPr>
          <a:xfrm>
            <a:off x="1845056" y="703007"/>
            <a:ext cx="4250944" cy="882717"/>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915F9E"/>
              </a:buClr>
              <a:buSzPts val="4800"/>
              <a:buNone/>
            </a:pPr>
            <a:r>
              <a:rPr lang="en-US"/>
              <a:t>AVSNITT</a:t>
            </a:r>
            <a:endParaRPr/>
          </a:p>
        </p:txBody>
      </p:sp>
      <p:sp>
        <p:nvSpPr>
          <p:cNvPr id="573" name="Google Shape;573;p34"/>
          <p:cNvSpPr txBox="1"/>
          <p:nvPr>
            <p:ph idx="3" type="body"/>
          </p:nvPr>
        </p:nvSpPr>
        <p:spPr>
          <a:xfrm>
            <a:off x="2467155" y="3479367"/>
            <a:ext cx="4074785" cy="972741"/>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chemeClr val="lt1"/>
              </a:buClr>
              <a:buSzPts val="3600"/>
              <a:buNone/>
            </a:pPr>
            <a:r>
              <a:rPr lang="en-US"/>
              <a:t>Sociala och personliga ekonomiska mål</a:t>
            </a:r>
            <a:endParaRPr/>
          </a:p>
        </p:txBody>
      </p:sp>
      <p:pic>
        <p:nvPicPr>
          <p:cNvPr id="574" name="Google Shape;574;p34"/>
          <p:cNvPicPr preferRelativeResize="0"/>
          <p:nvPr>
            <p:ph idx="4" type="pic"/>
          </p:nvPr>
        </p:nvPicPr>
        <p:blipFill rotWithShape="1">
          <a:blip r:embed="rId3">
            <a:alphaModFix/>
          </a:blip>
          <a:srcRect b="0" l="0" r="0" t="0"/>
          <a:stretch/>
        </p:blipFill>
        <p:spPr>
          <a:xfrm>
            <a:off x="6841657" y="0"/>
            <a:ext cx="5364392" cy="6325815"/>
          </a:xfrm>
          <a:prstGeom prst="rect">
            <a:avLst/>
          </a:prstGeom>
          <a:solidFill>
            <a:srgbClr val="D8D8D8"/>
          </a:solidFill>
          <a:ln>
            <a:noFill/>
          </a:ln>
        </p:spPr>
      </p:pic>
      <p:grpSp>
        <p:nvGrpSpPr>
          <p:cNvPr id="575" name="Google Shape;575;p34"/>
          <p:cNvGrpSpPr/>
          <p:nvPr/>
        </p:nvGrpSpPr>
        <p:grpSpPr>
          <a:xfrm>
            <a:off x="-205469" y="3429000"/>
            <a:ext cx="2946331" cy="3019795"/>
            <a:chOff x="3177766" y="6791136"/>
            <a:chExt cx="1361636" cy="1395587"/>
          </a:xfrm>
        </p:grpSpPr>
        <p:sp>
          <p:nvSpPr>
            <p:cNvPr id="576" name="Google Shape;576;p34"/>
            <p:cNvSpPr/>
            <p:nvPr/>
          </p:nvSpPr>
          <p:spPr>
            <a:xfrm>
              <a:off x="3177766" y="6950168"/>
              <a:ext cx="262281" cy="1196190"/>
            </a:xfrm>
            <a:custGeom>
              <a:rect b="b" l="l" r="r" t="t"/>
              <a:pathLst>
                <a:path extrusionOk="0" h="1196190" w="262281">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solidFill>
              <a:schemeClr val="lt1">
                <a:alpha val="28235"/>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577" name="Google Shape;577;p34"/>
            <p:cNvSpPr/>
            <p:nvPr/>
          </p:nvSpPr>
          <p:spPr>
            <a:xfrm>
              <a:off x="3471181" y="7651529"/>
              <a:ext cx="1017410" cy="535194"/>
            </a:xfrm>
            <a:custGeom>
              <a:rect b="b" l="l" r="r" t="t"/>
              <a:pathLst>
                <a:path extrusionOk="0" h="535194" w="1017410">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solidFill>
              <a:schemeClr val="lt1">
                <a:alpha val="28235"/>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578" name="Google Shape;578;p34"/>
            <p:cNvSpPr/>
            <p:nvPr/>
          </p:nvSpPr>
          <p:spPr>
            <a:xfrm>
              <a:off x="3438083" y="6791136"/>
              <a:ext cx="1101319" cy="889408"/>
            </a:xfrm>
            <a:custGeom>
              <a:rect b="b" l="l" r="r" t="t"/>
              <a:pathLst>
                <a:path extrusionOk="0" h="889408" w="1101319">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solidFill>
              <a:schemeClr val="lt1">
                <a:alpha val="28235"/>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35"/>
          <p:cNvSpPr txBox="1"/>
          <p:nvPr>
            <p:ph idx="2" type="body"/>
          </p:nvPr>
        </p:nvSpPr>
        <p:spPr>
          <a:xfrm>
            <a:off x="854282" y="2710000"/>
            <a:ext cx="10483429" cy="416106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lang="en-US"/>
              <a:t>Att höja migranters socioekonomiska status främjar en miljö för innovativa idéer och utökade affärsmöjligheter. Deras olika perspektiv, erfarenheter och färdigheter berikar </a:t>
            </a:r>
            <a:r>
              <a:rPr lang="en-US"/>
              <a:t>entreprenörs landskapet</a:t>
            </a:r>
            <a:r>
              <a:rPr lang="en-US"/>
              <a:t>.</a:t>
            </a:r>
            <a:r>
              <a:rPr lang="en-US"/>
              <a:t> </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rPr lang="en-US"/>
              <a:t>Att främja inkludering låser upp ett bredare utbud av kreativa lösningar som bidrar till nya idéer och </a:t>
            </a:r>
            <a:r>
              <a:rPr lang="en-US"/>
              <a:t>entreprenörs ambitioner</a:t>
            </a:r>
            <a:r>
              <a:rPr lang="en-US"/>
              <a:t>.</a:t>
            </a:r>
            <a:r>
              <a:rPr lang="en-US"/>
              <a:t> </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rPr lang="en-US"/>
              <a:t>Att stärka migranter berikar inte bara den kulturella och ekonomiska strukturen utan driver också samhällen framåt genom att anamma innovationen som uppstår från en mer inkluderande och ekonomiskt bemyndigad befolkning.</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400"/>
              <a:buNone/>
            </a:pPr>
            <a:r>
              <a:t/>
            </a:r>
            <a:endParaRPr/>
          </a:p>
        </p:txBody>
      </p:sp>
      <p:sp>
        <p:nvSpPr>
          <p:cNvPr id="584" name="Google Shape;584;p35"/>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dk1"/>
                </a:solidFill>
                <a:latin typeface="Calibri"/>
                <a:ea typeface="Calibri"/>
                <a:cs typeface="Calibri"/>
                <a:sym typeface="Calibri"/>
              </a:rPr>
              <a:t>‹#›</a:t>
            </a:fld>
            <a:endParaRPr b="0" i="0" sz="800" u="none" cap="none" strike="noStrike">
              <a:solidFill>
                <a:schemeClr val="dk1"/>
              </a:solidFill>
              <a:latin typeface="Calibri"/>
              <a:ea typeface="Calibri"/>
              <a:cs typeface="Calibri"/>
              <a:sym typeface="Calibri"/>
            </a:endParaRPr>
          </a:p>
        </p:txBody>
      </p:sp>
      <p:sp>
        <p:nvSpPr>
          <p:cNvPr id="585" name="Google Shape;585;p35"/>
          <p:cNvSpPr txBox="1"/>
          <p:nvPr>
            <p:ph idx="1" type="body"/>
          </p:nvPr>
        </p:nvSpPr>
        <p:spPr>
          <a:xfrm>
            <a:off x="854280" y="925680"/>
            <a:ext cx="10483431" cy="80426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Hur kan en bättre social-ekonomisk situation för migranter resultera i bättre idéer och fler möjligheter för företag?</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36"/>
          <p:cNvSpPr txBox="1"/>
          <p:nvPr>
            <p:ph idx="1" type="body"/>
          </p:nvPr>
        </p:nvSpPr>
        <p:spPr>
          <a:xfrm>
            <a:off x="438150" y="5087406"/>
            <a:ext cx="4403214" cy="134683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RECEPT FÖR FRAMGÅNG</a:t>
            </a:r>
            <a:endParaRPr/>
          </a:p>
        </p:txBody>
      </p:sp>
      <p:sp>
        <p:nvSpPr>
          <p:cNvPr id="591" name="Google Shape;591;p36"/>
          <p:cNvSpPr txBox="1"/>
          <p:nvPr>
            <p:ph idx="2" type="body"/>
          </p:nvPr>
        </p:nvSpPr>
        <p:spPr>
          <a:xfrm>
            <a:off x="4686300" y="4512929"/>
            <a:ext cx="7029450" cy="134683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lang="en-US"/>
              <a:t>Att anpassa sociala och personliga ekonomiska mål i migranternas entreprenörsresa odlar inte bara finansiell stabilitet utan främjar också en känsla av samhällsengagemang, vilket skapar en holistisk ram för långsiktig framgång.</a:t>
            </a:r>
            <a:endParaRPr/>
          </a:p>
        </p:txBody>
      </p:sp>
      <p:pic>
        <p:nvPicPr>
          <p:cNvPr id="592" name="Google Shape;592;p36"/>
          <p:cNvPicPr preferRelativeResize="0"/>
          <p:nvPr>
            <p:ph idx="3" type="pic"/>
          </p:nvPr>
        </p:nvPicPr>
        <p:blipFill rotWithShape="1">
          <a:blip r:embed="rId3">
            <a:alphaModFix/>
          </a:blip>
          <a:srcRect b="0" l="14070" r="14069" t="0"/>
          <a:stretch/>
        </p:blipFill>
        <p:spPr>
          <a:xfrm>
            <a:off x="438150" y="423475"/>
            <a:ext cx="3752850" cy="3481775"/>
          </a:xfrm>
          <a:prstGeom prst="rect">
            <a:avLst/>
          </a:prstGeom>
          <a:solidFill>
            <a:srgbClr val="D8D8D8"/>
          </a:solidFill>
          <a:ln>
            <a:noFill/>
          </a:ln>
        </p:spPr>
      </p:pic>
      <p:pic>
        <p:nvPicPr>
          <p:cNvPr id="593" name="Google Shape;593;p36"/>
          <p:cNvPicPr preferRelativeResize="0"/>
          <p:nvPr>
            <p:ph idx="4" type="pic"/>
          </p:nvPr>
        </p:nvPicPr>
        <p:blipFill rotWithShape="1">
          <a:blip r:embed="rId4">
            <a:alphaModFix/>
          </a:blip>
          <a:srcRect b="0" l="0" r="0" t="0"/>
          <a:stretch/>
        </p:blipFill>
        <p:spPr>
          <a:xfrm>
            <a:off x="4686300" y="423476"/>
            <a:ext cx="2819400" cy="1519624"/>
          </a:xfrm>
          <a:prstGeom prst="rect">
            <a:avLst/>
          </a:prstGeom>
          <a:solidFill>
            <a:srgbClr val="D8D8D8"/>
          </a:solidFill>
          <a:ln>
            <a:noFill/>
          </a:ln>
        </p:spPr>
      </p:pic>
      <p:pic>
        <p:nvPicPr>
          <p:cNvPr id="594" name="Google Shape;594;p36"/>
          <p:cNvPicPr preferRelativeResize="0"/>
          <p:nvPr>
            <p:ph idx="5" type="pic"/>
          </p:nvPr>
        </p:nvPicPr>
        <p:blipFill rotWithShape="1">
          <a:blip r:embed="rId5">
            <a:alphaModFix/>
          </a:blip>
          <a:srcRect b="0" l="0" r="0" t="0"/>
          <a:stretch/>
        </p:blipFill>
        <p:spPr>
          <a:xfrm>
            <a:off x="4686300" y="2404676"/>
            <a:ext cx="2819400" cy="1519624"/>
          </a:xfrm>
          <a:prstGeom prst="rect">
            <a:avLst/>
          </a:prstGeom>
          <a:solidFill>
            <a:srgbClr val="D8D8D8"/>
          </a:solidFill>
          <a:ln>
            <a:noFill/>
          </a:ln>
        </p:spPr>
      </p:pic>
      <p:pic>
        <p:nvPicPr>
          <p:cNvPr id="595" name="Google Shape;595;p36"/>
          <p:cNvPicPr preferRelativeResize="0"/>
          <p:nvPr>
            <p:ph idx="6" type="pic"/>
          </p:nvPr>
        </p:nvPicPr>
        <p:blipFill rotWithShape="1">
          <a:blip r:embed="rId6">
            <a:alphaModFix/>
          </a:blip>
          <a:srcRect b="0" l="0" r="0" t="0"/>
          <a:stretch/>
        </p:blipFill>
        <p:spPr>
          <a:xfrm>
            <a:off x="7962900" y="442525"/>
            <a:ext cx="3752850" cy="3481775"/>
          </a:xfrm>
          <a:prstGeom prst="rect">
            <a:avLst/>
          </a:prstGeom>
          <a:solidFill>
            <a:srgbClr val="D8D8D8"/>
          </a:solidFill>
          <a:ln>
            <a:noFill/>
          </a:ln>
        </p:spPr>
      </p:pic>
      <p:sp>
        <p:nvSpPr>
          <p:cNvPr id="596" name="Google Shape;596;p36"/>
          <p:cNvSpPr txBox="1"/>
          <p:nvPr/>
        </p:nvSpPr>
        <p:spPr>
          <a:xfrm>
            <a:off x="11615942" y="11443924"/>
            <a:ext cx="576060" cy="430124"/>
          </a:xfrm>
          <a:prstGeom prst="rect">
            <a:avLst/>
          </a:prstGeom>
          <a:noFill/>
          <a:ln>
            <a:noFill/>
          </a:ln>
        </p:spPr>
        <p:txBody>
          <a:bodyPr anchorCtr="0" anchor="ctr" bIns="73725" lIns="147450" spcFirstLastPara="1" rIns="147450" wrap="square" tIns="73725">
            <a:noAutofit/>
          </a:bodyPr>
          <a:lstStyle/>
          <a:p>
            <a:pPr indent="0" lvl="0" marL="0" marR="0" rtl="0" algn="ctr">
              <a:lnSpc>
                <a:spcPct val="100000"/>
              </a:lnSpc>
              <a:spcBef>
                <a:spcPts val="0"/>
              </a:spcBef>
              <a:spcAft>
                <a:spcPts val="0"/>
              </a:spcAft>
              <a:buClr>
                <a:srgbClr val="000000"/>
              </a:buClr>
              <a:buSzPts val="1291"/>
              <a:buFont typeface="Arial"/>
              <a:buNone/>
            </a:pPr>
            <a:fld id="{00000000-1234-1234-1234-123412341234}" type="slidenum">
              <a:rPr b="0" i="0" lang="en-US" sz="1291" u="none" cap="none" strike="noStrike">
                <a:solidFill>
                  <a:schemeClr val="dk1"/>
                </a:solidFill>
                <a:latin typeface="Calibri"/>
                <a:ea typeface="Calibri"/>
                <a:cs typeface="Calibri"/>
                <a:sym typeface="Calibri"/>
              </a:rPr>
              <a:t>‹#›</a:t>
            </a:fld>
            <a:endParaRPr b="0" i="0" sz="1291" u="none" cap="none" strike="noStrike">
              <a:solidFill>
                <a:schemeClr val="dk1"/>
              </a:solidFill>
              <a:latin typeface="Calibri"/>
              <a:ea typeface="Calibri"/>
              <a:cs typeface="Calibri"/>
              <a:sym typeface="Calibri"/>
            </a:endParaRPr>
          </a:p>
        </p:txBody>
      </p:sp>
      <p:sp>
        <p:nvSpPr>
          <p:cNvPr id="597" name="Google Shape;597;p36"/>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dk1"/>
                </a:solidFill>
                <a:latin typeface="Calibri"/>
                <a:ea typeface="Calibri"/>
                <a:cs typeface="Calibri"/>
                <a:sym typeface="Calibri"/>
              </a:rPr>
              <a:t>‹#›</a:t>
            </a:fld>
            <a:endParaRPr b="0" i="0" sz="800" u="none" cap="none" strike="noStrike">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37"/>
          <p:cNvSpPr/>
          <p:nvPr/>
        </p:nvSpPr>
        <p:spPr>
          <a:xfrm>
            <a:off x="1916429" y="4362074"/>
            <a:ext cx="532311" cy="483326"/>
          </a:xfrm>
          <a:prstGeom prst="ellipse">
            <a:avLst/>
          </a:prstGeom>
          <a:solidFill>
            <a:srgbClr val="7ABB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83"/>
              <a:buFont typeface="Arial"/>
              <a:buNone/>
            </a:pPr>
            <a:r>
              <a:t/>
            </a:r>
            <a:endParaRPr b="0" i="0" sz="1283" u="none" cap="none" strike="noStrike">
              <a:solidFill>
                <a:schemeClr val="lt1"/>
              </a:solidFill>
              <a:latin typeface="Century Schoolbook"/>
              <a:ea typeface="Century Schoolbook"/>
              <a:cs typeface="Century Schoolbook"/>
              <a:sym typeface="Century Schoolbook"/>
            </a:endParaRPr>
          </a:p>
        </p:txBody>
      </p:sp>
      <p:sp>
        <p:nvSpPr>
          <p:cNvPr id="603" name="Google Shape;603;p37"/>
          <p:cNvSpPr/>
          <p:nvPr/>
        </p:nvSpPr>
        <p:spPr>
          <a:xfrm>
            <a:off x="1528354" y="3115491"/>
            <a:ext cx="548640" cy="439783"/>
          </a:xfrm>
          <a:prstGeom prst="ellipse">
            <a:avLst/>
          </a:prstGeom>
          <a:solidFill>
            <a:srgbClr val="7ABB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83"/>
              <a:buFont typeface="Arial"/>
              <a:buNone/>
            </a:pPr>
            <a:r>
              <a:t/>
            </a:r>
            <a:endParaRPr b="0" i="0" sz="1283" u="none" cap="none" strike="noStrike">
              <a:solidFill>
                <a:schemeClr val="lt1"/>
              </a:solidFill>
              <a:latin typeface="Century Schoolbook"/>
              <a:ea typeface="Century Schoolbook"/>
              <a:cs typeface="Century Schoolbook"/>
              <a:sym typeface="Century Schoolbook"/>
            </a:endParaRPr>
          </a:p>
        </p:txBody>
      </p:sp>
      <p:sp>
        <p:nvSpPr>
          <p:cNvPr id="604" name="Google Shape;604;p37"/>
          <p:cNvSpPr/>
          <p:nvPr/>
        </p:nvSpPr>
        <p:spPr>
          <a:xfrm>
            <a:off x="2867297" y="1854924"/>
            <a:ext cx="532311" cy="483326"/>
          </a:xfrm>
          <a:prstGeom prst="ellipse">
            <a:avLst/>
          </a:prstGeom>
          <a:solidFill>
            <a:srgbClr val="7ABB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83"/>
              <a:buFont typeface="Arial"/>
              <a:buNone/>
            </a:pPr>
            <a:r>
              <a:t/>
            </a:r>
            <a:endParaRPr b="0" i="0" sz="1283" u="none" cap="none" strike="noStrike">
              <a:solidFill>
                <a:schemeClr val="lt1"/>
              </a:solidFill>
              <a:latin typeface="Century Schoolbook"/>
              <a:ea typeface="Century Schoolbook"/>
              <a:cs typeface="Century Schoolbook"/>
              <a:sym typeface="Century Schoolbook"/>
            </a:endParaRPr>
          </a:p>
        </p:txBody>
      </p:sp>
      <p:sp>
        <p:nvSpPr>
          <p:cNvPr id="605" name="Google Shape;605;p37"/>
          <p:cNvSpPr txBox="1"/>
          <p:nvPr>
            <p:ph idx="1" type="body"/>
          </p:nvPr>
        </p:nvSpPr>
        <p:spPr>
          <a:xfrm>
            <a:off x="854282" y="644828"/>
            <a:ext cx="10483431" cy="80426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Övning: Att sätta och uppnå sociala mål via kalender för lokala och regionala evenemang</a:t>
            </a:r>
            <a:endParaRPr/>
          </a:p>
        </p:txBody>
      </p:sp>
      <p:sp>
        <p:nvSpPr>
          <p:cNvPr id="606" name="Google Shape;606;p37"/>
          <p:cNvSpPr txBox="1"/>
          <p:nvPr>
            <p:ph idx="2" type="body"/>
          </p:nvPr>
        </p:nvSpPr>
        <p:spPr>
          <a:xfrm>
            <a:off x="854282" y="1864553"/>
            <a:ext cx="10483429" cy="443957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000"/>
              <a:buNone/>
            </a:pPr>
            <a:r>
              <a:rPr b="1" lang="en-US" sz="2000"/>
              <a:t>Vad behövs?</a:t>
            </a:r>
            <a:endParaRPr/>
          </a:p>
          <a:p>
            <a:pPr indent="0" lvl="0" marL="0" rtl="0" algn="l">
              <a:lnSpc>
                <a:spcPct val="100000"/>
              </a:lnSpc>
              <a:spcBef>
                <a:spcPts val="0"/>
              </a:spcBef>
              <a:spcAft>
                <a:spcPts val="0"/>
              </a:spcAft>
              <a:buClr>
                <a:srgbClr val="0C2D45"/>
              </a:buClr>
              <a:buSzPts val="400"/>
              <a:buNone/>
            </a:pPr>
            <a:r>
              <a:t/>
            </a:r>
            <a:endParaRPr b="1" sz="400"/>
          </a:p>
          <a:p>
            <a:pPr indent="0" lvl="0" marL="0" rtl="0" algn="l">
              <a:lnSpc>
                <a:spcPct val="100000"/>
              </a:lnSpc>
              <a:spcBef>
                <a:spcPts val="0"/>
              </a:spcBef>
              <a:spcAft>
                <a:spcPts val="0"/>
              </a:spcAft>
              <a:buClr>
                <a:srgbClr val="0C2D45"/>
              </a:buClr>
              <a:buSzPts val="2000"/>
              <a:buNone/>
            </a:pPr>
            <a:r>
              <a:rPr lang="en-US" sz="2000"/>
              <a:t>En kalender, digital eller fysisk, och </a:t>
            </a:r>
            <a:r>
              <a:rPr lang="en-US" sz="2000"/>
              <a:t>skriv material</a:t>
            </a:r>
            <a:r>
              <a:rPr lang="en-US" sz="2000"/>
              <a:t>.</a:t>
            </a:r>
            <a:endParaRPr/>
          </a:p>
          <a:p>
            <a:pPr indent="0" lvl="0" marL="0" rtl="0" algn="l">
              <a:lnSpc>
                <a:spcPct val="100000"/>
              </a:lnSpc>
              <a:spcBef>
                <a:spcPts val="0"/>
              </a:spcBef>
              <a:spcAft>
                <a:spcPts val="0"/>
              </a:spcAft>
              <a:buClr>
                <a:srgbClr val="0C2D45"/>
              </a:buClr>
              <a:buSzPts val="2000"/>
              <a:buNone/>
            </a:pPr>
            <a:r>
              <a:t/>
            </a:r>
            <a:endParaRPr b="1" sz="2000"/>
          </a:p>
          <a:p>
            <a:pPr indent="0" lvl="0" marL="0" rtl="0" algn="l">
              <a:lnSpc>
                <a:spcPct val="100000"/>
              </a:lnSpc>
              <a:spcBef>
                <a:spcPts val="0"/>
              </a:spcBef>
              <a:spcAft>
                <a:spcPts val="0"/>
              </a:spcAft>
              <a:buClr>
                <a:srgbClr val="0C2D45"/>
              </a:buClr>
              <a:buSzPts val="2000"/>
              <a:buNone/>
            </a:pPr>
            <a:r>
              <a:rPr b="1" lang="en-US" sz="2000"/>
              <a:t>Syfte</a:t>
            </a:r>
            <a:endParaRPr/>
          </a:p>
          <a:p>
            <a:pPr indent="0" lvl="0" marL="0" rtl="0" algn="l">
              <a:lnSpc>
                <a:spcPct val="100000"/>
              </a:lnSpc>
              <a:spcBef>
                <a:spcPts val="0"/>
              </a:spcBef>
              <a:spcAft>
                <a:spcPts val="0"/>
              </a:spcAft>
              <a:buClr>
                <a:srgbClr val="0C2D45"/>
              </a:buClr>
              <a:buSzPts val="400"/>
              <a:buNone/>
            </a:pPr>
            <a:r>
              <a:t/>
            </a:r>
            <a:endParaRPr b="1" sz="400"/>
          </a:p>
          <a:p>
            <a:pPr indent="0" lvl="0" marL="0" rtl="0" algn="l">
              <a:lnSpc>
                <a:spcPct val="100000"/>
              </a:lnSpc>
              <a:spcBef>
                <a:spcPts val="0"/>
              </a:spcBef>
              <a:spcAft>
                <a:spcPts val="0"/>
              </a:spcAft>
              <a:buClr>
                <a:srgbClr val="0C2D45"/>
              </a:buClr>
              <a:buSzPts val="2000"/>
              <a:buNone/>
            </a:pPr>
            <a:r>
              <a:rPr lang="en-US" sz="2000"/>
              <a:t>Encourage setting and achieving social goals by actively engaging with local and regional events</a:t>
            </a:r>
            <a:endParaRPr/>
          </a:p>
          <a:p>
            <a:pPr indent="0" lvl="0" marL="0" rtl="0" algn="l">
              <a:lnSpc>
                <a:spcPct val="100000"/>
              </a:lnSpc>
              <a:spcBef>
                <a:spcPts val="0"/>
              </a:spcBef>
              <a:spcAft>
                <a:spcPts val="0"/>
              </a:spcAft>
              <a:buClr>
                <a:srgbClr val="0C2D45"/>
              </a:buClr>
              <a:buSzPts val="2000"/>
              <a:buNone/>
            </a:pPr>
            <a:r>
              <a:t/>
            </a:r>
            <a:endParaRPr sz="2000"/>
          </a:p>
          <a:p>
            <a:pPr indent="0" lvl="0" marL="0" rtl="0" algn="l">
              <a:spcBef>
                <a:spcPts val="0"/>
              </a:spcBef>
              <a:spcAft>
                <a:spcPts val="0"/>
              </a:spcAft>
              <a:buClr>
                <a:srgbClr val="0C2D45"/>
              </a:buClr>
              <a:buSzPts val="2000"/>
              <a:buNone/>
            </a:pPr>
            <a:r>
              <a:rPr b="1" lang="en-US" sz="2000"/>
              <a:t>Produktion</a:t>
            </a:r>
            <a:endParaRPr/>
          </a:p>
          <a:p>
            <a:pPr indent="0" lvl="0" marL="0" rtl="0" algn="l">
              <a:lnSpc>
                <a:spcPct val="100000"/>
              </a:lnSpc>
              <a:spcBef>
                <a:spcPts val="0"/>
              </a:spcBef>
              <a:spcAft>
                <a:spcPts val="0"/>
              </a:spcAft>
              <a:buClr>
                <a:srgbClr val="0C2D45"/>
              </a:buClr>
              <a:buSzPts val="400"/>
              <a:buNone/>
            </a:pPr>
            <a:r>
              <a:t/>
            </a:r>
            <a:endParaRPr b="1" sz="400"/>
          </a:p>
          <a:p>
            <a:pPr indent="0" lvl="0" marL="0" rtl="0" algn="l">
              <a:lnSpc>
                <a:spcPct val="100000"/>
              </a:lnSpc>
              <a:spcBef>
                <a:spcPts val="0"/>
              </a:spcBef>
              <a:spcAft>
                <a:spcPts val="0"/>
              </a:spcAft>
              <a:buClr>
                <a:srgbClr val="0C2D45"/>
              </a:buClr>
              <a:buSzPts val="2000"/>
              <a:buNone/>
            </a:pPr>
            <a:r>
              <a:rPr lang="en-US" sz="2000"/>
              <a:t>Deltagarna kommer att ha en personlig kalender som beskriver kommande evenemang och strategier för att uppnå sina sociala mål</a:t>
            </a:r>
            <a:endParaRPr/>
          </a:p>
          <a:p>
            <a:pPr indent="0" lvl="0" marL="0" rtl="0" algn="l">
              <a:lnSpc>
                <a:spcPct val="100000"/>
              </a:lnSpc>
              <a:spcBef>
                <a:spcPts val="0"/>
              </a:spcBef>
              <a:spcAft>
                <a:spcPts val="0"/>
              </a:spcAft>
              <a:buClr>
                <a:srgbClr val="0C2D45"/>
              </a:buClr>
              <a:buSzPts val="2400"/>
              <a:buNone/>
            </a:pPr>
            <a:r>
              <a:t/>
            </a:r>
            <a:endParaRPr/>
          </a:p>
          <a:p>
            <a:pPr indent="0" lvl="0" marL="0" rtl="0" algn="l">
              <a:lnSpc>
                <a:spcPct val="100000"/>
              </a:lnSpc>
              <a:spcBef>
                <a:spcPts val="0"/>
              </a:spcBef>
              <a:spcAft>
                <a:spcPts val="0"/>
              </a:spcAft>
              <a:buClr>
                <a:srgbClr val="0C2D45"/>
              </a:buClr>
              <a:buSzPts val="2000"/>
              <a:buNone/>
            </a:pPr>
            <a:r>
              <a:rPr b="1" lang="en-US" sz="2000"/>
              <a:t>Instruktioner</a:t>
            </a:r>
            <a:endParaRPr/>
          </a:p>
          <a:p>
            <a:pPr indent="0" lvl="0" marL="0" rtl="0" algn="l">
              <a:lnSpc>
                <a:spcPct val="100000"/>
              </a:lnSpc>
              <a:spcBef>
                <a:spcPts val="0"/>
              </a:spcBef>
              <a:spcAft>
                <a:spcPts val="0"/>
              </a:spcAft>
              <a:buClr>
                <a:srgbClr val="0C2D45"/>
              </a:buClr>
              <a:buSzPts val="2000"/>
              <a:buNone/>
            </a:pPr>
            <a:r>
              <a:rPr lang="en-US" sz="2000"/>
              <a:t>Sammanställ en lista över lokala och regionala evenemang som ligger i linje med personliga intressen, samhällsengagemang eller professionellt nätverkande. Inkludera datum, tider och platser.</a:t>
            </a:r>
            <a:endParaRPr/>
          </a:p>
          <a:p>
            <a:pPr indent="0" lvl="0" marL="0" rtl="0" algn="l">
              <a:lnSpc>
                <a:spcPct val="100000"/>
              </a:lnSpc>
              <a:spcBef>
                <a:spcPts val="0"/>
              </a:spcBef>
              <a:spcAft>
                <a:spcPts val="0"/>
              </a:spcAft>
              <a:buClr>
                <a:srgbClr val="0C2D45"/>
              </a:buClr>
              <a:buSzPts val="2000"/>
              <a:buNone/>
            </a:pPr>
            <a:r>
              <a:t/>
            </a:r>
            <a:endParaRPr sz="2000"/>
          </a:p>
          <a:p>
            <a:pPr indent="0" lvl="0" marL="0" rtl="0" algn="l">
              <a:lnSpc>
                <a:spcPct val="100000"/>
              </a:lnSpc>
              <a:spcBef>
                <a:spcPts val="0"/>
              </a:spcBef>
              <a:spcAft>
                <a:spcPts val="0"/>
              </a:spcAft>
              <a:buClr>
                <a:srgbClr val="0C2D45"/>
              </a:buClr>
              <a:buSzPts val="2000"/>
              <a:buNone/>
            </a:pPr>
            <a:r>
              <a:rPr lang="en-US" sz="2000"/>
              <a:t>Definiera sedan specifika sociala mål och upprätta uppnåeliga mål inom en given tidsram.</a:t>
            </a:r>
            <a:endParaRPr/>
          </a:p>
          <a:p>
            <a:pPr indent="0" lvl="0" marL="0" rtl="0" algn="l">
              <a:lnSpc>
                <a:spcPct val="100000"/>
              </a:lnSpc>
              <a:spcBef>
                <a:spcPts val="0"/>
              </a:spcBef>
              <a:spcAft>
                <a:spcPts val="0"/>
              </a:spcAft>
              <a:buClr>
                <a:srgbClr val="0C2D45"/>
              </a:buClr>
              <a:buSzPts val="2000"/>
              <a:buNone/>
            </a:pPr>
            <a:r>
              <a:t/>
            </a:r>
            <a:endParaRPr sz="2000"/>
          </a:p>
          <a:p>
            <a:pPr indent="0" lvl="0" marL="0" rtl="0" algn="l">
              <a:lnSpc>
                <a:spcPct val="100000"/>
              </a:lnSpc>
              <a:spcBef>
                <a:spcPts val="0"/>
              </a:spcBef>
              <a:spcAft>
                <a:spcPts val="0"/>
              </a:spcAft>
              <a:buClr>
                <a:srgbClr val="0C2D45"/>
              </a:buClr>
              <a:buSzPts val="2000"/>
              <a:buNone/>
            </a:pPr>
            <a:r>
              <a:rPr lang="en-US" sz="2000"/>
              <a:t>Utveckla strategier för att aktivt delta i de utvalda evenemangen för att nå dina sociala mål. Överväg nätverksstrategier, kommunikationstekniker eller personliga utvecklingsaktiviteter.</a:t>
            </a:r>
            <a:endParaRPr/>
          </a:p>
          <a:p>
            <a:pPr indent="0" lvl="0" marL="0" rtl="0" algn="l">
              <a:lnSpc>
                <a:spcPct val="100000"/>
              </a:lnSpc>
              <a:spcBef>
                <a:spcPts val="0"/>
              </a:spcBef>
              <a:spcAft>
                <a:spcPts val="0"/>
              </a:spcAft>
              <a:buClr>
                <a:srgbClr val="0C2D45"/>
              </a:buClr>
              <a:buSzPts val="2000"/>
              <a:buNone/>
            </a:pPr>
            <a:r>
              <a:t/>
            </a:r>
            <a:endParaRPr sz="2000"/>
          </a:p>
        </p:txBody>
      </p:sp>
      <p:pic>
        <p:nvPicPr>
          <p:cNvPr descr="Scribble with solid fill" id="607" name="Google Shape;607;p37"/>
          <p:cNvPicPr preferRelativeResize="0"/>
          <p:nvPr/>
        </p:nvPicPr>
        <p:blipFill rotWithShape="1">
          <a:blip r:embed="rId3">
            <a:alphaModFix/>
          </a:blip>
          <a:srcRect b="0" l="0" r="0" t="0"/>
          <a:stretch/>
        </p:blipFill>
        <p:spPr>
          <a:xfrm>
            <a:off x="2968533" y="1907175"/>
            <a:ext cx="431075" cy="431075"/>
          </a:xfrm>
          <a:prstGeom prst="rect">
            <a:avLst/>
          </a:prstGeom>
          <a:noFill/>
          <a:ln>
            <a:noFill/>
          </a:ln>
        </p:spPr>
      </p:pic>
      <p:pic>
        <p:nvPicPr>
          <p:cNvPr descr="Bullseye with solid fill" id="608" name="Google Shape;608;p37"/>
          <p:cNvPicPr preferRelativeResize="0"/>
          <p:nvPr/>
        </p:nvPicPr>
        <p:blipFill rotWithShape="1">
          <a:blip r:embed="rId4">
            <a:alphaModFix/>
          </a:blip>
          <a:srcRect b="0" l="0" r="0" t="0"/>
          <a:stretch/>
        </p:blipFill>
        <p:spPr>
          <a:xfrm>
            <a:off x="1605642" y="3138350"/>
            <a:ext cx="394063" cy="394063"/>
          </a:xfrm>
          <a:prstGeom prst="rect">
            <a:avLst/>
          </a:prstGeom>
          <a:noFill/>
          <a:ln>
            <a:noFill/>
          </a:ln>
        </p:spPr>
      </p:pic>
      <p:pic>
        <p:nvPicPr>
          <p:cNvPr descr="Easel with solid fill" id="609" name="Google Shape;609;p37"/>
          <p:cNvPicPr preferRelativeResize="0"/>
          <p:nvPr/>
        </p:nvPicPr>
        <p:blipFill rotWithShape="1">
          <a:blip r:embed="rId5">
            <a:alphaModFix/>
          </a:blip>
          <a:srcRect b="0" l="0" r="0" t="0"/>
          <a:stretch/>
        </p:blipFill>
        <p:spPr>
          <a:xfrm>
            <a:off x="1985554" y="4389119"/>
            <a:ext cx="394063" cy="39406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38"/>
          <p:cNvSpPr txBox="1"/>
          <p:nvPr>
            <p:ph idx="1" type="body"/>
          </p:nvPr>
        </p:nvSpPr>
        <p:spPr>
          <a:xfrm>
            <a:off x="854280" y="925680"/>
            <a:ext cx="10483431" cy="80426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Att sätta och uppnå personliga ekonomiska mål, som en förutsättning för affärer</a:t>
            </a:r>
            <a:endParaRPr/>
          </a:p>
          <a:p>
            <a:pPr indent="0" lvl="0" marL="0" rtl="0" algn="l">
              <a:lnSpc>
                <a:spcPct val="100000"/>
              </a:lnSpc>
              <a:spcBef>
                <a:spcPts val="0"/>
              </a:spcBef>
              <a:spcAft>
                <a:spcPts val="0"/>
              </a:spcAft>
              <a:buClr>
                <a:srgbClr val="915F9E"/>
              </a:buClr>
              <a:buSzPts val="3600"/>
              <a:buNone/>
            </a:pPr>
            <a:r>
              <a:t/>
            </a:r>
            <a:endParaRPr/>
          </a:p>
        </p:txBody>
      </p:sp>
      <p:sp>
        <p:nvSpPr>
          <p:cNvPr id="615" name="Google Shape;615;p38"/>
          <p:cNvSpPr txBox="1"/>
          <p:nvPr>
            <p:ph idx="2" type="body"/>
          </p:nvPr>
        </p:nvSpPr>
        <p:spPr>
          <a:xfrm>
            <a:off x="854280" y="2132342"/>
            <a:ext cx="10483429" cy="443957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Att uppnå personliga ekonomiska mål är avgörande för migranter som vågar sig på affärer, vilket banar väg för entreprenöriell framgång. När finansiell stabilitet etableras blir resurser tillgängliga för företagsinvesteringar, utbildning, kompetensutveckling och kapital. Att möta ekonomiska milstolpar inger förtroende, vilket möjliggör navigering av entreprenöriella utmaningar. Att uppnå personliga ekonomiska mål ger en solid grund, vilket ger kalkylerade risker och möjligheter.</a:t>
            </a:r>
            <a:endParaRPr/>
          </a:p>
          <a:p>
            <a:pPr indent="0" lvl="0" marL="0" rtl="0" algn="l">
              <a:spcBef>
                <a:spcPts val="0"/>
              </a:spcBef>
              <a:spcAft>
                <a:spcPts val="0"/>
              </a:spcAft>
              <a:buClr>
                <a:schemeClr val="dk1"/>
              </a:buClr>
              <a:buSzPts val="1100"/>
              <a:buFont typeface="Arial"/>
              <a:buNone/>
            </a:pPr>
            <a:r>
              <a:rPr lang="en-US"/>
              <a:t>Denna bemyndigande stärker inte bara deras ekonomiska välbefinnande utan också deras förmåga att på ett meningsfullt sätt bidra till det bredare affärslandskapet och främja ett inkluderande och dynamiskt entreprenöriellt ekosystem.</a:t>
            </a:r>
            <a:endParaRPr/>
          </a:p>
          <a:p>
            <a:pPr indent="0" lvl="0" marL="0" rtl="0" algn="l">
              <a:lnSpc>
                <a:spcPct val="100000"/>
              </a:lnSpc>
              <a:spcBef>
                <a:spcPts val="0"/>
              </a:spcBef>
              <a:spcAft>
                <a:spcPts val="0"/>
              </a:spcAft>
              <a:buClr>
                <a:srgbClr val="0C2D45"/>
              </a:buClr>
              <a:buSzPts val="2400"/>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39"/>
          <p:cNvSpPr txBox="1"/>
          <p:nvPr>
            <p:ph idx="1" type="body"/>
          </p:nvPr>
        </p:nvSpPr>
        <p:spPr>
          <a:xfrm>
            <a:off x="9055787" y="1982716"/>
            <a:ext cx="2484569" cy="36086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None/>
            </a:pPr>
            <a:r>
              <a:rPr lang="en-US"/>
              <a:t>www.</a:t>
            </a:r>
            <a:r>
              <a:rPr b="1" lang="en-US"/>
              <a:t>ingrow</a:t>
            </a:r>
            <a:r>
              <a:rPr lang="en-US"/>
              <a:t>.eu</a:t>
            </a:r>
            <a:endParaRPr/>
          </a:p>
        </p:txBody>
      </p:sp>
      <p:sp>
        <p:nvSpPr>
          <p:cNvPr id="621" name="Google Shape;621;p39"/>
          <p:cNvSpPr txBox="1"/>
          <p:nvPr>
            <p:ph idx="2" type="body"/>
          </p:nvPr>
        </p:nvSpPr>
        <p:spPr>
          <a:xfrm>
            <a:off x="526494" y="4929906"/>
            <a:ext cx="6500273" cy="74360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900"/>
              <a:buNone/>
            </a:pPr>
            <a:r>
              <a:rPr lang="en-US"/>
              <a:t>Följ vår resa</a:t>
            </a:r>
            <a:endParaRPr/>
          </a:p>
        </p:txBody>
      </p:sp>
      <p:grpSp>
        <p:nvGrpSpPr>
          <p:cNvPr id="622" name="Google Shape;622;p39"/>
          <p:cNvGrpSpPr/>
          <p:nvPr/>
        </p:nvGrpSpPr>
        <p:grpSpPr>
          <a:xfrm>
            <a:off x="575886" y="4233019"/>
            <a:ext cx="2476327" cy="417772"/>
            <a:chOff x="575887" y="5068173"/>
            <a:chExt cx="1664680" cy="280842"/>
          </a:xfrm>
        </p:grpSpPr>
        <p:grpSp>
          <p:nvGrpSpPr>
            <p:cNvPr id="623" name="Google Shape;623;p39"/>
            <p:cNvGrpSpPr/>
            <p:nvPr/>
          </p:nvGrpSpPr>
          <p:grpSpPr>
            <a:xfrm>
              <a:off x="1614025" y="5068173"/>
              <a:ext cx="280634" cy="280634"/>
              <a:chOff x="1950027" y="2499889"/>
              <a:chExt cx="850463" cy="850463"/>
            </a:xfrm>
          </p:grpSpPr>
          <p:sp>
            <p:nvSpPr>
              <p:cNvPr id="624" name="Google Shape;624;p39"/>
              <p:cNvSpPr/>
              <p:nvPr/>
            </p:nvSpPr>
            <p:spPr>
              <a:xfrm>
                <a:off x="1950027" y="2499889"/>
                <a:ext cx="850463" cy="850463"/>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grpSp>
            <p:nvGrpSpPr>
              <p:cNvPr id="625" name="Google Shape;625;p39"/>
              <p:cNvGrpSpPr/>
              <p:nvPr/>
            </p:nvGrpSpPr>
            <p:grpSpPr>
              <a:xfrm>
                <a:off x="2107521" y="2657382"/>
                <a:ext cx="535476" cy="535477"/>
                <a:chOff x="2107521" y="2657382"/>
                <a:chExt cx="535476" cy="535477"/>
              </a:xfrm>
            </p:grpSpPr>
            <p:sp>
              <p:nvSpPr>
                <p:cNvPr id="626" name="Google Shape;626;p39"/>
                <p:cNvSpPr/>
                <p:nvPr/>
              </p:nvSpPr>
              <p:spPr>
                <a:xfrm>
                  <a:off x="2107521" y="2657382"/>
                  <a:ext cx="535476" cy="535477"/>
                </a:xfrm>
                <a:custGeom>
                  <a:rect b="b" l="l" r="r" t="t"/>
                  <a:pathLst>
                    <a:path extrusionOk="0" h="535477" w="535476">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sp>
              <p:nvSpPr>
                <p:cNvPr id="627" name="Google Shape;627;p39"/>
                <p:cNvSpPr/>
                <p:nvPr/>
              </p:nvSpPr>
              <p:spPr>
                <a:xfrm>
                  <a:off x="2237925" y="2787786"/>
                  <a:ext cx="274668" cy="274668"/>
                </a:xfrm>
                <a:custGeom>
                  <a:rect b="b" l="l" r="r" t="t"/>
                  <a:pathLst>
                    <a:path extrusionOk="0" h="274668" w="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sp>
              <p:nvSpPr>
                <p:cNvPr id="628" name="Google Shape;628;p39"/>
                <p:cNvSpPr/>
                <p:nvPr/>
              </p:nvSpPr>
              <p:spPr>
                <a:xfrm>
                  <a:off x="2486134" y="2749988"/>
                  <a:ext cx="64257" cy="64257"/>
                </a:xfrm>
                <a:custGeom>
                  <a:rect b="b" l="l" r="r" t="t"/>
                  <a:pathLst>
                    <a:path extrusionOk="0" h="64257" w="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grpSp>
        </p:grpSp>
        <p:grpSp>
          <p:nvGrpSpPr>
            <p:cNvPr id="629" name="Google Shape;629;p39"/>
            <p:cNvGrpSpPr/>
            <p:nvPr/>
          </p:nvGrpSpPr>
          <p:grpSpPr>
            <a:xfrm>
              <a:off x="921794" y="5068173"/>
              <a:ext cx="280634" cy="280634"/>
              <a:chOff x="-147782" y="2499889"/>
              <a:chExt cx="850463" cy="850463"/>
            </a:xfrm>
          </p:grpSpPr>
          <p:sp>
            <p:nvSpPr>
              <p:cNvPr id="630" name="Google Shape;630;p39"/>
              <p:cNvSpPr/>
              <p:nvPr/>
            </p:nvSpPr>
            <p:spPr>
              <a:xfrm>
                <a:off x="-147782" y="2499889"/>
                <a:ext cx="850463" cy="850463"/>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sp>
            <p:nvSpPr>
              <p:cNvPr id="631" name="Google Shape;631;p39"/>
              <p:cNvSpPr/>
              <p:nvPr/>
            </p:nvSpPr>
            <p:spPr>
              <a:xfrm>
                <a:off x="18530" y="2722899"/>
                <a:ext cx="549966" cy="447280"/>
              </a:xfrm>
              <a:custGeom>
                <a:rect b="b" l="l" r="r" t="t"/>
                <a:pathLst>
                  <a:path extrusionOk="0" h="447280" w="549966">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grpSp>
        <p:grpSp>
          <p:nvGrpSpPr>
            <p:cNvPr id="632" name="Google Shape;632;p39"/>
            <p:cNvGrpSpPr/>
            <p:nvPr/>
          </p:nvGrpSpPr>
          <p:grpSpPr>
            <a:xfrm>
              <a:off x="1959933" y="5068173"/>
              <a:ext cx="280634" cy="280634"/>
              <a:chOff x="2998302" y="2499889"/>
              <a:chExt cx="850463" cy="850463"/>
            </a:xfrm>
          </p:grpSpPr>
          <p:sp>
            <p:nvSpPr>
              <p:cNvPr id="633" name="Google Shape;633;p39"/>
              <p:cNvSpPr/>
              <p:nvPr/>
            </p:nvSpPr>
            <p:spPr>
              <a:xfrm>
                <a:off x="2998302" y="2499889"/>
                <a:ext cx="850463" cy="850463"/>
              </a:xfrm>
              <a:custGeom>
                <a:rect b="b" l="l" r="r" t="t"/>
                <a:pathLst>
                  <a:path extrusionOk="0" h="850463" w="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sp>
            <p:nvSpPr>
              <p:cNvPr id="634" name="Google Shape;634;p39"/>
              <p:cNvSpPr/>
              <p:nvPr/>
            </p:nvSpPr>
            <p:spPr>
              <a:xfrm>
                <a:off x="3139416" y="2726679"/>
                <a:ext cx="568235" cy="398142"/>
              </a:xfrm>
              <a:custGeom>
                <a:rect b="b" l="l" r="r" t="t"/>
                <a:pathLst>
                  <a:path extrusionOk="0" h="398142" w="568235">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grpSp>
        <p:grpSp>
          <p:nvGrpSpPr>
            <p:cNvPr id="635" name="Google Shape;635;p39"/>
            <p:cNvGrpSpPr/>
            <p:nvPr/>
          </p:nvGrpSpPr>
          <p:grpSpPr>
            <a:xfrm>
              <a:off x="575887" y="5068173"/>
              <a:ext cx="280634" cy="280842"/>
              <a:chOff x="-1196056" y="2499889"/>
              <a:chExt cx="850463" cy="851092"/>
            </a:xfrm>
          </p:grpSpPr>
          <p:sp>
            <p:nvSpPr>
              <p:cNvPr id="636" name="Google Shape;636;p39"/>
              <p:cNvSpPr/>
              <p:nvPr/>
            </p:nvSpPr>
            <p:spPr>
              <a:xfrm>
                <a:off x="-1196056" y="2499889"/>
                <a:ext cx="850463" cy="845423"/>
              </a:xfrm>
              <a:custGeom>
                <a:rect b="b" l="l" r="r" t="t"/>
                <a:pathLst>
                  <a:path extrusionOk="0" h="845423" w="85046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sp>
            <p:nvSpPr>
              <p:cNvPr id="637" name="Google Shape;637;p39"/>
              <p:cNvSpPr/>
              <p:nvPr/>
            </p:nvSpPr>
            <p:spPr>
              <a:xfrm>
                <a:off x="-945327" y="2666201"/>
                <a:ext cx="363494" cy="684780"/>
              </a:xfrm>
              <a:custGeom>
                <a:rect b="b" l="l" r="r" t="t"/>
                <a:pathLst>
                  <a:path extrusionOk="0" h="684780" w="363494">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grpSp>
        <p:sp>
          <p:nvSpPr>
            <p:cNvPr id="638" name="Google Shape;638;p39"/>
            <p:cNvSpPr/>
            <p:nvPr/>
          </p:nvSpPr>
          <p:spPr>
            <a:xfrm>
              <a:off x="1267910" y="5068173"/>
              <a:ext cx="280634" cy="280634"/>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pic>
          <p:nvPicPr>
            <p:cNvPr descr="World with solid fill" id="639" name="Google Shape;639;p39"/>
            <p:cNvPicPr preferRelativeResize="0"/>
            <p:nvPr/>
          </p:nvPicPr>
          <p:blipFill rotWithShape="1">
            <a:blip r:embed="rId3">
              <a:alphaModFix/>
            </a:blip>
            <a:srcRect b="0" l="0" r="0" t="0"/>
            <a:stretch/>
          </p:blipFill>
          <p:spPr>
            <a:xfrm>
              <a:off x="1285189" y="5085452"/>
              <a:ext cx="246077" cy="246077"/>
            </a:xfrm>
            <a:prstGeom prst="rect">
              <a:avLst/>
            </a:prstGeom>
            <a:noFill/>
            <a:ln>
              <a:noFill/>
            </a:ln>
          </p:spPr>
        </p:pic>
      </p:grpSp>
      <p:grpSp>
        <p:nvGrpSpPr>
          <p:cNvPr id="640" name="Google Shape;640;p39"/>
          <p:cNvGrpSpPr/>
          <p:nvPr/>
        </p:nvGrpSpPr>
        <p:grpSpPr>
          <a:xfrm>
            <a:off x="9055786" y="2634249"/>
            <a:ext cx="3136215" cy="3344687"/>
            <a:chOff x="9055786" y="2634249"/>
            <a:chExt cx="3136215" cy="3344687"/>
          </a:xfrm>
        </p:grpSpPr>
        <p:sp>
          <p:nvSpPr>
            <p:cNvPr id="641" name="Google Shape;641;p39"/>
            <p:cNvSpPr/>
            <p:nvPr/>
          </p:nvSpPr>
          <p:spPr>
            <a:xfrm>
              <a:off x="9055786" y="3045909"/>
              <a:ext cx="634138" cy="2933026"/>
            </a:xfrm>
            <a:custGeom>
              <a:rect b="b" l="l" r="r" t="t"/>
              <a:pathLst>
                <a:path extrusionOk="0" h="2933026" w="634138">
                  <a:moveTo>
                    <a:pt x="282413" y="153"/>
                  </a:moveTo>
                  <a:cubicBezTo>
                    <a:pt x="490837" y="10321"/>
                    <a:pt x="587423" y="188267"/>
                    <a:pt x="617924" y="376379"/>
                  </a:cubicBezTo>
                  <a:cubicBezTo>
                    <a:pt x="638259" y="503481"/>
                    <a:pt x="623007" y="630583"/>
                    <a:pt x="617924" y="757688"/>
                  </a:cubicBezTo>
                  <a:cubicBezTo>
                    <a:pt x="612840" y="813614"/>
                    <a:pt x="531505" y="1261016"/>
                    <a:pt x="516254" y="1759258"/>
                  </a:cubicBezTo>
                  <a:cubicBezTo>
                    <a:pt x="502911" y="2088456"/>
                    <a:pt x="524595" y="2491611"/>
                    <a:pt x="628984" y="2914228"/>
                  </a:cubicBezTo>
                  <a:lnTo>
                    <a:pt x="634138" y="2933026"/>
                  </a:lnTo>
                  <a:lnTo>
                    <a:pt x="407410" y="2933026"/>
                  </a:lnTo>
                  <a:lnTo>
                    <a:pt x="359936" y="2897466"/>
                  </a:lnTo>
                  <a:cubicBezTo>
                    <a:pt x="265891" y="2812943"/>
                    <a:pt x="185827" y="2709990"/>
                    <a:pt x="124825" y="2587970"/>
                  </a:cubicBezTo>
                  <a:cubicBezTo>
                    <a:pt x="-22597" y="2293092"/>
                    <a:pt x="-27681" y="1942288"/>
                    <a:pt x="48572" y="1627072"/>
                  </a:cubicBezTo>
                  <a:cubicBezTo>
                    <a:pt x="104492" y="1403370"/>
                    <a:pt x="185827" y="1179669"/>
                    <a:pt x="211246" y="950884"/>
                  </a:cubicBezTo>
                  <a:cubicBezTo>
                    <a:pt x="236663" y="722098"/>
                    <a:pt x="226495" y="483145"/>
                    <a:pt x="185827" y="254360"/>
                  </a:cubicBezTo>
                  <a:cubicBezTo>
                    <a:pt x="165494" y="117087"/>
                    <a:pt x="94325" y="-4931"/>
                    <a:pt x="282413" y="153"/>
                  </a:cubicBezTo>
                  <a:close/>
                </a:path>
              </a:pathLst>
            </a:custGeom>
            <a:solidFill>
              <a:schemeClr val="lt1">
                <a:alpha val="28235"/>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642" name="Google Shape;642;p39"/>
            <p:cNvSpPr/>
            <p:nvPr/>
          </p:nvSpPr>
          <p:spPr>
            <a:xfrm>
              <a:off x="9815302" y="4872869"/>
              <a:ext cx="2376698" cy="1106067"/>
            </a:xfrm>
            <a:custGeom>
              <a:rect b="b" l="l" r="r" t="t"/>
              <a:pathLst>
                <a:path extrusionOk="0" h="1106067" w="2376698">
                  <a:moveTo>
                    <a:pt x="2376698" y="0"/>
                  </a:moveTo>
                  <a:lnTo>
                    <a:pt x="2376698" y="332258"/>
                  </a:lnTo>
                  <a:lnTo>
                    <a:pt x="2099591" y="550656"/>
                  </a:lnTo>
                  <a:cubicBezTo>
                    <a:pt x="1973139" y="644077"/>
                    <a:pt x="1843509" y="733048"/>
                    <a:pt x="1708796" y="816936"/>
                  </a:cubicBezTo>
                  <a:cubicBezTo>
                    <a:pt x="1604585" y="883031"/>
                    <a:pt x="1501644" y="951667"/>
                    <a:pt x="1397433" y="1018396"/>
                  </a:cubicBezTo>
                  <a:lnTo>
                    <a:pt x="1256608" y="1106067"/>
                  </a:lnTo>
                  <a:lnTo>
                    <a:pt x="8550" y="1106067"/>
                  </a:lnTo>
                  <a:lnTo>
                    <a:pt x="6821" y="1085541"/>
                  </a:lnTo>
                  <a:cubicBezTo>
                    <a:pt x="-22370" y="559077"/>
                    <a:pt x="51579" y="115329"/>
                    <a:pt x="51579" y="115329"/>
                  </a:cubicBezTo>
                  <a:cubicBezTo>
                    <a:pt x="102413" y="339031"/>
                    <a:pt x="168501" y="481385"/>
                    <a:pt x="270171" y="547480"/>
                  </a:cubicBezTo>
                  <a:cubicBezTo>
                    <a:pt x="219334" y="466133"/>
                    <a:pt x="209167" y="354282"/>
                    <a:pt x="254919" y="252599"/>
                  </a:cubicBezTo>
                  <a:cubicBezTo>
                    <a:pt x="321004" y="105162"/>
                    <a:pt x="478592" y="28898"/>
                    <a:pt x="610763" y="89907"/>
                  </a:cubicBezTo>
                  <a:cubicBezTo>
                    <a:pt x="737849" y="145833"/>
                    <a:pt x="788686" y="318692"/>
                    <a:pt x="722600" y="466133"/>
                  </a:cubicBezTo>
                  <a:cubicBezTo>
                    <a:pt x="702265" y="506807"/>
                    <a:pt x="676848" y="542394"/>
                    <a:pt x="646347" y="572900"/>
                  </a:cubicBezTo>
                  <a:cubicBezTo>
                    <a:pt x="1271616" y="593235"/>
                    <a:pt x="1983306" y="191590"/>
                    <a:pt x="2100225" y="110245"/>
                  </a:cubicBezTo>
                  <a:cubicBezTo>
                    <a:pt x="2168852" y="64488"/>
                    <a:pt x="2242563" y="30170"/>
                    <a:pt x="2318816" y="9833"/>
                  </a:cubicBezTo>
                  <a:close/>
                </a:path>
              </a:pathLst>
            </a:custGeom>
            <a:solidFill>
              <a:schemeClr val="lt1">
                <a:alpha val="28235"/>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643" name="Google Shape;643;p39"/>
            <p:cNvSpPr/>
            <p:nvPr/>
          </p:nvSpPr>
          <p:spPr>
            <a:xfrm>
              <a:off x="9729628" y="2634249"/>
              <a:ext cx="2462373" cy="2302264"/>
            </a:xfrm>
            <a:custGeom>
              <a:rect b="b" l="l" r="r" t="t"/>
              <a:pathLst>
                <a:path extrusionOk="0" h="2302264" w="2462373">
                  <a:moveTo>
                    <a:pt x="1639981" y="2304"/>
                  </a:moveTo>
                  <a:cubicBezTo>
                    <a:pt x="1668655" y="6991"/>
                    <a:pt x="1695343" y="19066"/>
                    <a:pt x="1718219" y="40674"/>
                  </a:cubicBezTo>
                  <a:cubicBezTo>
                    <a:pt x="1799555" y="116935"/>
                    <a:pt x="1774139" y="249121"/>
                    <a:pt x="1728386" y="350804"/>
                  </a:cubicBezTo>
                  <a:cubicBezTo>
                    <a:pt x="1570799" y="706694"/>
                    <a:pt x="1281038" y="991404"/>
                    <a:pt x="1113285" y="1342208"/>
                  </a:cubicBezTo>
                  <a:cubicBezTo>
                    <a:pt x="1092950" y="1372711"/>
                    <a:pt x="1077698" y="1428637"/>
                    <a:pt x="1103118" y="1459143"/>
                  </a:cubicBezTo>
                  <a:cubicBezTo>
                    <a:pt x="1148870" y="1520152"/>
                    <a:pt x="1230204" y="1459143"/>
                    <a:pt x="1265789" y="1418469"/>
                  </a:cubicBezTo>
                  <a:cubicBezTo>
                    <a:pt x="1601299" y="1047330"/>
                    <a:pt x="1891058" y="605011"/>
                    <a:pt x="2287569" y="289795"/>
                  </a:cubicBezTo>
                  <a:cubicBezTo>
                    <a:pt x="2328238" y="259290"/>
                    <a:pt x="2375260" y="228785"/>
                    <a:pt x="2423553" y="212898"/>
                  </a:cubicBezTo>
                  <a:lnTo>
                    <a:pt x="2462373" y="207006"/>
                  </a:lnTo>
                  <a:lnTo>
                    <a:pt x="2462373" y="752629"/>
                  </a:lnTo>
                  <a:lnTo>
                    <a:pt x="2420376" y="812665"/>
                  </a:lnTo>
                  <a:cubicBezTo>
                    <a:pt x="2267871" y="1008563"/>
                    <a:pt x="2086771" y="1185871"/>
                    <a:pt x="1911393" y="1357460"/>
                  </a:cubicBezTo>
                  <a:cubicBezTo>
                    <a:pt x="1789388" y="1479478"/>
                    <a:pt x="1672469" y="1601497"/>
                    <a:pt x="1565715" y="1733685"/>
                  </a:cubicBezTo>
                  <a:cubicBezTo>
                    <a:pt x="1494546" y="1820114"/>
                    <a:pt x="1484378" y="1992974"/>
                    <a:pt x="1647052" y="1942132"/>
                  </a:cubicBezTo>
                  <a:cubicBezTo>
                    <a:pt x="1723302" y="1916713"/>
                    <a:pt x="1789388" y="1850620"/>
                    <a:pt x="1850389" y="1799778"/>
                  </a:cubicBezTo>
                  <a:cubicBezTo>
                    <a:pt x="2038480" y="1647254"/>
                    <a:pt x="2221484" y="1489646"/>
                    <a:pt x="2409575" y="1337124"/>
                  </a:cubicBezTo>
                  <a:lnTo>
                    <a:pt x="2462373" y="1296174"/>
                  </a:lnTo>
                  <a:lnTo>
                    <a:pt x="2462373" y="1829528"/>
                  </a:lnTo>
                  <a:lnTo>
                    <a:pt x="2328556" y="1924657"/>
                  </a:lnTo>
                  <a:cubicBezTo>
                    <a:pt x="2275815" y="1960881"/>
                    <a:pt x="2222756" y="1996788"/>
                    <a:pt x="2170651" y="2033648"/>
                  </a:cubicBezTo>
                  <a:cubicBezTo>
                    <a:pt x="1992728" y="2160750"/>
                    <a:pt x="1789388" y="2247181"/>
                    <a:pt x="1570799" y="2277684"/>
                  </a:cubicBezTo>
                  <a:cubicBezTo>
                    <a:pt x="1311541" y="2318358"/>
                    <a:pt x="996364" y="2318358"/>
                    <a:pt x="701522" y="2201424"/>
                  </a:cubicBezTo>
                  <a:cubicBezTo>
                    <a:pt x="848941" y="2196340"/>
                    <a:pt x="991280" y="2084489"/>
                    <a:pt x="1052281" y="1921797"/>
                  </a:cubicBezTo>
                  <a:cubicBezTo>
                    <a:pt x="1133618" y="1708263"/>
                    <a:pt x="1042116" y="1479478"/>
                    <a:pt x="859109" y="1413385"/>
                  </a:cubicBezTo>
                  <a:cubicBezTo>
                    <a:pt x="671021" y="1347292"/>
                    <a:pt x="457513" y="1464227"/>
                    <a:pt x="381263" y="1677760"/>
                  </a:cubicBezTo>
                  <a:cubicBezTo>
                    <a:pt x="335511" y="1799778"/>
                    <a:pt x="345678" y="1926881"/>
                    <a:pt x="396512" y="2023480"/>
                  </a:cubicBezTo>
                  <a:cubicBezTo>
                    <a:pt x="238924" y="1891291"/>
                    <a:pt x="101670" y="1713347"/>
                    <a:pt x="0" y="1459143"/>
                  </a:cubicBezTo>
                  <a:cubicBezTo>
                    <a:pt x="45752" y="1535404"/>
                    <a:pt x="188088" y="1555742"/>
                    <a:pt x="284677" y="1525236"/>
                  </a:cubicBezTo>
                  <a:cubicBezTo>
                    <a:pt x="533767" y="1443891"/>
                    <a:pt x="671021" y="1215106"/>
                    <a:pt x="793024" y="1001572"/>
                  </a:cubicBezTo>
                  <a:cubicBezTo>
                    <a:pt x="965863" y="696524"/>
                    <a:pt x="1113285" y="340636"/>
                    <a:pt x="1377627" y="101683"/>
                  </a:cubicBezTo>
                  <a:cubicBezTo>
                    <a:pt x="1450067" y="40673"/>
                    <a:pt x="1553959" y="-11758"/>
                    <a:pt x="1639981" y="2304"/>
                  </a:cubicBezTo>
                  <a:close/>
                </a:path>
              </a:pathLst>
            </a:custGeom>
            <a:solidFill>
              <a:schemeClr val="lt1">
                <a:alpha val="28235"/>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4"/>
          <p:cNvSpPr txBox="1"/>
          <p:nvPr>
            <p:ph idx="1" type="body"/>
          </p:nvPr>
        </p:nvSpPr>
        <p:spPr>
          <a:xfrm>
            <a:off x="640956" y="1409888"/>
            <a:ext cx="7124913" cy="80809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Immigration and Entrepreneurship</a:t>
            </a:r>
            <a:endParaRPr/>
          </a:p>
        </p:txBody>
      </p:sp>
      <p:sp>
        <p:nvSpPr>
          <p:cNvPr id="250" name="Google Shape;250;p4"/>
          <p:cNvSpPr txBox="1"/>
          <p:nvPr>
            <p:ph idx="3" type="body"/>
          </p:nvPr>
        </p:nvSpPr>
        <p:spPr>
          <a:xfrm>
            <a:off x="640953" y="2217986"/>
            <a:ext cx="6749339" cy="296562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lang="en-US"/>
              <a:t>Research shows that the willingness to engage in entrepreneurial activities is higher for immigrants than natives. But, among those who started a new business, immigrants have lower chances than natives to succeed in the subsequent steps of entrepreneurship. Immigrant entrepreneurs might face more barriers than natives in starting and developing a business successfully.</a:t>
            </a:r>
            <a:r>
              <a:rPr baseline="30000" lang="en-US"/>
              <a:t>1 </a:t>
            </a:r>
            <a:endParaRPr/>
          </a:p>
        </p:txBody>
      </p:sp>
      <p:pic>
        <p:nvPicPr>
          <p:cNvPr id="251" name="Google Shape;251;p4"/>
          <p:cNvPicPr preferRelativeResize="0"/>
          <p:nvPr>
            <p:ph idx="2" type="pic"/>
          </p:nvPr>
        </p:nvPicPr>
        <p:blipFill rotWithShape="1">
          <a:blip r:embed="rId3">
            <a:alphaModFix/>
          </a:blip>
          <a:srcRect b="7853" l="0" r="0" t="7855"/>
          <a:stretch/>
        </p:blipFill>
        <p:spPr>
          <a:xfrm>
            <a:off x="0" y="0"/>
            <a:ext cx="12192000" cy="6858000"/>
          </a:xfrm>
          <a:prstGeom prst="rect">
            <a:avLst/>
          </a:prstGeom>
          <a:solidFill>
            <a:srgbClr val="D8D8D8"/>
          </a:solidFill>
          <a:ln>
            <a:noFill/>
          </a:ln>
        </p:spPr>
      </p:pic>
      <p:sp>
        <p:nvSpPr>
          <p:cNvPr id="252" name="Google Shape;252;p4"/>
          <p:cNvSpPr txBox="1"/>
          <p:nvPr/>
        </p:nvSpPr>
        <p:spPr>
          <a:xfrm>
            <a:off x="640956" y="5297745"/>
            <a:ext cx="6749339"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9EA1A8"/>
                </a:solidFill>
                <a:latin typeface="Calibri"/>
                <a:ea typeface="Calibri"/>
                <a:cs typeface="Calibri"/>
                <a:sym typeface="Calibri"/>
              </a:rPr>
              <a:t>1 Munich Personal RePEc Archive Immigration and entrepreneurship in Europe: cross-country evidence Riillo, Cesare Fabio Antonio and Peroni, Chiara STATEC Research, STATEC 12 September 2022</a:t>
            </a:r>
            <a:endParaRPr b="0" i="0" sz="1050" u="none" cap="none" strike="noStrike">
              <a:solidFill>
                <a:srgbClr val="9EA1A8"/>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5"/>
          <p:cNvSpPr txBox="1"/>
          <p:nvPr>
            <p:ph idx="3" type="body"/>
          </p:nvPr>
        </p:nvSpPr>
        <p:spPr>
          <a:xfrm>
            <a:off x="5490803" y="4521970"/>
            <a:ext cx="5616603" cy="972741"/>
          </a:xfrm>
          <a:prstGeom prst="rect">
            <a:avLst/>
          </a:prstGeom>
          <a:noFill/>
          <a:ln>
            <a:noFill/>
          </a:ln>
        </p:spPr>
        <p:txBody>
          <a:bodyPr anchorCtr="0" anchor="t" bIns="45700" lIns="91425" spcFirstLastPara="1" rIns="91425" wrap="square" tIns="45700">
            <a:normAutofit fontScale="77500" lnSpcReduction="20000"/>
          </a:bodyPr>
          <a:lstStyle/>
          <a:p>
            <a:pPr indent="0" lvl="0" marL="0" rtl="0" algn="r">
              <a:lnSpc>
                <a:spcPct val="100000"/>
              </a:lnSpc>
              <a:spcBef>
                <a:spcPts val="0"/>
              </a:spcBef>
              <a:spcAft>
                <a:spcPts val="0"/>
              </a:spcAft>
              <a:buClr>
                <a:schemeClr val="lt1"/>
              </a:buClr>
              <a:buSzPct val="78260"/>
              <a:buNone/>
            </a:pPr>
            <a:r>
              <a:rPr lang="en-US" sz="4600"/>
              <a:t>Forsknings Resultat</a:t>
            </a:r>
            <a:endParaRPr sz="4600"/>
          </a:p>
          <a:p>
            <a:pPr indent="0" lvl="0" marL="0" rtl="0" algn="r">
              <a:lnSpc>
                <a:spcPct val="100000"/>
              </a:lnSpc>
              <a:spcBef>
                <a:spcPts val="600"/>
              </a:spcBef>
              <a:spcAft>
                <a:spcPts val="0"/>
              </a:spcAft>
              <a:buClr>
                <a:schemeClr val="lt1"/>
              </a:buClr>
              <a:buSzPct val="100000"/>
              <a:buNone/>
            </a:pPr>
            <a:r>
              <a:t/>
            </a:r>
            <a:endParaRPr/>
          </a:p>
        </p:txBody>
      </p:sp>
      <p:pic>
        <p:nvPicPr>
          <p:cNvPr descr="Books outline" id="258" name="Google Shape;258;p5"/>
          <p:cNvPicPr preferRelativeResize="0"/>
          <p:nvPr/>
        </p:nvPicPr>
        <p:blipFill rotWithShape="1">
          <a:blip r:embed="rId3">
            <a:alphaModFix/>
          </a:blip>
          <a:srcRect b="0" l="0" r="0" t="0"/>
          <a:stretch/>
        </p:blipFill>
        <p:spPr>
          <a:xfrm>
            <a:off x="6962427" y="-356051"/>
            <a:ext cx="5364392" cy="5364392"/>
          </a:xfrm>
          <a:custGeom>
            <a:rect b="b" l="l" r="r" t="t"/>
            <a:pathLst>
              <a:path extrusionOk="0" h="6325815" w="5364392">
                <a:moveTo>
                  <a:pt x="0" y="0"/>
                </a:moveTo>
                <a:lnTo>
                  <a:pt x="5364392" y="0"/>
                </a:lnTo>
                <a:lnTo>
                  <a:pt x="5364392" y="6325815"/>
                </a:lnTo>
                <a:lnTo>
                  <a:pt x="0" y="6325815"/>
                </a:lnTo>
                <a:lnTo>
                  <a:pt x="0" y="5127663"/>
                </a:lnTo>
                <a:lnTo>
                  <a:pt x="180000" y="5127663"/>
                </a:lnTo>
                <a:lnTo>
                  <a:pt x="180000" y="3687662"/>
                </a:lnTo>
                <a:lnTo>
                  <a:pt x="0" y="3687662"/>
                </a:lnTo>
                <a:close/>
              </a:path>
            </a:pathLst>
          </a:custGeom>
          <a:noFill/>
          <a:ln>
            <a:noFill/>
          </a:ln>
        </p:spPr>
      </p:pic>
      <p:sp>
        <p:nvSpPr>
          <p:cNvPr id="259" name="Google Shape;259;p5"/>
          <p:cNvSpPr txBox="1"/>
          <p:nvPr>
            <p:ph idx="2" type="body"/>
          </p:nvPr>
        </p:nvSpPr>
        <p:spPr>
          <a:xfrm>
            <a:off x="539241" y="123527"/>
            <a:ext cx="6138514" cy="5578533"/>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chemeClr val="dk1"/>
              </a:buClr>
              <a:buSzPts val="1100"/>
              <a:buNone/>
            </a:pPr>
            <a:r>
              <a:rPr b="0" lang="en-US" sz="1800"/>
              <a:t>Enligt den nämnda forskningen från 2022 av Riillo och Peroni från STATEC Research är invandrare utanför EU i Europa mer intresserade av att starta företag än de från EU, men de står inför tuffa utmaningar som påverkar deras framgång. Ju längre invandrarna stannar, desto mer liknar deras affärsbeteende icke-invandrare. Även om invandrare utanför EU är angelägna om att starta företag, lyckas de inte lika mycket som sina kamrater inom EU på grund av hinder.</a:t>
            </a:r>
            <a:endParaRPr b="0" sz="1800"/>
          </a:p>
          <a:p>
            <a:pPr indent="0" lvl="0" marL="0" rtl="0" algn="l">
              <a:lnSpc>
                <a:spcPct val="120000"/>
              </a:lnSpc>
              <a:spcBef>
                <a:spcPts val="0"/>
              </a:spcBef>
              <a:spcAft>
                <a:spcPts val="0"/>
              </a:spcAft>
              <a:buClr>
                <a:schemeClr val="dk1"/>
              </a:buClr>
              <a:buSzPts val="1100"/>
              <a:buNone/>
            </a:pPr>
            <a:r>
              <a:t/>
            </a:r>
            <a:endParaRPr b="0" sz="1800"/>
          </a:p>
          <a:p>
            <a:pPr indent="0" lvl="0" marL="0" rtl="0" algn="l">
              <a:lnSpc>
                <a:spcPct val="120000"/>
              </a:lnSpc>
              <a:spcBef>
                <a:spcPts val="0"/>
              </a:spcBef>
              <a:spcAft>
                <a:spcPts val="0"/>
              </a:spcAft>
              <a:buClr>
                <a:schemeClr val="dk1"/>
              </a:buClr>
              <a:buSzPts val="1100"/>
              <a:buNone/>
            </a:pPr>
            <a:r>
              <a:rPr b="0" lang="en-US" sz="1800">
                <a:solidFill>
                  <a:schemeClr val="lt1"/>
                </a:solidFill>
              </a:rPr>
              <a:t>Studien visar att ju längre invandrare stannar, desto mindre sannolikt är det att de överväger att starta företag. Även om invandring är bra för företagen möter många invandrade entreprenörer hinder som hindrar dem från att nå sin fulla potential. Att övervinna dessa barriärer är avgörande för att låsa upp ekonomiska fördelar, uppmuntra innovation och förbättra acceptansen av invandrare i Europa.</a:t>
            </a:r>
            <a:endParaRPr b="0" sz="1800">
              <a:solidFill>
                <a:schemeClr val="lt1"/>
              </a:solidFill>
            </a:endParaRPr>
          </a:p>
          <a:p>
            <a:pPr indent="0" lvl="0" marL="0" rtl="0" algn="r">
              <a:lnSpc>
                <a:spcPct val="90000"/>
              </a:lnSpc>
              <a:spcBef>
                <a:spcPts val="600"/>
              </a:spcBef>
              <a:spcAft>
                <a:spcPts val="0"/>
              </a:spcAft>
              <a:buClr>
                <a:srgbClr val="915F9E"/>
              </a:buClr>
              <a:buSzPts val="500"/>
              <a:buNone/>
            </a:pPr>
            <a:r>
              <a:t/>
            </a:r>
            <a:endParaRPr sz="5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descr="A person looking at a tablet&#10;&#10;Description automatically generated" id="264" name="Google Shape;264;p6"/>
          <p:cNvPicPr preferRelativeResize="0"/>
          <p:nvPr>
            <p:ph idx="2" type="pic"/>
          </p:nvPr>
        </p:nvPicPr>
        <p:blipFill rotWithShape="1">
          <a:blip r:embed="rId3">
            <a:alphaModFix/>
          </a:blip>
          <a:srcRect b="0" l="0" r="0" t="0"/>
          <a:stretch/>
        </p:blipFill>
        <p:spPr>
          <a:xfrm>
            <a:off x="0" y="0"/>
            <a:ext cx="4163818" cy="6858000"/>
          </a:xfrm>
          <a:prstGeom prst="rect">
            <a:avLst/>
          </a:prstGeom>
          <a:solidFill>
            <a:srgbClr val="D8D8D8"/>
          </a:solidFill>
          <a:ln>
            <a:noFill/>
          </a:ln>
        </p:spPr>
      </p:pic>
      <p:sp>
        <p:nvSpPr>
          <p:cNvPr id="265" name="Google Shape;265;p6"/>
          <p:cNvSpPr txBox="1"/>
          <p:nvPr>
            <p:ph idx="1" type="body"/>
          </p:nvPr>
        </p:nvSpPr>
        <p:spPr>
          <a:xfrm>
            <a:off x="4996019" y="1034821"/>
            <a:ext cx="6577261" cy="8451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3600"/>
              <a:buNone/>
            </a:pPr>
            <a:r>
              <a:rPr lang="en-US"/>
              <a:t>Navigera i U</a:t>
            </a:r>
            <a:r>
              <a:rPr lang="en-US"/>
              <a:t>tmaningar</a:t>
            </a:r>
            <a:r>
              <a:rPr lang="en-US"/>
              <a:t> </a:t>
            </a:r>
            <a:endParaRPr/>
          </a:p>
        </p:txBody>
      </p:sp>
      <p:sp>
        <p:nvSpPr>
          <p:cNvPr id="266" name="Google Shape;266;p6"/>
          <p:cNvSpPr txBox="1"/>
          <p:nvPr>
            <p:ph idx="3" type="body"/>
          </p:nvPr>
        </p:nvSpPr>
        <p:spPr>
          <a:xfrm>
            <a:off x="5012197" y="2076136"/>
            <a:ext cx="6724779" cy="121020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2400"/>
              <a:buNone/>
            </a:pPr>
            <a:r>
              <a:rPr lang="en-US" sz="2400"/>
              <a:t>Att ge migranter möjlighet att övervinna barriärer främjar ekonomisk tillväxt och delat välstånd. Framgångsrik navigering gynnar inte bara enskilda entreprenörer utan berikar också samhället genom att omfamna mångfald och främja inkludering.</a:t>
            </a:r>
            <a:endParaRPr/>
          </a:p>
        </p:txBody>
      </p:sp>
      <p:sp>
        <p:nvSpPr>
          <p:cNvPr id="267" name="Google Shape;267;p6"/>
          <p:cNvSpPr txBox="1"/>
          <p:nvPr>
            <p:ph idx="4" type="body"/>
          </p:nvPr>
        </p:nvSpPr>
        <p:spPr>
          <a:xfrm>
            <a:off x="4303748" y="4510933"/>
            <a:ext cx="3700448" cy="1632228"/>
          </a:xfrm>
          <a:prstGeom prst="rect">
            <a:avLst/>
          </a:prstGeom>
          <a:noFill/>
          <a:ln>
            <a:noFill/>
          </a:ln>
        </p:spPr>
        <p:txBody>
          <a:bodyPr anchorCtr="0" anchor="ctr" bIns="45700" lIns="91425" spcFirstLastPara="1" rIns="91425" wrap="square" tIns="45700">
            <a:noAutofit/>
          </a:bodyPr>
          <a:lstStyle/>
          <a:p>
            <a:pPr indent="0" lvl="0" marL="0" rtl="0" algn="ctr">
              <a:lnSpc>
                <a:spcPct val="88750"/>
              </a:lnSpc>
              <a:spcBef>
                <a:spcPts val="0"/>
              </a:spcBef>
              <a:spcAft>
                <a:spcPts val="0"/>
              </a:spcAft>
              <a:buClr>
                <a:schemeClr val="lt1"/>
              </a:buClr>
              <a:buSzPts val="1600"/>
              <a:buNone/>
            </a:pPr>
            <a:r>
              <a:rPr lang="en-US"/>
              <a:t>Mångfald är uppfinningens motor. Det genererar kreativitet som berikar världen.</a:t>
            </a:r>
            <a:endParaRPr/>
          </a:p>
          <a:p>
            <a:pPr indent="0" lvl="0" marL="0" rtl="0" algn="ctr">
              <a:lnSpc>
                <a:spcPct val="88750"/>
              </a:lnSpc>
              <a:spcBef>
                <a:spcPts val="0"/>
              </a:spcBef>
              <a:spcAft>
                <a:spcPts val="0"/>
              </a:spcAft>
              <a:buClr>
                <a:schemeClr val="lt1"/>
              </a:buClr>
              <a:buSzPts val="1600"/>
              <a:buNone/>
            </a:pPr>
            <a:r>
              <a:t/>
            </a:r>
            <a:endParaRPr/>
          </a:p>
          <a:p>
            <a:pPr indent="0" lvl="0" marL="0" rtl="0" algn="ctr">
              <a:lnSpc>
                <a:spcPct val="88750"/>
              </a:lnSpc>
              <a:spcBef>
                <a:spcPts val="0"/>
              </a:spcBef>
              <a:spcAft>
                <a:spcPts val="0"/>
              </a:spcAft>
              <a:buClr>
                <a:schemeClr val="lt1"/>
              </a:buClr>
              <a:buSzPts val="1600"/>
              <a:buNone/>
            </a:pPr>
            <a:r>
              <a:rPr lang="en-US"/>
              <a:t>Diversity is the engine of invention. It generates creativity that enriches the world.</a:t>
            </a:r>
            <a:endParaRPr/>
          </a:p>
        </p:txBody>
      </p:sp>
      <p:sp>
        <p:nvSpPr>
          <p:cNvPr id="268" name="Google Shape;268;p6"/>
          <p:cNvSpPr txBox="1"/>
          <p:nvPr>
            <p:ph idx="6" type="body"/>
          </p:nvPr>
        </p:nvSpPr>
        <p:spPr>
          <a:xfrm>
            <a:off x="4303748" y="5917313"/>
            <a:ext cx="3700448" cy="638015"/>
          </a:xfrm>
          <a:prstGeom prst="rect">
            <a:avLst/>
          </a:prstGeom>
          <a:noFill/>
          <a:ln>
            <a:noFill/>
          </a:ln>
        </p:spPr>
        <p:txBody>
          <a:bodyPr anchorCtr="0" anchor="b" bIns="45700" lIns="91425" spcFirstLastPara="1" rIns="91425" wrap="square" tIns="45700">
            <a:noAutofit/>
          </a:bodyPr>
          <a:lstStyle/>
          <a:p>
            <a:pPr indent="0" lvl="0" marL="0" rtl="0" algn="ctr">
              <a:lnSpc>
                <a:spcPct val="118333"/>
              </a:lnSpc>
              <a:spcBef>
                <a:spcPts val="0"/>
              </a:spcBef>
              <a:spcAft>
                <a:spcPts val="0"/>
              </a:spcAft>
              <a:buClr>
                <a:schemeClr val="lt1"/>
              </a:buClr>
              <a:buSzPts val="1200"/>
              <a:buNone/>
            </a:pPr>
            <a:r>
              <a:rPr lang="en-US"/>
              <a:t>Justin Trudeau, Prime Minister of Canada</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7"/>
          <p:cNvPicPr preferRelativeResize="0"/>
          <p:nvPr>
            <p:ph idx="2" type="pic"/>
          </p:nvPr>
        </p:nvPicPr>
        <p:blipFill rotWithShape="1">
          <a:blip r:embed="rId3">
            <a:alphaModFix/>
          </a:blip>
          <a:srcRect b="369" l="44450" r="7000" t="-369"/>
          <a:stretch/>
        </p:blipFill>
        <p:spPr>
          <a:xfrm>
            <a:off x="884606" y="0"/>
            <a:ext cx="4993772" cy="6858000"/>
          </a:xfrm>
          <a:prstGeom prst="rect">
            <a:avLst/>
          </a:prstGeom>
          <a:solidFill>
            <a:srgbClr val="D8D8D8"/>
          </a:solidFill>
          <a:ln>
            <a:noFill/>
          </a:ln>
        </p:spPr>
      </p:pic>
      <p:sp>
        <p:nvSpPr>
          <p:cNvPr id="274" name="Google Shape;274;p7"/>
          <p:cNvSpPr txBox="1"/>
          <p:nvPr>
            <p:ph idx="1" type="body"/>
          </p:nvPr>
        </p:nvSpPr>
        <p:spPr>
          <a:xfrm>
            <a:off x="4890795" y="738798"/>
            <a:ext cx="6776598" cy="842867"/>
          </a:xfrm>
          <a:prstGeom prst="rect">
            <a:avLst/>
          </a:prstGeom>
          <a:solidFill>
            <a:srgbClr val="7ABB57"/>
          </a:solid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2800"/>
              <a:buNone/>
            </a:pPr>
            <a:r>
              <a:rPr lang="en-US" sz="2800"/>
              <a:t>Vilka är de socioekonomiska utmaningarna för migrerande entreprenörer?</a:t>
            </a:r>
            <a:endParaRPr/>
          </a:p>
        </p:txBody>
      </p:sp>
      <p:sp>
        <p:nvSpPr>
          <p:cNvPr id="275" name="Google Shape;275;p7"/>
          <p:cNvSpPr txBox="1"/>
          <p:nvPr>
            <p:ph idx="3" type="body"/>
          </p:nvPr>
        </p:nvSpPr>
        <p:spPr>
          <a:xfrm>
            <a:off x="6247647" y="2121549"/>
            <a:ext cx="5124002" cy="74360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2400"/>
              <a:buNone/>
            </a:pPr>
            <a:r>
              <a:rPr lang="en-US" sz="2400"/>
              <a:t>Lista över utmaningar</a:t>
            </a:r>
            <a:endParaRPr/>
          </a:p>
        </p:txBody>
      </p:sp>
      <p:sp>
        <p:nvSpPr>
          <p:cNvPr id="276" name="Google Shape;276;p7"/>
          <p:cNvSpPr txBox="1"/>
          <p:nvPr>
            <p:ph idx="4" type="body"/>
          </p:nvPr>
        </p:nvSpPr>
        <p:spPr>
          <a:xfrm>
            <a:off x="6176913" y="2639940"/>
            <a:ext cx="5202286" cy="1145251"/>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sz="1800"/>
              <a:t>Kulturella barriärer</a:t>
            </a:r>
            <a:endParaRPr sz="1800"/>
          </a:p>
          <a:p>
            <a:pPr indent="-342900" lvl="0" marL="457200" rtl="0" algn="l">
              <a:spcBef>
                <a:spcPts val="0"/>
              </a:spcBef>
              <a:spcAft>
                <a:spcPts val="0"/>
              </a:spcAft>
              <a:buSzPts val="1800"/>
              <a:buChar char="•"/>
            </a:pPr>
            <a:r>
              <a:rPr lang="en-US" sz="1800"/>
              <a:t>Tillgång till finansiella resurser</a:t>
            </a:r>
            <a:endParaRPr sz="1800"/>
          </a:p>
          <a:p>
            <a:pPr indent="-342900" lvl="0" marL="457200" rtl="0" algn="l">
              <a:spcBef>
                <a:spcPts val="0"/>
              </a:spcBef>
              <a:spcAft>
                <a:spcPts val="0"/>
              </a:spcAft>
              <a:buSzPts val="1800"/>
              <a:buChar char="•"/>
            </a:pPr>
            <a:r>
              <a:rPr lang="en-US" sz="1800"/>
              <a:t>Juridiska och regulatoriska utmaningar</a:t>
            </a:r>
            <a:endParaRPr sz="1800"/>
          </a:p>
          <a:p>
            <a:pPr indent="-342900" lvl="0" marL="457200" rtl="0" algn="l">
              <a:spcBef>
                <a:spcPts val="0"/>
              </a:spcBef>
              <a:spcAft>
                <a:spcPts val="0"/>
              </a:spcAft>
              <a:buSzPts val="1800"/>
              <a:buChar char="•"/>
            </a:pPr>
            <a:r>
              <a:rPr lang="en-US" sz="1800"/>
              <a:t>Diskriminering och fördomar</a:t>
            </a:r>
            <a:endParaRPr sz="1800"/>
          </a:p>
          <a:p>
            <a:pPr indent="-342900" lvl="0" marL="457200" rtl="0" algn="l">
              <a:spcBef>
                <a:spcPts val="0"/>
              </a:spcBef>
              <a:spcAft>
                <a:spcPts val="0"/>
              </a:spcAft>
              <a:buSzPts val="1800"/>
              <a:buChar char="•"/>
            </a:pPr>
            <a:r>
              <a:rPr lang="en-US" sz="1800"/>
              <a:t>Begränsade sociala nätverk</a:t>
            </a:r>
            <a:endParaRPr sz="1800"/>
          </a:p>
          <a:p>
            <a:pPr indent="-342900" lvl="0" marL="457200" rtl="0" algn="l">
              <a:spcBef>
                <a:spcPts val="0"/>
              </a:spcBef>
              <a:spcAft>
                <a:spcPts val="0"/>
              </a:spcAft>
              <a:buSzPts val="1800"/>
              <a:buChar char="•"/>
            </a:pPr>
            <a:r>
              <a:rPr lang="en-US" sz="1800"/>
              <a:t>Utbildnings- och kompetensgap</a:t>
            </a:r>
            <a:endParaRPr sz="1800"/>
          </a:p>
          <a:p>
            <a:pPr indent="-342900" lvl="0" marL="457200" rtl="0" algn="l">
              <a:spcBef>
                <a:spcPts val="0"/>
              </a:spcBef>
              <a:spcAft>
                <a:spcPts val="0"/>
              </a:spcAft>
              <a:buSzPts val="1800"/>
              <a:buChar char="•"/>
            </a:pPr>
            <a:r>
              <a:rPr lang="en-US" sz="1800"/>
              <a:t>Tillgång till marknadsinformation</a:t>
            </a:r>
            <a:endParaRPr sz="1800"/>
          </a:p>
          <a:p>
            <a:pPr indent="-342900" lvl="0" marL="457200" rtl="0" algn="l">
              <a:spcBef>
                <a:spcPts val="0"/>
              </a:spcBef>
              <a:spcAft>
                <a:spcPts val="0"/>
              </a:spcAft>
              <a:buSzPts val="1800"/>
              <a:buChar char="•"/>
            </a:pPr>
            <a:r>
              <a:rPr lang="en-US" sz="1800"/>
              <a:t>Sjukvård och socialtjänst</a:t>
            </a:r>
            <a:endParaRPr sz="1800"/>
          </a:p>
          <a:p>
            <a:pPr indent="-342900" lvl="0" marL="457200" rtl="0" algn="l">
              <a:spcBef>
                <a:spcPts val="0"/>
              </a:spcBef>
              <a:spcAft>
                <a:spcPts val="0"/>
              </a:spcAft>
              <a:buSzPts val="1800"/>
              <a:buChar char="•"/>
            </a:pPr>
            <a:r>
              <a:rPr lang="en-US" sz="1800"/>
              <a:t>Bostäder och levnadskostnader</a:t>
            </a:r>
            <a:endParaRPr sz="1800"/>
          </a:p>
          <a:p>
            <a:pPr indent="-342900" lvl="0" marL="457200" rtl="0" algn="l">
              <a:spcBef>
                <a:spcPts val="0"/>
              </a:spcBef>
              <a:spcAft>
                <a:spcPts val="0"/>
              </a:spcAft>
              <a:buSzPts val="1800"/>
              <a:buChar char="•"/>
            </a:pPr>
            <a:r>
              <a:rPr lang="en-US" sz="1800"/>
              <a:t>Familj och social integration</a:t>
            </a:r>
            <a:endParaRPr sz="1800"/>
          </a:p>
          <a:p>
            <a:pPr indent="-342900" lvl="0" marL="457200" rtl="0" algn="l">
              <a:spcBef>
                <a:spcPts val="0"/>
              </a:spcBef>
              <a:spcAft>
                <a:spcPts val="0"/>
              </a:spcAft>
              <a:buSzPts val="1800"/>
              <a:buChar char="•"/>
            </a:pPr>
            <a:r>
              <a:rPr lang="en-US" sz="1800"/>
              <a:t>Teknik och infrastruktur</a:t>
            </a:r>
            <a:endParaRPr sz="1800"/>
          </a:p>
        </p:txBody>
      </p:sp>
      <p:sp>
        <p:nvSpPr>
          <p:cNvPr id="277" name="Google Shape;277;p7"/>
          <p:cNvSpPr txBox="1"/>
          <p:nvPr/>
        </p:nvSpPr>
        <p:spPr>
          <a:xfrm>
            <a:off x="11615942" y="11443924"/>
            <a:ext cx="576060" cy="430124"/>
          </a:xfrm>
          <a:prstGeom prst="rect">
            <a:avLst/>
          </a:prstGeom>
          <a:noFill/>
          <a:ln>
            <a:noFill/>
          </a:ln>
        </p:spPr>
        <p:txBody>
          <a:bodyPr anchorCtr="0" anchor="ctr" bIns="73725" lIns="147450" spcFirstLastPara="1" rIns="147450" wrap="square" tIns="73725">
            <a:noAutofit/>
          </a:bodyPr>
          <a:lstStyle/>
          <a:p>
            <a:pPr indent="0" lvl="0" marL="0" marR="0" rtl="0" algn="ctr">
              <a:lnSpc>
                <a:spcPct val="100000"/>
              </a:lnSpc>
              <a:spcBef>
                <a:spcPts val="0"/>
              </a:spcBef>
              <a:spcAft>
                <a:spcPts val="0"/>
              </a:spcAft>
              <a:buClr>
                <a:srgbClr val="000000"/>
              </a:buClr>
              <a:buSzPts val="1291"/>
              <a:buFont typeface="Arial"/>
              <a:buNone/>
            </a:pPr>
            <a:fld id="{00000000-1234-1234-1234-123412341234}" type="slidenum">
              <a:rPr b="0" i="0" lang="en-US" sz="1291" u="none" cap="none" strike="noStrike">
                <a:solidFill>
                  <a:schemeClr val="dk1"/>
                </a:solidFill>
                <a:latin typeface="Calibri"/>
                <a:ea typeface="Calibri"/>
                <a:cs typeface="Calibri"/>
                <a:sym typeface="Calibri"/>
              </a:rPr>
              <a:t>‹#›</a:t>
            </a:fld>
            <a:endParaRPr b="0" i="0" sz="1291" u="none" cap="none" strike="noStrike">
              <a:solidFill>
                <a:schemeClr val="dk1"/>
              </a:solidFill>
              <a:latin typeface="Calibri"/>
              <a:ea typeface="Calibri"/>
              <a:cs typeface="Calibri"/>
              <a:sym typeface="Calibri"/>
            </a:endParaRPr>
          </a:p>
        </p:txBody>
      </p:sp>
      <p:sp>
        <p:nvSpPr>
          <p:cNvPr id="278" name="Google Shape;278;p7"/>
          <p:cNvSpPr/>
          <p:nvPr/>
        </p:nvSpPr>
        <p:spPr>
          <a:xfrm>
            <a:off x="5287226" y="2034220"/>
            <a:ext cx="960421" cy="96042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83"/>
              <a:buFont typeface="Arial"/>
              <a:buNone/>
            </a:pPr>
            <a:r>
              <a:t/>
            </a:r>
            <a:endParaRPr b="0" i="0" sz="1283" u="none" cap="none" strike="noStrike">
              <a:solidFill>
                <a:schemeClr val="lt1"/>
              </a:solidFill>
              <a:latin typeface="Montserrat"/>
              <a:ea typeface="Montserrat"/>
              <a:cs typeface="Montserrat"/>
              <a:sym typeface="Montserrat"/>
            </a:endParaRPr>
          </a:p>
        </p:txBody>
      </p:sp>
      <p:grpSp>
        <p:nvGrpSpPr>
          <p:cNvPr id="279" name="Google Shape;279;p7"/>
          <p:cNvGrpSpPr/>
          <p:nvPr/>
        </p:nvGrpSpPr>
        <p:grpSpPr>
          <a:xfrm>
            <a:off x="5515732" y="2190612"/>
            <a:ext cx="553887" cy="553886"/>
            <a:chOff x="-3790297" y="3847119"/>
            <a:chExt cx="590550" cy="590549"/>
          </a:xfrm>
        </p:grpSpPr>
        <p:sp>
          <p:nvSpPr>
            <p:cNvPr id="280" name="Google Shape;280;p7"/>
            <p:cNvSpPr/>
            <p:nvPr/>
          </p:nvSpPr>
          <p:spPr>
            <a:xfrm>
              <a:off x="-3675901" y="3847119"/>
              <a:ext cx="361950" cy="523875"/>
            </a:xfrm>
            <a:custGeom>
              <a:rect b="b" l="l" r="r" t="t"/>
              <a:pathLst>
                <a:path extrusionOk="0" h="523875" w="361950">
                  <a:moveTo>
                    <a:pt x="180880" y="523875"/>
                  </a:moveTo>
                  <a:cubicBezTo>
                    <a:pt x="165640" y="523875"/>
                    <a:pt x="151638" y="515493"/>
                    <a:pt x="144494" y="502063"/>
                  </a:cubicBezTo>
                  <a:lnTo>
                    <a:pt x="21241" y="270986"/>
                  </a:lnTo>
                  <a:cubicBezTo>
                    <a:pt x="7334" y="244888"/>
                    <a:pt x="0" y="215360"/>
                    <a:pt x="0" y="185833"/>
                  </a:cubicBezTo>
                  <a:lnTo>
                    <a:pt x="0" y="180975"/>
                  </a:lnTo>
                  <a:cubicBezTo>
                    <a:pt x="0" y="81153"/>
                    <a:pt x="81153" y="0"/>
                    <a:pt x="180975" y="0"/>
                  </a:cubicBezTo>
                  <a:cubicBezTo>
                    <a:pt x="280797" y="0"/>
                    <a:pt x="361950" y="81153"/>
                    <a:pt x="361950" y="180975"/>
                  </a:cubicBezTo>
                  <a:lnTo>
                    <a:pt x="361950" y="185738"/>
                  </a:lnTo>
                  <a:cubicBezTo>
                    <a:pt x="361950" y="215360"/>
                    <a:pt x="354616" y="244792"/>
                    <a:pt x="340709" y="270891"/>
                  </a:cubicBezTo>
                  <a:lnTo>
                    <a:pt x="217456" y="501967"/>
                  </a:lnTo>
                  <a:cubicBezTo>
                    <a:pt x="210122" y="515493"/>
                    <a:pt x="196120" y="523875"/>
                    <a:pt x="180880" y="523875"/>
                  </a:cubicBezTo>
                  <a:close/>
                  <a:moveTo>
                    <a:pt x="180880" y="19050"/>
                  </a:moveTo>
                  <a:cubicBezTo>
                    <a:pt x="91631" y="19050"/>
                    <a:pt x="18955" y="91726"/>
                    <a:pt x="18955" y="180975"/>
                  </a:cubicBezTo>
                  <a:lnTo>
                    <a:pt x="18955" y="185738"/>
                  </a:lnTo>
                  <a:cubicBezTo>
                    <a:pt x="18955" y="212217"/>
                    <a:pt x="25527" y="238601"/>
                    <a:pt x="38005" y="261938"/>
                  </a:cubicBezTo>
                  <a:lnTo>
                    <a:pt x="161258" y="493014"/>
                  </a:lnTo>
                  <a:cubicBezTo>
                    <a:pt x="165164" y="500253"/>
                    <a:pt x="172688" y="504825"/>
                    <a:pt x="180880" y="504825"/>
                  </a:cubicBezTo>
                  <a:cubicBezTo>
                    <a:pt x="189071" y="504825"/>
                    <a:pt x="196596" y="500348"/>
                    <a:pt x="200501" y="493014"/>
                  </a:cubicBezTo>
                  <a:lnTo>
                    <a:pt x="323755" y="261938"/>
                  </a:lnTo>
                  <a:cubicBezTo>
                    <a:pt x="336233" y="238601"/>
                    <a:pt x="342805" y="212217"/>
                    <a:pt x="342805" y="185738"/>
                  </a:cubicBezTo>
                  <a:lnTo>
                    <a:pt x="342805" y="180975"/>
                  </a:lnTo>
                  <a:cubicBezTo>
                    <a:pt x="342805" y="91726"/>
                    <a:pt x="270129" y="19050"/>
                    <a:pt x="180880" y="19050"/>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281" name="Google Shape;281;p7"/>
            <p:cNvSpPr/>
            <p:nvPr/>
          </p:nvSpPr>
          <p:spPr>
            <a:xfrm>
              <a:off x="-3637897" y="3885219"/>
              <a:ext cx="285750" cy="285750"/>
            </a:xfrm>
            <a:custGeom>
              <a:rect b="b" l="l" r="r" t="t"/>
              <a:pathLst>
                <a:path extrusionOk="0" h="285750" w="285750">
                  <a:moveTo>
                    <a:pt x="142875" y="285750"/>
                  </a:moveTo>
                  <a:cubicBezTo>
                    <a:pt x="64103" y="285750"/>
                    <a:pt x="0" y="221647"/>
                    <a:pt x="0" y="142875"/>
                  </a:cubicBezTo>
                  <a:cubicBezTo>
                    <a:pt x="0" y="64103"/>
                    <a:pt x="64103" y="0"/>
                    <a:pt x="142875" y="0"/>
                  </a:cubicBezTo>
                  <a:cubicBezTo>
                    <a:pt x="221647" y="0"/>
                    <a:pt x="285750" y="64103"/>
                    <a:pt x="285750" y="142875"/>
                  </a:cubicBezTo>
                  <a:cubicBezTo>
                    <a:pt x="285750" y="221647"/>
                    <a:pt x="221647" y="285750"/>
                    <a:pt x="142875" y="285750"/>
                  </a:cubicBezTo>
                  <a:close/>
                  <a:moveTo>
                    <a:pt x="142875" y="19050"/>
                  </a:moveTo>
                  <a:cubicBezTo>
                    <a:pt x="74581" y="19050"/>
                    <a:pt x="19050" y="74581"/>
                    <a:pt x="19050" y="142875"/>
                  </a:cubicBezTo>
                  <a:cubicBezTo>
                    <a:pt x="19050" y="211169"/>
                    <a:pt x="74581" y="266700"/>
                    <a:pt x="142875" y="266700"/>
                  </a:cubicBezTo>
                  <a:cubicBezTo>
                    <a:pt x="211169" y="266700"/>
                    <a:pt x="266700" y="211169"/>
                    <a:pt x="266700" y="142875"/>
                  </a:cubicBezTo>
                  <a:cubicBezTo>
                    <a:pt x="266700" y="74581"/>
                    <a:pt x="211169" y="19050"/>
                    <a:pt x="142875" y="19050"/>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282" name="Google Shape;282;p7"/>
            <p:cNvSpPr/>
            <p:nvPr/>
          </p:nvSpPr>
          <p:spPr>
            <a:xfrm>
              <a:off x="-3504547" y="3894744"/>
              <a:ext cx="19050" cy="266700"/>
            </a:xfrm>
            <a:custGeom>
              <a:rect b="b" l="l" r="r" t="t"/>
              <a:pathLst>
                <a:path extrusionOk="0" h="266700" w="19050">
                  <a:moveTo>
                    <a:pt x="0" y="0"/>
                  </a:moveTo>
                  <a:lnTo>
                    <a:pt x="19050" y="0"/>
                  </a:lnTo>
                  <a:lnTo>
                    <a:pt x="19050" y="266700"/>
                  </a:lnTo>
                  <a:lnTo>
                    <a:pt x="0" y="266700"/>
                  </a:ln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283" name="Google Shape;283;p7"/>
            <p:cNvSpPr/>
            <p:nvPr/>
          </p:nvSpPr>
          <p:spPr>
            <a:xfrm>
              <a:off x="-3628372" y="4018569"/>
              <a:ext cx="266700" cy="19050"/>
            </a:xfrm>
            <a:custGeom>
              <a:rect b="b" l="l" r="r" t="t"/>
              <a:pathLst>
                <a:path extrusionOk="0" h="19050" w="266700">
                  <a:moveTo>
                    <a:pt x="0" y="0"/>
                  </a:moveTo>
                  <a:lnTo>
                    <a:pt x="266700" y="0"/>
                  </a:lnTo>
                  <a:lnTo>
                    <a:pt x="266700" y="19050"/>
                  </a:lnTo>
                  <a:lnTo>
                    <a:pt x="0" y="19050"/>
                  </a:ln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284" name="Google Shape;284;p7"/>
            <p:cNvSpPr/>
            <p:nvPr/>
          </p:nvSpPr>
          <p:spPr>
            <a:xfrm>
              <a:off x="-3500546" y="3886838"/>
              <a:ext cx="81724" cy="282320"/>
            </a:xfrm>
            <a:custGeom>
              <a:rect b="b" l="l" r="r" t="t"/>
              <a:pathLst>
                <a:path extrusionOk="0" h="282320" w="81724">
                  <a:moveTo>
                    <a:pt x="11049" y="282321"/>
                  </a:moveTo>
                  <a:lnTo>
                    <a:pt x="0" y="266795"/>
                  </a:lnTo>
                  <a:cubicBezTo>
                    <a:pt x="667" y="266319"/>
                    <a:pt x="62675" y="220694"/>
                    <a:pt x="62675" y="141161"/>
                  </a:cubicBezTo>
                  <a:cubicBezTo>
                    <a:pt x="62675" y="61246"/>
                    <a:pt x="571" y="16002"/>
                    <a:pt x="0" y="15526"/>
                  </a:cubicBezTo>
                  <a:lnTo>
                    <a:pt x="11049" y="0"/>
                  </a:lnTo>
                  <a:cubicBezTo>
                    <a:pt x="13907" y="2096"/>
                    <a:pt x="81725" y="51530"/>
                    <a:pt x="81725" y="141065"/>
                  </a:cubicBezTo>
                  <a:cubicBezTo>
                    <a:pt x="81725" y="230886"/>
                    <a:pt x="13907" y="280321"/>
                    <a:pt x="11049" y="282321"/>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285" name="Google Shape;285;p7"/>
            <p:cNvSpPr/>
            <p:nvPr/>
          </p:nvSpPr>
          <p:spPr>
            <a:xfrm>
              <a:off x="-3608274" y="3937987"/>
              <a:ext cx="226504" cy="52006"/>
            </a:xfrm>
            <a:custGeom>
              <a:rect b="b" l="l" r="r" t="t"/>
              <a:pathLst>
                <a:path extrusionOk="0" h="52006" w="226504">
                  <a:moveTo>
                    <a:pt x="113252" y="52006"/>
                  </a:moveTo>
                  <a:cubicBezTo>
                    <a:pt x="22670" y="52006"/>
                    <a:pt x="857" y="10382"/>
                    <a:pt x="0" y="8668"/>
                  </a:cubicBezTo>
                  <a:lnTo>
                    <a:pt x="16954" y="0"/>
                  </a:lnTo>
                  <a:cubicBezTo>
                    <a:pt x="17145" y="286"/>
                    <a:pt x="35719" y="32956"/>
                    <a:pt x="113252" y="32956"/>
                  </a:cubicBezTo>
                  <a:cubicBezTo>
                    <a:pt x="190786" y="32956"/>
                    <a:pt x="209359" y="286"/>
                    <a:pt x="209550" y="0"/>
                  </a:cubicBezTo>
                  <a:lnTo>
                    <a:pt x="226505" y="8668"/>
                  </a:lnTo>
                  <a:cubicBezTo>
                    <a:pt x="225647" y="10382"/>
                    <a:pt x="203835" y="52006"/>
                    <a:pt x="113252" y="52006"/>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286" name="Google Shape;286;p7"/>
            <p:cNvSpPr/>
            <p:nvPr/>
          </p:nvSpPr>
          <p:spPr>
            <a:xfrm>
              <a:off x="-3571222" y="3887028"/>
              <a:ext cx="81724" cy="282130"/>
            </a:xfrm>
            <a:custGeom>
              <a:rect b="b" l="l" r="r" t="t"/>
              <a:pathLst>
                <a:path extrusionOk="0" h="282130" w="81724">
                  <a:moveTo>
                    <a:pt x="70675" y="282130"/>
                  </a:moveTo>
                  <a:cubicBezTo>
                    <a:pt x="67818" y="280035"/>
                    <a:pt x="0" y="230600"/>
                    <a:pt x="0" y="141065"/>
                  </a:cubicBezTo>
                  <a:cubicBezTo>
                    <a:pt x="0" y="51435"/>
                    <a:pt x="67818" y="2000"/>
                    <a:pt x="70675" y="0"/>
                  </a:cubicBezTo>
                  <a:lnTo>
                    <a:pt x="81724" y="15526"/>
                  </a:lnTo>
                  <a:cubicBezTo>
                    <a:pt x="81058" y="16002"/>
                    <a:pt x="19050" y="61531"/>
                    <a:pt x="19050" y="141160"/>
                  </a:cubicBezTo>
                  <a:cubicBezTo>
                    <a:pt x="19050" y="221075"/>
                    <a:pt x="81153" y="266319"/>
                    <a:pt x="81724" y="266795"/>
                  </a:cubicBezTo>
                  <a:lnTo>
                    <a:pt x="70675" y="282130"/>
                  </a:ln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287" name="Google Shape;287;p7"/>
            <p:cNvSpPr/>
            <p:nvPr/>
          </p:nvSpPr>
          <p:spPr>
            <a:xfrm>
              <a:off x="-3608274" y="4066194"/>
              <a:ext cx="226504" cy="52006"/>
            </a:xfrm>
            <a:custGeom>
              <a:rect b="b" l="l" r="r" t="t"/>
              <a:pathLst>
                <a:path extrusionOk="0" h="52006" w="226504">
                  <a:moveTo>
                    <a:pt x="209550" y="52007"/>
                  </a:moveTo>
                  <a:cubicBezTo>
                    <a:pt x="209359" y="51721"/>
                    <a:pt x="190786" y="19050"/>
                    <a:pt x="113252" y="19050"/>
                  </a:cubicBezTo>
                  <a:cubicBezTo>
                    <a:pt x="35719" y="19050"/>
                    <a:pt x="17145" y="51721"/>
                    <a:pt x="16954" y="52007"/>
                  </a:cubicBezTo>
                  <a:lnTo>
                    <a:pt x="0" y="43339"/>
                  </a:lnTo>
                  <a:cubicBezTo>
                    <a:pt x="857" y="41529"/>
                    <a:pt x="22765" y="0"/>
                    <a:pt x="113252" y="0"/>
                  </a:cubicBezTo>
                  <a:cubicBezTo>
                    <a:pt x="203835" y="0"/>
                    <a:pt x="225647" y="41624"/>
                    <a:pt x="226505" y="43339"/>
                  </a:cubicBezTo>
                  <a:lnTo>
                    <a:pt x="209550" y="52007"/>
                  </a:ln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288" name="Google Shape;288;p7"/>
            <p:cNvSpPr/>
            <p:nvPr/>
          </p:nvSpPr>
          <p:spPr>
            <a:xfrm>
              <a:off x="-3790297" y="4288317"/>
              <a:ext cx="590550" cy="149351"/>
            </a:xfrm>
            <a:custGeom>
              <a:rect b="b" l="l" r="r" t="t"/>
              <a:pathLst>
                <a:path extrusionOk="0" h="149351" w="590550">
                  <a:moveTo>
                    <a:pt x="295275" y="149352"/>
                  </a:moveTo>
                  <a:cubicBezTo>
                    <a:pt x="148495" y="149352"/>
                    <a:pt x="0" y="123158"/>
                    <a:pt x="0" y="73152"/>
                  </a:cubicBezTo>
                  <a:cubicBezTo>
                    <a:pt x="0" y="18097"/>
                    <a:pt x="174212" y="2572"/>
                    <a:pt x="209169" y="0"/>
                  </a:cubicBezTo>
                  <a:lnTo>
                    <a:pt x="210598" y="18955"/>
                  </a:lnTo>
                  <a:cubicBezTo>
                    <a:pt x="78486" y="28670"/>
                    <a:pt x="19050" y="56483"/>
                    <a:pt x="19050" y="73152"/>
                  </a:cubicBezTo>
                  <a:cubicBezTo>
                    <a:pt x="19050" y="97060"/>
                    <a:pt x="124111" y="130302"/>
                    <a:pt x="295275" y="130302"/>
                  </a:cubicBezTo>
                  <a:cubicBezTo>
                    <a:pt x="466439" y="130302"/>
                    <a:pt x="571500" y="97060"/>
                    <a:pt x="571500" y="73152"/>
                  </a:cubicBezTo>
                  <a:cubicBezTo>
                    <a:pt x="571500" y="56483"/>
                    <a:pt x="512064" y="28670"/>
                    <a:pt x="379952" y="19050"/>
                  </a:cubicBezTo>
                  <a:lnTo>
                    <a:pt x="381381" y="95"/>
                  </a:lnTo>
                  <a:cubicBezTo>
                    <a:pt x="416338" y="2667"/>
                    <a:pt x="590550" y="18193"/>
                    <a:pt x="590550" y="73247"/>
                  </a:cubicBezTo>
                  <a:cubicBezTo>
                    <a:pt x="590550" y="123158"/>
                    <a:pt x="442055" y="149352"/>
                    <a:pt x="295275" y="149352"/>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289" name="Google Shape;289;p7"/>
            <p:cNvSpPr/>
            <p:nvPr/>
          </p:nvSpPr>
          <p:spPr>
            <a:xfrm>
              <a:off x="-3333097" y="4256694"/>
              <a:ext cx="19050" cy="19050"/>
            </a:xfrm>
            <a:custGeom>
              <a:rect b="b" l="l" r="r" t="t"/>
              <a:pathLst>
                <a:path extrusionOk="0" h="19050" w="19050">
                  <a:moveTo>
                    <a:pt x="0" y="0"/>
                  </a:moveTo>
                  <a:lnTo>
                    <a:pt x="19050" y="0"/>
                  </a:lnTo>
                  <a:lnTo>
                    <a:pt x="19050" y="19050"/>
                  </a:lnTo>
                  <a:lnTo>
                    <a:pt x="0" y="19050"/>
                  </a:ln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290" name="Google Shape;290;p7"/>
            <p:cNvSpPr/>
            <p:nvPr/>
          </p:nvSpPr>
          <p:spPr>
            <a:xfrm>
              <a:off x="-3333097" y="4218594"/>
              <a:ext cx="19050" cy="19050"/>
            </a:xfrm>
            <a:custGeom>
              <a:rect b="b" l="l" r="r" t="t"/>
              <a:pathLst>
                <a:path extrusionOk="0" h="19050" w="19050">
                  <a:moveTo>
                    <a:pt x="0" y="0"/>
                  </a:moveTo>
                  <a:lnTo>
                    <a:pt x="19050" y="0"/>
                  </a:lnTo>
                  <a:lnTo>
                    <a:pt x="19050" y="19050"/>
                  </a:lnTo>
                  <a:lnTo>
                    <a:pt x="0" y="19050"/>
                  </a:ln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291" name="Google Shape;291;p7"/>
            <p:cNvSpPr/>
            <p:nvPr/>
          </p:nvSpPr>
          <p:spPr>
            <a:xfrm>
              <a:off x="-3333097" y="4180494"/>
              <a:ext cx="19050" cy="19050"/>
            </a:xfrm>
            <a:custGeom>
              <a:rect b="b" l="l" r="r" t="t"/>
              <a:pathLst>
                <a:path extrusionOk="0" h="19050" w="19050">
                  <a:moveTo>
                    <a:pt x="0" y="0"/>
                  </a:moveTo>
                  <a:lnTo>
                    <a:pt x="19050" y="0"/>
                  </a:lnTo>
                  <a:lnTo>
                    <a:pt x="19050" y="19050"/>
                  </a:lnTo>
                  <a:lnTo>
                    <a:pt x="0" y="19050"/>
                  </a:ln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292" name="Google Shape;292;p7"/>
            <p:cNvSpPr/>
            <p:nvPr/>
          </p:nvSpPr>
          <p:spPr>
            <a:xfrm>
              <a:off x="-3675997" y="4256694"/>
              <a:ext cx="19050" cy="19050"/>
            </a:xfrm>
            <a:custGeom>
              <a:rect b="b" l="l" r="r" t="t"/>
              <a:pathLst>
                <a:path extrusionOk="0" h="19050" w="19050">
                  <a:moveTo>
                    <a:pt x="0" y="0"/>
                  </a:moveTo>
                  <a:lnTo>
                    <a:pt x="19050" y="0"/>
                  </a:lnTo>
                  <a:lnTo>
                    <a:pt x="19050" y="19050"/>
                  </a:lnTo>
                  <a:lnTo>
                    <a:pt x="0" y="19050"/>
                  </a:ln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293" name="Google Shape;293;p7"/>
            <p:cNvSpPr/>
            <p:nvPr/>
          </p:nvSpPr>
          <p:spPr>
            <a:xfrm>
              <a:off x="-3675997" y="4218594"/>
              <a:ext cx="19050" cy="19050"/>
            </a:xfrm>
            <a:custGeom>
              <a:rect b="b" l="l" r="r" t="t"/>
              <a:pathLst>
                <a:path extrusionOk="0" h="19050" w="19050">
                  <a:moveTo>
                    <a:pt x="0" y="0"/>
                  </a:moveTo>
                  <a:lnTo>
                    <a:pt x="19050" y="0"/>
                  </a:lnTo>
                  <a:lnTo>
                    <a:pt x="19050" y="19050"/>
                  </a:lnTo>
                  <a:lnTo>
                    <a:pt x="0" y="19050"/>
                  </a:ln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sp>
          <p:nvSpPr>
            <p:cNvPr id="294" name="Google Shape;294;p7"/>
            <p:cNvSpPr/>
            <p:nvPr/>
          </p:nvSpPr>
          <p:spPr>
            <a:xfrm>
              <a:off x="-3675997" y="4180494"/>
              <a:ext cx="19050" cy="19050"/>
            </a:xfrm>
            <a:custGeom>
              <a:rect b="b" l="l" r="r" t="t"/>
              <a:pathLst>
                <a:path extrusionOk="0" h="19050" w="19050">
                  <a:moveTo>
                    <a:pt x="0" y="0"/>
                  </a:moveTo>
                  <a:lnTo>
                    <a:pt x="19050" y="0"/>
                  </a:lnTo>
                  <a:lnTo>
                    <a:pt x="19050" y="19050"/>
                  </a:lnTo>
                  <a:lnTo>
                    <a:pt x="0" y="19050"/>
                  </a:ln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entury Schoolbook"/>
                <a:ea typeface="Century Schoolbook"/>
                <a:cs typeface="Century Schoolbook"/>
                <a:sym typeface="Century Schoolbook"/>
              </a:endParaRPr>
            </a:p>
          </p:txBody>
        </p:sp>
      </p:grpSp>
      <p:sp>
        <p:nvSpPr>
          <p:cNvPr id="295" name="Google Shape;295;p7"/>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dk1"/>
                </a:solidFill>
                <a:latin typeface="Calibri"/>
                <a:ea typeface="Calibri"/>
                <a:cs typeface="Calibri"/>
                <a:sym typeface="Calibri"/>
              </a:rPr>
              <a:t>‹#›</a:t>
            </a:fld>
            <a:endParaRPr b="0" i="0" sz="8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descr="A person looking at a paper with her hands on her glasses&#10;&#10;Description automatically generated" id="300" name="Google Shape;300;p8"/>
          <p:cNvPicPr preferRelativeResize="0"/>
          <p:nvPr>
            <p:ph idx="2" type="pic"/>
          </p:nvPr>
        </p:nvPicPr>
        <p:blipFill rotWithShape="1">
          <a:blip r:embed="rId3">
            <a:alphaModFix/>
          </a:blip>
          <a:srcRect b="0" l="0" r="0" t="0"/>
          <a:stretch/>
        </p:blipFill>
        <p:spPr>
          <a:xfrm>
            <a:off x="884606" y="0"/>
            <a:ext cx="4993772" cy="6858000"/>
          </a:xfrm>
          <a:prstGeom prst="rect">
            <a:avLst/>
          </a:prstGeom>
          <a:solidFill>
            <a:srgbClr val="D8D8D8"/>
          </a:solidFill>
          <a:ln>
            <a:noFill/>
          </a:ln>
        </p:spPr>
      </p:pic>
      <p:sp>
        <p:nvSpPr>
          <p:cNvPr id="301" name="Google Shape;301;p8"/>
          <p:cNvSpPr txBox="1"/>
          <p:nvPr>
            <p:ph idx="1" type="body"/>
          </p:nvPr>
        </p:nvSpPr>
        <p:spPr>
          <a:xfrm>
            <a:off x="4890795" y="738798"/>
            <a:ext cx="6776598" cy="842867"/>
          </a:xfrm>
          <a:prstGeom prst="rect">
            <a:avLst/>
          </a:prstGeom>
          <a:solidFill>
            <a:srgbClr val="7ABB57"/>
          </a:solid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2800"/>
              <a:buNone/>
            </a:pPr>
            <a:r>
              <a:rPr lang="en-US" sz="2800"/>
              <a:t>Vilka är de socioekonomiska utmaningarna för migrerande entreprenörer?</a:t>
            </a:r>
            <a:endParaRPr/>
          </a:p>
        </p:txBody>
      </p:sp>
      <p:sp>
        <p:nvSpPr>
          <p:cNvPr id="302" name="Google Shape;302;p8"/>
          <p:cNvSpPr txBox="1"/>
          <p:nvPr>
            <p:ph idx="3" type="body"/>
          </p:nvPr>
        </p:nvSpPr>
        <p:spPr>
          <a:xfrm>
            <a:off x="6275561" y="2121549"/>
            <a:ext cx="5096088" cy="74360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2400"/>
              <a:buNone/>
            </a:pPr>
            <a:r>
              <a:rPr lang="en-US" sz="2400"/>
              <a:t>Vad säger politiken?</a:t>
            </a:r>
            <a:endParaRPr/>
          </a:p>
          <a:p>
            <a:pPr indent="0" lvl="0" marL="0" rtl="0" algn="l">
              <a:lnSpc>
                <a:spcPct val="100000"/>
              </a:lnSpc>
              <a:spcBef>
                <a:spcPts val="0"/>
              </a:spcBef>
              <a:spcAft>
                <a:spcPts val="0"/>
              </a:spcAft>
              <a:buClr>
                <a:srgbClr val="915F9E"/>
              </a:buClr>
              <a:buSzPts val="1800"/>
              <a:buNone/>
            </a:pPr>
            <a:r>
              <a:t/>
            </a:r>
            <a:endParaRPr/>
          </a:p>
        </p:txBody>
      </p:sp>
      <p:sp>
        <p:nvSpPr>
          <p:cNvPr id="303" name="Google Shape;303;p8"/>
          <p:cNvSpPr txBox="1"/>
          <p:nvPr/>
        </p:nvSpPr>
        <p:spPr>
          <a:xfrm>
            <a:off x="11615942" y="11443924"/>
            <a:ext cx="576060" cy="430124"/>
          </a:xfrm>
          <a:prstGeom prst="rect">
            <a:avLst/>
          </a:prstGeom>
          <a:noFill/>
          <a:ln>
            <a:noFill/>
          </a:ln>
        </p:spPr>
        <p:txBody>
          <a:bodyPr anchorCtr="0" anchor="ctr" bIns="73725" lIns="147450" spcFirstLastPara="1" rIns="147450" wrap="square" tIns="73725">
            <a:noAutofit/>
          </a:bodyPr>
          <a:lstStyle/>
          <a:p>
            <a:pPr indent="0" lvl="0" marL="0" marR="0" rtl="0" algn="ctr">
              <a:lnSpc>
                <a:spcPct val="100000"/>
              </a:lnSpc>
              <a:spcBef>
                <a:spcPts val="0"/>
              </a:spcBef>
              <a:spcAft>
                <a:spcPts val="0"/>
              </a:spcAft>
              <a:buClr>
                <a:srgbClr val="000000"/>
              </a:buClr>
              <a:buSzPts val="1291"/>
              <a:buFont typeface="Arial"/>
              <a:buNone/>
            </a:pPr>
            <a:fld id="{00000000-1234-1234-1234-123412341234}" type="slidenum">
              <a:rPr b="0" i="0" lang="en-US" sz="1291" u="none" cap="none" strike="noStrike">
                <a:solidFill>
                  <a:schemeClr val="dk1"/>
                </a:solidFill>
                <a:latin typeface="Calibri"/>
                <a:ea typeface="Calibri"/>
                <a:cs typeface="Calibri"/>
                <a:sym typeface="Calibri"/>
              </a:rPr>
              <a:t>‹#›</a:t>
            </a:fld>
            <a:endParaRPr b="0" i="0" sz="1291" u="none" cap="none" strike="noStrike">
              <a:solidFill>
                <a:schemeClr val="dk1"/>
              </a:solidFill>
              <a:latin typeface="Calibri"/>
              <a:ea typeface="Calibri"/>
              <a:cs typeface="Calibri"/>
              <a:sym typeface="Calibri"/>
            </a:endParaRPr>
          </a:p>
        </p:txBody>
      </p:sp>
      <p:sp>
        <p:nvSpPr>
          <p:cNvPr id="304" name="Google Shape;304;p8"/>
          <p:cNvSpPr/>
          <p:nvPr/>
        </p:nvSpPr>
        <p:spPr>
          <a:xfrm>
            <a:off x="5287226" y="2034220"/>
            <a:ext cx="960421" cy="96042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83"/>
              <a:buFont typeface="Arial"/>
              <a:buNone/>
            </a:pPr>
            <a:r>
              <a:t/>
            </a:r>
            <a:endParaRPr b="0" i="0" sz="1283" u="none" cap="none" strike="noStrike">
              <a:solidFill>
                <a:schemeClr val="lt1"/>
              </a:solidFill>
              <a:latin typeface="Montserrat"/>
              <a:ea typeface="Montserrat"/>
              <a:cs typeface="Montserrat"/>
              <a:sym typeface="Montserrat"/>
            </a:endParaRPr>
          </a:p>
        </p:txBody>
      </p:sp>
      <p:grpSp>
        <p:nvGrpSpPr>
          <p:cNvPr id="305" name="Google Shape;305;p8"/>
          <p:cNvGrpSpPr/>
          <p:nvPr/>
        </p:nvGrpSpPr>
        <p:grpSpPr>
          <a:xfrm>
            <a:off x="5446921" y="2195092"/>
            <a:ext cx="596505" cy="596516"/>
            <a:chOff x="8736336" y="773976"/>
            <a:chExt cx="925001" cy="925018"/>
          </a:xfrm>
        </p:grpSpPr>
        <p:sp>
          <p:nvSpPr>
            <p:cNvPr id="306" name="Google Shape;306;p8"/>
            <p:cNvSpPr/>
            <p:nvPr/>
          </p:nvSpPr>
          <p:spPr>
            <a:xfrm>
              <a:off x="8880867" y="773976"/>
              <a:ext cx="636011" cy="925018"/>
            </a:xfrm>
            <a:custGeom>
              <a:rect b="b" l="l" r="r" t="t"/>
              <a:pathLst>
                <a:path extrusionOk="0" h="925018" w="636011">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sp>
          <p:nvSpPr>
            <p:cNvPr id="307" name="Google Shape;307;p8"/>
            <p:cNvSpPr/>
            <p:nvPr/>
          </p:nvSpPr>
          <p:spPr>
            <a:xfrm>
              <a:off x="8736336" y="1077510"/>
              <a:ext cx="101172" cy="28906"/>
            </a:xfrm>
            <a:custGeom>
              <a:rect b="b" l="l" r="r" t="t"/>
              <a:pathLst>
                <a:path extrusionOk="0" h="28906" w="101172">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sp>
          <p:nvSpPr>
            <p:cNvPr id="308" name="Google Shape;308;p8"/>
            <p:cNvSpPr/>
            <p:nvPr/>
          </p:nvSpPr>
          <p:spPr>
            <a:xfrm>
              <a:off x="8796859" y="1265589"/>
              <a:ext cx="91235" cy="64850"/>
            </a:xfrm>
            <a:custGeom>
              <a:rect b="b" l="l" r="r" t="t"/>
              <a:pathLst>
                <a:path extrusionOk="0" h="64850" w="91235">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sp>
          <p:nvSpPr>
            <p:cNvPr id="309" name="Google Shape;309;p8"/>
            <p:cNvSpPr/>
            <p:nvPr/>
          </p:nvSpPr>
          <p:spPr>
            <a:xfrm>
              <a:off x="8796457" y="853486"/>
              <a:ext cx="91499" cy="65041"/>
            </a:xfrm>
            <a:custGeom>
              <a:rect b="b" l="l" r="r" t="t"/>
              <a:pathLst>
                <a:path extrusionOk="0" h="65041" w="91499">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sp>
          <p:nvSpPr>
            <p:cNvPr id="310" name="Google Shape;310;p8"/>
            <p:cNvSpPr/>
            <p:nvPr/>
          </p:nvSpPr>
          <p:spPr>
            <a:xfrm>
              <a:off x="9560165" y="1077510"/>
              <a:ext cx="101172" cy="28906"/>
            </a:xfrm>
            <a:custGeom>
              <a:rect b="b" l="l" r="r" t="t"/>
              <a:pathLst>
                <a:path extrusionOk="0" h="28906" w="101172">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sp>
          <p:nvSpPr>
            <p:cNvPr id="311" name="Google Shape;311;p8"/>
            <p:cNvSpPr/>
            <p:nvPr/>
          </p:nvSpPr>
          <p:spPr>
            <a:xfrm>
              <a:off x="9510483" y="1265401"/>
              <a:ext cx="91047" cy="65039"/>
            </a:xfrm>
            <a:custGeom>
              <a:rect b="b" l="l" r="r" t="t"/>
              <a:pathLst>
                <a:path extrusionOk="0" h="65039" w="91047">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sp>
          <p:nvSpPr>
            <p:cNvPr id="312" name="Google Shape;312;p8"/>
            <p:cNvSpPr/>
            <p:nvPr/>
          </p:nvSpPr>
          <p:spPr>
            <a:xfrm>
              <a:off x="9509975" y="853486"/>
              <a:ext cx="91742" cy="65041"/>
            </a:xfrm>
            <a:custGeom>
              <a:rect b="b" l="l" r="r" t="t"/>
              <a:pathLst>
                <a:path extrusionOk="0" h="65041" w="91742">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grpSp>
      <p:sp>
        <p:nvSpPr>
          <p:cNvPr id="313" name="Google Shape;313;p8"/>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dk1"/>
                </a:solidFill>
                <a:latin typeface="Calibri"/>
                <a:ea typeface="Calibri"/>
                <a:cs typeface="Calibri"/>
                <a:sym typeface="Calibri"/>
              </a:rPr>
              <a:t>‹#›</a:t>
            </a:fld>
            <a:endParaRPr b="0" i="0" sz="800" u="none" cap="none" strike="noStrike">
              <a:solidFill>
                <a:schemeClr val="dk1"/>
              </a:solidFill>
              <a:latin typeface="Calibri"/>
              <a:ea typeface="Calibri"/>
              <a:cs typeface="Calibri"/>
              <a:sym typeface="Calibri"/>
            </a:endParaRPr>
          </a:p>
        </p:txBody>
      </p:sp>
      <p:sp>
        <p:nvSpPr>
          <p:cNvPr id="314" name="Google Shape;314;p8"/>
          <p:cNvSpPr txBox="1"/>
          <p:nvPr>
            <p:ph idx="4" type="body"/>
          </p:nvPr>
        </p:nvSpPr>
        <p:spPr>
          <a:xfrm>
            <a:off x="6301821" y="2639940"/>
            <a:ext cx="5305401" cy="11452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C2D45"/>
              </a:buClr>
              <a:buSzPts val="1800"/>
              <a:buNone/>
            </a:pPr>
            <a:r>
              <a:rPr b="1" lang="en-US" sz="1800"/>
              <a:t>EU:s ram för integration </a:t>
            </a:r>
            <a:r>
              <a:rPr lang="en-US" sz="1800"/>
              <a:t>syftar till att främja social och ekonomisk integration av tredjelandsmedborgare.</a:t>
            </a:r>
            <a:endParaRPr/>
          </a:p>
          <a:p>
            <a:pPr indent="0" lvl="0" marL="0" rtl="0" algn="l">
              <a:lnSpc>
                <a:spcPct val="100000"/>
              </a:lnSpc>
              <a:spcBef>
                <a:spcPts val="0"/>
              </a:spcBef>
              <a:spcAft>
                <a:spcPts val="0"/>
              </a:spcAft>
              <a:buClr>
                <a:srgbClr val="0C2D45"/>
              </a:buClr>
              <a:buSzPts val="1800"/>
              <a:buNone/>
            </a:pPr>
            <a:r>
              <a:t/>
            </a:r>
            <a:endParaRPr sz="1800"/>
          </a:p>
          <a:p>
            <a:pPr indent="0" lvl="0" marL="0" rtl="0" algn="l">
              <a:lnSpc>
                <a:spcPct val="100000"/>
              </a:lnSpc>
              <a:spcBef>
                <a:spcPts val="0"/>
              </a:spcBef>
              <a:spcAft>
                <a:spcPts val="0"/>
              </a:spcAft>
              <a:buClr>
                <a:srgbClr val="0C2D45"/>
              </a:buClr>
              <a:buSzPts val="1800"/>
              <a:buNone/>
            </a:pPr>
            <a:r>
              <a:rPr lang="en-US" sz="1800"/>
              <a:t>Program som de </a:t>
            </a:r>
            <a:r>
              <a:rPr b="1" lang="en-US" sz="1800"/>
              <a:t>europeiska struktur- och investeringsfonderna (ESIF)</a:t>
            </a:r>
            <a:r>
              <a:rPr lang="en-US" sz="1800"/>
              <a:t> kan innefatta stöd till entreprenörskap, särskilt för marginaliserade grupper.</a:t>
            </a:r>
            <a:endParaRPr/>
          </a:p>
          <a:p>
            <a:pPr indent="0" lvl="0" marL="0" rtl="0" algn="l">
              <a:lnSpc>
                <a:spcPct val="100000"/>
              </a:lnSpc>
              <a:spcBef>
                <a:spcPts val="0"/>
              </a:spcBef>
              <a:spcAft>
                <a:spcPts val="0"/>
              </a:spcAft>
              <a:buClr>
                <a:srgbClr val="0C2D45"/>
              </a:buClr>
              <a:buSzPts val="1800"/>
              <a:buNone/>
            </a:pPr>
            <a:r>
              <a:t/>
            </a:r>
            <a:endParaRPr sz="1800"/>
          </a:p>
          <a:p>
            <a:pPr indent="0" lvl="0" marL="0" rtl="0" algn="l">
              <a:lnSpc>
                <a:spcPct val="100000"/>
              </a:lnSpc>
              <a:spcBef>
                <a:spcPts val="0"/>
              </a:spcBef>
              <a:spcAft>
                <a:spcPts val="0"/>
              </a:spcAft>
              <a:buClr>
                <a:srgbClr val="0C2D45"/>
              </a:buClr>
              <a:buSzPts val="1800"/>
              <a:buNone/>
            </a:pPr>
            <a:r>
              <a:rPr b="1" lang="en-US" sz="1800"/>
              <a:t>Rasjämställdhetsdirektivet och direktivet </a:t>
            </a:r>
            <a:r>
              <a:rPr lang="en-US" sz="1800"/>
              <a:t>om likabehandling i anställning är rättsliga instrument som syftar till att bekämpa diskriminering på grund av ras eller etniskt ursprung.</a:t>
            </a:r>
            <a:endParaRPr/>
          </a:p>
          <a:p>
            <a:pPr indent="0" lvl="0" marL="0" rtl="0" algn="l">
              <a:lnSpc>
                <a:spcPct val="100000"/>
              </a:lnSpc>
              <a:spcBef>
                <a:spcPts val="0"/>
              </a:spcBef>
              <a:spcAft>
                <a:spcPts val="0"/>
              </a:spcAft>
              <a:buClr>
                <a:srgbClr val="0C2D45"/>
              </a:buClr>
              <a:buSzPts val="1800"/>
              <a:buNone/>
            </a:pPr>
            <a:r>
              <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descr="A group of hands holding flags&#10;&#10;Description automatically generated" id="319" name="Google Shape;319;p9"/>
          <p:cNvPicPr preferRelativeResize="0"/>
          <p:nvPr>
            <p:ph idx="2" type="pic"/>
          </p:nvPr>
        </p:nvPicPr>
        <p:blipFill rotWithShape="1">
          <a:blip r:embed="rId3">
            <a:alphaModFix/>
          </a:blip>
          <a:srcRect b="0" l="0" r="0" t="0"/>
          <a:stretch/>
        </p:blipFill>
        <p:spPr>
          <a:xfrm>
            <a:off x="884606" y="0"/>
            <a:ext cx="4993772" cy="6858000"/>
          </a:xfrm>
          <a:prstGeom prst="rect">
            <a:avLst/>
          </a:prstGeom>
          <a:solidFill>
            <a:srgbClr val="D8D8D8"/>
          </a:solidFill>
          <a:ln>
            <a:noFill/>
          </a:ln>
        </p:spPr>
      </p:pic>
      <p:sp>
        <p:nvSpPr>
          <p:cNvPr id="320" name="Google Shape;320;p9"/>
          <p:cNvSpPr txBox="1"/>
          <p:nvPr>
            <p:ph idx="1" type="body"/>
          </p:nvPr>
        </p:nvSpPr>
        <p:spPr>
          <a:xfrm>
            <a:off x="4890795" y="738798"/>
            <a:ext cx="6776598" cy="842867"/>
          </a:xfrm>
          <a:prstGeom prst="rect">
            <a:avLst/>
          </a:prstGeom>
          <a:solidFill>
            <a:srgbClr val="7ABB57"/>
          </a:solid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2800"/>
              <a:buNone/>
            </a:pPr>
            <a:r>
              <a:rPr lang="en-US" sz="2800"/>
              <a:t>Vilka är de socioekonomiska utmaningarna för migrerande entreprenörer?</a:t>
            </a:r>
            <a:endParaRPr/>
          </a:p>
        </p:txBody>
      </p:sp>
      <p:sp>
        <p:nvSpPr>
          <p:cNvPr id="321" name="Google Shape;321;p9"/>
          <p:cNvSpPr txBox="1"/>
          <p:nvPr>
            <p:ph idx="3" type="body"/>
          </p:nvPr>
        </p:nvSpPr>
        <p:spPr>
          <a:xfrm>
            <a:off x="6275561" y="1789365"/>
            <a:ext cx="5096088" cy="74360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915F9E"/>
              </a:buClr>
              <a:buSzPts val="2400"/>
              <a:buNone/>
            </a:pPr>
            <a:r>
              <a:rPr lang="en-US" sz="2400"/>
              <a:t>Vad säger politiken?</a:t>
            </a:r>
            <a:endParaRPr/>
          </a:p>
          <a:p>
            <a:pPr indent="0" lvl="0" marL="0" rtl="0" algn="l">
              <a:lnSpc>
                <a:spcPct val="100000"/>
              </a:lnSpc>
              <a:spcBef>
                <a:spcPts val="0"/>
              </a:spcBef>
              <a:spcAft>
                <a:spcPts val="0"/>
              </a:spcAft>
              <a:buClr>
                <a:srgbClr val="915F9E"/>
              </a:buClr>
              <a:buSzPts val="1800"/>
              <a:buNone/>
            </a:pPr>
            <a:r>
              <a:t/>
            </a:r>
            <a:endParaRPr/>
          </a:p>
        </p:txBody>
      </p:sp>
      <p:sp>
        <p:nvSpPr>
          <p:cNvPr id="322" name="Google Shape;322;p9"/>
          <p:cNvSpPr txBox="1"/>
          <p:nvPr/>
        </p:nvSpPr>
        <p:spPr>
          <a:xfrm>
            <a:off x="11615942" y="11443924"/>
            <a:ext cx="576060" cy="430124"/>
          </a:xfrm>
          <a:prstGeom prst="rect">
            <a:avLst/>
          </a:prstGeom>
          <a:noFill/>
          <a:ln>
            <a:noFill/>
          </a:ln>
        </p:spPr>
        <p:txBody>
          <a:bodyPr anchorCtr="0" anchor="ctr" bIns="73725" lIns="147450" spcFirstLastPara="1" rIns="147450" wrap="square" tIns="73725">
            <a:noAutofit/>
          </a:bodyPr>
          <a:lstStyle/>
          <a:p>
            <a:pPr indent="0" lvl="0" marL="0" marR="0" rtl="0" algn="ctr">
              <a:lnSpc>
                <a:spcPct val="100000"/>
              </a:lnSpc>
              <a:spcBef>
                <a:spcPts val="0"/>
              </a:spcBef>
              <a:spcAft>
                <a:spcPts val="0"/>
              </a:spcAft>
              <a:buClr>
                <a:srgbClr val="000000"/>
              </a:buClr>
              <a:buSzPts val="1291"/>
              <a:buFont typeface="Arial"/>
              <a:buNone/>
            </a:pPr>
            <a:fld id="{00000000-1234-1234-1234-123412341234}" type="slidenum">
              <a:rPr b="0" i="0" lang="en-US" sz="1291" u="none" cap="none" strike="noStrike">
                <a:solidFill>
                  <a:schemeClr val="dk1"/>
                </a:solidFill>
                <a:latin typeface="Calibri"/>
                <a:ea typeface="Calibri"/>
                <a:cs typeface="Calibri"/>
                <a:sym typeface="Calibri"/>
              </a:rPr>
              <a:t>‹#›</a:t>
            </a:fld>
            <a:endParaRPr b="0" i="0" sz="1291" u="none" cap="none" strike="noStrike">
              <a:solidFill>
                <a:schemeClr val="dk1"/>
              </a:solidFill>
              <a:latin typeface="Calibri"/>
              <a:ea typeface="Calibri"/>
              <a:cs typeface="Calibri"/>
              <a:sym typeface="Calibri"/>
            </a:endParaRPr>
          </a:p>
        </p:txBody>
      </p:sp>
      <p:sp>
        <p:nvSpPr>
          <p:cNvPr id="323" name="Google Shape;323;p9"/>
          <p:cNvSpPr/>
          <p:nvPr/>
        </p:nvSpPr>
        <p:spPr>
          <a:xfrm>
            <a:off x="5287226" y="2034220"/>
            <a:ext cx="960421" cy="96042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83"/>
              <a:buFont typeface="Arial"/>
              <a:buNone/>
            </a:pPr>
            <a:r>
              <a:t/>
            </a:r>
            <a:endParaRPr b="0" i="0" sz="1283" u="none" cap="none" strike="noStrike">
              <a:solidFill>
                <a:schemeClr val="lt1"/>
              </a:solidFill>
              <a:latin typeface="Montserrat"/>
              <a:ea typeface="Montserrat"/>
              <a:cs typeface="Montserrat"/>
              <a:sym typeface="Montserrat"/>
            </a:endParaRPr>
          </a:p>
        </p:txBody>
      </p:sp>
      <p:grpSp>
        <p:nvGrpSpPr>
          <p:cNvPr id="324" name="Google Shape;324;p9"/>
          <p:cNvGrpSpPr/>
          <p:nvPr/>
        </p:nvGrpSpPr>
        <p:grpSpPr>
          <a:xfrm>
            <a:off x="5446921" y="2195092"/>
            <a:ext cx="596505" cy="596516"/>
            <a:chOff x="8736336" y="773976"/>
            <a:chExt cx="925001" cy="925018"/>
          </a:xfrm>
        </p:grpSpPr>
        <p:sp>
          <p:nvSpPr>
            <p:cNvPr id="325" name="Google Shape;325;p9"/>
            <p:cNvSpPr/>
            <p:nvPr/>
          </p:nvSpPr>
          <p:spPr>
            <a:xfrm>
              <a:off x="8880867" y="773976"/>
              <a:ext cx="636011" cy="925018"/>
            </a:xfrm>
            <a:custGeom>
              <a:rect b="b" l="l" r="r" t="t"/>
              <a:pathLst>
                <a:path extrusionOk="0" h="925018" w="636011">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sp>
          <p:nvSpPr>
            <p:cNvPr id="326" name="Google Shape;326;p9"/>
            <p:cNvSpPr/>
            <p:nvPr/>
          </p:nvSpPr>
          <p:spPr>
            <a:xfrm>
              <a:off x="8736336" y="1077510"/>
              <a:ext cx="101172" cy="28906"/>
            </a:xfrm>
            <a:custGeom>
              <a:rect b="b" l="l" r="r" t="t"/>
              <a:pathLst>
                <a:path extrusionOk="0" h="28906" w="101172">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sp>
          <p:nvSpPr>
            <p:cNvPr id="327" name="Google Shape;327;p9"/>
            <p:cNvSpPr/>
            <p:nvPr/>
          </p:nvSpPr>
          <p:spPr>
            <a:xfrm>
              <a:off x="8796859" y="1265589"/>
              <a:ext cx="91235" cy="64850"/>
            </a:xfrm>
            <a:custGeom>
              <a:rect b="b" l="l" r="r" t="t"/>
              <a:pathLst>
                <a:path extrusionOk="0" h="64850" w="91235">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sp>
          <p:nvSpPr>
            <p:cNvPr id="328" name="Google Shape;328;p9"/>
            <p:cNvSpPr/>
            <p:nvPr/>
          </p:nvSpPr>
          <p:spPr>
            <a:xfrm>
              <a:off x="8796457" y="853486"/>
              <a:ext cx="91499" cy="65041"/>
            </a:xfrm>
            <a:custGeom>
              <a:rect b="b" l="l" r="r" t="t"/>
              <a:pathLst>
                <a:path extrusionOk="0" h="65041" w="91499">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sp>
          <p:nvSpPr>
            <p:cNvPr id="329" name="Google Shape;329;p9"/>
            <p:cNvSpPr/>
            <p:nvPr/>
          </p:nvSpPr>
          <p:spPr>
            <a:xfrm>
              <a:off x="9560165" y="1077510"/>
              <a:ext cx="101172" cy="28906"/>
            </a:xfrm>
            <a:custGeom>
              <a:rect b="b" l="l" r="r" t="t"/>
              <a:pathLst>
                <a:path extrusionOk="0" h="28906" w="101172">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sp>
          <p:nvSpPr>
            <p:cNvPr id="330" name="Google Shape;330;p9"/>
            <p:cNvSpPr/>
            <p:nvPr/>
          </p:nvSpPr>
          <p:spPr>
            <a:xfrm>
              <a:off x="9510483" y="1265401"/>
              <a:ext cx="91047" cy="65039"/>
            </a:xfrm>
            <a:custGeom>
              <a:rect b="b" l="l" r="r" t="t"/>
              <a:pathLst>
                <a:path extrusionOk="0" h="65039" w="91047">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sp>
          <p:nvSpPr>
            <p:cNvPr id="331" name="Google Shape;331;p9"/>
            <p:cNvSpPr/>
            <p:nvPr/>
          </p:nvSpPr>
          <p:spPr>
            <a:xfrm>
              <a:off x="9509975" y="853486"/>
              <a:ext cx="91742" cy="65041"/>
            </a:xfrm>
            <a:custGeom>
              <a:rect b="b" l="l" r="r" t="t"/>
              <a:pathLst>
                <a:path extrusionOk="0" h="65041" w="91742">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solidFill>
              <a:srgbClr val="E9792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83"/>
                <a:buFont typeface="Arial"/>
                <a:buNone/>
              </a:pPr>
              <a:r>
                <a:t/>
              </a:r>
              <a:endParaRPr b="0" i="0" sz="1283" u="none" cap="none" strike="noStrike">
                <a:solidFill>
                  <a:schemeClr val="dk1"/>
                </a:solidFill>
                <a:latin typeface="Calibri"/>
                <a:ea typeface="Calibri"/>
                <a:cs typeface="Calibri"/>
                <a:sym typeface="Calibri"/>
              </a:endParaRPr>
            </a:p>
          </p:txBody>
        </p:sp>
      </p:grpSp>
      <p:sp>
        <p:nvSpPr>
          <p:cNvPr id="332" name="Google Shape;332;p9"/>
          <p:cNvSpPr txBox="1"/>
          <p:nvPr/>
        </p:nvSpPr>
        <p:spPr>
          <a:xfrm>
            <a:off x="11734800" y="6474383"/>
            <a:ext cx="457200" cy="26659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0" i="0" lang="en-US" sz="800" u="none" cap="none" strike="noStrike">
                <a:solidFill>
                  <a:schemeClr val="dk1"/>
                </a:solidFill>
                <a:latin typeface="Calibri"/>
                <a:ea typeface="Calibri"/>
                <a:cs typeface="Calibri"/>
                <a:sym typeface="Calibri"/>
              </a:rPr>
              <a:t>‹#›</a:t>
            </a:fld>
            <a:endParaRPr b="0" i="0" sz="800" u="none" cap="none" strike="noStrike">
              <a:solidFill>
                <a:schemeClr val="dk1"/>
              </a:solidFill>
              <a:latin typeface="Calibri"/>
              <a:ea typeface="Calibri"/>
              <a:cs typeface="Calibri"/>
              <a:sym typeface="Calibri"/>
            </a:endParaRPr>
          </a:p>
        </p:txBody>
      </p:sp>
      <p:sp>
        <p:nvSpPr>
          <p:cNvPr id="333" name="Google Shape;333;p9"/>
          <p:cNvSpPr txBox="1"/>
          <p:nvPr>
            <p:ph idx="4" type="body"/>
          </p:nvPr>
        </p:nvSpPr>
        <p:spPr>
          <a:xfrm>
            <a:off x="6347452" y="2390832"/>
            <a:ext cx="5305401" cy="114525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800"/>
              <a:t>Den europeiska agendan för vuxnas lärande och den nya kompetensagendan för Europa </a:t>
            </a:r>
            <a:r>
              <a:rPr lang="en-US" sz="1800"/>
              <a:t>syftar till att förbättra kompetensen hos den europeiska arbetskraften, inklusive migranter.</a:t>
            </a:r>
            <a:endParaRPr sz="1800"/>
          </a:p>
          <a:p>
            <a:pPr indent="0" lvl="0" marL="0" rtl="0" algn="l">
              <a:spcBef>
                <a:spcPts val="0"/>
              </a:spcBef>
              <a:spcAft>
                <a:spcPts val="0"/>
              </a:spcAft>
              <a:buClr>
                <a:schemeClr val="dk1"/>
              </a:buClr>
              <a:buSzPts val="1100"/>
              <a:buFont typeface="Arial"/>
              <a:buNone/>
            </a:pPr>
            <a:r>
              <a:t/>
            </a:r>
            <a:endParaRPr b="1" sz="1800"/>
          </a:p>
          <a:p>
            <a:pPr indent="0" lvl="0" marL="0" rtl="0" algn="l">
              <a:spcBef>
                <a:spcPts val="0"/>
              </a:spcBef>
              <a:spcAft>
                <a:spcPts val="0"/>
              </a:spcAft>
              <a:buClr>
                <a:schemeClr val="dk1"/>
              </a:buClr>
              <a:buSzPts val="1100"/>
              <a:buFont typeface="Arial"/>
              <a:buNone/>
            </a:pPr>
            <a:r>
              <a:rPr lang="en-US" sz="1800"/>
              <a:t>EU stöder forskning och datainsamling genom program som </a:t>
            </a:r>
            <a:r>
              <a:rPr b="1" lang="en-US" sz="1800"/>
              <a:t>Horisont 2020, </a:t>
            </a:r>
            <a:r>
              <a:rPr lang="en-US" sz="1800"/>
              <a:t>som informerar om beslutsfattande, inklusive initiativ relaterade till migration och entreprenörskap.</a:t>
            </a:r>
            <a:endParaRPr sz="1800"/>
          </a:p>
          <a:p>
            <a:pPr indent="0" lvl="0" marL="0" rtl="0" algn="l">
              <a:spcBef>
                <a:spcPts val="0"/>
              </a:spcBef>
              <a:spcAft>
                <a:spcPts val="0"/>
              </a:spcAft>
              <a:buClr>
                <a:schemeClr val="dk1"/>
              </a:buClr>
              <a:buSzPts val="1100"/>
              <a:buFont typeface="Arial"/>
              <a:buNone/>
            </a:pPr>
            <a:r>
              <a:t/>
            </a:r>
            <a:endParaRPr b="1" sz="1800"/>
          </a:p>
          <a:p>
            <a:pPr indent="0" lvl="0" marL="0" rtl="0" algn="l">
              <a:spcBef>
                <a:spcPts val="0"/>
              </a:spcBef>
              <a:spcAft>
                <a:spcPts val="0"/>
              </a:spcAft>
              <a:buClr>
                <a:schemeClr val="dk1"/>
              </a:buClr>
              <a:buSzPts val="1100"/>
              <a:buFont typeface="Arial"/>
              <a:buNone/>
            </a:pPr>
            <a:r>
              <a:rPr b="1" lang="en-US" sz="1800"/>
              <a:t>European Migration Network (EMN) </a:t>
            </a:r>
            <a:r>
              <a:rPr lang="en-US" sz="1800"/>
              <a:t>underlättar informationsutbyte och samarbete mellan EU:s medlemsländer i migrationsrelaterade frågor. Det finns samordningsmekanismer för att säkerställa en sammanhängande strategi för migration och integration.</a:t>
            </a:r>
            <a:endParaRPr sz="1800"/>
          </a:p>
          <a:p>
            <a:pPr indent="0" lvl="0" marL="0" rtl="0" algn="l">
              <a:lnSpc>
                <a:spcPct val="100000"/>
              </a:lnSpc>
              <a:spcBef>
                <a:spcPts val="0"/>
              </a:spcBef>
              <a:spcAft>
                <a:spcPts val="0"/>
              </a:spcAft>
              <a:buClr>
                <a:srgbClr val="0C2D45"/>
              </a:buClr>
              <a:buSzPts val="1800"/>
              <a:buNone/>
            </a:pPr>
            <a:r>
              <a:t/>
            </a:r>
            <a:endParaRPr b="1" sz="1800"/>
          </a:p>
          <a:p>
            <a:pPr indent="0" lvl="0" marL="0" rtl="0" algn="l">
              <a:lnSpc>
                <a:spcPct val="100000"/>
              </a:lnSpc>
              <a:spcBef>
                <a:spcPts val="0"/>
              </a:spcBef>
              <a:spcAft>
                <a:spcPts val="0"/>
              </a:spcAft>
              <a:buClr>
                <a:srgbClr val="0C2D45"/>
              </a:buClr>
              <a:buSzPts val="1800"/>
              <a:buNone/>
            </a:pPr>
            <a:r>
              <a:t/>
            </a:r>
            <a:endParaRPr sz="1800"/>
          </a:p>
          <a:p>
            <a:pPr indent="0" lvl="0" marL="0" rtl="0" algn="l">
              <a:lnSpc>
                <a:spcPct val="100000"/>
              </a:lnSpc>
              <a:spcBef>
                <a:spcPts val="0"/>
              </a:spcBef>
              <a:spcAft>
                <a:spcPts val="0"/>
              </a:spcAft>
              <a:buClr>
                <a:srgbClr val="0C2D45"/>
              </a:buClr>
              <a:buSzPts val="1800"/>
              <a:buNone/>
            </a:pPr>
            <a:r>
              <a:t/>
            </a:r>
            <a:endParaRPr sz="18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Red Violet">
      <a:dk1>
        <a:srgbClr val="000000"/>
      </a:dk1>
      <a:lt1>
        <a:srgbClr val="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2021-06-15T11:45:52Z</dcterms:created>
  <dc:creator>Samantha Carty</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