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6"/>
  </p:notesMasterIdLst>
  <p:handoutMasterIdLst>
    <p:handoutMasterId r:id="rId47"/>
  </p:handoutMasterIdLst>
  <p:sldIdLst>
    <p:sldId id="680" r:id="rId5"/>
    <p:sldId id="681" r:id="rId6"/>
    <p:sldId id="682" r:id="rId7"/>
    <p:sldId id="707" r:id="rId8"/>
    <p:sldId id="721" r:id="rId9"/>
    <p:sldId id="750" r:id="rId10"/>
    <p:sldId id="751" r:id="rId11"/>
    <p:sldId id="752" r:id="rId12"/>
    <p:sldId id="753" r:id="rId13"/>
    <p:sldId id="754" r:id="rId14"/>
    <p:sldId id="789" r:id="rId15"/>
    <p:sldId id="745" r:id="rId16"/>
    <p:sldId id="782" r:id="rId17"/>
    <p:sldId id="758" r:id="rId18"/>
    <p:sldId id="784" r:id="rId19"/>
    <p:sldId id="785" r:id="rId20"/>
    <p:sldId id="761" r:id="rId21"/>
    <p:sldId id="746" r:id="rId22"/>
    <p:sldId id="786" r:id="rId23"/>
    <p:sldId id="787" r:id="rId24"/>
    <p:sldId id="765" r:id="rId25"/>
    <p:sldId id="766" r:id="rId26"/>
    <p:sldId id="767" r:id="rId27"/>
    <p:sldId id="783" r:id="rId28"/>
    <p:sldId id="747" r:id="rId29"/>
    <p:sldId id="769" r:id="rId30"/>
    <p:sldId id="770" r:id="rId31"/>
    <p:sldId id="771" r:id="rId32"/>
    <p:sldId id="772" r:id="rId33"/>
    <p:sldId id="773" r:id="rId34"/>
    <p:sldId id="748" r:id="rId35"/>
    <p:sldId id="774" r:id="rId36"/>
    <p:sldId id="775" r:id="rId37"/>
    <p:sldId id="776" r:id="rId38"/>
    <p:sldId id="777" r:id="rId39"/>
    <p:sldId id="788" r:id="rId40"/>
    <p:sldId id="749" r:id="rId41"/>
    <p:sldId id="779" r:id="rId42"/>
    <p:sldId id="780" r:id="rId43"/>
    <p:sldId id="781" r:id="rId44"/>
    <p:sldId id="677" r:id="rId45"/>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Voigt" initials="EV" lastIdx="6" clrIdx="0">
    <p:extLst>
      <p:ext uri="{19B8F6BF-5375-455C-9EA6-DF929625EA0E}">
        <p15:presenceInfo xmlns:p15="http://schemas.microsoft.com/office/powerpoint/2012/main" userId="93d85093fdedce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D45"/>
    <a:srgbClr val="915F9E"/>
    <a:srgbClr val="E97924"/>
    <a:srgbClr val="7ABB57"/>
    <a:srgbClr val="005744"/>
    <a:srgbClr val="D2BED8"/>
    <a:srgbClr val="B79974"/>
    <a:srgbClr val="7654A2"/>
    <a:srgbClr val="305C6F"/>
    <a:srgbClr val="7C9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C5C086-A514-4682-A18B-7BACCCD02867}" v="29" dt="2024-05-24T13:10:33.462"/>
    <p1510:client id="{9FF09E6B-096B-40A5-9A31-89630AEA87CC}" v="5" dt="2024-05-24T13:06:02.037"/>
    <p1510:client id="{B899B151-D9EA-4181-BFCA-D308827484A5}" v="128" dt="2024-05-23T15:25:49.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2" autoAdjust="0"/>
    <p:restoredTop sz="93939"/>
  </p:normalViewPr>
  <p:slideViewPr>
    <p:cSldViewPr snapToGrid="0" snapToObjects="1">
      <p:cViewPr varScale="1">
        <p:scale>
          <a:sx n="100" d="100"/>
          <a:sy n="100" d="100"/>
        </p:scale>
        <p:origin x="78" y="240"/>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onzalez" userId="2/DxPh0Ez13eD2/DQQo5jPC+KqCbc0jX8AtCURTlGKg=" providerId="None" clId="Web-{B899B151-D9EA-4181-BFCA-D308827484A5}"/>
    <pc:docChg chg="modSld">
      <pc:chgData name="Lola Gonzalez" userId="2/DxPh0Ez13eD2/DQQo5jPC+KqCbc0jX8AtCURTlGKg=" providerId="None" clId="Web-{B899B151-D9EA-4181-BFCA-D308827484A5}" dt="2024-05-23T15:25:49.869" v="107" actId="20577"/>
      <pc:docMkLst>
        <pc:docMk/>
      </pc:docMkLst>
      <pc:sldChg chg="modSp">
        <pc:chgData name="Lola Gonzalez" userId="2/DxPh0Ez13eD2/DQQo5jPC+KqCbc0jX8AtCURTlGKg=" providerId="None" clId="Web-{B899B151-D9EA-4181-BFCA-D308827484A5}" dt="2024-05-23T14:59:59.409" v="0" actId="20577"/>
        <pc:sldMkLst>
          <pc:docMk/>
          <pc:sldMk cId="1836906234" sldId="680"/>
        </pc:sldMkLst>
        <pc:spChg chg="mod">
          <ac:chgData name="Lola Gonzalez" userId="2/DxPh0Ez13eD2/DQQo5jPC+KqCbc0jX8AtCURTlGKg=" providerId="None" clId="Web-{B899B151-D9EA-4181-BFCA-D308827484A5}" dt="2024-05-23T14:59:59.409" v="0" actId="20577"/>
          <ac:spMkLst>
            <pc:docMk/>
            <pc:sldMk cId="1836906234" sldId="680"/>
            <ac:spMk id="10" creationId="{73CB5E3D-3828-909A-9BB3-41BCA6EBB667}"/>
          </ac:spMkLst>
        </pc:spChg>
      </pc:sldChg>
      <pc:sldChg chg="addSp delSp modSp">
        <pc:chgData name="Lola Gonzalez" userId="2/DxPh0Ez13eD2/DQQo5jPC+KqCbc0jX8AtCURTlGKg=" providerId="None" clId="Web-{B899B151-D9EA-4181-BFCA-D308827484A5}" dt="2024-05-23T15:08:04.942" v="35" actId="20577"/>
        <pc:sldMkLst>
          <pc:docMk/>
          <pc:sldMk cId="2355539890" sldId="763"/>
        </pc:sldMkLst>
        <pc:spChg chg="mod">
          <ac:chgData name="Lola Gonzalez" userId="2/DxPh0Ez13eD2/DQQo5jPC+KqCbc0jX8AtCURTlGKg=" providerId="None" clId="Web-{B899B151-D9EA-4181-BFCA-D308827484A5}" dt="2024-05-23T15:08:04.942" v="35" actId="20577"/>
          <ac:spMkLst>
            <pc:docMk/>
            <pc:sldMk cId="2355539890" sldId="763"/>
            <ac:spMk id="12" creationId="{DABB18E3-F736-2842-91BA-877EB98C7F53}"/>
          </ac:spMkLst>
        </pc:spChg>
        <pc:picChg chg="add del mod">
          <ac:chgData name="Lola Gonzalez" userId="2/DxPh0Ez13eD2/DQQo5jPC+KqCbc0jX8AtCURTlGKg=" providerId="None" clId="Web-{B899B151-D9EA-4181-BFCA-D308827484A5}" dt="2024-05-23T15:02:38.446" v="17"/>
          <ac:picMkLst>
            <pc:docMk/>
            <pc:sldMk cId="2355539890" sldId="763"/>
            <ac:picMk id="2" creationId="{64F308DA-6C9D-EA9D-CB29-313B8BD16C94}"/>
          </ac:picMkLst>
        </pc:picChg>
        <pc:picChg chg="add del mod">
          <ac:chgData name="Lola Gonzalez" userId="2/DxPh0Ez13eD2/DQQo5jPC+KqCbc0jX8AtCURTlGKg=" providerId="None" clId="Web-{B899B151-D9EA-4181-BFCA-D308827484A5}" dt="2024-05-23T15:02:16.117" v="10"/>
          <ac:picMkLst>
            <pc:docMk/>
            <pc:sldMk cId="2355539890" sldId="763"/>
            <ac:picMk id="3" creationId="{06E790A2-1A48-9A1E-C417-9173BE3A0365}"/>
          </ac:picMkLst>
        </pc:picChg>
        <pc:picChg chg="add mod">
          <ac:chgData name="Lola Gonzalez" userId="2/DxPh0Ez13eD2/DQQo5jPC+KqCbc0jX8AtCURTlGKg=" providerId="None" clId="Web-{B899B151-D9EA-4181-BFCA-D308827484A5}" dt="2024-05-23T15:02:43.868" v="20" actId="1076"/>
          <ac:picMkLst>
            <pc:docMk/>
            <pc:sldMk cId="2355539890" sldId="763"/>
            <ac:picMk id="4" creationId="{B45395A3-6680-D8A9-71B4-8BD780EF252C}"/>
          </ac:picMkLst>
        </pc:picChg>
      </pc:sldChg>
      <pc:sldChg chg="modSp">
        <pc:chgData name="Lola Gonzalez" userId="2/DxPh0Ez13eD2/DQQo5jPC+KqCbc0jX8AtCURTlGKg=" providerId="None" clId="Web-{B899B151-D9EA-4181-BFCA-D308827484A5}" dt="2024-05-23T15:08:42.412" v="38" actId="20577"/>
        <pc:sldMkLst>
          <pc:docMk/>
          <pc:sldMk cId="1237553248" sldId="764"/>
        </pc:sldMkLst>
        <pc:spChg chg="mod">
          <ac:chgData name="Lola Gonzalez" userId="2/DxPh0Ez13eD2/DQQo5jPC+KqCbc0jX8AtCURTlGKg=" providerId="None" clId="Web-{B899B151-D9EA-4181-BFCA-D308827484A5}" dt="2024-05-23T15:08:42.412" v="38" actId="20577"/>
          <ac:spMkLst>
            <pc:docMk/>
            <pc:sldMk cId="1237553248" sldId="764"/>
            <ac:spMk id="4" creationId="{00000000-0000-0000-0000-000000000000}"/>
          </ac:spMkLst>
        </pc:spChg>
        <pc:spChg chg="mod">
          <ac:chgData name="Lola Gonzalez" userId="2/DxPh0Ez13eD2/DQQo5jPC+KqCbc0jX8AtCURTlGKg=" providerId="None" clId="Web-{B899B151-D9EA-4181-BFCA-D308827484A5}" dt="2024-05-23T15:08:20.692" v="36" actId="20577"/>
          <ac:spMkLst>
            <pc:docMk/>
            <pc:sldMk cId="1237553248" sldId="764"/>
            <ac:spMk id="12" creationId="{DABB18E3-F736-2842-91BA-877EB98C7F53}"/>
          </ac:spMkLst>
        </pc:spChg>
        <pc:spChg chg="mod">
          <ac:chgData name="Lola Gonzalez" userId="2/DxPh0Ez13eD2/DQQo5jPC+KqCbc0jX8AtCURTlGKg=" providerId="None" clId="Web-{B899B151-D9EA-4181-BFCA-D308827484A5}" dt="2024-05-23T15:08:32.646" v="37" actId="20577"/>
          <ac:spMkLst>
            <pc:docMk/>
            <pc:sldMk cId="1237553248" sldId="764"/>
            <ac:spMk id="13" creationId="{DABB18E3-F736-2842-91BA-877EB98C7F53}"/>
          </ac:spMkLst>
        </pc:spChg>
      </pc:sldChg>
      <pc:sldChg chg="modSp">
        <pc:chgData name="Lola Gonzalez" userId="2/DxPh0Ez13eD2/DQQo5jPC+KqCbc0jX8AtCURTlGKg=" providerId="None" clId="Web-{B899B151-D9EA-4181-BFCA-D308827484A5}" dt="2024-05-23T15:09:07.131" v="41" actId="20577"/>
        <pc:sldMkLst>
          <pc:docMk/>
          <pc:sldMk cId="1278538372" sldId="765"/>
        </pc:sldMkLst>
        <pc:spChg chg="mod">
          <ac:chgData name="Lola Gonzalez" userId="2/DxPh0Ez13eD2/DQQo5jPC+KqCbc0jX8AtCURTlGKg=" providerId="None" clId="Web-{B899B151-D9EA-4181-BFCA-D308827484A5}" dt="2024-05-23T15:09:07.131" v="41" actId="20577"/>
          <ac:spMkLst>
            <pc:docMk/>
            <pc:sldMk cId="1278538372" sldId="765"/>
            <ac:spMk id="12" creationId="{DABB18E3-F736-2842-91BA-877EB98C7F53}"/>
          </ac:spMkLst>
        </pc:spChg>
      </pc:sldChg>
      <pc:sldChg chg="modSp">
        <pc:chgData name="Lola Gonzalez" userId="2/DxPh0Ez13eD2/DQQo5jPC+KqCbc0jX8AtCURTlGKg=" providerId="None" clId="Web-{B899B151-D9EA-4181-BFCA-D308827484A5}" dt="2024-05-23T15:09:29.116" v="43" actId="1076"/>
        <pc:sldMkLst>
          <pc:docMk/>
          <pc:sldMk cId="323934726" sldId="766"/>
        </pc:sldMkLst>
        <pc:spChg chg="mod">
          <ac:chgData name="Lola Gonzalez" userId="2/DxPh0Ez13eD2/DQQo5jPC+KqCbc0jX8AtCURTlGKg=" providerId="None" clId="Web-{B899B151-D9EA-4181-BFCA-D308827484A5}" dt="2024-05-23T15:09:21.835" v="42" actId="20577"/>
          <ac:spMkLst>
            <pc:docMk/>
            <pc:sldMk cId="323934726" sldId="766"/>
            <ac:spMk id="2" creationId="{00000000-0000-0000-0000-000000000000}"/>
          </ac:spMkLst>
        </pc:spChg>
        <pc:spChg chg="mod">
          <ac:chgData name="Lola Gonzalez" userId="2/DxPh0Ez13eD2/DQQo5jPC+KqCbc0jX8AtCURTlGKg=" providerId="None" clId="Web-{B899B151-D9EA-4181-BFCA-D308827484A5}" dt="2024-05-23T15:09:29.116" v="43" actId="1076"/>
          <ac:spMkLst>
            <pc:docMk/>
            <pc:sldMk cId="323934726" sldId="766"/>
            <ac:spMk id="3" creationId="{00000000-0000-0000-0000-000000000000}"/>
          </ac:spMkLst>
        </pc:spChg>
      </pc:sldChg>
      <pc:sldChg chg="modSp">
        <pc:chgData name="Lola Gonzalez" userId="2/DxPh0Ez13eD2/DQQo5jPC+KqCbc0jX8AtCURTlGKg=" providerId="None" clId="Web-{B899B151-D9EA-4181-BFCA-D308827484A5}" dt="2024-05-23T15:09:56.617" v="44" actId="20577"/>
        <pc:sldMkLst>
          <pc:docMk/>
          <pc:sldMk cId="3332158153" sldId="767"/>
        </pc:sldMkLst>
        <pc:spChg chg="mod">
          <ac:chgData name="Lola Gonzalez" userId="2/DxPh0Ez13eD2/DQQo5jPC+KqCbc0jX8AtCURTlGKg=" providerId="None" clId="Web-{B899B151-D9EA-4181-BFCA-D308827484A5}" dt="2024-05-23T15:09:56.617" v="44" actId="20577"/>
          <ac:spMkLst>
            <pc:docMk/>
            <pc:sldMk cId="3332158153" sldId="767"/>
            <ac:spMk id="2" creationId="{00000000-0000-0000-0000-000000000000}"/>
          </ac:spMkLst>
        </pc:spChg>
      </pc:sldChg>
      <pc:sldChg chg="addSp modSp">
        <pc:chgData name="Lola Gonzalez" userId="2/DxPh0Ez13eD2/DQQo5jPC+KqCbc0jX8AtCURTlGKg=" providerId="None" clId="Web-{B899B151-D9EA-4181-BFCA-D308827484A5}" dt="2024-05-23T15:12:01.544" v="52" actId="1076"/>
        <pc:sldMkLst>
          <pc:docMk/>
          <pc:sldMk cId="144449083" sldId="769"/>
        </pc:sldMkLst>
        <pc:spChg chg="mod">
          <ac:chgData name="Lola Gonzalez" userId="2/DxPh0Ez13eD2/DQQo5jPC+KqCbc0jX8AtCURTlGKg=" providerId="None" clId="Web-{B899B151-D9EA-4181-BFCA-D308827484A5}" dt="2024-05-23T15:10:26.056" v="48" actId="20577"/>
          <ac:spMkLst>
            <pc:docMk/>
            <pc:sldMk cId="144449083" sldId="769"/>
            <ac:spMk id="12" creationId="{DABB18E3-F736-2842-91BA-877EB98C7F53}"/>
          </ac:spMkLst>
        </pc:spChg>
        <pc:picChg chg="add mod">
          <ac:chgData name="Lola Gonzalez" userId="2/DxPh0Ez13eD2/DQQo5jPC+KqCbc0jX8AtCURTlGKg=" providerId="None" clId="Web-{B899B151-D9EA-4181-BFCA-D308827484A5}" dt="2024-05-23T15:12:01.544" v="52" actId="1076"/>
          <ac:picMkLst>
            <pc:docMk/>
            <pc:sldMk cId="144449083" sldId="769"/>
            <ac:picMk id="2" creationId="{5C8C2035-F1B6-074D-79B5-1E99F383BE19}"/>
          </ac:picMkLst>
        </pc:picChg>
      </pc:sldChg>
      <pc:sldChg chg="addSp modSp">
        <pc:chgData name="Lola Gonzalez" userId="2/DxPh0Ez13eD2/DQQo5jPC+KqCbc0jX8AtCURTlGKg=" providerId="None" clId="Web-{B899B151-D9EA-4181-BFCA-D308827484A5}" dt="2024-05-23T15:18:25.932" v="68" actId="14100"/>
        <pc:sldMkLst>
          <pc:docMk/>
          <pc:sldMk cId="84495289" sldId="773"/>
        </pc:sldMkLst>
        <pc:spChg chg="mod">
          <ac:chgData name="Lola Gonzalez" userId="2/DxPh0Ez13eD2/DQQo5jPC+KqCbc0jX8AtCURTlGKg=" providerId="None" clId="Web-{B899B151-D9EA-4181-BFCA-D308827484A5}" dt="2024-05-23T15:18:03.978" v="64" actId="1076"/>
          <ac:spMkLst>
            <pc:docMk/>
            <pc:sldMk cId="84495289" sldId="773"/>
            <ac:spMk id="2" creationId="{00000000-0000-0000-0000-000000000000}"/>
          </ac:spMkLst>
        </pc:spChg>
        <pc:spChg chg="mod">
          <ac:chgData name="Lola Gonzalez" userId="2/DxPh0Ez13eD2/DQQo5jPC+KqCbc0jX8AtCURTlGKg=" providerId="None" clId="Web-{B899B151-D9EA-4181-BFCA-D308827484A5}" dt="2024-05-23T15:17:53.446" v="62" actId="14100"/>
          <ac:spMkLst>
            <pc:docMk/>
            <pc:sldMk cId="84495289" sldId="773"/>
            <ac:spMk id="4" creationId="{00000000-0000-0000-0000-000000000000}"/>
          </ac:spMkLst>
        </pc:spChg>
        <pc:picChg chg="add mod">
          <ac:chgData name="Lola Gonzalez" userId="2/DxPh0Ez13eD2/DQQo5jPC+KqCbc0jX8AtCURTlGKg=" providerId="None" clId="Web-{B899B151-D9EA-4181-BFCA-D308827484A5}" dt="2024-05-23T15:18:25.932" v="68" actId="14100"/>
          <ac:picMkLst>
            <pc:docMk/>
            <pc:sldMk cId="84495289" sldId="773"/>
            <ac:picMk id="3" creationId="{D7AC25BF-090B-A85C-8EF6-B0E4B565C8A1}"/>
          </ac:picMkLst>
        </pc:picChg>
      </pc:sldChg>
      <pc:sldChg chg="addSp delSp modSp">
        <pc:chgData name="Lola Gonzalez" userId="2/DxPh0Ez13eD2/DQQo5jPC+KqCbc0jX8AtCURTlGKg=" providerId="None" clId="Web-{B899B151-D9EA-4181-BFCA-D308827484A5}" dt="2024-05-23T15:24:26.178" v="102" actId="20577"/>
        <pc:sldMkLst>
          <pc:docMk/>
          <pc:sldMk cId="2109427188" sldId="774"/>
        </pc:sldMkLst>
        <pc:spChg chg="mod">
          <ac:chgData name="Lola Gonzalez" userId="2/DxPh0Ez13eD2/DQQo5jPC+KqCbc0jX8AtCURTlGKg=" providerId="None" clId="Web-{B899B151-D9EA-4181-BFCA-D308827484A5}" dt="2024-05-23T15:24:09.131" v="99" actId="20577"/>
          <ac:spMkLst>
            <pc:docMk/>
            <pc:sldMk cId="2109427188" sldId="774"/>
            <ac:spMk id="12" creationId="{DABB18E3-F736-2842-91BA-877EB98C7F53}"/>
          </ac:spMkLst>
        </pc:spChg>
        <pc:spChg chg="mod">
          <ac:chgData name="Lola Gonzalez" userId="2/DxPh0Ez13eD2/DQQo5jPC+KqCbc0jX8AtCURTlGKg=" providerId="None" clId="Web-{B899B151-D9EA-4181-BFCA-D308827484A5}" dt="2024-05-23T15:24:26.178" v="102" actId="20577"/>
          <ac:spMkLst>
            <pc:docMk/>
            <pc:sldMk cId="2109427188" sldId="774"/>
            <ac:spMk id="13" creationId="{DABB18E3-F736-2842-91BA-877EB98C7F53}"/>
          </ac:spMkLst>
        </pc:spChg>
        <pc:picChg chg="add del mod">
          <ac:chgData name="Lola Gonzalez" userId="2/DxPh0Ez13eD2/DQQo5jPC+KqCbc0jX8AtCURTlGKg=" providerId="None" clId="Web-{B899B151-D9EA-4181-BFCA-D308827484A5}" dt="2024-05-23T15:22:10.111" v="80"/>
          <ac:picMkLst>
            <pc:docMk/>
            <pc:sldMk cId="2109427188" sldId="774"/>
            <ac:picMk id="2" creationId="{44F1C8DA-9DEE-5EEF-0BD1-21E5D142871C}"/>
          </ac:picMkLst>
        </pc:picChg>
        <pc:picChg chg="add mod">
          <ac:chgData name="Lola Gonzalez" userId="2/DxPh0Ez13eD2/DQQo5jPC+KqCbc0jX8AtCURTlGKg=" providerId="None" clId="Web-{B899B151-D9EA-4181-BFCA-D308827484A5}" dt="2024-05-23T15:23:14.817" v="88" actId="1076"/>
          <ac:picMkLst>
            <pc:docMk/>
            <pc:sldMk cId="2109427188" sldId="774"/>
            <ac:picMk id="3" creationId="{541A375B-52E9-99C4-43E9-F1DD9CB78153}"/>
          </ac:picMkLst>
        </pc:picChg>
      </pc:sldChg>
      <pc:sldChg chg="modSp">
        <pc:chgData name="Lola Gonzalez" userId="2/DxPh0Ez13eD2/DQQo5jPC+KqCbc0jX8AtCURTlGKg=" providerId="None" clId="Web-{B899B151-D9EA-4181-BFCA-D308827484A5}" dt="2024-05-23T15:25:26.649" v="103" actId="20577"/>
        <pc:sldMkLst>
          <pc:docMk/>
          <pc:sldMk cId="4022529583" sldId="779"/>
        </pc:sldMkLst>
        <pc:spChg chg="mod">
          <ac:chgData name="Lola Gonzalez" userId="2/DxPh0Ez13eD2/DQQo5jPC+KqCbc0jX8AtCURTlGKg=" providerId="None" clId="Web-{B899B151-D9EA-4181-BFCA-D308827484A5}" dt="2024-05-23T15:25:26.649" v="103" actId="20577"/>
          <ac:spMkLst>
            <pc:docMk/>
            <pc:sldMk cId="4022529583" sldId="779"/>
            <ac:spMk id="2" creationId="{00000000-0000-0000-0000-000000000000}"/>
          </ac:spMkLst>
        </pc:spChg>
      </pc:sldChg>
      <pc:sldChg chg="modSp">
        <pc:chgData name="Lola Gonzalez" userId="2/DxPh0Ez13eD2/DQQo5jPC+KqCbc0jX8AtCURTlGKg=" providerId="None" clId="Web-{B899B151-D9EA-4181-BFCA-D308827484A5}" dt="2024-05-23T15:20:50.780" v="75" actId="20577"/>
        <pc:sldMkLst>
          <pc:docMk/>
          <pc:sldMk cId="3063715326" sldId="780"/>
        </pc:sldMkLst>
        <pc:spChg chg="mod">
          <ac:chgData name="Lola Gonzalez" userId="2/DxPh0Ez13eD2/DQQo5jPC+KqCbc0jX8AtCURTlGKg=" providerId="None" clId="Web-{B899B151-D9EA-4181-BFCA-D308827484A5}" dt="2024-05-23T15:20:50.780" v="75" actId="20577"/>
          <ac:spMkLst>
            <pc:docMk/>
            <pc:sldMk cId="3063715326" sldId="780"/>
            <ac:spMk id="2" creationId="{00000000-0000-0000-0000-000000000000}"/>
          </ac:spMkLst>
        </pc:spChg>
      </pc:sldChg>
      <pc:sldChg chg="modSp">
        <pc:chgData name="Lola Gonzalez" userId="2/DxPh0Ez13eD2/DQQo5jPC+KqCbc0jX8AtCURTlGKg=" providerId="None" clId="Web-{B899B151-D9EA-4181-BFCA-D308827484A5}" dt="2024-05-23T15:25:49.869" v="107" actId="20577"/>
        <pc:sldMkLst>
          <pc:docMk/>
          <pc:sldMk cId="4169224091" sldId="781"/>
        </pc:sldMkLst>
        <pc:spChg chg="mod">
          <ac:chgData name="Lola Gonzalez" userId="2/DxPh0Ez13eD2/DQQo5jPC+KqCbc0jX8AtCURTlGKg=" providerId="None" clId="Web-{B899B151-D9EA-4181-BFCA-D308827484A5}" dt="2024-05-23T15:25:49.869" v="107" actId="20577"/>
          <ac:spMkLst>
            <pc:docMk/>
            <pc:sldMk cId="4169224091" sldId="781"/>
            <ac:spMk id="2" creationId="{00000000-0000-0000-0000-000000000000}"/>
          </ac:spMkLst>
        </pc:spChg>
      </pc:sldChg>
    </pc:docChg>
  </pc:docChgLst>
  <pc:docChgLst>
    <pc:chgData name="Lola Gonzalez" clId="Web-{9FF09E6B-096B-40A5-9A31-89630AEA87CC}"/>
    <pc:docChg chg="modSld">
      <pc:chgData name="Lola Gonzalez" userId="" providerId="" clId="Web-{9FF09E6B-096B-40A5-9A31-89630AEA87CC}" dt="2024-05-24T13:05:58.740" v="3" actId="20577"/>
      <pc:docMkLst>
        <pc:docMk/>
      </pc:docMkLst>
      <pc:sldChg chg="modSp">
        <pc:chgData name="Lola Gonzalez" userId="" providerId="" clId="Web-{9FF09E6B-096B-40A5-9A31-89630AEA87CC}" dt="2024-05-24T13:05:58.740" v="3" actId="20577"/>
        <pc:sldMkLst>
          <pc:docMk/>
          <pc:sldMk cId="84495289" sldId="773"/>
        </pc:sldMkLst>
        <pc:spChg chg="mod">
          <ac:chgData name="Lola Gonzalez" userId="" providerId="" clId="Web-{9FF09E6B-096B-40A5-9A31-89630AEA87CC}" dt="2024-05-24T13:05:58.740" v="3" actId="20577"/>
          <ac:spMkLst>
            <pc:docMk/>
            <pc:sldMk cId="84495289" sldId="773"/>
            <ac:spMk id="4" creationId="{00000000-0000-0000-0000-000000000000}"/>
          </ac:spMkLst>
        </pc:spChg>
      </pc:sldChg>
    </pc:docChg>
  </pc:docChgLst>
  <pc:docChgLst>
    <pc:chgData name="Lola Gonzalez" clId="Web-{9EC5C086-A514-4682-A18B-7BACCCD02867}"/>
    <pc:docChg chg="modSld">
      <pc:chgData name="Lola Gonzalez" userId="" providerId="" clId="Web-{9EC5C086-A514-4682-A18B-7BACCCD02867}" dt="2024-05-24T13:10:33.462" v="25" actId="14100"/>
      <pc:docMkLst>
        <pc:docMk/>
      </pc:docMkLst>
      <pc:sldChg chg="addSp modSp">
        <pc:chgData name="Lola Gonzalez" userId="" providerId="" clId="Web-{9EC5C086-A514-4682-A18B-7BACCCD02867}" dt="2024-05-24T13:09:49.412" v="18" actId="14100"/>
        <pc:sldMkLst>
          <pc:docMk/>
          <pc:sldMk cId="4291396894" sldId="677"/>
        </pc:sldMkLst>
        <pc:picChg chg="add mod">
          <ac:chgData name="Lola Gonzalez" userId="" providerId="" clId="Web-{9EC5C086-A514-4682-A18B-7BACCCD02867}" dt="2024-05-24T13:09:49.412" v="18" actId="14100"/>
          <ac:picMkLst>
            <pc:docMk/>
            <pc:sldMk cId="4291396894" sldId="677"/>
            <ac:picMk id="2" creationId="{C1B94C73-C67A-766A-7DA7-1AF7438E3C86}"/>
          </ac:picMkLst>
        </pc:picChg>
      </pc:sldChg>
      <pc:sldChg chg="addSp modSp">
        <pc:chgData name="Lola Gonzalez" userId="" providerId="" clId="Web-{9EC5C086-A514-4682-A18B-7BACCCD02867}" dt="2024-05-24T13:08:37.579" v="11" actId="14100"/>
        <pc:sldMkLst>
          <pc:docMk/>
          <pc:sldMk cId="1836906234" sldId="680"/>
        </pc:sldMkLst>
        <pc:picChg chg="add mod">
          <ac:chgData name="Lola Gonzalez" userId="" providerId="" clId="Web-{9EC5C086-A514-4682-A18B-7BACCCD02867}" dt="2024-05-24T13:08:37.579" v="11" actId="14100"/>
          <ac:picMkLst>
            <pc:docMk/>
            <pc:sldMk cId="1836906234" sldId="680"/>
            <ac:picMk id="8" creationId="{F78BE2DF-54D5-C736-1D04-74B5176776D5}"/>
          </ac:picMkLst>
        </pc:picChg>
      </pc:sldChg>
      <pc:sldChg chg="addSp modSp">
        <pc:chgData name="Lola Gonzalez" userId="" providerId="" clId="Web-{9EC5C086-A514-4682-A18B-7BACCCD02867}" dt="2024-05-24T13:10:33.462" v="25" actId="14100"/>
        <pc:sldMkLst>
          <pc:docMk/>
          <pc:sldMk cId="4010686532" sldId="681"/>
        </pc:sldMkLst>
        <pc:picChg chg="add mod">
          <ac:chgData name="Lola Gonzalez" userId="" providerId="" clId="Web-{9EC5C086-A514-4682-A18B-7BACCCD02867}" dt="2024-05-24T13:10:33.462" v="25" actId="14100"/>
          <ac:picMkLst>
            <pc:docMk/>
            <pc:sldMk cId="4010686532" sldId="681"/>
            <ac:picMk id="3" creationId="{766A23D3-18F4-7FA9-9246-39F211C12B3A}"/>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7-15T09:55:01.087" idx="6">
    <p:pos x="7820" y="295"/>
    <p:text>übersetzung</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7-15T09:54:55.531" idx="5">
    <p:pos x="7820" y="295"/>
    <p:text>übersetzung</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7/25/2024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‹Nr.›</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7/25/2024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‹Nr.›</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79954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2"/>
          <a:stretch>
            <a:fillRect/>
          </a:stretch>
        </p:blipFill>
        <p:spPr>
          <a:xfrm>
            <a:off x="216554" y="489291"/>
            <a:ext cx="4751124" cy="1787120"/>
          </a:xfrm>
          <a:prstGeom prst="rect">
            <a:avLst/>
          </a:prstGeom>
        </p:spPr>
      </p:pic>
      <p:pic>
        <p:nvPicPr>
          <p:cNvPr id="12" name="Grafik 11">
            <a:extLst>
              <a:ext uri="{FF2B5EF4-FFF2-40B4-BE49-F238E27FC236}">
                <a16:creationId xmlns:a16="http://schemas.microsoft.com/office/drawing/2014/main" id="{EC12A017-1D55-4728-84BB-34CA0E7D976F}"/>
              </a:ext>
            </a:extLst>
          </p:cNvPr>
          <p:cNvPicPr>
            <a:picLocks noChangeAspect="1"/>
          </p:cNvPicPr>
          <p:nvPr userDrawn="1"/>
        </p:nvPicPr>
        <p:blipFill>
          <a:blip r:embed="rId3"/>
          <a:srcRect/>
          <a:stretch/>
        </p:blipFill>
        <p:spPr>
          <a:xfrm>
            <a:off x="9422109" y="6074384"/>
            <a:ext cx="2194002" cy="460291"/>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000017" y="2603039"/>
            <a:ext cx="6561082" cy="1210204"/>
          </a:xfrm>
          <a:prstGeom prst="rect">
            <a:avLst/>
          </a:prstGeom>
        </p:spPr>
        <p:txBody>
          <a:bodyPr numCol="1" spcCol="288000" anchor="t">
            <a:noAutofit/>
          </a:bodyPr>
          <a:lstStyle>
            <a:lvl1pPr marL="0" indent="0" algn="l">
              <a:lnSpc>
                <a:spcPct val="100000"/>
              </a:lnSpc>
              <a:spcBef>
                <a:spcPts val="0"/>
              </a:spcBef>
              <a:buNone/>
              <a:defRPr sz="1774"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Rectangle 1">
            <a:extLst>
              <a:ext uri="{FF2B5EF4-FFF2-40B4-BE49-F238E27FC236}">
                <a16:creationId xmlns:a16="http://schemas.microsoft.com/office/drawing/2014/main" id="{177B2456-C1C0-27EA-06E1-C4D547F3CEA9}"/>
              </a:ext>
            </a:extLst>
          </p:cNvPr>
          <p:cNvSpPr/>
          <p:nvPr userDrawn="1"/>
        </p:nvSpPr>
        <p:spPr>
          <a:xfrm>
            <a:off x="4156725" y="4169664"/>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4" name="Text Placeholder 32">
            <a:extLst>
              <a:ext uri="{FF2B5EF4-FFF2-40B4-BE49-F238E27FC236}">
                <a16:creationId xmlns:a16="http://schemas.microsoft.com/office/drawing/2014/main" id="{AE7A0A05-83CE-414F-6B07-C62103AF336F}"/>
              </a:ext>
            </a:extLst>
          </p:cNvPr>
          <p:cNvSpPr>
            <a:spLocks noGrp="1"/>
          </p:cNvSpPr>
          <p:nvPr>
            <p:ph type="body" sz="quarter" idx="60" hasCustomPrompt="1"/>
          </p:nvPr>
        </p:nvSpPr>
        <p:spPr>
          <a:xfrm rot="10800000">
            <a:off x="4892899" y="3389811"/>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pic>
        <p:nvPicPr>
          <p:cNvPr id="10" name="Grafik 9">
            <a:extLst>
              <a:ext uri="{FF2B5EF4-FFF2-40B4-BE49-F238E27FC236}">
                <a16:creationId xmlns:a16="http://schemas.microsoft.com/office/drawing/2014/main" id="{5498C8E3-9909-4931-882F-16F2FBA0C08F}"/>
              </a:ext>
            </a:extLst>
          </p:cNvPr>
          <p:cNvPicPr>
            <a:picLocks noChangeAspect="1"/>
          </p:cNvPicPr>
          <p:nvPr userDrawn="1"/>
        </p:nvPicPr>
        <p:blipFill>
          <a:blip r:embed="rId2"/>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pic>
        <p:nvPicPr>
          <p:cNvPr id="5" name="Grafik 4">
            <a:extLst>
              <a:ext uri="{FF2B5EF4-FFF2-40B4-BE49-F238E27FC236}">
                <a16:creationId xmlns:a16="http://schemas.microsoft.com/office/drawing/2014/main" id="{DC065813-0BD8-4E87-B375-A2B52E0FAB91}"/>
              </a:ext>
            </a:extLst>
          </p:cNvPr>
          <p:cNvPicPr>
            <a:picLocks noChangeAspect="1"/>
          </p:cNvPicPr>
          <p:nvPr userDrawn="1"/>
        </p:nvPicPr>
        <p:blipFill>
          <a:blip r:embed="rId2"/>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272868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2" name="Grafik 11">
            <a:extLst>
              <a:ext uri="{FF2B5EF4-FFF2-40B4-BE49-F238E27FC236}">
                <a16:creationId xmlns:a16="http://schemas.microsoft.com/office/drawing/2014/main" id="{0539943B-3F9F-47DD-9A89-2FF8B4BD5EC2}"/>
              </a:ext>
            </a:extLst>
          </p:cNvPr>
          <p:cNvPicPr>
            <a:picLocks noChangeAspect="1"/>
          </p:cNvPicPr>
          <p:nvPr userDrawn="1"/>
        </p:nvPicPr>
        <p:blipFill>
          <a:blip r:embed="rId2"/>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pic>
        <p:nvPicPr>
          <p:cNvPr id="14" name="Grafik 13">
            <a:extLst>
              <a:ext uri="{FF2B5EF4-FFF2-40B4-BE49-F238E27FC236}">
                <a16:creationId xmlns:a16="http://schemas.microsoft.com/office/drawing/2014/main" id="{84711595-8B77-4896-93DD-2C5CB1D1780C}"/>
              </a:ext>
            </a:extLst>
          </p:cNvPr>
          <p:cNvPicPr>
            <a:picLocks noChangeAspect="1"/>
          </p:cNvPicPr>
          <p:nvPr userDrawn="1"/>
        </p:nvPicPr>
        <p:blipFill>
          <a:blip r:embed="rId2"/>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0571"/>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pic>
        <p:nvPicPr>
          <p:cNvPr id="8" name="Grafik 7">
            <a:extLst>
              <a:ext uri="{FF2B5EF4-FFF2-40B4-BE49-F238E27FC236}">
                <a16:creationId xmlns:a16="http://schemas.microsoft.com/office/drawing/2014/main" id="{CA0261AB-AF12-4C55-977B-198417E75DDD}"/>
              </a:ext>
            </a:extLst>
          </p:cNvPr>
          <p:cNvPicPr>
            <a:picLocks noChangeAspect="1"/>
          </p:cNvPicPr>
          <p:nvPr userDrawn="1"/>
        </p:nvPicPr>
        <p:blipFill>
          <a:blip r:embed="rId3"/>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6FFF1848-BF1F-4358-9CC4-92F9893412B8}"/>
              </a:ext>
            </a:extLst>
          </p:cNvPr>
          <p:cNvPicPr>
            <a:picLocks noChangeAspect="1"/>
          </p:cNvPicPr>
          <p:nvPr userDrawn="1"/>
        </p:nvPicPr>
        <p:blipFill>
          <a:blip r:embed="rId2"/>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5" name="Grafik 4">
            <a:extLst>
              <a:ext uri="{FF2B5EF4-FFF2-40B4-BE49-F238E27FC236}">
                <a16:creationId xmlns:a16="http://schemas.microsoft.com/office/drawing/2014/main" id="{42EA15F3-CD64-4C86-AC90-1AEE58C8B965}"/>
              </a:ext>
            </a:extLst>
          </p:cNvPr>
          <p:cNvPicPr>
            <a:picLocks noChangeAspect="1"/>
          </p:cNvPicPr>
          <p:nvPr userDrawn="1"/>
        </p:nvPicPr>
        <p:blipFill>
          <a:blip r:embed="rId2"/>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3" name="Grafik 2">
            <a:extLst>
              <a:ext uri="{FF2B5EF4-FFF2-40B4-BE49-F238E27FC236}">
                <a16:creationId xmlns:a16="http://schemas.microsoft.com/office/drawing/2014/main" id="{9ADC3D6E-0555-4814-8AE9-096270F103BA}"/>
              </a:ext>
            </a:extLst>
          </p:cNvPr>
          <p:cNvPicPr>
            <a:picLocks noChangeAspect="1"/>
          </p:cNvPicPr>
          <p:nvPr userDrawn="1"/>
        </p:nvPicPr>
        <p:blipFill>
          <a:blip r:embed="rId2"/>
          <a:stretch>
            <a:fillRect/>
          </a:stretch>
        </p:blipFill>
        <p:spPr>
          <a:xfrm>
            <a:off x="8642680" y="6380988"/>
            <a:ext cx="2934109" cy="362001"/>
          </a:xfrm>
          <a:prstGeom prst="rect">
            <a:avLst/>
          </a:prstGeom>
        </p:spPr>
      </p:pic>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pic>
        <p:nvPicPr>
          <p:cNvPr id="15" name="Grafik 14">
            <a:extLst>
              <a:ext uri="{FF2B5EF4-FFF2-40B4-BE49-F238E27FC236}">
                <a16:creationId xmlns:a16="http://schemas.microsoft.com/office/drawing/2014/main" id="{0174E4B1-357F-4068-9CB1-77DB23BBBDCE}"/>
              </a:ext>
            </a:extLst>
          </p:cNvPr>
          <p:cNvPicPr>
            <a:picLocks noChangeAspect="1"/>
          </p:cNvPicPr>
          <p:nvPr userDrawn="1"/>
        </p:nvPicPr>
        <p:blipFill>
          <a:blip r:embed="rId3"/>
          <a:stretch>
            <a:fillRect/>
          </a:stretch>
        </p:blipFill>
        <p:spPr>
          <a:xfrm>
            <a:off x="401466" y="5944460"/>
            <a:ext cx="2194005" cy="460291"/>
          </a:xfrm>
          <a:prstGeom prst="rect">
            <a:avLst/>
          </a:prstGeom>
        </p:spPr>
      </p:pic>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DAB284C7-0F47-4B65-BBEC-5D0C33E8CBF4}"/>
              </a:ext>
            </a:extLst>
          </p:cNvPr>
          <p:cNvPicPr>
            <a:picLocks noChangeAspect="1"/>
          </p:cNvPicPr>
          <p:nvPr userDrawn="1"/>
        </p:nvPicPr>
        <p:blipFill>
          <a:blip r:embed="rId3"/>
          <a:srcRect/>
          <a:stretch/>
        </p:blipFill>
        <p:spPr>
          <a:xfrm>
            <a:off x="9346352" y="6177177"/>
            <a:ext cx="2194002" cy="460291"/>
          </a:xfrm>
          <a:prstGeom prst="rect">
            <a:avLst/>
          </a:prstGeom>
        </p:spPr>
      </p:pic>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2"/>
          <a:stretch>
            <a:fillRect/>
          </a:stretch>
        </p:blipFill>
        <p:spPr>
          <a:xfrm>
            <a:off x="7482372" y="536592"/>
            <a:ext cx="4545776" cy="1709879"/>
          </a:xfrm>
          <a:prstGeom prst="rect">
            <a:avLst/>
          </a:prstGeom>
        </p:spPr>
      </p:pic>
      <p:pic>
        <p:nvPicPr>
          <p:cNvPr id="11" name="Grafik 10">
            <a:extLst>
              <a:ext uri="{FF2B5EF4-FFF2-40B4-BE49-F238E27FC236}">
                <a16:creationId xmlns:a16="http://schemas.microsoft.com/office/drawing/2014/main" id="{C73CAF40-9334-47C2-B8AC-3B4F5A0C988E}"/>
              </a:ext>
            </a:extLst>
          </p:cNvPr>
          <p:cNvPicPr>
            <a:picLocks noChangeAspect="1"/>
          </p:cNvPicPr>
          <p:nvPr userDrawn="1"/>
        </p:nvPicPr>
        <p:blipFill>
          <a:blip r:embed="rId3"/>
          <a:stretch>
            <a:fillRect/>
          </a:stretch>
        </p:blipFill>
        <p:spPr>
          <a:xfrm>
            <a:off x="401859" y="6094164"/>
            <a:ext cx="2194005" cy="460291"/>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2"/>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0C81B647-4A0E-4414-97C2-DC3CB1E555EB}"/>
              </a:ext>
            </a:extLst>
          </p:cNvPr>
          <p:cNvPicPr>
            <a:picLocks noChangeAspect="1"/>
          </p:cNvPicPr>
          <p:nvPr userDrawn="1"/>
        </p:nvPicPr>
        <p:blipFill>
          <a:blip r:embed="rId3"/>
          <a:stretch>
            <a:fillRect/>
          </a:stretch>
        </p:blipFill>
        <p:spPr>
          <a:xfrm>
            <a:off x="9516590" y="6177177"/>
            <a:ext cx="2194005" cy="460291"/>
          </a:xfrm>
          <a:prstGeom prst="rect">
            <a:avLst/>
          </a:prstGeom>
        </p:spPr>
      </p:pic>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315068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315068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640455"/>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640455"/>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4124568"/>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412456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655135"/>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655135"/>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5139402"/>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5139402"/>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sp>
        <p:nvSpPr>
          <p:cNvPr id="57" name="Rectangle 56">
            <a:extLst>
              <a:ext uri="{FF2B5EF4-FFF2-40B4-BE49-F238E27FC236}">
                <a16:creationId xmlns:a16="http://schemas.microsoft.com/office/drawing/2014/main" id="{683CB224-BC37-A449-A879-B518A8300CF6}"/>
              </a:ext>
            </a:extLst>
          </p:cNvPr>
          <p:cNvSpPr/>
          <p:nvPr userDrawn="1"/>
        </p:nvSpPr>
        <p:spPr>
          <a:xfrm>
            <a:off x="2315424" y="2387814"/>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2315424" y="2922633"/>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2315424" y="3457453"/>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2315424" y="4030772"/>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2315424" y="4555964"/>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2" name="Rectangle 285">
            <a:extLst>
              <a:ext uri="{FF2B5EF4-FFF2-40B4-BE49-F238E27FC236}">
                <a16:creationId xmlns:a16="http://schemas.microsoft.com/office/drawing/2014/main" id="{13C57E63-F605-C1BA-580F-FBF0296EBD74}"/>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Grafik 26">
            <a:extLst>
              <a:ext uri="{FF2B5EF4-FFF2-40B4-BE49-F238E27FC236}">
                <a16:creationId xmlns:a16="http://schemas.microsoft.com/office/drawing/2014/main" id="{4D0D9056-ECF2-4011-AD98-6B4CA99B7B8B}"/>
              </a:ext>
            </a:extLst>
          </p:cNvPr>
          <p:cNvPicPr>
            <a:picLocks noChangeAspect="1"/>
          </p:cNvPicPr>
          <p:nvPr userDrawn="1"/>
        </p:nvPicPr>
        <p:blipFill>
          <a:blip r:embed="rId2"/>
          <a:srcRect/>
          <a:stretch/>
        </p:blipFill>
        <p:spPr>
          <a:xfrm>
            <a:off x="6448678" y="6159447"/>
            <a:ext cx="2194002" cy="460291"/>
          </a:xfrm>
          <a:prstGeom prst="rect">
            <a:avLst/>
          </a:prstGeom>
        </p:spPr>
      </p:pic>
      <p:pic>
        <p:nvPicPr>
          <p:cNvPr id="28" name="Grafik 27">
            <a:extLst>
              <a:ext uri="{FF2B5EF4-FFF2-40B4-BE49-F238E27FC236}">
                <a16:creationId xmlns:a16="http://schemas.microsoft.com/office/drawing/2014/main" id="{F3814E93-F5D2-44F3-8E0C-BD33DDF9AFDC}"/>
              </a:ext>
            </a:extLst>
          </p:cNvPr>
          <p:cNvPicPr>
            <a:picLocks noChangeAspect="1"/>
          </p:cNvPicPr>
          <p:nvPr userDrawn="1"/>
        </p:nvPicPr>
        <p:blipFill>
          <a:blip r:embed="rId3"/>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9" name="Grafik 8">
            <a:extLst>
              <a:ext uri="{FF2B5EF4-FFF2-40B4-BE49-F238E27FC236}">
                <a16:creationId xmlns:a16="http://schemas.microsoft.com/office/drawing/2014/main" id="{F9BAD868-3B16-4527-8791-3A0A7955A63B}"/>
              </a:ext>
            </a:extLst>
          </p:cNvPr>
          <p:cNvPicPr>
            <a:picLocks noChangeAspect="1"/>
          </p:cNvPicPr>
          <p:nvPr userDrawn="1"/>
        </p:nvPicPr>
        <p:blipFill>
          <a:blip r:embed="rId2"/>
          <a:stretch>
            <a:fillRect/>
          </a:stretch>
        </p:blipFill>
        <p:spPr>
          <a:xfrm>
            <a:off x="8642680" y="6438738"/>
            <a:ext cx="2934109" cy="362001"/>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42333" y="2880243"/>
            <a:ext cx="12248382"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pic>
        <p:nvPicPr>
          <p:cNvPr id="6" name="Grafik 5">
            <a:extLst>
              <a:ext uri="{FF2B5EF4-FFF2-40B4-BE49-F238E27FC236}">
                <a16:creationId xmlns:a16="http://schemas.microsoft.com/office/drawing/2014/main" id="{82A71090-9C37-40AE-B993-52B18491D77C}"/>
              </a:ext>
            </a:extLst>
          </p:cNvPr>
          <p:cNvPicPr>
            <a:picLocks noChangeAspect="1"/>
          </p:cNvPicPr>
          <p:nvPr userDrawn="1"/>
        </p:nvPicPr>
        <p:blipFill>
          <a:blip r:embed="rId2"/>
          <a:stretch>
            <a:fillRect/>
          </a:stretch>
        </p:blipFill>
        <p:spPr>
          <a:xfrm>
            <a:off x="8642680" y="6438738"/>
            <a:ext cx="2934109" cy="362001"/>
          </a:xfrm>
          <a:prstGeom prst="rect">
            <a:avLst/>
          </a:prstGeom>
        </p:spPr>
      </p:pic>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940446" y="3281082"/>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Förderung des integrativen Unternehmertums</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t>‹Nr.›</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739" r:id="rId3"/>
    <p:sldLayoutId id="2147483683" r:id="rId4"/>
    <p:sldLayoutId id="2147483697" r:id="rId5"/>
    <p:sldLayoutId id="2147483703" r:id="rId6"/>
    <p:sldLayoutId id="2147483738" r:id="rId7"/>
    <p:sldLayoutId id="2147483740" r:id="rId8"/>
    <p:sldLayoutId id="2147483700" r:id="rId9"/>
    <p:sldLayoutId id="2147483723" r:id="rId10"/>
    <p:sldLayoutId id="2147483698" r:id="rId11"/>
    <p:sldLayoutId id="2147483695" r:id="rId12"/>
    <p:sldLayoutId id="2147483702" r:id="rId13"/>
    <p:sldLayoutId id="2147483735" r:id="rId14"/>
    <p:sldLayoutId id="2147483734" r:id="rId15"/>
    <p:sldLayoutId id="2147483708" r:id="rId16"/>
    <p:sldLayoutId id="2147483733" r:id="rId17"/>
    <p:sldLayoutId id="2147483741" r:id="rId18"/>
    <p:sldLayoutId id="2147483742" r:id="rId19"/>
    <p:sldLayoutId id="2147483743" r:id="rId20"/>
    <p:sldLayoutId id="2147483737" r:id="rId21"/>
  </p:sldLayoutIdLst>
  <p:hf hdr="0" ftr="0" dt="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artplatz.de/was-ist-ein-startup-definition/"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C8E6E1-EEDA-FF4C-23E3-0A3F1729A52A}"/>
              </a:ext>
            </a:extLst>
          </p:cNvPr>
          <p:cNvSpPr>
            <a:spLocks noGrp="1"/>
          </p:cNvSpPr>
          <p:nvPr>
            <p:ph type="body" sz="quarter" idx="19"/>
          </p:nvPr>
        </p:nvSpPr>
        <p:spPr>
          <a:xfrm>
            <a:off x="345338" y="3854383"/>
            <a:ext cx="4870648" cy="533188"/>
          </a:xfrm>
        </p:spPr>
        <p:txBody>
          <a:bodyPr/>
          <a:lstStyle/>
          <a:p>
            <a:r>
              <a:rPr lang="en-US" dirty="0"/>
              <a:t>Geschäftspraktiken und </a:t>
            </a:r>
            <a:r>
              <a:rPr lang="en-US" dirty="0" err="1"/>
              <a:t>Einstellungen</a:t>
            </a:r>
            <a:r>
              <a:rPr lang="en-US" dirty="0"/>
              <a:t> für den Erfolg</a:t>
            </a:r>
          </a:p>
        </p:txBody>
      </p:sp>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b="1" dirty="0"/>
              <a:t>www.ingrow-project.eu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sp>
        <p:nvSpPr>
          <p:cNvPr id="10" name="Text Placeholder 9">
            <a:extLst>
              <a:ext uri="{FF2B5EF4-FFF2-40B4-BE49-F238E27FC236}">
                <a16:creationId xmlns:a16="http://schemas.microsoft.com/office/drawing/2014/main" id="{73CB5E3D-3828-909A-9BB3-41BCA6EBB667}"/>
              </a:ext>
            </a:extLst>
          </p:cNvPr>
          <p:cNvSpPr>
            <a:spLocks noGrp="1"/>
          </p:cNvSpPr>
          <p:nvPr>
            <p:ph type="body" sz="quarter" idx="16"/>
          </p:nvPr>
        </p:nvSpPr>
        <p:spPr>
          <a:xfrm>
            <a:off x="374212" y="2914449"/>
            <a:ext cx="3354126" cy="1008397"/>
          </a:xfrm>
        </p:spPr>
        <p:txBody>
          <a:bodyPr lIns="91440" tIns="45720" rIns="91440" bIns="45720" anchor="t">
            <a:noAutofit/>
          </a:bodyPr>
          <a:lstStyle/>
          <a:p>
            <a:r>
              <a:rPr lang="en-US" dirty="0">
                <a:latin typeface="Calibri"/>
                <a:ea typeface="Open Sans"/>
                <a:cs typeface="Calibri"/>
              </a:rPr>
              <a:t>Modul 5</a:t>
            </a:r>
            <a:endParaRPr lang="en-IE" dirty="0"/>
          </a:p>
        </p:txBody>
      </p:sp>
      <p:pic>
        <p:nvPicPr>
          <p:cNvPr id="11" name="Slika 9" descr="Slika, ki vsebuje besede krogla za biljard, športOpis je samodejno ustvarjen">
            <a:extLst>
              <a:ext uri="{FF2B5EF4-FFF2-40B4-BE49-F238E27FC236}">
                <a16:creationId xmlns:a16="http://schemas.microsoft.com/office/drawing/2014/main" id="{AE8E3C29-A753-6B63-4671-AA060A92DF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2104" y="6144157"/>
            <a:ext cx="1020589" cy="367854"/>
          </a:xfrm>
          <a:prstGeom prst="rect">
            <a:avLst/>
          </a:prstGeom>
          <a:noFill/>
          <a:ln>
            <a:noFill/>
          </a:ln>
        </p:spPr>
      </p:pic>
      <p:sp>
        <p:nvSpPr>
          <p:cNvPr id="12" name="PoljeZBesedilom 14">
            <a:extLst>
              <a:ext uri="{FF2B5EF4-FFF2-40B4-BE49-F238E27FC236}">
                <a16:creationId xmlns:a16="http://schemas.microsoft.com/office/drawing/2014/main" id="{EA8FDDCD-2204-A909-7F61-6648E738FA57}"/>
              </a:ext>
            </a:extLst>
          </p:cNvPr>
          <p:cNvSpPr txBox="1"/>
          <p:nvPr/>
        </p:nvSpPr>
        <p:spPr>
          <a:xfrm>
            <a:off x="5256145" y="6211701"/>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Diese Ressource ist lizenziert unter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Platshållare för bild 8">
            <a:extLst>
              <a:ext uri="{FF2B5EF4-FFF2-40B4-BE49-F238E27FC236}">
                <a16:creationId xmlns:a16="http://schemas.microsoft.com/office/drawing/2014/main" id="{666C6094-61ED-4381-9134-E5F5025DB8B6}"/>
              </a:ext>
            </a:extLst>
          </p:cNvPr>
          <p:cNvPicPr>
            <a:picLocks noGrp="1" noChangeAspect="1"/>
          </p:cNvPicPr>
          <p:nvPr>
            <p:ph type="pic" sz="quarter" idx="44"/>
          </p:nvPr>
        </p:nvPicPr>
        <p:blipFill>
          <a:blip r:embed="rId4">
            <a:extLst>
              <a:ext uri="{28A0092B-C50C-407E-A947-70E740481C1C}">
                <a14:useLocalDpi xmlns:a14="http://schemas.microsoft.com/office/drawing/2010/main" val="0"/>
              </a:ext>
            </a:extLst>
          </a:blip>
          <a:srcRect l="6191" r="6191"/>
          <a:stretch>
            <a:fillRect/>
          </a:stretch>
        </p:blipFill>
        <p:spPr>
          <a:xfrm>
            <a:off x="5835650" y="436563"/>
            <a:ext cx="5981700" cy="4551362"/>
          </a:xfrm>
        </p:spPr>
      </p:pic>
      <p:grpSp>
        <p:nvGrpSpPr>
          <p:cNvPr id="2" name="Group 1">
            <a:extLst>
              <a:ext uri="{FF2B5EF4-FFF2-40B4-BE49-F238E27FC236}">
                <a16:creationId xmlns:a16="http://schemas.microsoft.com/office/drawing/2014/main" id="{1CB698D9-6EB0-2D3E-B5F1-8EE264D58A04}"/>
              </a:ext>
            </a:extLst>
          </p:cNvPr>
          <p:cNvGrpSpPr/>
          <p:nvPr/>
        </p:nvGrpSpPr>
        <p:grpSpPr>
          <a:xfrm>
            <a:off x="9245669" y="279676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p:txBody>
          <a:bodyPr/>
          <a:lstStyle/>
          <a:p>
            <a:r>
              <a:rPr lang="en-US" dirty="0"/>
              <a:t>Relevanz für den unternehmerischen Erfolg:</a:t>
            </a:r>
          </a:p>
          <a:p>
            <a:endParaRPr lang="sv-SE" dirty="0"/>
          </a:p>
        </p:txBody>
      </p:sp>
      <p:sp>
        <p:nvSpPr>
          <p:cNvPr id="3" name="Platshållare för text 2"/>
          <p:cNvSpPr>
            <a:spLocks noGrp="1"/>
          </p:cNvSpPr>
          <p:nvPr>
            <p:ph type="body" sz="quarter" idx="48"/>
          </p:nvPr>
        </p:nvSpPr>
        <p:spPr/>
        <p:txBody>
          <a:bodyPr/>
          <a:lstStyle/>
          <a:p>
            <a:pPr fontAlgn="base"/>
            <a:r>
              <a:rPr lang="en-US" sz="2200" b="1" i="1" dirty="0"/>
              <a:t>Ganzheitlicher Ansatz: </a:t>
            </a:r>
            <a:r>
              <a:rPr lang="en-US" sz="2200" dirty="0" err="1"/>
              <a:t>EntreComp </a:t>
            </a:r>
            <a:r>
              <a:rPr lang="en-US" sz="2200" dirty="0"/>
              <a:t>verfolgt einen ganzheitlichen Ansatz für das Unternehmertum und betont, dass zum Erfolg nicht nur technische Fähigkeiten gehören, sondern auch eine Denkweise und Verhaltensweisen, die mit Unternehmertum verbunden sind.</a:t>
            </a:r>
          </a:p>
          <a:p>
            <a:pPr fontAlgn="base"/>
            <a:endParaRPr lang="en-US" sz="2200" dirty="0"/>
          </a:p>
          <a:p>
            <a:pPr fontAlgn="base"/>
            <a:r>
              <a:rPr lang="en-US" sz="2200" b="1" i="1" dirty="0"/>
              <a:t>Förderung der Innovation: </a:t>
            </a:r>
          </a:p>
          <a:p>
            <a:pPr fontAlgn="base"/>
            <a:r>
              <a:rPr lang="en-US" sz="2200" dirty="0"/>
              <a:t>Durch die Konzentration auf Kreativität, das Erkennen von Chancen und die </a:t>
            </a:r>
            <a:r>
              <a:rPr lang="en-US" sz="2200" dirty="0" err="1"/>
              <a:t>Wertschätzung</a:t>
            </a:r>
            <a:r>
              <a:rPr lang="en-US" sz="2200" dirty="0"/>
              <a:t> von Ideen fördert </a:t>
            </a:r>
            <a:r>
              <a:rPr lang="en-US" sz="2200" dirty="0" err="1"/>
              <a:t>EntreComp</a:t>
            </a:r>
            <a:r>
              <a:rPr lang="en-US" sz="2200" dirty="0"/>
              <a:t> eine unternehmerische Denkweise, die Innovationen begünstigt, die in vielen Branchen ein entscheidender Faktor für den Erfolg sind.</a:t>
            </a:r>
          </a:p>
          <a:p>
            <a:pPr fontAlgn="base"/>
            <a:endParaRPr lang="en-US" sz="2200" dirty="0"/>
          </a:p>
          <a:p>
            <a:pPr fontAlgn="base"/>
            <a:r>
              <a:rPr lang="en-US" sz="2200" b="1" i="1" dirty="0"/>
              <a:t>Lebenslanges Lernen: </a:t>
            </a:r>
            <a:br>
              <a:rPr lang="en-US" sz="2200" dirty="0"/>
            </a:br>
            <a:r>
              <a:rPr lang="en-US" sz="2200" dirty="0"/>
              <a:t>Die Betonung des Lernens durch Erfahrung steht im Einklang mit dem Konzept des kontinuierlichen Lernens, das anerkennt, </a:t>
            </a:r>
            <a:r>
              <a:rPr lang="en-US" sz="2200" dirty="0" err="1"/>
              <a:t>dass</a:t>
            </a:r>
            <a:r>
              <a:rPr lang="en-US" sz="2200" dirty="0"/>
              <a:t> </a:t>
            </a:r>
            <a:r>
              <a:rPr lang="en-US" sz="2200" dirty="0" err="1"/>
              <a:t>fortdauernde</a:t>
            </a:r>
            <a:r>
              <a:rPr lang="en-US" sz="2200" dirty="0"/>
              <a:t> Entwicklung und Anpassung für nachhaltigen unternehmerischen Erfolg unerlässlich sind.</a:t>
            </a:r>
          </a:p>
        </p:txBody>
      </p:sp>
    </p:spTree>
    <p:extLst>
      <p:ext uri="{BB962C8B-B14F-4D97-AF65-F5344CB8AC3E}">
        <p14:creationId xmlns:p14="http://schemas.microsoft.com/office/powerpoint/2010/main" val="287571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C8E996-8107-4C4B-9331-EA35490AD37C}"/>
              </a:ext>
            </a:extLst>
          </p:cNvPr>
          <p:cNvSpPr>
            <a:spLocks noGrp="1"/>
          </p:cNvSpPr>
          <p:nvPr>
            <p:ph type="body" sz="quarter" idx="30"/>
          </p:nvPr>
        </p:nvSpPr>
        <p:spPr>
          <a:xfrm>
            <a:off x="2363461" y="550676"/>
            <a:ext cx="7465079" cy="723352"/>
          </a:xfrm>
        </p:spPr>
        <p:txBody>
          <a:bodyPr/>
          <a:lstStyle/>
          <a:p>
            <a:r>
              <a:rPr lang="sv-SE" dirty="0"/>
              <a:t>EntreComp</a:t>
            </a:r>
          </a:p>
        </p:txBody>
      </p:sp>
      <p:sp>
        <p:nvSpPr>
          <p:cNvPr id="3" name="Textplatzhalter 2">
            <a:extLst>
              <a:ext uri="{FF2B5EF4-FFF2-40B4-BE49-F238E27FC236}">
                <a16:creationId xmlns:a16="http://schemas.microsoft.com/office/drawing/2014/main" id="{28C1F4A6-B0AD-433C-807B-700506A94BB9}"/>
              </a:ext>
            </a:extLst>
          </p:cNvPr>
          <p:cNvSpPr>
            <a:spLocks noGrp="1"/>
          </p:cNvSpPr>
          <p:nvPr>
            <p:ph type="body" sz="quarter" idx="48"/>
          </p:nvPr>
        </p:nvSpPr>
        <p:spPr>
          <a:xfrm>
            <a:off x="2363461" y="1252202"/>
            <a:ext cx="7465079" cy="2654613"/>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EntreComp </a:t>
            </a:r>
            <a:r>
              <a:rPr lang="en-US" sz="2400" dirty="0" err="1">
                <a:latin typeface="Calibri" panose="020F0502020204030204" pitchFamily="34" charset="0"/>
                <a:ea typeface="Calibri" panose="020F0502020204030204" pitchFamily="34" charset="0"/>
                <a:cs typeface="Calibri" panose="020F0502020204030204" pitchFamily="34" charset="0"/>
              </a:rPr>
              <a:t>bietet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einen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robusten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Rahmen</a:t>
            </a:r>
            <a:r>
              <a:rPr lang="en-US" sz="2400" dirty="0">
                <a:latin typeface="Calibri" panose="020F0502020204030204" pitchFamily="34" charset="0"/>
                <a:ea typeface="Calibri" panose="020F0502020204030204" pitchFamily="34" charset="0"/>
                <a:cs typeface="Calibri" panose="020F0502020204030204" pitchFamily="34" charset="0"/>
              </a:rPr>
              <a:t>, der </a:t>
            </a:r>
            <a:r>
              <a:rPr lang="en-US" sz="2400" dirty="0" err="1">
                <a:latin typeface="Calibri" panose="020F0502020204030204" pitchFamily="34" charset="0"/>
                <a:ea typeface="Calibri" panose="020F0502020204030204" pitchFamily="34" charset="0"/>
                <a:cs typeface="Calibri" panose="020F0502020204030204" pitchFamily="34" charset="0"/>
              </a:rPr>
              <a:t>einen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ganzheitlichen</a:t>
            </a:r>
            <a:r>
              <a:rPr lang="en-US" sz="2400" dirty="0">
                <a:latin typeface="Calibri" panose="020F0502020204030204" pitchFamily="34" charset="0"/>
                <a:ea typeface="Calibri" panose="020F0502020204030204" pitchFamily="34" charset="0"/>
                <a:cs typeface="Calibri" panose="020F0502020204030204" pitchFamily="34" charset="0"/>
              </a:rPr>
              <a:t> Ansatz </a:t>
            </a:r>
            <a:r>
              <a:rPr lang="en-US" sz="2400" dirty="0" err="1">
                <a:latin typeface="Calibri" panose="020F0502020204030204" pitchFamily="34" charset="0"/>
                <a:ea typeface="Calibri" panose="020F0502020204030204" pitchFamily="34" charset="0"/>
                <a:cs typeface="Calibri" panose="020F0502020204030204" pitchFamily="34" charset="0"/>
              </a:rPr>
              <a:t>für</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unternehmerischen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Erfolg</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hervorhebt</a:t>
            </a:r>
            <a:r>
              <a:rPr lang="en-US" sz="2400" dirty="0">
                <a:latin typeface="Calibri" panose="020F0502020204030204" pitchFamily="34" charset="0"/>
                <a:ea typeface="Calibri" panose="020F0502020204030204" pitchFamily="34" charset="0"/>
                <a:cs typeface="Calibri" panose="020F0502020204030204" pitchFamily="34" charset="0"/>
              </a:rPr>
              <a:t>. Seine </a:t>
            </a:r>
            <a:r>
              <a:rPr lang="en-US" sz="2400" dirty="0" err="1">
                <a:latin typeface="Calibri" panose="020F0502020204030204" pitchFamily="34" charset="0"/>
                <a:ea typeface="Calibri" panose="020F0502020204030204" pitchFamily="34" charset="0"/>
                <a:cs typeface="Calibri" panose="020F0502020204030204" pitchFamily="34" charset="0"/>
              </a:rPr>
              <a:t>Relevanz</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liegt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darin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dass</a:t>
            </a:r>
            <a:r>
              <a:rPr lang="en-US" sz="2400" dirty="0">
                <a:latin typeface="Calibri" panose="020F0502020204030204" pitchFamily="34" charset="0"/>
                <a:ea typeface="Calibri" panose="020F0502020204030204" pitchFamily="34" charset="0"/>
                <a:cs typeface="Calibri" panose="020F0502020204030204" pitchFamily="34" charset="0"/>
              </a:rPr>
              <a:t> er </a:t>
            </a:r>
            <a:r>
              <a:rPr lang="en-US" sz="2400" dirty="0" err="1">
                <a:latin typeface="Calibri" panose="020F0502020204030204" pitchFamily="34" charset="0"/>
                <a:ea typeface="Calibri" panose="020F0502020204030204" pitchFamily="34" charset="0"/>
                <a:cs typeface="Calibri" panose="020F0502020204030204" pitchFamily="34" charset="0"/>
              </a:rPr>
              <a:t>sich</a:t>
            </a:r>
            <a:r>
              <a:rPr lang="en-US" sz="2400" dirty="0">
                <a:latin typeface="Calibri" panose="020F0502020204030204" pitchFamily="34" charset="0"/>
                <a:ea typeface="Calibri" panose="020F0502020204030204" pitchFamily="34" charset="0"/>
                <a:cs typeface="Calibri" panose="020F0502020204030204" pitchFamily="34" charset="0"/>
              </a:rPr>
              <a:t> auf die </a:t>
            </a:r>
            <a:r>
              <a:rPr lang="en-US" sz="2400" dirty="0" err="1">
                <a:latin typeface="Calibri" panose="020F0502020204030204" pitchFamily="34" charset="0"/>
                <a:ea typeface="Calibri" panose="020F0502020204030204" pitchFamily="34" charset="0"/>
                <a:cs typeface="Calibri" panose="020F0502020204030204" pitchFamily="34" charset="0"/>
              </a:rPr>
              <a:t>Förderung</a:t>
            </a:r>
            <a:r>
              <a:rPr lang="en-US" sz="2400" dirty="0">
                <a:latin typeface="Calibri" panose="020F0502020204030204" pitchFamily="34" charset="0"/>
                <a:ea typeface="Calibri" panose="020F0502020204030204" pitchFamily="34" charset="0"/>
                <a:cs typeface="Calibri" panose="020F0502020204030204" pitchFamily="34" charset="0"/>
              </a:rPr>
              <a:t> von </a:t>
            </a:r>
            <a:r>
              <a:rPr lang="en-US" sz="2400" dirty="0" err="1">
                <a:latin typeface="Calibri" panose="020F0502020204030204" pitchFamily="34" charset="0"/>
                <a:ea typeface="Calibri" panose="020F0502020204030204" pitchFamily="34" charset="0"/>
                <a:cs typeface="Calibri" panose="020F0502020204030204" pitchFamily="34" charset="0"/>
              </a:rPr>
              <a:t>Denkweisen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Fähigkeiten</a:t>
            </a:r>
            <a:r>
              <a:rPr lang="en-US" sz="2400" dirty="0">
                <a:latin typeface="Calibri" panose="020F0502020204030204" pitchFamily="34" charset="0"/>
                <a:ea typeface="Calibri" panose="020F0502020204030204" pitchFamily="34" charset="0"/>
                <a:cs typeface="Calibri" panose="020F0502020204030204" pitchFamily="34" charset="0"/>
              </a:rPr>
              <a:t> und </a:t>
            </a:r>
            <a:r>
              <a:rPr lang="en-US" sz="2400" dirty="0" err="1">
                <a:latin typeface="Calibri" panose="020F0502020204030204" pitchFamily="34" charset="0"/>
                <a:ea typeface="Calibri" panose="020F0502020204030204" pitchFamily="34" charset="0"/>
                <a:cs typeface="Calibri" panose="020F0502020204030204" pitchFamily="34" charset="0"/>
              </a:rPr>
              <a:t>Verhaltensweisen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konzentriert</a:t>
            </a:r>
            <a:r>
              <a:rPr lang="en-US" sz="2400" dirty="0">
                <a:latin typeface="Calibri" panose="020F0502020204030204" pitchFamily="34" charset="0"/>
                <a:ea typeface="Calibri" panose="020F0502020204030204" pitchFamily="34" charset="0"/>
                <a:cs typeface="Calibri" panose="020F0502020204030204" pitchFamily="34" charset="0"/>
              </a:rPr>
              <a:t>, die </a:t>
            </a:r>
            <a:r>
              <a:rPr lang="en-US" sz="2400" dirty="0" err="1">
                <a:latin typeface="Calibri" panose="020F0502020204030204" pitchFamily="34" charset="0"/>
                <a:ea typeface="Calibri" panose="020F0502020204030204" pitchFamily="34" charset="0"/>
                <a:cs typeface="Calibri" panose="020F0502020204030204" pitchFamily="34" charset="0"/>
              </a:rPr>
              <a:t>zum</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unternehmerischen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Erfolg</a:t>
            </a:r>
            <a:r>
              <a:rPr lang="en-US" sz="2400" dirty="0">
                <a:latin typeface="Calibri" panose="020F0502020204030204" pitchFamily="34" charset="0"/>
                <a:ea typeface="Calibri" panose="020F0502020204030204" pitchFamily="34" charset="0"/>
                <a:cs typeface="Calibri" panose="020F0502020204030204" pitchFamily="34" charset="0"/>
              </a:rPr>
              <a:t> in </a:t>
            </a:r>
            <a:r>
              <a:rPr lang="en-US" sz="2400" dirty="0" err="1">
                <a:latin typeface="Calibri" panose="020F0502020204030204" pitchFamily="34" charset="0"/>
                <a:ea typeface="Calibri" panose="020F0502020204030204" pitchFamily="34" charset="0"/>
                <a:cs typeface="Calibri" panose="020F0502020204030204" pitchFamily="34" charset="0"/>
              </a:rPr>
              <a:t>verschiedenen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Bereichen</a:t>
            </a:r>
            <a:r>
              <a:rPr lang="en-US" sz="2400" dirty="0">
                <a:latin typeface="Calibri" panose="020F0502020204030204" pitchFamily="34" charset="0"/>
                <a:ea typeface="Calibri" panose="020F0502020204030204" pitchFamily="34" charset="0"/>
                <a:cs typeface="Calibri" panose="020F0502020204030204" pitchFamily="34" charset="0"/>
              </a:rPr>
              <a:t> und </a:t>
            </a:r>
            <a:r>
              <a:rPr lang="en-US" sz="2400" dirty="0" err="1">
                <a:latin typeface="Calibri" panose="020F0502020204030204" pitchFamily="34" charset="0"/>
                <a:ea typeface="Calibri" panose="020F0502020204030204" pitchFamily="34" charset="0"/>
                <a:cs typeface="Calibri" panose="020F0502020204030204" pitchFamily="34" charset="0"/>
              </a:rPr>
              <a:t>Phasen</a:t>
            </a:r>
            <a:r>
              <a:rPr lang="en-US" sz="2400" dirty="0">
                <a:latin typeface="Calibri" panose="020F0502020204030204" pitchFamily="34" charset="0"/>
                <a:ea typeface="Calibri" panose="020F0502020204030204" pitchFamily="34" charset="0"/>
                <a:cs typeface="Calibri" panose="020F0502020204030204" pitchFamily="34" charset="0"/>
              </a:rPr>
              <a:t> der </a:t>
            </a:r>
            <a:r>
              <a:rPr lang="en-US" sz="2400" dirty="0" err="1">
                <a:latin typeface="Calibri" panose="020F0502020204030204" pitchFamily="34" charset="0"/>
                <a:ea typeface="Calibri" panose="020F0502020204030204" pitchFamily="34" charset="0"/>
                <a:cs typeface="Calibri" panose="020F0502020204030204" pitchFamily="34" charset="0"/>
              </a:rPr>
              <a:t>eigenen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Karriere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beitragen</a:t>
            </a:r>
            <a:r>
              <a:rPr lang="en-US" sz="2400" dirty="0">
                <a:latin typeface="Calibri" panose="020F0502020204030204" pitchFamily="34" charset="0"/>
                <a:ea typeface="Calibri" panose="020F0502020204030204" pitchFamily="34" charset="0"/>
                <a:cs typeface="Calibri" panose="020F0502020204030204" pitchFamily="34" charset="0"/>
              </a:rPr>
              <a:t>. Der </a:t>
            </a:r>
            <a:r>
              <a:rPr lang="en-US" sz="2400" dirty="0" err="1">
                <a:latin typeface="Calibri" panose="020F0502020204030204" pitchFamily="34" charset="0"/>
                <a:ea typeface="Calibri" panose="020F0502020204030204" pitchFamily="34" charset="0"/>
                <a:cs typeface="Calibri" panose="020F0502020204030204" pitchFamily="34" charset="0"/>
              </a:rPr>
              <a:t>Rahmen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passt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sich</a:t>
            </a:r>
            <a:r>
              <a:rPr lang="en-US" sz="2400" dirty="0">
                <a:latin typeface="Calibri" panose="020F0502020204030204" pitchFamily="34" charset="0"/>
                <a:ea typeface="Calibri" panose="020F0502020204030204" pitchFamily="34" charset="0"/>
                <a:cs typeface="Calibri" panose="020F0502020204030204" pitchFamily="34" charset="0"/>
              </a:rPr>
              <a:t> an </a:t>
            </a:r>
            <a:r>
              <a:rPr lang="en-US" sz="2400" dirty="0" err="1">
                <a:latin typeface="Calibri" panose="020F0502020204030204" pitchFamily="34" charset="0"/>
                <a:ea typeface="Calibri" panose="020F0502020204030204" pitchFamily="34" charset="0"/>
                <a:cs typeface="Calibri" panose="020F0502020204030204" pitchFamily="34" charset="0"/>
              </a:rPr>
              <a:t>Vorkenntnisse</a:t>
            </a:r>
            <a:r>
              <a:rPr lang="en-US" sz="2400" dirty="0">
                <a:latin typeface="Calibri" panose="020F0502020204030204" pitchFamily="34" charset="0"/>
                <a:ea typeface="Calibri" panose="020F0502020204030204" pitchFamily="34" charset="0"/>
                <a:cs typeface="Calibri" panose="020F0502020204030204" pitchFamily="34" charset="0"/>
              </a:rPr>
              <a:t> und </a:t>
            </a:r>
            <a:r>
              <a:rPr lang="en-US" sz="2400" dirty="0" err="1">
                <a:latin typeface="Calibri" panose="020F0502020204030204" pitchFamily="34" charset="0"/>
                <a:ea typeface="Calibri" panose="020F0502020204030204" pitchFamily="34" charset="0"/>
                <a:cs typeface="Calibri" panose="020F0502020204030204" pitchFamily="34" charset="0"/>
              </a:rPr>
              <a:t>Bedürfnisse</a:t>
            </a:r>
            <a:r>
              <a:rPr lang="en-US" sz="2400" dirty="0">
                <a:latin typeface="Calibri" panose="020F0502020204030204" pitchFamily="34" charset="0"/>
                <a:ea typeface="Calibri" panose="020F0502020204030204" pitchFamily="34" charset="0"/>
                <a:cs typeface="Calibri" panose="020F0502020204030204" pitchFamily="34" charset="0"/>
              </a:rPr>
              <a:t> seiner </a:t>
            </a:r>
            <a:r>
              <a:rPr lang="en-US" sz="2400" dirty="0" err="1">
                <a:latin typeface="Calibri" panose="020F0502020204030204" pitchFamily="34" charset="0"/>
                <a:ea typeface="Calibri" panose="020F0502020204030204" pitchFamily="34" charset="0"/>
                <a:cs typeface="Calibri" panose="020F0502020204030204" pitchFamily="34" charset="0"/>
              </a:rPr>
              <a:t>Nutzer</a:t>
            </a:r>
            <a:r>
              <a:rPr lang="en-US" sz="2400" dirty="0">
                <a:latin typeface="Calibri" panose="020F0502020204030204" pitchFamily="34" charset="0"/>
                <a:ea typeface="Calibri" panose="020F0502020204030204" pitchFamily="34" charset="0"/>
                <a:cs typeface="Calibri" panose="020F0502020204030204" pitchFamily="34" charset="0"/>
              </a:rPr>
              <a:t> in </a:t>
            </a:r>
            <a:r>
              <a:rPr lang="en-US" sz="2400" dirty="0" err="1">
                <a:latin typeface="Calibri" panose="020F0502020204030204" pitchFamily="34" charset="0"/>
                <a:ea typeface="Calibri" panose="020F0502020204030204" pitchFamily="34" charset="0"/>
                <a:cs typeface="Calibri" panose="020F0502020204030204" pitchFamily="34" charset="0"/>
              </a:rPr>
              <a:t>unterschiedlichen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Kontexten</a:t>
            </a:r>
            <a:r>
              <a:rPr lang="en-US" sz="2400" dirty="0">
                <a:latin typeface="Calibri" panose="020F0502020204030204" pitchFamily="34" charset="0"/>
                <a:ea typeface="Calibri" panose="020F0502020204030204" pitchFamily="34" charset="0"/>
                <a:cs typeface="Calibri" panose="020F0502020204030204" pitchFamily="34" charset="0"/>
              </a:rPr>
              <a:t> an. </a:t>
            </a:r>
            <a:endParaRPr lang="sv-SE" sz="2400" dirty="0">
              <a:latin typeface="Calibri" panose="020F0502020204030204" pitchFamily="34" charset="0"/>
              <a:ea typeface="Calibri" panose="020F0502020204030204" pitchFamily="34" charset="0"/>
              <a:cs typeface="Calibri" panose="020F0502020204030204" pitchFamily="34" charset="0"/>
            </a:endParaRPr>
          </a:p>
          <a:p>
            <a:endParaRPr lang="de-DE" dirty="0"/>
          </a:p>
        </p:txBody>
      </p:sp>
      <p:pic>
        <p:nvPicPr>
          <p:cNvPr id="6" name="Bildplatzhalter 5">
            <a:extLst>
              <a:ext uri="{FF2B5EF4-FFF2-40B4-BE49-F238E27FC236}">
                <a16:creationId xmlns:a16="http://schemas.microsoft.com/office/drawing/2014/main" id="{2BA4507A-264B-4AA4-B6E5-234EF6EA528F}"/>
              </a:ext>
            </a:extLst>
          </p:cNvPr>
          <p:cNvPicPr>
            <a:picLocks noGrp="1" noChangeAspect="1"/>
          </p:cNvPicPr>
          <p:nvPr>
            <p:ph type="pic" sz="quarter" idx="21"/>
          </p:nvPr>
        </p:nvPicPr>
        <p:blipFill>
          <a:blip r:embed="rId2"/>
          <a:srcRect l="5556" r="5556"/>
          <a:stretch/>
        </p:blipFill>
        <p:spPr>
          <a:xfrm>
            <a:off x="0" y="0"/>
            <a:ext cx="12192000" cy="6858000"/>
          </a:xfrm>
        </p:spPr>
      </p:pic>
    </p:spTree>
    <p:extLst>
      <p:ext uri="{BB962C8B-B14F-4D97-AF65-F5344CB8AC3E}">
        <p14:creationId xmlns:p14="http://schemas.microsoft.com/office/powerpoint/2010/main" val="234722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a:p>
            <a:endParaRPr lang="en-US" dirty="0"/>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012708" y="3162907"/>
            <a:ext cx="3521948" cy="2348104"/>
          </a:xfrm>
        </p:spPr>
        <p:txBody>
          <a:bodyPr/>
          <a:lstStyle/>
          <a:p>
            <a:r>
              <a:rPr lang="en-US" dirty="0" err="1"/>
              <a:t>DigiComp </a:t>
            </a:r>
            <a:r>
              <a:rPr lang="en-US" dirty="0"/>
              <a:t>und seine Anwendung in der Wirtschaft</a:t>
            </a:r>
          </a:p>
          <a:p>
            <a:endParaRPr lang="fr-FR" dirty="0"/>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latshållare för bild 6">
            <a:extLst>
              <a:ext uri="{FF2B5EF4-FFF2-40B4-BE49-F238E27FC236}">
                <a16:creationId xmlns:a16="http://schemas.microsoft.com/office/drawing/2014/main" id="{8A5CD952-C52B-4A14-8E74-BA48F15626D4}"/>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1736" r="21736"/>
          <a:stretch>
            <a:fillRect/>
          </a:stretch>
        </p:blipFill>
        <p:spPr>
          <a:xfrm>
            <a:off x="6842125" y="0"/>
            <a:ext cx="5364163" cy="6326188"/>
          </a:xfrm>
        </p:spPr>
      </p:pic>
    </p:spTree>
    <p:extLst>
      <p:ext uri="{BB962C8B-B14F-4D97-AF65-F5344CB8AC3E}">
        <p14:creationId xmlns:p14="http://schemas.microsoft.com/office/powerpoint/2010/main" val="1033437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840A5A2-E5CF-4C2B-BF74-361525A949FC}"/>
              </a:ext>
            </a:extLst>
          </p:cNvPr>
          <p:cNvSpPr>
            <a:spLocks noGrp="1"/>
          </p:cNvSpPr>
          <p:nvPr>
            <p:ph type="body" sz="quarter" idx="30"/>
          </p:nvPr>
        </p:nvSpPr>
        <p:spPr/>
        <p:txBody>
          <a:bodyPr/>
          <a:lstStyle/>
          <a:p>
            <a:r>
              <a:rPr lang="sv-SE" dirty="0"/>
              <a:t>DigiComp</a:t>
            </a:r>
          </a:p>
          <a:p>
            <a:endParaRPr lang="de-DE" dirty="0"/>
          </a:p>
        </p:txBody>
      </p:sp>
      <p:sp>
        <p:nvSpPr>
          <p:cNvPr id="3" name="Textplatzhalter 2">
            <a:extLst>
              <a:ext uri="{FF2B5EF4-FFF2-40B4-BE49-F238E27FC236}">
                <a16:creationId xmlns:a16="http://schemas.microsoft.com/office/drawing/2014/main" id="{3AC86ED2-644F-4AE4-9C92-31D478E2FA16}"/>
              </a:ext>
            </a:extLst>
          </p:cNvPr>
          <p:cNvSpPr>
            <a:spLocks noGrp="1"/>
          </p:cNvSpPr>
          <p:nvPr>
            <p:ph type="body" sz="quarter" idx="48"/>
          </p:nvPr>
        </p:nvSpPr>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Der </a:t>
            </a:r>
            <a:r>
              <a:rPr lang="en-US" sz="2400" dirty="0" err="1">
                <a:latin typeface="Calibri" panose="020F0502020204030204" pitchFamily="34" charset="0"/>
                <a:ea typeface="Calibri" panose="020F0502020204030204" pitchFamily="34" charset="0"/>
                <a:cs typeface="Calibri" panose="020F0502020204030204" pitchFamily="34" charset="0"/>
              </a:rPr>
              <a:t>DigiComp</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konzentriert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sich</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speziell</a:t>
            </a:r>
            <a:r>
              <a:rPr lang="en-US" sz="2400" dirty="0">
                <a:latin typeface="Calibri" panose="020F0502020204030204" pitchFamily="34" charset="0"/>
                <a:ea typeface="Calibri" panose="020F0502020204030204" pitchFamily="34" charset="0"/>
                <a:cs typeface="Calibri" panose="020F0502020204030204" pitchFamily="34" charset="0"/>
              </a:rPr>
              <a:t> auf die </a:t>
            </a:r>
            <a:r>
              <a:rPr lang="en-US" sz="2400" dirty="0" err="1">
                <a:latin typeface="Calibri" panose="020F0502020204030204" pitchFamily="34" charset="0"/>
                <a:ea typeface="Calibri" panose="020F0502020204030204" pitchFamily="34" charset="0"/>
                <a:cs typeface="Calibri" panose="020F0502020204030204" pitchFamily="34" charset="0"/>
              </a:rPr>
              <a:t>digitalen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Fähigkeiten</a:t>
            </a:r>
            <a:r>
              <a:rPr lang="en-US" sz="2400" dirty="0">
                <a:latin typeface="Calibri" panose="020F0502020204030204" pitchFamily="34" charset="0"/>
                <a:ea typeface="Calibri" panose="020F0502020204030204" pitchFamily="34" charset="0"/>
                <a:cs typeface="Calibri" panose="020F0502020204030204" pitchFamily="34" charset="0"/>
              </a:rPr>
              <a:t> und </a:t>
            </a:r>
            <a:r>
              <a:rPr lang="en-US" sz="2400" dirty="0" err="1">
                <a:latin typeface="Calibri" panose="020F0502020204030204" pitchFamily="34" charset="0"/>
                <a:ea typeface="Calibri" panose="020F0502020204030204" pitchFamily="34" charset="0"/>
                <a:cs typeface="Calibri" panose="020F0502020204030204" pitchFamily="34" charset="0"/>
              </a:rPr>
              <a:t>Kompetenzen</a:t>
            </a:r>
            <a:r>
              <a:rPr lang="en-US" sz="2400" dirty="0">
                <a:latin typeface="Calibri" panose="020F0502020204030204" pitchFamily="34" charset="0"/>
                <a:ea typeface="Calibri" panose="020F0502020204030204" pitchFamily="34" charset="0"/>
                <a:cs typeface="Calibri" panose="020F0502020204030204" pitchFamily="34" charset="0"/>
              </a:rPr>
              <a:t>, die der </a:t>
            </a:r>
            <a:r>
              <a:rPr lang="en-US" sz="2400" dirty="0" err="1">
                <a:latin typeface="Calibri" panose="020F0502020204030204" pitchFamily="34" charset="0"/>
                <a:ea typeface="Calibri" panose="020F0502020204030204" pitchFamily="34" charset="0"/>
                <a:cs typeface="Calibri" panose="020F0502020204030204" pitchFamily="34" charset="0"/>
              </a:rPr>
              <a:t>Einzelne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benötigt</a:t>
            </a:r>
            <a:r>
              <a:rPr lang="en-US" sz="2400" dirty="0">
                <a:latin typeface="Calibri" panose="020F0502020204030204" pitchFamily="34" charset="0"/>
                <a:ea typeface="Calibri" panose="020F0502020204030204" pitchFamily="34" charset="0"/>
                <a:cs typeface="Calibri" panose="020F0502020204030204" pitchFamily="34" charset="0"/>
              </a:rPr>
              <a:t>, um </a:t>
            </a:r>
            <a:r>
              <a:rPr lang="en-US" sz="2400" dirty="0" err="1">
                <a:latin typeface="Calibri" panose="020F0502020204030204" pitchFamily="34" charset="0"/>
                <a:ea typeface="Calibri" panose="020F0502020204030204" pitchFamily="34" charset="0"/>
                <a:cs typeface="Calibri" panose="020F0502020204030204" pitchFamily="34" charset="0"/>
              </a:rPr>
              <a:t>im</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digitalen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Zeitalter</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erfolgreich</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zu</a:t>
            </a:r>
            <a:r>
              <a:rPr lang="en-US" sz="2400" dirty="0">
                <a:latin typeface="Calibri" panose="020F0502020204030204" pitchFamily="34" charset="0"/>
                <a:ea typeface="Calibri" panose="020F0502020204030204" pitchFamily="34" charset="0"/>
                <a:cs typeface="Calibri" panose="020F0502020204030204" pitchFamily="34" charset="0"/>
              </a:rPr>
              <a:t> sein. Er </a:t>
            </a:r>
            <a:r>
              <a:rPr lang="en-US" sz="2400" dirty="0" err="1">
                <a:latin typeface="Calibri" panose="020F0502020204030204" pitchFamily="34" charset="0"/>
                <a:ea typeface="Calibri" panose="020F0502020204030204" pitchFamily="34" charset="0"/>
                <a:cs typeface="Calibri" panose="020F0502020204030204" pitchFamily="34" charset="0"/>
              </a:rPr>
              <a:t>umreißt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eine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Reihe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digitaler</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Kompetenzen</a:t>
            </a:r>
            <a:r>
              <a:rPr lang="en-US" sz="2400" dirty="0">
                <a:latin typeface="Calibri" panose="020F0502020204030204" pitchFamily="34" charset="0"/>
                <a:ea typeface="Calibri" panose="020F0502020204030204" pitchFamily="34" charset="0"/>
                <a:cs typeface="Calibri" panose="020F0502020204030204" pitchFamily="34" charset="0"/>
              </a:rPr>
              <a:t>, die </a:t>
            </a:r>
            <a:r>
              <a:rPr lang="en-US" sz="2400" dirty="0" err="1">
                <a:latin typeface="Calibri" panose="020F0502020204030204" pitchFamily="34" charset="0"/>
                <a:ea typeface="Calibri" panose="020F0502020204030204" pitchFamily="34" charset="0"/>
                <a:cs typeface="Calibri" panose="020F0502020204030204" pitchFamily="34" charset="0"/>
              </a:rPr>
              <a:t>die</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Nutzung</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digitaler</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Technologien</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Informationen</a:t>
            </a:r>
            <a:r>
              <a:rPr lang="en-US" sz="2400" dirty="0">
                <a:latin typeface="Calibri" panose="020F0502020204030204" pitchFamily="34" charset="0"/>
                <a:ea typeface="Calibri" panose="020F0502020204030204" pitchFamily="34" charset="0"/>
                <a:cs typeface="Calibri" panose="020F0502020204030204" pitchFamily="34" charset="0"/>
              </a:rPr>
              <a:t> und </a:t>
            </a:r>
            <a:r>
              <a:rPr lang="en-US" sz="2400" dirty="0" err="1">
                <a:latin typeface="Calibri" panose="020F0502020204030204" pitchFamily="34" charset="0"/>
                <a:ea typeface="Calibri" panose="020F0502020204030204" pitchFamily="34" charset="0"/>
                <a:cs typeface="Calibri" panose="020F0502020204030204" pitchFamily="34" charset="0"/>
              </a:rPr>
              <a:t>Kommunikationsmittel</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umfassen</a:t>
            </a:r>
            <a:r>
              <a:rPr lang="en-US" sz="2400" dirty="0">
                <a:latin typeface="Calibri" panose="020F0502020204030204" pitchFamily="34" charset="0"/>
                <a:ea typeface="Calibri" panose="020F0502020204030204" pitchFamily="34" charset="0"/>
                <a:cs typeface="Calibri" panose="020F0502020204030204" pitchFamily="34" charset="0"/>
              </a:rPr>
              <a:t>.</a:t>
            </a:r>
            <a:endParaRPr lang="sv-SE" sz="2400" dirty="0">
              <a:latin typeface="Calibri" panose="020F0502020204030204" pitchFamily="34" charset="0"/>
              <a:ea typeface="Calibri" panose="020F0502020204030204" pitchFamily="34" charset="0"/>
              <a:cs typeface="Calibri" panose="020F0502020204030204" pitchFamily="34" charset="0"/>
            </a:endParaRPr>
          </a:p>
          <a:p>
            <a:endParaRPr lang="de-DE" dirty="0"/>
          </a:p>
        </p:txBody>
      </p:sp>
      <p:pic>
        <p:nvPicPr>
          <p:cNvPr id="6" name="Bildplatzhalter 5">
            <a:extLst>
              <a:ext uri="{FF2B5EF4-FFF2-40B4-BE49-F238E27FC236}">
                <a16:creationId xmlns:a16="http://schemas.microsoft.com/office/drawing/2014/main" id="{FB6A8360-E701-496E-8934-EF326A806473}"/>
              </a:ext>
            </a:extLst>
          </p:cNvPr>
          <p:cNvPicPr>
            <a:picLocks noGrp="1" noChangeAspect="1"/>
          </p:cNvPicPr>
          <p:nvPr>
            <p:ph type="pic" sz="quarter" idx="21"/>
          </p:nvPr>
        </p:nvPicPr>
        <p:blipFill>
          <a:blip r:embed="rId2"/>
          <a:srcRect t="7857" b="7857"/>
          <a:stretch>
            <a:fillRect/>
          </a:stretch>
        </p:blipFill>
        <p:spPr/>
      </p:pic>
    </p:spTree>
    <p:extLst>
      <p:ext uri="{BB962C8B-B14F-4D97-AF65-F5344CB8AC3E}">
        <p14:creationId xmlns:p14="http://schemas.microsoft.com/office/powerpoint/2010/main" val="1576896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5" y="1457660"/>
            <a:ext cx="5592148" cy="4588330"/>
          </a:xfrm>
          <a:prstGeom prst="rect">
            <a:avLst/>
          </a:prstGeom>
        </p:spPr>
        <p:txBody>
          <a:bodyPr/>
          <a:lstStyle/>
          <a:p>
            <a:pPr marL="0" indent="0">
              <a:buNone/>
            </a:pPr>
            <a:r>
              <a:rPr lang="en-US" sz="2000" dirty="0"/>
              <a:t>Der DigComp-Rahmen identifiziert die Schlüsselkomponenten der digitalen Kompetenz in 5 </a:t>
            </a:r>
            <a:r>
              <a:rPr lang="en-US" sz="2000" dirty="0" err="1"/>
              <a:t>Bereichen</a:t>
            </a:r>
            <a:r>
              <a:rPr lang="en-US" sz="2000" dirty="0"/>
              <a:t>  </a:t>
            </a:r>
          </a:p>
        </p:txBody>
      </p:sp>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5" y="812010"/>
            <a:ext cx="7714862" cy="842867"/>
          </a:xfrm>
          <a:prstGeom prst="rect">
            <a:avLst/>
          </a:prstGeom>
        </p:spPr>
        <p:txBody>
          <a:bodyPr/>
          <a:lstStyle/>
          <a:p>
            <a:pPr marL="0" indent="0">
              <a:buNone/>
            </a:pPr>
            <a:r>
              <a:rPr lang="en-US" sz="2400" b="1" dirty="0" err="1">
                <a:solidFill>
                  <a:srgbClr val="E97924"/>
                </a:solidFill>
              </a:rPr>
              <a:t>DigiComp</a:t>
            </a:r>
            <a:r>
              <a:rPr lang="en-US" sz="2400" b="1" dirty="0">
                <a:solidFill>
                  <a:srgbClr val="E97924"/>
                </a:solidFill>
              </a:rPr>
              <a:t>: Der digitale Kompetenzrahmen</a:t>
            </a:r>
          </a:p>
        </p:txBody>
      </p:sp>
      <p:sp>
        <p:nvSpPr>
          <p:cNvPr id="2" name="Textfeld 1">
            <a:extLst>
              <a:ext uri="{FF2B5EF4-FFF2-40B4-BE49-F238E27FC236}">
                <a16:creationId xmlns:a16="http://schemas.microsoft.com/office/drawing/2014/main" id="{66906B8D-1EBF-4AC8-845C-F155BB20AD8D}"/>
              </a:ext>
            </a:extLst>
          </p:cNvPr>
          <p:cNvSpPr txBox="1"/>
          <p:nvPr/>
        </p:nvSpPr>
        <p:spPr>
          <a:xfrm>
            <a:off x="471595" y="3448252"/>
            <a:ext cx="5399815"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Formulierung</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von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Informationsbedürfnissen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Auffinden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und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Abrufen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von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digitalen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Daten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Informationen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und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Inhalten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Beurteilung</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der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Relevanz</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der Quelle und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ihres</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Inhalts</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Speichern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Verwalten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und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Organisieren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von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digitalen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Daten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Informationen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und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Inhalten</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de-DE" sz="18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E8E93600-E025-4EC0-8210-2B01C5CC6DEF}"/>
              </a:ext>
            </a:extLst>
          </p:cNvPr>
          <p:cNvSpPr txBox="1"/>
          <p:nvPr/>
        </p:nvSpPr>
        <p:spPr>
          <a:xfrm>
            <a:off x="356133" y="3040922"/>
            <a:ext cx="4543125"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1. </a:t>
            </a:r>
            <a:r>
              <a:rPr lang="en-U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Informations</a:t>
            </a: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 und </a:t>
            </a:r>
            <a:r>
              <a:rPr lang="en-U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Datenkompetenz</a:t>
            </a: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de-D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Bildobjekt 1">
            <a:extLst>
              <a:ext uri="{FF2B5EF4-FFF2-40B4-BE49-F238E27FC236}">
                <a16:creationId xmlns:a16="http://schemas.microsoft.com/office/drawing/2014/main" id="{D4D006A3-6713-0DE7-712D-5C1CDBF9AFDB}"/>
              </a:ext>
            </a:extLst>
          </p:cNvPr>
          <p:cNvPicPr>
            <a:picLocks noChangeAspect="1"/>
          </p:cNvPicPr>
          <p:nvPr/>
        </p:nvPicPr>
        <p:blipFill>
          <a:blip r:embed="rId2"/>
          <a:stretch>
            <a:fillRect/>
          </a:stretch>
        </p:blipFill>
        <p:spPr>
          <a:xfrm>
            <a:off x="6802734" y="1472191"/>
            <a:ext cx="4777277" cy="4584405"/>
          </a:xfrm>
          <a:prstGeom prst="rect">
            <a:avLst/>
          </a:prstGeom>
        </p:spPr>
      </p:pic>
    </p:spTree>
    <p:extLst>
      <p:ext uri="{BB962C8B-B14F-4D97-AF65-F5344CB8AC3E}">
        <p14:creationId xmlns:p14="http://schemas.microsoft.com/office/powerpoint/2010/main" val="548378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E0FA5F-F4CA-4E5F-AEDA-2CEC266B63B7}"/>
              </a:ext>
            </a:extLst>
          </p:cNvPr>
          <p:cNvSpPr>
            <a:spLocks noGrp="1"/>
          </p:cNvSpPr>
          <p:nvPr>
            <p:ph type="body" sz="quarter" idx="30"/>
          </p:nvPr>
        </p:nvSpPr>
        <p:spPr>
          <a:xfrm>
            <a:off x="854280" y="523547"/>
            <a:ext cx="10483431" cy="804265"/>
          </a:xfrm>
        </p:spPr>
        <p:txBody>
          <a:bodyPr/>
          <a:lstStyle/>
          <a:p>
            <a:r>
              <a:rPr lang="de-DE" dirty="0" err="1"/>
              <a:t>DigiComp</a:t>
            </a:r>
            <a:r>
              <a:rPr lang="de-DE" dirty="0"/>
              <a:t>: Der digitale Kompetenzrahmen</a:t>
            </a:r>
          </a:p>
          <a:p>
            <a:endParaRPr lang="de-DE" dirty="0"/>
          </a:p>
        </p:txBody>
      </p:sp>
      <p:sp>
        <p:nvSpPr>
          <p:cNvPr id="4" name="Text Placeholder 11">
            <a:extLst>
              <a:ext uri="{FF2B5EF4-FFF2-40B4-BE49-F238E27FC236}">
                <a16:creationId xmlns:a16="http://schemas.microsoft.com/office/drawing/2014/main" id="{07B2BF97-995A-4E71-B9BA-903DA0467E40}"/>
              </a:ext>
            </a:extLst>
          </p:cNvPr>
          <p:cNvSpPr txBox="1">
            <a:spLocks/>
          </p:cNvSpPr>
          <p:nvPr/>
        </p:nvSpPr>
        <p:spPr>
          <a:xfrm>
            <a:off x="725098" y="1488226"/>
            <a:ext cx="5948454" cy="577989"/>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0"/>
              </a:spcBef>
              <a:buNone/>
            </a:pPr>
            <a:r>
              <a:rPr lang="en-US" sz="2000" b="1" dirty="0">
                <a:solidFill>
                  <a:srgbClr val="E97924"/>
                </a:solidFill>
              </a:rPr>
              <a:t>2. </a:t>
            </a:r>
            <a:r>
              <a:rPr lang="en-US" sz="2000" b="1" dirty="0" err="1">
                <a:solidFill>
                  <a:srgbClr val="E97924"/>
                </a:solidFill>
              </a:rPr>
              <a:t>Kommunikation</a:t>
            </a:r>
            <a:r>
              <a:rPr lang="en-US" sz="2000" b="1" dirty="0">
                <a:solidFill>
                  <a:srgbClr val="E97924"/>
                </a:solidFill>
              </a:rPr>
              <a:t> und </a:t>
            </a:r>
            <a:r>
              <a:rPr lang="en-US" sz="2000" b="1" dirty="0" err="1">
                <a:solidFill>
                  <a:srgbClr val="E97924"/>
                </a:solidFill>
              </a:rPr>
              <a:t>Zusammenarbeit</a:t>
            </a:r>
            <a:r>
              <a:rPr lang="en-US" sz="2000" b="1" dirty="0">
                <a:solidFill>
                  <a:srgbClr val="E97924"/>
                </a:solidFill>
              </a:rPr>
              <a:t>:    </a:t>
            </a:r>
          </a:p>
        </p:txBody>
      </p:sp>
      <p:pic>
        <p:nvPicPr>
          <p:cNvPr id="5" name="Bildobjekt 1">
            <a:extLst>
              <a:ext uri="{FF2B5EF4-FFF2-40B4-BE49-F238E27FC236}">
                <a16:creationId xmlns:a16="http://schemas.microsoft.com/office/drawing/2014/main" id="{6D28D628-4A7F-4F49-9F17-7A27E4424EA3}"/>
              </a:ext>
            </a:extLst>
          </p:cNvPr>
          <p:cNvPicPr>
            <a:picLocks noChangeAspect="1"/>
          </p:cNvPicPr>
          <p:nvPr/>
        </p:nvPicPr>
        <p:blipFill>
          <a:blip r:embed="rId2"/>
          <a:stretch>
            <a:fillRect/>
          </a:stretch>
        </p:blipFill>
        <p:spPr>
          <a:xfrm>
            <a:off x="6802734" y="1472191"/>
            <a:ext cx="4777277" cy="4584405"/>
          </a:xfrm>
          <a:prstGeom prst="rect">
            <a:avLst/>
          </a:prstGeom>
        </p:spPr>
      </p:pic>
      <p:sp>
        <p:nvSpPr>
          <p:cNvPr id="7" name="Textfeld 6">
            <a:extLst>
              <a:ext uri="{FF2B5EF4-FFF2-40B4-BE49-F238E27FC236}">
                <a16:creationId xmlns:a16="http://schemas.microsoft.com/office/drawing/2014/main" id="{22FDB262-B1AE-43D9-BD2D-846E0A77CD2B}"/>
              </a:ext>
            </a:extLst>
          </p:cNvPr>
          <p:cNvSpPr txBox="1"/>
          <p:nvPr/>
        </p:nvSpPr>
        <p:spPr>
          <a:xfrm>
            <a:off x="854280" y="4361273"/>
            <a:ext cx="5544152" cy="2031325"/>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Interaktion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Kommunikation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Zusammenarbeit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mit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Hilfe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digitaler</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Technologien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unter</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Berücksichtigung</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der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kulturellen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generationellen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Vielfalt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spcBef>
                <a:spcPts val="0"/>
              </a:spcBef>
              <a:buFont typeface="Arial" panose="020B0604020202020204" pitchFamily="34" charset="0"/>
              <a:buChar char="•"/>
            </a:pP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Teilhabe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 der Gesellschaft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durch</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öffentliche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private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digitale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Dienste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partizipative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Bürgerschaft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spcBef>
                <a:spcPts val="0"/>
              </a:spcBef>
              <a:buFont typeface="Arial" panose="020B0604020202020204" pitchFamily="34" charset="0"/>
              <a:buChar char="•"/>
            </a:pP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Verwaltung</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der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eigenen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digitalen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Präsenz</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Identität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Reputation.</a:t>
            </a:r>
            <a:endParaRPr lang="de-DE" sz="16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F5816629-BD34-4FB5-B2A0-FD580E234B83}"/>
              </a:ext>
            </a:extLst>
          </p:cNvPr>
          <p:cNvSpPr txBox="1"/>
          <p:nvPr/>
        </p:nvSpPr>
        <p:spPr>
          <a:xfrm>
            <a:off x="854280" y="1938114"/>
            <a:ext cx="5334764"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Verbesserung</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Integration von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Informationen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Inhalten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in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einen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bestehenden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Wissensfundus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unter</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Berücksichtigung</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von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Urheberrechten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und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Lizenzen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Wissen,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wie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man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verständliche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Anweisungen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für</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ein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Computersystem</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gibt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de-DE" sz="16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EDD99572-EA20-4BCB-BCD3-0B767E919E9B}"/>
              </a:ext>
            </a:extLst>
          </p:cNvPr>
          <p:cNvSpPr txBox="1"/>
          <p:nvPr/>
        </p:nvSpPr>
        <p:spPr>
          <a:xfrm>
            <a:off x="725098" y="3939959"/>
            <a:ext cx="5370897" cy="400110"/>
          </a:xfrm>
          <a:prstGeom prst="rect">
            <a:avLst/>
          </a:prstGeom>
          <a:noFill/>
        </p:spPr>
        <p:txBody>
          <a:bodyPr wrap="square" rtlCol="0">
            <a:spAutoFit/>
          </a:bodyPr>
          <a:lstStyle/>
          <a:p>
            <a:r>
              <a:rPr lang="en-US" sz="2000" b="1" dirty="0">
                <a:solidFill>
                  <a:srgbClr val="E97924"/>
                </a:solidFill>
                <a:latin typeface="Calibri" panose="020F0502020204030204" pitchFamily="34" charset="0"/>
                <a:ea typeface="Calibri" panose="020F0502020204030204" pitchFamily="34" charset="0"/>
                <a:cs typeface="Calibri" panose="020F0502020204030204" pitchFamily="34" charset="0"/>
              </a:rPr>
              <a:t>3. </a:t>
            </a:r>
            <a:r>
              <a:rPr lang="en-US" sz="2000" b="1" dirty="0" err="1">
                <a:solidFill>
                  <a:srgbClr val="E97924"/>
                </a:solidFill>
                <a:latin typeface="Calibri" panose="020F0502020204030204" pitchFamily="34" charset="0"/>
                <a:ea typeface="Calibri" panose="020F0502020204030204" pitchFamily="34" charset="0"/>
                <a:cs typeface="Calibri" panose="020F0502020204030204" pitchFamily="34" charset="0"/>
              </a:rPr>
              <a:t>Erstellung</a:t>
            </a:r>
            <a:r>
              <a:rPr lang="en-US" sz="2000" b="1" dirty="0">
                <a:solidFill>
                  <a:srgbClr val="E97924"/>
                </a:solidFill>
                <a:latin typeface="Calibri" panose="020F0502020204030204" pitchFamily="34" charset="0"/>
                <a:ea typeface="Calibri" panose="020F0502020204030204" pitchFamily="34" charset="0"/>
                <a:cs typeface="Calibri" panose="020F0502020204030204" pitchFamily="34" charset="0"/>
              </a:rPr>
              <a:t> und </a:t>
            </a:r>
            <a:r>
              <a:rPr lang="en-US" sz="2000" b="1" dirty="0" err="1">
                <a:solidFill>
                  <a:srgbClr val="E97924"/>
                </a:solidFill>
                <a:latin typeface="Calibri" panose="020F0502020204030204" pitchFamily="34" charset="0"/>
                <a:ea typeface="Calibri" panose="020F0502020204030204" pitchFamily="34" charset="0"/>
                <a:cs typeface="Calibri" panose="020F0502020204030204" pitchFamily="34" charset="0"/>
              </a:rPr>
              <a:t>Bearbeitung</a:t>
            </a:r>
            <a:r>
              <a:rPr lang="en-US" sz="20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E97924"/>
                </a:solidFill>
                <a:latin typeface="Calibri" panose="020F0502020204030204" pitchFamily="34" charset="0"/>
                <a:ea typeface="Calibri" panose="020F0502020204030204" pitchFamily="34" charset="0"/>
                <a:cs typeface="Calibri" panose="020F0502020204030204" pitchFamily="34" charset="0"/>
              </a:rPr>
              <a:t>digitaler</a:t>
            </a:r>
            <a:r>
              <a:rPr lang="en-US" sz="20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E97924"/>
                </a:solidFill>
                <a:latin typeface="Calibri" panose="020F0502020204030204" pitchFamily="34" charset="0"/>
                <a:ea typeface="Calibri" panose="020F0502020204030204" pitchFamily="34" charset="0"/>
                <a:cs typeface="Calibri" panose="020F0502020204030204" pitchFamily="34" charset="0"/>
              </a:rPr>
              <a:t>Inhalte</a:t>
            </a:r>
            <a:r>
              <a:rPr lang="en-US" sz="2000" b="1" dirty="0">
                <a:solidFill>
                  <a:srgbClr val="E97924"/>
                </a:solidFill>
                <a:latin typeface="Calibri" panose="020F0502020204030204" pitchFamily="34" charset="0"/>
                <a:ea typeface="Calibri" panose="020F0502020204030204" pitchFamily="34" charset="0"/>
                <a:cs typeface="Calibri" panose="020F0502020204030204" pitchFamily="34" charset="0"/>
              </a:rPr>
              <a:t>:</a:t>
            </a:r>
            <a:endParaRPr lang="de-DE"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151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9287AAF-77C9-4A6E-BEF1-B33706DF25B6}"/>
              </a:ext>
            </a:extLst>
          </p:cNvPr>
          <p:cNvSpPr>
            <a:spLocks noGrp="1"/>
          </p:cNvSpPr>
          <p:nvPr>
            <p:ph type="body" sz="quarter" idx="30"/>
          </p:nvPr>
        </p:nvSpPr>
        <p:spPr/>
        <p:txBody>
          <a:bodyPr/>
          <a:lstStyle/>
          <a:p>
            <a:r>
              <a:rPr lang="de-DE" dirty="0" err="1"/>
              <a:t>DigiComp</a:t>
            </a:r>
            <a:r>
              <a:rPr lang="de-DE" dirty="0"/>
              <a:t>: Der digitale Kompetenzrahmen</a:t>
            </a:r>
          </a:p>
          <a:p>
            <a:endParaRPr lang="de-DE" dirty="0"/>
          </a:p>
          <a:p>
            <a:endParaRPr lang="de-DE" dirty="0"/>
          </a:p>
        </p:txBody>
      </p:sp>
      <p:pic>
        <p:nvPicPr>
          <p:cNvPr id="4" name="Bildobjekt 1">
            <a:extLst>
              <a:ext uri="{FF2B5EF4-FFF2-40B4-BE49-F238E27FC236}">
                <a16:creationId xmlns:a16="http://schemas.microsoft.com/office/drawing/2014/main" id="{40B616A7-BB9C-4766-B0DB-9F06E9831F03}"/>
              </a:ext>
            </a:extLst>
          </p:cNvPr>
          <p:cNvPicPr>
            <a:picLocks noChangeAspect="1"/>
          </p:cNvPicPr>
          <p:nvPr/>
        </p:nvPicPr>
        <p:blipFill>
          <a:blip r:embed="rId2"/>
          <a:stretch>
            <a:fillRect/>
          </a:stretch>
        </p:blipFill>
        <p:spPr>
          <a:xfrm>
            <a:off x="6802734" y="1472191"/>
            <a:ext cx="4777277" cy="4584405"/>
          </a:xfrm>
          <a:prstGeom prst="rect">
            <a:avLst/>
          </a:prstGeom>
        </p:spPr>
      </p:pic>
      <p:sp>
        <p:nvSpPr>
          <p:cNvPr id="5" name="Textfeld 4">
            <a:extLst>
              <a:ext uri="{FF2B5EF4-FFF2-40B4-BE49-F238E27FC236}">
                <a16:creationId xmlns:a16="http://schemas.microsoft.com/office/drawing/2014/main" id="{C7934283-1189-4F1C-973C-0A0BCE1752A0}"/>
              </a:ext>
            </a:extLst>
          </p:cNvPr>
          <p:cNvSpPr txBox="1"/>
          <p:nvPr/>
        </p:nvSpPr>
        <p:spPr>
          <a:xfrm>
            <a:off x="1068403" y="1827542"/>
            <a:ext cx="5496026" cy="2477601"/>
          </a:xfrm>
          <a:prstGeom prst="rect">
            <a:avLst/>
          </a:prstGeom>
          <a:noFill/>
        </p:spPr>
        <p:txBody>
          <a:bodyPr wrap="square" rtlCol="0">
            <a:spAutoFit/>
          </a:bodyPr>
          <a:lstStyle/>
          <a:p>
            <a:r>
              <a:rPr lang="en-US" sz="1800" b="1" dirty="0">
                <a:solidFill>
                  <a:srgbClr val="E97924"/>
                </a:solidFill>
                <a:latin typeface="Calibri" panose="020F0502020204030204" pitchFamily="34" charset="0"/>
                <a:ea typeface="Calibri" panose="020F0502020204030204" pitchFamily="34" charset="0"/>
                <a:cs typeface="Calibri" panose="020F0502020204030204" pitchFamily="34" charset="0"/>
              </a:rPr>
              <a:t>4. </a:t>
            </a:r>
            <a:r>
              <a:rPr lang="en-US" sz="1800" b="1" dirty="0" err="1">
                <a:solidFill>
                  <a:srgbClr val="E97924"/>
                </a:solidFill>
                <a:latin typeface="Calibri" panose="020F0502020204030204" pitchFamily="34" charset="0"/>
                <a:ea typeface="Calibri" panose="020F0502020204030204" pitchFamily="34" charset="0"/>
                <a:cs typeface="Calibri" panose="020F0502020204030204" pitchFamily="34" charset="0"/>
              </a:rPr>
              <a:t>Sicherheit</a:t>
            </a:r>
            <a:r>
              <a:rPr lang="en-US" sz="1800" b="1" dirty="0">
                <a:solidFill>
                  <a:srgbClr val="E97924"/>
                </a:solidFill>
                <a:latin typeface="Calibri" panose="020F0502020204030204" pitchFamily="34" charset="0"/>
                <a:ea typeface="Calibri" panose="020F0502020204030204" pitchFamily="34" charset="0"/>
                <a:cs typeface="Calibri" panose="020F0502020204030204" pitchFamily="34" charset="0"/>
              </a:rPr>
              <a:t>:</a:t>
            </a:r>
          </a:p>
          <a:p>
            <a:r>
              <a:rPr lang="en-US" sz="7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Schutz von </a:t>
            </a:r>
            <a:r>
              <a:rPr lang="en-US" sz="1800" dirty="0" err="1">
                <a:latin typeface="Calibri" panose="020F0502020204030204" pitchFamily="34" charset="0"/>
                <a:ea typeface="Calibri" panose="020F0502020204030204" pitchFamily="34" charset="0"/>
                <a:cs typeface="Calibri" panose="020F0502020204030204" pitchFamily="34" charset="0"/>
              </a:rPr>
              <a:t>Geräten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Inhalten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persönlichen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Daten</a:t>
            </a:r>
            <a:r>
              <a:rPr lang="en-US" sz="1800" dirty="0">
                <a:latin typeface="Calibri" panose="020F0502020204030204" pitchFamily="34" charset="0"/>
                <a:ea typeface="Calibri" panose="020F0502020204030204" pitchFamily="34" charset="0"/>
                <a:cs typeface="Calibri" panose="020F0502020204030204" pitchFamily="34" charset="0"/>
              </a:rPr>
              <a:t> und der </a:t>
            </a:r>
            <a:r>
              <a:rPr lang="en-US" sz="1800" dirty="0" err="1">
                <a:latin typeface="Calibri" panose="020F0502020204030204" pitchFamily="34" charset="0"/>
                <a:ea typeface="Calibri" panose="020F0502020204030204" pitchFamily="34" charset="0"/>
                <a:cs typeface="Calibri" panose="020F0502020204030204" pitchFamily="34" charset="0"/>
              </a:rPr>
              <a:t>Privatsphäre</a:t>
            </a:r>
            <a:r>
              <a:rPr lang="en-US" sz="1800" dirty="0">
                <a:latin typeface="Calibri" panose="020F0502020204030204" pitchFamily="34" charset="0"/>
                <a:ea typeface="Calibri" panose="020F0502020204030204" pitchFamily="34" charset="0"/>
                <a:cs typeface="Calibri" panose="020F0502020204030204" pitchFamily="34" charset="0"/>
              </a:rPr>
              <a:t> in </a:t>
            </a:r>
            <a:r>
              <a:rPr lang="en-US" sz="1800" dirty="0" err="1">
                <a:latin typeface="Calibri" panose="020F0502020204030204" pitchFamily="34" charset="0"/>
                <a:ea typeface="Calibri" panose="020F0502020204030204" pitchFamily="34" charset="0"/>
                <a:cs typeface="Calibri" panose="020F0502020204030204" pitchFamily="34" charset="0"/>
              </a:rPr>
              <a:t>digitalen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Umgebungen</a:t>
            </a:r>
            <a:r>
              <a:rPr lang="en-US" sz="18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Schutz der </a:t>
            </a:r>
            <a:r>
              <a:rPr lang="en-US" sz="1800" dirty="0" err="1">
                <a:latin typeface="Calibri" panose="020F0502020204030204" pitchFamily="34" charset="0"/>
                <a:ea typeface="Calibri" panose="020F0502020204030204" pitchFamily="34" charset="0"/>
                <a:cs typeface="Calibri" panose="020F0502020204030204" pitchFamily="34" charset="0"/>
              </a:rPr>
              <a:t>physischen</a:t>
            </a:r>
            <a:r>
              <a:rPr lang="en-US" sz="1800" dirty="0">
                <a:latin typeface="Calibri" panose="020F0502020204030204" pitchFamily="34" charset="0"/>
                <a:ea typeface="Calibri" panose="020F0502020204030204" pitchFamily="34" charset="0"/>
                <a:cs typeface="Calibri" panose="020F0502020204030204" pitchFamily="34" charset="0"/>
              </a:rPr>
              <a:t> und </a:t>
            </a:r>
            <a:r>
              <a:rPr lang="en-US" sz="1800" dirty="0" err="1">
                <a:latin typeface="Calibri" panose="020F0502020204030204" pitchFamily="34" charset="0"/>
                <a:ea typeface="Calibri" panose="020F0502020204030204" pitchFamily="34" charset="0"/>
                <a:cs typeface="Calibri" panose="020F0502020204030204" pitchFamily="34" charset="0"/>
              </a:rPr>
              <a:t>psychischen</a:t>
            </a:r>
            <a:r>
              <a:rPr lang="en-US" sz="1800" dirty="0">
                <a:latin typeface="Calibri" panose="020F0502020204030204" pitchFamily="34" charset="0"/>
                <a:ea typeface="Calibri" panose="020F0502020204030204" pitchFamily="34" charset="0"/>
                <a:cs typeface="Calibri" panose="020F0502020204030204" pitchFamily="34" charset="0"/>
              </a:rPr>
              <a:t> Gesundheit und </a:t>
            </a:r>
            <a:r>
              <a:rPr lang="en-US" sz="1800" dirty="0" err="1">
                <a:latin typeface="Calibri" panose="020F0502020204030204" pitchFamily="34" charset="0"/>
                <a:ea typeface="Calibri" panose="020F0502020204030204" pitchFamily="34" charset="0"/>
                <a:cs typeface="Calibri" panose="020F0502020204030204" pitchFamily="34" charset="0"/>
              </a:rPr>
              <a:t>Bewusstsein</a:t>
            </a:r>
            <a:r>
              <a:rPr lang="en-US" sz="1800" dirty="0">
                <a:latin typeface="Calibri" panose="020F0502020204030204" pitchFamily="34" charset="0"/>
                <a:ea typeface="Calibri" panose="020F0502020204030204" pitchFamily="34" charset="0"/>
                <a:cs typeface="Calibri" panose="020F0502020204030204" pitchFamily="34" charset="0"/>
              </a:rPr>
              <a:t> für </a:t>
            </a:r>
            <a:r>
              <a:rPr lang="en-US" sz="1800" dirty="0" err="1">
                <a:latin typeface="Calibri" panose="020F0502020204030204" pitchFamily="34" charset="0"/>
                <a:ea typeface="Calibri" panose="020F0502020204030204" pitchFamily="34" charset="0"/>
                <a:cs typeface="Calibri" panose="020F0502020204030204" pitchFamily="34" charset="0"/>
              </a:rPr>
              <a:t>digitale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Technologien</a:t>
            </a:r>
            <a:r>
              <a:rPr lang="en-US" sz="1800" dirty="0">
                <a:latin typeface="Calibri" panose="020F0502020204030204" pitchFamily="34" charset="0"/>
                <a:ea typeface="Calibri" panose="020F0502020204030204" pitchFamily="34" charset="0"/>
                <a:cs typeface="Calibri" panose="020F0502020204030204" pitchFamily="34" charset="0"/>
              </a:rPr>
              <a:t> für </a:t>
            </a:r>
            <a:r>
              <a:rPr lang="en-US" sz="1800" dirty="0" err="1">
                <a:latin typeface="Calibri" panose="020F0502020204030204" pitchFamily="34" charset="0"/>
                <a:ea typeface="Calibri" panose="020F0502020204030204" pitchFamily="34" charset="0"/>
                <a:cs typeface="Calibri" panose="020F0502020204030204" pitchFamily="34" charset="0"/>
              </a:rPr>
              <a:t>soziales</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Wohlbefinden</a:t>
            </a:r>
            <a:r>
              <a:rPr lang="en-US" sz="1800" dirty="0">
                <a:latin typeface="Calibri" panose="020F0502020204030204" pitchFamily="34" charset="0"/>
                <a:ea typeface="Calibri" panose="020F0502020204030204" pitchFamily="34" charset="0"/>
                <a:cs typeface="Calibri" panose="020F0502020204030204" pitchFamily="34" charset="0"/>
              </a:rPr>
              <a:t> und </a:t>
            </a:r>
            <a:r>
              <a:rPr lang="en-US" sz="1800" dirty="0" err="1">
                <a:latin typeface="Calibri" panose="020F0502020204030204" pitchFamily="34" charset="0"/>
                <a:ea typeface="Calibri" panose="020F0502020204030204" pitchFamily="34" charset="0"/>
                <a:cs typeface="Calibri" panose="020F0502020204030204" pitchFamily="34" charset="0"/>
              </a:rPr>
              <a:t>soziale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Eingliederung</a:t>
            </a:r>
            <a:r>
              <a:rPr lang="en-US" sz="1800"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Sich</a:t>
            </a:r>
            <a:r>
              <a:rPr lang="en-US" sz="1800" dirty="0">
                <a:latin typeface="Calibri" panose="020F0502020204030204" pitchFamily="34" charset="0"/>
                <a:ea typeface="Calibri" panose="020F0502020204030204" pitchFamily="34" charset="0"/>
                <a:cs typeface="Calibri" panose="020F0502020204030204" pitchFamily="34" charset="0"/>
              </a:rPr>
              <a:t> der </a:t>
            </a:r>
            <a:r>
              <a:rPr lang="en-US" sz="1800" dirty="0" err="1">
                <a:latin typeface="Calibri" panose="020F0502020204030204" pitchFamily="34" charset="0"/>
                <a:ea typeface="Calibri" panose="020F0502020204030204" pitchFamily="34" charset="0"/>
                <a:cs typeface="Calibri" panose="020F0502020204030204" pitchFamily="34" charset="0"/>
              </a:rPr>
              <a:t>Umweltauswirkungen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digitaler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Technologien</a:t>
            </a:r>
            <a:r>
              <a:rPr lang="en-US" sz="1800" dirty="0">
                <a:latin typeface="Calibri" panose="020F0502020204030204" pitchFamily="34" charset="0"/>
                <a:ea typeface="Calibri" panose="020F0502020204030204" pitchFamily="34" charset="0"/>
                <a:cs typeface="Calibri" panose="020F0502020204030204" pitchFamily="34" charset="0"/>
              </a:rPr>
              <a:t> und </a:t>
            </a:r>
            <a:r>
              <a:rPr lang="en-US" sz="1800" dirty="0" err="1">
                <a:latin typeface="Calibri" panose="020F0502020204030204" pitchFamily="34" charset="0"/>
                <a:ea typeface="Calibri" panose="020F0502020204030204" pitchFamily="34" charset="0"/>
                <a:cs typeface="Calibri" panose="020F0502020204030204" pitchFamily="34" charset="0"/>
              </a:rPr>
              <a:t>ihrer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Nutzung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bewusst</a:t>
            </a:r>
            <a:r>
              <a:rPr lang="en-US" sz="1800" dirty="0">
                <a:latin typeface="Calibri" panose="020F0502020204030204" pitchFamily="34" charset="0"/>
                <a:ea typeface="Calibri" panose="020F0502020204030204" pitchFamily="34" charset="0"/>
                <a:cs typeface="Calibri" panose="020F0502020204030204" pitchFamily="34" charset="0"/>
              </a:rPr>
              <a:t> sein.</a:t>
            </a:r>
            <a:endParaRPr lang="de-DE" sz="16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86E66990-1B3D-40D0-AD8A-BF2C1DB5367A}"/>
              </a:ext>
            </a:extLst>
          </p:cNvPr>
          <p:cNvSpPr txBox="1"/>
          <p:nvPr/>
        </p:nvSpPr>
        <p:spPr>
          <a:xfrm>
            <a:off x="1068402" y="4494012"/>
            <a:ext cx="5734332" cy="2215991"/>
          </a:xfrm>
          <a:prstGeom prst="rect">
            <a:avLst/>
          </a:prstGeom>
          <a:noFill/>
        </p:spPr>
        <p:txBody>
          <a:bodyPr wrap="square" rtlCol="0">
            <a:spAutoFit/>
          </a:bodyPr>
          <a:lstStyle/>
          <a:p>
            <a:pPr marL="0" indent="0">
              <a:buNone/>
            </a:pPr>
            <a:r>
              <a:rPr lang="en-US" sz="1800" b="1" dirty="0">
                <a:solidFill>
                  <a:srgbClr val="E97924"/>
                </a:solidFill>
                <a:latin typeface="Calibri" panose="020F0502020204030204" pitchFamily="34" charset="0"/>
                <a:ea typeface="Calibri" panose="020F0502020204030204" pitchFamily="34" charset="0"/>
                <a:cs typeface="Calibri" panose="020F0502020204030204" pitchFamily="34" charset="0"/>
              </a:rPr>
              <a:t>5. </a:t>
            </a:r>
            <a:r>
              <a:rPr lang="en-US" sz="1800" b="1" dirty="0" err="1">
                <a:solidFill>
                  <a:srgbClr val="E97924"/>
                </a:solidFill>
                <a:latin typeface="Calibri" panose="020F0502020204030204" pitchFamily="34" charset="0"/>
                <a:ea typeface="Calibri" panose="020F0502020204030204" pitchFamily="34" charset="0"/>
                <a:cs typeface="Calibri" panose="020F0502020204030204" pitchFamily="34" charset="0"/>
              </a:rPr>
              <a:t>Problemlösung</a:t>
            </a:r>
            <a:r>
              <a:rPr lang="en-US" sz="18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700" b="1" dirty="0">
                <a:solidFill>
                  <a:srgbClr val="E97924"/>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err="1">
                <a:latin typeface="Calibri" panose="020F0502020204030204" pitchFamily="34" charset="0"/>
                <a:ea typeface="Calibri" panose="020F0502020204030204" pitchFamily="34" charset="0"/>
                <a:cs typeface="Calibri" panose="020F0502020204030204" pitchFamily="34" charset="0"/>
              </a:rPr>
              <a:t>Erkennen</a:t>
            </a:r>
            <a:r>
              <a:rPr lang="en-US" sz="1800" dirty="0">
                <a:latin typeface="Calibri" panose="020F0502020204030204" pitchFamily="34" charset="0"/>
                <a:ea typeface="Calibri" panose="020F0502020204030204" pitchFamily="34" charset="0"/>
                <a:cs typeface="Calibri" panose="020F0502020204030204" pitchFamily="34" charset="0"/>
              </a:rPr>
              <a:t> von </a:t>
            </a:r>
            <a:r>
              <a:rPr lang="en-US" sz="1800" dirty="0" err="1">
                <a:latin typeface="Calibri" panose="020F0502020204030204" pitchFamily="34" charset="0"/>
                <a:ea typeface="Calibri" panose="020F0502020204030204" pitchFamily="34" charset="0"/>
                <a:cs typeface="Calibri" panose="020F0502020204030204" pitchFamily="34" charset="0"/>
              </a:rPr>
              <a:t>Bedürfnissen</a:t>
            </a:r>
            <a:r>
              <a:rPr lang="en-US" sz="1800" dirty="0">
                <a:latin typeface="Calibri" panose="020F0502020204030204" pitchFamily="34" charset="0"/>
                <a:ea typeface="Calibri" panose="020F0502020204030204" pitchFamily="34" charset="0"/>
                <a:cs typeface="Calibri" panose="020F0502020204030204" pitchFamily="34" charset="0"/>
              </a:rPr>
              <a:t> und </a:t>
            </a:r>
            <a:r>
              <a:rPr lang="en-US" sz="1800" dirty="0" err="1">
                <a:latin typeface="Calibri" panose="020F0502020204030204" pitchFamily="34" charset="0"/>
                <a:ea typeface="Calibri" panose="020F0502020204030204" pitchFamily="34" charset="0"/>
                <a:cs typeface="Calibri" panose="020F0502020204030204" pitchFamily="34" charset="0"/>
              </a:rPr>
              <a:t>Problemen</a:t>
            </a:r>
            <a:r>
              <a:rPr lang="en-US" sz="1800" dirty="0">
                <a:latin typeface="Calibri" panose="020F0502020204030204" pitchFamily="34" charset="0"/>
                <a:ea typeface="Calibri" panose="020F0502020204030204" pitchFamily="34" charset="0"/>
                <a:cs typeface="Calibri" panose="020F0502020204030204" pitchFamily="34" charset="0"/>
              </a:rPr>
              <a:t> und </a:t>
            </a:r>
            <a:r>
              <a:rPr lang="en-US" sz="1800" dirty="0" err="1">
                <a:latin typeface="Calibri" panose="020F0502020204030204" pitchFamily="34" charset="0"/>
                <a:ea typeface="Calibri" panose="020F0502020204030204" pitchFamily="34" charset="0"/>
                <a:cs typeface="Calibri" panose="020F0502020204030204" pitchFamily="34" charset="0"/>
              </a:rPr>
              <a:t>Lösen</a:t>
            </a:r>
            <a:r>
              <a:rPr lang="en-US" sz="1800" dirty="0">
                <a:latin typeface="Calibri" panose="020F0502020204030204" pitchFamily="34" charset="0"/>
                <a:ea typeface="Calibri" panose="020F0502020204030204" pitchFamily="34" charset="0"/>
                <a:cs typeface="Calibri" panose="020F0502020204030204" pitchFamily="34" charset="0"/>
              </a:rPr>
              <a:t> von </a:t>
            </a:r>
            <a:r>
              <a:rPr lang="en-US" sz="1800" dirty="0" err="1">
                <a:latin typeface="Calibri" panose="020F0502020204030204" pitchFamily="34" charset="0"/>
                <a:ea typeface="Calibri" panose="020F0502020204030204" pitchFamily="34" charset="0"/>
                <a:cs typeface="Calibri" panose="020F0502020204030204" pitchFamily="34" charset="0"/>
              </a:rPr>
              <a:t>konzeptionellen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Problemen</a:t>
            </a:r>
            <a:r>
              <a:rPr lang="en-US" sz="1800" dirty="0">
                <a:latin typeface="Calibri" panose="020F0502020204030204" pitchFamily="34" charset="0"/>
                <a:ea typeface="Calibri" panose="020F0502020204030204" pitchFamily="34" charset="0"/>
                <a:cs typeface="Calibri" panose="020F0502020204030204" pitchFamily="34" charset="0"/>
              </a:rPr>
              <a:t> und </a:t>
            </a:r>
            <a:r>
              <a:rPr lang="en-US" sz="1800" dirty="0" err="1">
                <a:latin typeface="Calibri" panose="020F0502020204030204" pitchFamily="34" charset="0"/>
                <a:ea typeface="Calibri" panose="020F0502020204030204" pitchFamily="34" charset="0"/>
                <a:cs typeface="Calibri" panose="020F0502020204030204" pitchFamily="34" charset="0"/>
              </a:rPr>
              <a:t>Problemsituationen</a:t>
            </a:r>
            <a:r>
              <a:rPr lang="en-US" sz="1800" dirty="0">
                <a:latin typeface="Calibri" panose="020F0502020204030204" pitchFamily="34" charset="0"/>
                <a:ea typeface="Calibri" panose="020F0502020204030204" pitchFamily="34" charset="0"/>
                <a:cs typeface="Calibri" panose="020F0502020204030204" pitchFamily="34" charset="0"/>
              </a:rPr>
              <a:t> in </a:t>
            </a:r>
            <a:r>
              <a:rPr lang="en-US" sz="1800" dirty="0" err="1">
                <a:latin typeface="Calibri" panose="020F0502020204030204" pitchFamily="34" charset="0"/>
                <a:ea typeface="Calibri" panose="020F0502020204030204" pitchFamily="34" charset="0"/>
                <a:cs typeface="Calibri" panose="020F0502020204030204" pitchFamily="34" charset="0"/>
              </a:rPr>
              <a:t>digitalen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Umgebungen</a:t>
            </a:r>
            <a:r>
              <a:rPr lang="en-US" sz="18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err="1">
                <a:latin typeface="Calibri" panose="020F0502020204030204" pitchFamily="34" charset="0"/>
                <a:ea typeface="Calibri" panose="020F0502020204030204" pitchFamily="34" charset="0"/>
                <a:cs typeface="Calibri" panose="020F0502020204030204" pitchFamily="34" charset="0"/>
              </a:rPr>
              <a:t>Nutzung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digitaler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Werkzeuge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zur</a:t>
            </a:r>
            <a:r>
              <a:rPr lang="en-US" sz="1800" dirty="0">
                <a:latin typeface="Calibri" panose="020F0502020204030204" pitchFamily="34" charset="0"/>
                <a:ea typeface="Calibri" panose="020F0502020204030204" pitchFamily="34" charset="0"/>
                <a:cs typeface="Calibri" panose="020F0502020204030204" pitchFamily="34" charset="0"/>
              </a:rPr>
              <a:t> Innovation von </a:t>
            </a:r>
            <a:r>
              <a:rPr lang="en-US" sz="1800" dirty="0" err="1">
                <a:latin typeface="Calibri" panose="020F0502020204030204" pitchFamily="34" charset="0"/>
                <a:ea typeface="Calibri" panose="020F0502020204030204" pitchFamily="34" charset="0"/>
                <a:cs typeface="Calibri" panose="020F0502020204030204" pitchFamily="34" charset="0"/>
              </a:rPr>
              <a:t>Prozessen</a:t>
            </a:r>
            <a:r>
              <a:rPr lang="en-US" sz="1800" dirty="0">
                <a:latin typeface="Calibri" panose="020F0502020204030204" pitchFamily="34" charset="0"/>
                <a:ea typeface="Calibri" panose="020F0502020204030204" pitchFamily="34" charset="0"/>
                <a:cs typeface="Calibri" panose="020F0502020204030204" pitchFamily="34" charset="0"/>
              </a:rPr>
              <a:t> und </a:t>
            </a:r>
            <a:r>
              <a:rPr lang="en-US" sz="1800" dirty="0" err="1">
                <a:latin typeface="Calibri" panose="020F0502020204030204" pitchFamily="34" charset="0"/>
                <a:ea typeface="Calibri" panose="020F0502020204030204" pitchFamily="34" charset="0"/>
                <a:cs typeface="Calibri" panose="020F0502020204030204" pitchFamily="34" charset="0"/>
              </a:rPr>
              <a:t>Produkten</a:t>
            </a:r>
            <a:r>
              <a:rPr lang="en-US" sz="18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800" dirty="0" err="1">
                <a:latin typeface="Calibri" panose="020F0502020204030204" pitchFamily="34" charset="0"/>
                <a:ea typeface="Calibri" panose="020F0502020204030204" pitchFamily="34" charset="0"/>
                <a:cs typeface="Calibri" panose="020F0502020204030204" pitchFamily="34" charset="0"/>
              </a:rPr>
              <a:t>Mit</a:t>
            </a:r>
            <a:r>
              <a:rPr lang="en-US" sz="1800" dirty="0">
                <a:latin typeface="Calibri" panose="020F0502020204030204" pitchFamily="34" charset="0"/>
                <a:ea typeface="Calibri" panose="020F0502020204030204" pitchFamily="34" charset="0"/>
                <a:cs typeface="Calibri" panose="020F0502020204030204" pitchFamily="34" charset="0"/>
              </a:rPr>
              <a:t> der </a:t>
            </a:r>
            <a:r>
              <a:rPr lang="en-US" sz="1800" dirty="0" err="1">
                <a:latin typeface="Calibri" panose="020F0502020204030204" pitchFamily="34" charset="0"/>
                <a:ea typeface="Calibri" panose="020F0502020204030204" pitchFamily="34" charset="0"/>
                <a:cs typeface="Calibri" panose="020F0502020204030204" pitchFamily="34" charset="0"/>
              </a:rPr>
              <a:t>digitalen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Entwicklung</a:t>
            </a:r>
            <a:r>
              <a:rPr lang="en-US" sz="1800" dirty="0">
                <a:latin typeface="Calibri" panose="020F0502020204030204" pitchFamily="34" charset="0"/>
                <a:ea typeface="Calibri" panose="020F0502020204030204" pitchFamily="34" charset="0"/>
                <a:cs typeface="Calibri" panose="020F0502020204030204" pitchFamily="34" charset="0"/>
              </a:rPr>
              <a:t> Schritt </a:t>
            </a:r>
            <a:r>
              <a:rPr lang="en-US" sz="1800" dirty="0" err="1">
                <a:latin typeface="Calibri" panose="020F0502020204030204" pitchFamily="34" charset="0"/>
                <a:ea typeface="Calibri" panose="020F0502020204030204" pitchFamily="34" charset="0"/>
                <a:cs typeface="Calibri" panose="020F0502020204030204" pitchFamily="34" charset="0"/>
              </a:rPr>
              <a:t>halten</a:t>
            </a:r>
            <a:r>
              <a:rPr lang="en-US" sz="18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3968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p:txBody>
          <a:bodyPr/>
          <a:lstStyle/>
          <a:p>
            <a:r>
              <a:rPr lang="en-US" dirty="0"/>
              <a:t>Anwendung von </a:t>
            </a:r>
            <a:r>
              <a:rPr lang="en-US" dirty="0" err="1"/>
              <a:t>DigiComp </a:t>
            </a:r>
            <a:r>
              <a:rPr lang="en-US" dirty="0"/>
              <a:t>in der Wirtschaft</a:t>
            </a:r>
          </a:p>
          <a:p>
            <a:endParaRPr lang="sv-SE" dirty="0"/>
          </a:p>
        </p:txBody>
      </p:sp>
      <p:sp>
        <p:nvSpPr>
          <p:cNvPr id="3" name="Platshållare för text 2"/>
          <p:cNvSpPr>
            <a:spLocks noGrp="1"/>
          </p:cNvSpPr>
          <p:nvPr>
            <p:ph type="body" sz="quarter" idx="48"/>
          </p:nvPr>
        </p:nvSpPr>
        <p:spPr/>
        <p:txBody>
          <a:bodyPr/>
          <a:lstStyle/>
          <a:p>
            <a:pPr fontAlgn="base"/>
            <a:r>
              <a:rPr lang="en-US" sz="2000" b="1" i="1" dirty="0">
                <a:solidFill>
                  <a:srgbClr val="0C2D45"/>
                </a:solidFill>
                <a:latin typeface="Calibri" panose="020F0502020204030204" pitchFamily="34" charset="0"/>
                <a:ea typeface="Open Sans" panose="020B0606030504020204" pitchFamily="34" charset="0"/>
              </a:rPr>
              <a:t>Nutzung digitaler Tools für Kommunikation und </a:t>
            </a:r>
            <a:r>
              <a:rPr lang="en-US" sz="2000" b="1" i="1" dirty="0" err="1">
                <a:solidFill>
                  <a:srgbClr val="0C2D45"/>
                </a:solidFill>
                <a:latin typeface="Calibri" panose="020F0502020204030204" pitchFamily="34" charset="0"/>
                <a:ea typeface="Open Sans" panose="020B0606030504020204" pitchFamily="34" charset="0"/>
              </a:rPr>
              <a:t>Zusammenarbeit</a:t>
            </a:r>
            <a:endParaRPr lang="en-US" sz="2000" b="1" i="1" dirty="0"/>
          </a:p>
          <a:p>
            <a:pPr fontAlgn="base"/>
            <a:r>
              <a:rPr lang="en-US" sz="1600" dirty="0">
                <a:solidFill>
                  <a:srgbClr val="0C2D45"/>
                </a:solidFill>
                <a:latin typeface="Calibri" panose="020F0502020204030204" pitchFamily="34" charset="0"/>
                <a:ea typeface="Open Sans" panose="020B0606030504020204" pitchFamily="34" charset="0"/>
              </a:rPr>
              <a:t> </a:t>
            </a:r>
            <a:br>
              <a:rPr lang="en-US" sz="2000" dirty="0">
                <a:solidFill>
                  <a:srgbClr val="0C2D45"/>
                </a:solidFill>
                <a:latin typeface="Calibri" panose="020F0502020204030204" pitchFamily="34" charset="0"/>
                <a:ea typeface="Open Sans" panose="020B0606030504020204" pitchFamily="34" charset="0"/>
              </a:rPr>
            </a:br>
            <a:r>
              <a:rPr lang="en-US" sz="2000" dirty="0">
                <a:solidFill>
                  <a:srgbClr val="0C2D45"/>
                </a:solidFill>
                <a:latin typeface="Calibri" panose="020F0502020204030204" pitchFamily="34" charset="0"/>
                <a:ea typeface="Open Sans" panose="020B0606030504020204" pitchFamily="34" charset="0"/>
              </a:rPr>
              <a:t>Unternehmen können davon profitieren, indem sie die internen und externen Kommunikationsprozesse verbessern, die Zusammenarbeit zwischen Teams fördern und die Interaktion mit Kunden verbessern.</a:t>
            </a:r>
          </a:p>
          <a:p>
            <a:pPr fontAlgn="base"/>
            <a:endParaRPr lang="en-US" sz="2000" dirty="0"/>
          </a:p>
          <a:p>
            <a:pPr fontAlgn="base"/>
            <a:r>
              <a:rPr lang="en-US" sz="2000" b="1" i="1" dirty="0" err="1"/>
              <a:t>Datengesteuerte</a:t>
            </a:r>
            <a:r>
              <a:rPr lang="en-US" sz="2000" b="1" i="1" dirty="0"/>
              <a:t> Entscheidungen und Marketing</a:t>
            </a:r>
          </a:p>
          <a:p>
            <a:pPr fontAlgn="base"/>
            <a:r>
              <a:rPr lang="en-US" sz="1600" dirty="0"/>
              <a:t> </a:t>
            </a:r>
            <a:br>
              <a:rPr lang="en-US" sz="2000" dirty="0"/>
            </a:br>
            <a:r>
              <a:rPr lang="en-US" sz="2000" dirty="0" err="1">
                <a:solidFill>
                  <a:srgbClr val="0C2D45"/>
                </a:solidFill>
                <a:latin typeface="Calibri" panose="020F0502020204030204" pitchFamily="34" charset="0"/>
                <a:ea typeface="Open Sans" panose="020B0606030504020204" pitchFamily="34" charset="0"/>
              </a:rPr>
              <a:t>DigiComp</a:t>
            </a:r>
            <a:r>
              <a:rPr lang="en-US" sz="2000" dirty="0">
                <a:solidFill>
                  <a:srgbClr val="0C2D45"/>
                </a:solidFill>
                <a:latin typeface="Calibri" panose="020F0502020204030204" pitchFamily="34" charset="0"/>
                <a:ea typeface="Open Sans" panose="020B0606030504020204" pitchFamily="34" charset="0"/>
              </a:rPr>
              <a:t> hilft sicherzustellen, dass die Teams in der Erstellung sicherer digitaler Inhalte, der Nutzung sozialer Medien und dem Verständnis von Datenanalysen für eine gezieltere und effektivere datengestützte Entscheidungsfindung geschult </a:t>
            </a:r>
            <a:r>
              <a:rPr lang="en-US" sz="2000" dirty="0" err="1">
                <a:solidFill>
                  <a:srgbClr val="0C2D45"/>
                </a:solidFill>
                <a:latin typeface="Calibri" panose="020F0502020204030204" pitchFamily="34" charset="0"/>
                <a:ea typeface="Open Sans" panose="020B0606030504020204" pitchFamily="34" charset="0"/>
              </a:rPr>
              <a:t>sind</a:t>
            </a:r>
            <a:r>
              <a:rPr lang="en-US" sz="2000" dirty="0">
                <a:solidFill>
                  <a:srgbClr val="0C2D45"/>
                </a:solidFill>
                <a:latin typeface="Calibri" panose="020F0502020204030204" pitchFamily="34" charset="0"/>
                <a:ea typeface="Open Sans" panose="020B0606030504020204" pitchFamily="34" charset="0"/>
              </a:rPr>
              <a:t>.</a:t>
            </a:r>
          </a:p>
          <a:p>
            <a:pPr fontAlgn="base"/>
            <a:r>
              <a:rPr lang="en-US" sz="2000" b="1" i="1" dirty="0"/>
              <a:t>Cybersecurity und</a:t>
            </a:r>
          </a:p>
          <a:p>
            <a:pPr fontAlgn="base"/>
            <a:r>
              <a:rPr lang="en-US" sz="2000" b="1" i="1" dirty="0" err="1"/>
              <a:t>Datenschutz</a:t>
            </a:r>
            <a:endParaRPr lang="en-US" sz="2000" b="1" i="1" dirty="0"/>
          </a:p>
          <a:p>
            <a:pPr fontAlgn="base"/>
            <a:r>
              <a:rPr lang="en-US" sz="3600" dirty="0"/>
              <a:t> </a:t>
            </a:r>
            <a:br>
              <a:rPr lang="en-US" sz="2000" dirty="0"/>
            </a:br>
            <a:r>
              <a:rPr lang="en-US" sz="2000" dirty="0" err="1"/>
              <a:t>Unternehmen</a:t>
            </a:r>
            <a:r>
              <a:rPr lang="en-US" sz="2000" dirty="0"/>
              <a:t> </a:t>
            </a:r>
            <a:r>
              <a:rPr lang="en-US" sz="2000" dirty="0" err="1"/>
              <a:t>sollten</a:t>
            </a:r>
            <a:r>
              <a:rPr lang="en-US" sz="2000" dirty="0"/>
              <a:t> </a:t>
            </a:r>
            <a:r>
              <a:rPr lang="en-US" sz="2000" dirty="0" err="1"/>
              <a:t>mithilfe</a:t>
            </a:r>
            <a:r>
              <a:rPr lang="en-US" sz="2000" dirty="0"/>
              <a:t> des </a:t>
            </a:r>
            <a:r>
              <a:rPr lang="en-US" sz="2000" dirty="0" err="1"/>
              <a:t>DigiComp</a:t>
            </a:r>
            <a:r>
              <a:rPr lang="en-US" sz="2000" dirty="0"/>
              <a:t> das Bewusstsein ihrer Mitarbeiter für die digitale </a:t>
            </a:r>
            <a:r>
              <a:rPr lang="en-US" sz="2000" dirty="0" err="1"/>
              <a:t>Sicherheit</a:t>
            </a:r>
            <a:r>
              <a:rPr lang="en-US" sz="2000" dirty="0"/>
              <a:t> </a:t>
            </a:r>
            <a:r>
              <a:rPr lang="en-US" sz="2000" dirty="0" err="1"/>
              <a:t>schärfen</a:t>
            </a:r>
            <a:r>
              <a:rPr lang="en-US" sz="2000" dirty="0"/>
              <a:t>, das Risiko von Cyber-</a:t>
            </a:r>
            <a:r>
              <a:rPr lang="en-US" sz="2000" dirty="0" err="1"/>
              <a:t>Bedrohungen</a:t>
            </a:r>
            <a:r>
              <a:rPr lang="en-US" sz="2000" dirty="0"/>
              <a:t> verringern und die Einhaltung von </a:t>
            </a:r>
            <a:r>
              <a:rPr lang="en-US" sz="2000" dirty="0" err="1"/>
              <a:t>Datenschutzbestimmungen</a:t>
            </a:r>
            <a:r>
              <a:rPr lang="en-US" sz="2000" dirty="0"/>
              <a:t>  gewährleisten.</a:t>
            </a:r>
            <a:endParaRPr lang="en-US" sz="2000" b="1" i="1" dirty="0"/>
          </a:p>
        </p:txBody>
      </p:sp>
    </p:spTree>
    <p:extLst>
      <p:ext uri="{BB962C8B-B14F-4D97-AF65-F5344CB8AC3E}">
        <p14:creationId xmlns:p14="http://schemas.microsoft.com/office/powerpoint/2010/main" val="2330940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630916" y="3162907"/>
            <a:ext cx="3903739" cy="2348104"/>
          </a:xfrm>
        </p:spPr>
        <p:txBody>
          <a:bodyPr/>
          <a:lstStyle/>
          <a:p>
            <a:r>
              <a:rPr lang="de-DE" dirty="0"/>
              <a:t>Die Bereitschaft für Investoren und wie man Finanzmittel gewinnt</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latshållare för bild 6">
            <a:extLst>
              <a:ext uri="{FF2B5EF4-FFF2-40B4-BE49-F238E27FC236}">
                <a16:creationId xmlns:a16="http://schemas.microsoft.com/office/drawing/2014/main" id="{105D4367-310F-47F1-BA1B-65748AD35455}"/>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2636" r="22636"/>
          <a:stretch>
            <a:fillRect/>
          </a:stretch>
        </p:blipFill>
        <p:spPr>
          <a:xfrm>
            <a:off x="6878638" y="0"/>
            <a:ext cx="5364162" cy="6326188"/>
          </a:xfrm>
        </p:spPr>
      </p:pic>
    </p:spTree>
    <p:extLst>
      <p:ext uri="{BB962C8B-B14F-4D97-AF65-F5344CB8AC3E}">
        <p14:creationId xmlns:p14="http://schemas.microsoft.com/office/powerpoint/2010/main" val="2457731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099BBDC2-1B60-4813-8E28-C9B9744C8084}"/>
              </a:ext>
            </a:extLst>
          </p:cNvPr>
          <p:cNvPicPr>
            <a:picLocks noGrp="1" noChangeAspect="1"/>
          </p:cNvPicPr>
          <p:nvPr>
            <p:ph type="pic" sz="quarter" idx="15"/>
          </p:nvPr>
        </p:nvPicPr>
        <p:blipFill rotWithShape="1">
          <a:blip r:embed="rId2"/>
          <a:srcRect l="25420" t="-457" r="42544" b="457"/>
          <a:stretch/>
        </p:blipFill>
        <p:spPr>
          <a:xfrm>
            <a:off x="415637" y="0"/>
            <a:ext cx="3117272" cy="6484742"/>
          </a:xfrm>
        </p:spPr>
      </p:pic>
      <p:sp>
        <p:nvSpPr>
          <p:cNvPr id="5" name="Text Placeholder 11">
            <a:extLst>
              <a:ext uri="{FF2B5EF4-FFF2-40B4-BE49-F238E27FC236}">
                <a16:creationId xmlns:a16="http://schemas.microsoft.com/office/drawing/2014/main" id="{C2C526B1-6EE6-4712-BCAF-B5CB3058AB11}"/>
              </a:ext>
            </a:extLst>
          </p:cNvPr>
          <p:cNvSpPr txBox="1">
            <a:spLocks/>
          </p:cNvSpPr>
          <p:nvPr/>
        </p:nvSpPr>
        <p:spPr>
          <a:xfrm>
            <a:off x="3940446" y="1901464"/>
            <a:ext cx="7638746" cy="2892993"/>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Font typeface="Arial" panose="020B0604020202020204" pitchFamily="34" charset="0"/>
              <a:buNone/>
            </a:pPr>
            <a:br>
              <a:rPr lang="en-US" sz="2000" dirty="0"/>
            </a:br>
            <a:r>
              <a:rPr lang="en-US" sz="2000" dirty="0" err="1"/>
              <a:t>Investorenbereitschaft</a:t>
            </a:r>
            <a:r>
              <a:rPr lang="en-US" sz="2000" dirty="0"/>
              <a:t> </a:t>
            </a:r>
            <a:r>
              <a:rPr lang="en-US" sz="2000" dirty="0" err="1"/>
              <a:t>ist</a:t>
            </a:r>
            <a:r>
              <a:rPr lang="en-US" sz="2000" dirty="0"/>
              <a:t> der </a:t>
            </a:r>
            <a:r>
              <a:rPr lang="en-US" sz="2000" dirty="0" err="1"/>
              <a:t>Zustand</a:t>
            </a:r>
            <a:r>
              <a:rPr lang="en-US" sz="2000" dirty="0"/>
              <a:t>, den </a:t>
            </a:r>
            <a:r>
              <a:rPr lang="en-US" sz="2000" dirty="0" err="1"/>
              <a:t>ein</a:t>
            </a:r>
            <a:r>
              <a:rPr lang="en-US" sz="2000" dirty="0"/>
              <a:t> </a:t>
            </a:r>
            <a:r>
              <a:rPr lang="en-US" sz="2000" dirty="0" err="1"/>
              <a:t>Unternehmen</a:t>
            </a:r>
            <a:r>
              <a:rPr lang="en-US" sz="2000" dirty="0"/>
              <a:t> </a:t>
            </a:r>
            <a:r>
              <a:rPr lang="en-US" sz="2000" dirty="0" err="1"/>
              <a:t>oder</a:t>
            </a:r>
            <a:r>
              <a:rPr lang="en-US" sz="2000" dirty="0"/>
              <a:t> </a:t>
            </a:r>
            <a:r>
              <a:rPr lang="en-US" sz="2000" dirty="0" err="1"/>
              <a:t>ein</a:t>
            </a:r>
            <a:r>
              <a:rPr lang="en-US" sz="2000" dirty="0"/>
              <a:t> </a:t>
            </a:r>
            <a:r>
              <a:rPr lang="en-US" sz="2000" dirty="0" err="1"/>
              <a:t>Unternehmer</a:t>
            </a:r>
            <a:r>
              <a:rPr lang="en-US" sz="2000" dirty="0"/>
              <a:t> </a:t>
            </a:r>
            <a:r>
              <a:rPr lang="en-US" sz="2000" dirty="0" err="1"/>
              <a:t>erreicht</a:t>
            </a:r>
            <a:r>
              <a:rPr lang="en-US" sz="2000" dirty="0"/>
              <a:t>, um </a:t>
            </a:r>
            <a:r>
              <a:rPr lang="en-US" sz="2000" dirty="0" err="1"/>
              <a:t>Investitionen</a:t>
            </a:r>
            <a:r>
              <a:rPr lang="en-US" sz="2000" dirty="0"/>
              <a:t> von </a:t>
            </a:r>
            <a:r>
              <a:rPr lang="en-US" sz="2000" dirty="0" err="1"/>
              <a:t>potenziellen</a:t>
            </a:r>
            <a:r>
              <a:rPr lang="en-US" sz="2000" dirty="0"/>
              <a:t> </a:t>
            </a:r>
            <a:r>
              <a:rPr lang="en-US" sz="2000" dirty="0" err="1"/>
              <a:t>Investoren</a:t>
            </a:r>
            <a:r>
              <a:rPr lang="en-US" sz="2000" dirty="0"/>
              <a:t> </a:t>
            </a:r>
            <a:r>
              <a:rPr lang="en-US" sz="2000" dirty="0" err="1"/>
              <a:t>anzuziehen</a:t>
            </a:r>
            <a:r>
              <a:rPr lang="en-US" sz="2000" dirty="0"/>
              <a:t> und </a:t>
            </a:r>
            <a:r>
              <a:rPr lang="en-US" sz="2000" dirty="0" err="1"/>
              <a:t>zu</a:t>
            </a:r>
            <a:r>
              <a:rPr lang="en-US" sz="2000" dirty="0"/>
              <a:t> </a:t>
            </a:r>
            <a:r>
              <a:rPr lang="en-US" sz="2000" dirty="0" err="1"/>
              <a:t>sichern</a:t>
            </a:r>
            <a:r>
              <a:rPr lang="en-US" sz="2000" dirty="0"/>
              <a:t>. Die </a:t>
            </a:r>
            <a:r>
              <a:rPr lang="en-US" sz="2000" dirty="0" err="1"/>
              <a:t>Beschaffung</a:t>
            </a:r>
            <a:r>
              <a:rPr lang="en-US" sz="2000" dirty="0"/>
              <a:t> von </a:t>
            </a:r>
            <a:r>
              <a:rPr lang="en-US" sz="2000" dirty="0" err="1"/>
              <a:t>Finanzmitteln</a:t>
            </a:r>
            <a:r>
              <a:rPr lang="en-US" sz="2000" dirty="0"/>
              <a:t> </a:t>
            </a:r>
            <a:r>
              <a:rPr lang="en-US" sz="2000" dirty="0" err="1"/>
              <a:t>für</a:t>
            </a:r>
            <a:r>
              <a:rPr lang="en-US" sz="2000" dirty="0"/>
              <a:t> </a:t>
            </a:r>
            <a:r>
              <a:rPr lang="en-US" sz="2000" dirty="0" err="1"/>
              <a:t>ein</a:t>
            </a:r>
            <a:r>
              <a:rPr lang="en-US" sz="2000" dirty="0"/>
              <a:t> </a:t>
            </a:r>
            <a:r>
              <a:rPr lang="en-US" sz="2000" dirty="0" err="1"/>
              <a:t>Unternehmen</a:t>
            </a:r>
            <a:r>
              <a:rPr lang="en-US" sz="2000" dirty="0"/>
              <a:t> </a:t>
            </a:r>
            <a:r>
              <a:rPr lang="en-US" sz="2000" dirty="0" err="1"/>
              <a:t>ist</a:t>
            </a:r>
            <a:r>
              <a:rPr lang="en-US" sz="2000" dirty="0"/>
              <a:t> </a:t>
            </a:r>
            <a:r>
              <a:rPr lang="en-US" sz="2000" dirty="0" err="1"/>
              <a:t>ein</a:t>
            </a:r>
            <a:r>
              <a:rPr lang="en-US" sz="2000" dirty="0"/>
              <a:t> </a:t>
            </a:r>
            <a:r>
              <a:rPr lang="en-US" sz="2000" dirty="0" err="1"/>
              <a:t>vielschichtiger</a:t>
            </a:r>
            <a:r>
              <a:rPr lang="en-US" sz="2000" dirty="0"/>
              <a:t> </a:t>
            </a:r>
            <a:r>
              <a:rPr lang="en-US" sz="2000" dirty="0" err="1"/>
              <a:t>Prozess</a:t>
            </a:r>
            <a:r>
              <a:rPr lang="en-US" sz="2000" dirty="0"/>
              <a:t>, </a:t>
            </a:r>
            <a:r>
              <a:rPr lang="en-US" sz="2000" dirty="0" err="1"/>
              <a:t>bei</a:t>
            </a:r>
            <a:r>
              <a:rPr lang="en-US" sz="2000" dirty="0"/>
              <a:t> dem es </a:t>
            </a:r>
            <a:r>
              <a:rPr lang="en-US" sz="2000" dirty="0" err="1"/>
              <a:t>nicht</a:t>
            </a:r>
            <a:r>
              <a:rPr lang="en-US" sz="2000" dirty="0"/>
              <a:t> </a:t>
            </a:r>
            <a:r>
              <a:rPr lang="en-US" sz="2000" dirty="0" err="1"/>
              <a:t>nur</a:t>
            </a:r>
            <a:r>
              <a:rPr lang="en-US" sz="2000" dirty="0"/>
              <a:t> um </a:t>
            </a:r>
            <a:r>
              <a:rPr lang="en-US" sz="2000" dirty="0" err="1"/>
              <a:t>eine</a:t>
            </a:r>
            <a:r>
              <a:rPr lang="en-US" sz="2000" dirty="0"/>
              <a:t> </a:t>
            </a:r>
            <a:r>
              <a:rPr lang="en-US" sz="2000" dirty="0" err="1"/>
              <a:t>überzeugende</a:t>
            </a:r>
            <a:r>
              <a:rPr lang="en-US" sz="2000" dirty="0"/>
              <a:t> </a:t>
            </a:r>
            <a:r>
              <a:rPr lang="en-US" sz="2000" dirty="0" err="1"/>
              <a:t>Geschäftsidee</a:t>
            </a:r>
            <a:r>
              <a:rPr lang="en-US" sz="2000" dirty="0"/>
              <a:t> </a:t>
            </a:r>
            <a:r>
              <a:rPr lang="en-US" sz="2000" dirty="0" err="1"/>
              <a:t>geht</a:t>
            </a:r>
            <a:r>
              <a:rPr lang="en-US" sz="2000" dirty="0"/>
              <a:t>, </a:t>
            </a:r>
            <a:r>
              <a:rPr lang="en-US" sz="2000" dirty="0" err="1"/>
              <a:t>sondern</a:t>
            </a:r>
            <a:r>
              <a:rPr lang="en-US" sz="2000" dirty="0"/>
              <a:t> </a:t>
            </a:r>
            <a:r>
              <a:rPr lang="en-US" sz="2000" dirty="0" err="1"/>
              <a:t>auch</a:t>
            </a:r>
            <a:r>
              <a:rPr lang="en-US" sz="2000" dirty="0"/>
              <a:t> </a:t>
            </a:r>
            <a:r>
              <a:rPr lang="en-US" sz="2000" dirty="0" err="1"/>
              <a:t>darum</a:t>
            </a:r>
            <a:r>
              <a:rPr lang="en-US" sz="2000" dirty="0"/>
              <a:t>, den </a:t>
            </a:r>
            <a:r>
              <a:rPr lang="en-US" sz="2000" dirty="0" err="1"/>
              <a:t>Investoren</a:t>
            </a:r>
            <a:r>
              <a:rPr lang="en-US" sz="2000" dirty="0"/>
              <a:t> </a:t>
            </a:r>
            <a:r>
              <a:rPr lang="en-US" sz="2000" dirty="0" err="1"/>
              <a:t>zu</a:t>
            </a:r>
            <a:r>
              <a:rPr lang="en-US" sz="2000" dirty="0"/>
              <a:t> </a:t>
            </a:r>
            <a:r>
              <a:rPr lang="en-US" sz="2000" dirty="0" err="1"/>
              <a:t>zeigen</a:t>
            </a:r>
            <a:r>
              <a:rPr lang="en-US" sz="2000" dirty="0"/>
              <a:t>, </a:t>
            </a:r>
            <a:r>
              <a:rPr lang="en-US" sz="2000" dirty="0" err="1"/>
              <a:t>dass</a:t>
            </a:r>
            <a:r>
              <a:rPr lang="en-US" sz="2000" dirty="0"/>
              <a:t> das </a:t>
            </a:r>
            <a:r>
              <a:rPr lang="en-US" sz="2000" dirty="0" err="1"/>
              <a:t>Unternehmen</a:t>
            </a:r>
            <a:r>
              <a:rPr lang="en-US" sz="2000" dirty="0"/>
              <a:t> gut </a:t>
            </a:r>
            <a:r>
              <a:rPr lang="en-US" sz="2000" dirty="0" err="1"/>
              <a:t>positioniert</a:t>
            </a:r>
            <a:r>
              <a:rPr lang="en-US" sz="2000" dirty="0"/>
              <a:t> </a:t>
            </a:r>
            <a:r>
              <a:rPr lang="en-US" sz="2000" dirty="0" err="1"/>
              <a:t>ist</a:t>
            </a:r>
            <a:r>
              <a:rPr lang="en-US" sz="2000" dirty="0"/>
              <a:t>, um </a:t>
            </a:r>
            <a:r>
              <a:rPr lang="en-US" sz="2000" dirty="0" err="1"/>
              <a:t>erfolgreich</a:t>
            </a:r>
            <a:r>
              <a:rPr lang="en-US" sz="2000" dirty="0"/>
              <a:t> </a:t>
            </a:r>
            <a:r>
              <a:rPr lang="en-US" sz="2000" dirty="0" err="1"/>
              <a:t>zu</a:t>
            </a:r>
            <a:r>
              <a:rPr lang="en-US" sz="2000" dirty="0"/>
              <a:t> sein. </a:t>
            </a:r>
            <a:br>
              <a:rPr lang="en-US" sz="2000" dirty="0"/>
            </a:br>
            <a:r>
              <a:rPr lang="en-US" sz="2000" dirty="0"/>
              <a:t>In </a:t>
            </a:r>
            <a:r>
              <a:rPr lang="en-US" sz="2000" dirty="0" err="1"/>
              <a:t>diesem</a:t>
            </a:r>
            <a:r>
              <a:rPr lang="en-US" sz="2000" dirty="0"/>
              <a:t> </a:t>
            </a:r>
            <a:r>
              <a:rPr lang="en-US" sz="2000" dirty="0" err="1"/>
              <a:t>Abschnitt</a:t>
            </a:r>
            <a:r>
              <a:rPr lang="en-US" sz="2000" dirty="0"/>
              <a:t> </a:t>
            </a:r>
            <a:r>
              <a:rPr lang="en-US" sz="2000" dirty="0" err="1"/>
              <a:t>erfahren</a:t>
            </a:r>
            <a:r>
              <a:rPr lang="en-US" sz="2000" dirty="0"/>
              <a:t> Sie </a:t>
            </a:r>
            <a:r>
              <a:rPr lang="en-US" sz="2000" dirty="0" err="1"/>
              <a:t>mehr</a:t>
            </a:r>
            <a:r>
              <a:rPr lang="en-US" sz="2000" dirty="0"/>
              <a:t> </a:t>
            </a:r>
            <a:r>
              <a:rPr lang="en-US" sz="2000" dirty="0" err="1"/>
              <a:t>über</a:t>
            </a:r>
            <a:r>
              <a:rPr lang="en-US" sz="2000" dirty="0"/>
              <a:t> die </a:t>
            </a:r>
            <a:r>
              <a:rPr lang="en-US" sz="2000" dirty="0" err="1"/>
              <a:t>Schlüsselelemente</a:t>
            </a:r>
            <a:r>
              <a:rPr lang="en-US" sz="2000" dirty="0"/>
              <a:t>, die </a:t>
            </a:r>
            <a:r>
              <a:rPr lang="en-US" sz="2000" dirty="0" err="1"/>
              <a:t>für</a:t>
            </a:r>
            <a:r>
              <a:rPr lang="en-US" sz="2000" dirty="0"/>
              <a:t> die </a:t>
            </a:r>
            <a:r>
              <a:rPr lang="en-US" sz="2000" dirty="0" err="1"/>
              <a:t>Bereitschaft</a:t>
            </a:r>
            <a:r>
              <a:rPr lang="en-US" sz="2000" dirty="0"/>
              <a:t> von </a:t>
            </a:r>
            <a:r>
              <a:rPr lang="en-US" sz="2000" dirty="0" err="1"/>
              <a:t>Investoren</a:t>
            </a:r>
            <a:r>
              <a:rPr lang="en-US" sz="2000" dirty="0"/>
              <a:t> und die </a:t>
            </a:r>
            <a:r>
              <a:rPr lang="en-US" sz="2000" dirty="0" err="1"/>
              <a:t>Gewinnung</a:t>
            </a:r>
            <a:r>
              <a:rPr lang="en-US" sz="2000" dirty="0"/>
              <a:t> von </a:t>
            </a:r>
            <a:r>
              <a:rPr lang="en-US" sz="2000" dirty="0" err="1"/>
              <a:t>Finanzmitteln</a:t>
            </a:r>
            <a:r>
              <a:rPr lang="en-US" sz="2000" dirty="0"/>
              <a:t> </a:t>
            </a:r>
            <a:r>
              <a:rPr lang="en-US" sz="2000" dirty="0" err="1"/>
              <a:t>zu</a:t>
            </a:r>
            <a:r>
              <a:rPr lang="en-US" sz="2000" dirty="0"/>
              <a:t> </a:t>
            </a:r>
            <a:r>
              <a:rPr lang="en-US" sz="2000" dirty="0" err="1"/>
              <a:t>berücksichtigen</a:t>
            </a:r>
            <a:r>
              <a:rPr lang="en-US" sz="2000" dirty="0"/>
              <a:t> </a:t>
            </a:r>
            <a:r>
              <a:rPr lang="en-US" sz="2000" dirty="0" err="1"/>
              <a:t>sind</a:t>
            </a:r>
            <a:r>
              <a:rPr lang="en-US" sz="2000" dirty="0"/>
              <a:t>.</a:t>
            </a:r>
          </a:p>
        </p:txBody>
      </p:sp>
      <p:sp>
        <p:nvSpPr>
          <p:cNvPr id="6" name="Text Placeholder 11">
            <a:extLst>
              <a:ext uri="{FF2B5EF4-FFF2-40B4-BE49-F238E27FC236}">
                <a16:creationId xmlns:a16="http://schemas.microsoft.com/office/drawing/2014/main" id="{049D9534-6C61-4CFF-99E8-5688FE0DCD98}"/>
              </a:ext>
            </a:extLst>
          </p:cNvPr>
          <p:cNvSpPr txBox="1">
            <a:spLocks/>
          </p:cNvSpPr>
          <p:nvPr/>
        </p:nvSpPr>
        <p:spPr>
          <a:xfrm>
            <a:off x="3739828" y="674463"/>
            <a:ext cx="7714862" cy="842867"/>
          </a:xfrm>
          <a:prstGeom prst="rect">
            <a:avLst/>
          </a:prstGeom>
        </p:spPr>
        <p:txBody>
          <a:bodyPr lIns="91440" tIns="45720" rIns="91440" bIns="45720" anchor="t"/>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7ABB57"/>
                </a:solidFill>
                <a:latin typeface="Calibri"/>
                <a:cs typeface="Calibri"/>
              </a:rPr>
              <a:t>DIE BEREITSCHAFT FÜR INVESTOREN UND DIE GEWINNUNG VON FINANZMITTELN</a:t>
            </a:r>
          </a:p>
        </p:txBody>
      </p:sp>
    </p:spTree>
    <p:extLst>
      <p:ext uri="{BB962C8B-B14F-4D97-AF65-F5344CB8AC3E}">
        <p14:creationId xmlns:p14="http://schemas.microsoft.com/office/powerpoint/2010/main" val="405067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4294967295"/>
          </p:nvPr>
        </p:nvSpPr>
        <p:spPr>
          <a:xfrm>
            <a:off x="2311873" y="1984923"/>
            <a:ext cx="1045074" cy="223473"/>
          </a:xfrm>
          <a:prstGeom prst="rect">
            <a:avLst/>
          </a:prstGeom>
        </p:spPr>
        <p:txBody>
          <a:bodyPr/>
          <a:lstStyle/>
          <a:p>
            <a:pPr marL="0" indent="0">
              <a:buNone/>
            </a:pPr>
            <a:r>
              <a:rPr lang="en-US" sz="2000" dirty="0">
                <a:solidFill>
                  <a:srgbClr val="915F9E"/>
                </a:solidFill>
              </a:rPr>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294967295"/>
          </p:nvPr>
        </p:nvSpPr>
        <p:spPr>
          <a:xfrm>
            <a:off x="2898346" y="1918716"/>
            <a:ext cx="9084104" cy="240725"/>
          </a:xfrm>
          <a:prstGeom prst="rect">
            <a:avLst/>
          </a:prstGeom>
        </p:spPr>
        <p:txBody>
          <a:bodyPr/>
          <a:lstStyle/>
          <a:p>
            <a:pPr marL="0" indent="0">
              <a:buNone/>
            </a:pPr>
            <a:r>
              <a:rPr lang="fr-FR" sz="2000" dirty="0" err="1">
                <a:solidFill>
                  <a:srgbClr val="0C2D45"/>
                </a:solidFill>
              </a:rPr>
              <a:t>Entrecomp</a:t>
            </a:r>
            <a:r>
              <a:rPr lang="fr-FR" sz="2000" dirty="0">
                <a:solidFill>
                  <a:srgbClr val="0C2D45"/>
                </a:solidFill>
              </a:rPr>
              <a:t> und seine Bedeutung für den unternehmerischen Erfolg</a:t>
            </a:r>
            <a:endParaRPr lang="en-US" sz="2000" dirty="0">
              <a:solidFill>
                <a:srgbClr val="0C2D45"/>
              </a:solidFill>
            </a:endParaRP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4294967295"/>
          </p:nvPr>
        </p:nvSpPr>
        <p:spPr>
          <a:xfrm>
            <a:off x="2311873" y="2446512"/>
            <a:ext cx="1045074" cy="223473"/>
          </a:xfrm>
          <a:prstGeom prst="rect">
            <a:avLst/>
          </a:prstGeom>
        </p:spPr>
        <p:txBody>
          <a:bodyPr/>
          <a:lstStyle/>
          <a:p>
            <a:pPr marL="0" indent="0">
              <a:buNone/>
            </a:pPr>
            <a:r>
              <a:rPr lang="en-US" sz="2000" dirty="0">
                <a:solidFill>
                  <a:srgbClr val="915F9E"/>
                </a:solidFill>
              </a:rPr>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4294967295"/>
          </p:nvPr>
        </p:nvSpPr>
        <p:spPr>
          <a:xfrm>
            <a:off x="2898346" y="2484651"/>
            <a:ext cx="7625889" cy="272295"/>
          </a:xfrm>
          <a:prstGeom prst="rect">
            <a:avLst/>
          </a:prstGeom>
        </p:spPr>
        <p:txBody>
          <a:bodyPr/>
          <a:lstStyle/>
          <a:p>
            <a:pPr marL="0" indent="0">
              <a:buNone/>
            </a:pPr>
            <a:r>
              <a:rPr lang="en-US" sz="2000" dirty="0" err="1">
                <a:solidFill>
                  <a:srgbClr val="0C2D45"/>
                </a:solidFill>
              </a:rPr>
              <a:t>DigiComp </a:t>
            </a:r>
            <a:r>
              <a:rPr lang="en-US" sz="2000" dirty="0">
                <a:solidFill>
                  <a:srgbClr val="0C2D45"/>
                </a:solidFill>
              </a:rPr>
              <a:t>und seine Anwendung in der Wirtschaft</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4294967295"/>
          </p:nvPr>
        </p:nvSpPr>
        <p:spPr>
          <a:xfrm>
            <a:off x="2311873" y="2995195"/>
            <a:ext cx="1045074" cy="223473"/>
          </a:xfrm>
          <a:prstGeom prst="rect">
            <a:avLst/>
          </a:prstGeom>
        </p:spPr>
        <p:txBody>
          <a:bodyPr/>
          <a:lstStyle/>
          <a:p>
            <a:pPr marL="0" indent="0">
              <a:buNone/>
            </a:pPr>
            <a:r>
              <a:rPr lang="en-US" sz="2000" dirty="0">
                <a:solidFill>
                  <a:srgbClr val="915F9E"/>
                </a:solidFill>
              </a:rPr>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4294967295"/>
          </p:nvPr>
        </p:nvSpPr>
        <p:spPr>
          <a:xfrm>
            <a:off x="2898346" y="3007604"/>
            <a:ext cx="8836454" cy="209877"/>
          </a:xfrm>
          <a:prstGeom prst="rect">
            <a:avLst/>
          </a:prstGeom>
        </p:spPr>
        <p:txBody>
          <a:bodyPr/>
          <a:lstStyle/>
          <a:p>
            <a:pPr marL="0" indent="0">
              <a:buNone/>
            </a:pPr>
            <a:r>
              <a:rPr lang="en-US" sz="2000" dirty="0">
                <a:solidFill>
                  <a:srgbClr val="0C2D45"/>
                </a:solidFill>
              </a:rPr>
              <a:t>Die </a:t>
            </a:r>
            <a:r>
              <a:rPr lang="en-US" sz="2000" dirty="0" err="1">
                <a:solidFill>
                  <a:srgbClr val="0C2D45"/>
                </a:solidFill>
              </a:rPr>
              <a:t>Bereitschaft</a:t>
            </a:r>
            <a:r>
              <a:rPr lang="en-US" sz="2000" dirty="0">
                <a:solidFill>
                  <a:srgbClr val="0C2D45"/>
                </a:solidFill>
              </a:rPr>
              <a:t> für Investoren und wie man </a:t>
            </a:r>
            <a:r>
              <a:rPr lang="en-US" sz="2000" dirty="0" err="1">
                <a:solidFill>
                  <a:srgbClr val="0C2D45"/>
                </a:solidFill>
              </a:rPr>
              <a:t>Finanzmittel</a:t>
            </a:r>
            <a:r>
              <a:rPr lang="en-US" sz="2000" dirty="0">
                <a:solidFill>
                  <a:srgbClr val="0C2D45"/>
                </a:solidFill>
              </a:rPr>
              <a:t> </a:t>
            </a:r>
            <a:r>
              <a:rPr lang="en-US" sz="2000" dirty="0" err="1">
                <a:solidFill>
                  <a:srgbClr val="0C2D45"/>
                </a:solidFill>
              </a:rPr>
              <a:t>gewinnt</a:t>
            </a:r>
            <a:endParaRPr lang="en-US" sz="2000" dirty="0">
              <a:solidFill>
                <a:srgbClr val="0C2D45"/>
              </a:solidFill>
            </a:endParaRP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4294967295"/>
          </p:nvPr>
        </p:nvSpPr>
        <p:spPr>
          <a:xfrm>
            <a:off x="2311873" y="3591433"/>
            <a:ext cx="1045074" cy="223473"/>
          </a:xfrm>
          <a:prstGeom prst="rect">
            <a:avLst/>
          </a:prstGeom>
        </p:spPr>
        <p:txBody>
          <a:bodyPr/>
          <a:lstStyle/>
          <a:p>
            <a:pPr marL="0" indent="0">
              <a:buNone/>
            </a:pPr>
            <a:r>
              <a:rPr lang="en-US" sz="2000" dirty="0">
                <a:solidFill>
                  <a:srgbClr val="915F9E"/>
                </a:solidFill>
              </a:rPr>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4294967295"/>
          </p:nvPr>
        </p:nvSpPr>
        <p:spPr>
          <a:xfrm>
            <a:off x="2898346" y="3564621"/>
            <a:ext cx="8665004" cy="381919"/>
          </a:xfrm>
          <a:prstGeom prst="rect">
            <a:avLst/>
          </a:prstGeom>
        </p:spPr>
        <p:txBody>
          <a:bodyPr/>
          <a:lstStyle/>
          <a:p>
            <a:pPr marL="0" indent="0">
              <a:buNone/>
            </a:pPr>
            <a:r>
              <a:rPr lang="en-US" sz="2000" dirty="0" err="1">
                <a:solidFill>
                  <a:srgbClr val="0C2D45"/>
                </a:solidFill>
              </a:rPr>
              <a:t>Sozial</a:t>
            </a:r>
            <a:r>
              <a:rPr lang="en-US" sz="2000" dirty="0">
                <a:solidFill>
                  <a:srgbClr val="0C2D45"/>
                </a:solidFill>
              </a:rPr>
              <a:t> und ökologisch nachhaltige Geschäftspraktiken für den Erfolg</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4294967295"/>
          </p:nvPr>
        </p:nvSpPr>
        <p:spPr>
          <a:xfrm>
            <a:off x="2311873" y="4101977"/>
            <a:ext cx="1045074" cy="223473"/>
          </a:xfrm>
          <a:prstGeom prst="rect">
            <a:avLst/>
          </a:prstGeom>
        </p:spPr>
        <p:txBody>
          <a:bodyPr/>
          <a:lstStyle/>
          <a:p>
            <a:pPr marL="0" indent="0">
              <a:buNone/>
            </a:pPr>
            <a:r>
              <a:rPr lang="en-US" sz="2000" dirty="0">
                <a:solidFill>
                  <a:srgbClr val="915F9E"/>
                </a:solidFill>
              </a:rPr>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4294967295"/>
          </p:nvPr>
        </p:nvSpPr>
        <p:spPr>
          <a:xfrm>
            <a:off x="2898346" y="4117522"/>
            <a:ext cx="8417354" cy="381919"/>
          </a:xfrm>
          <a:prstGeom prst="rect">
            <a:avLst/>
          </a:prstGeom>
        </p:spPr>
        <p:txBody>
          <a:bodyPr/>
          <a:lstStyle/>
          <a:p>
            <a:pPr marL="0" indent="0">
              <a:buNone/>
            </a:pPr>
            <a:r>
              <a:rPr lang="en-US" sz="2000" dirty="0">
                <a:solidFill>
                  <a:srgbClr val="0C2D45"/>
                </a:solidFill>
              </a:rPr>
              <a:t>Adaptive </a:t>
            </a:r>
            <a:r>
              <a:rPr lang="en-US" sz="2000" dirty="0" err="1">
                <a:solidFill>
                  <a:srgbClr val="0C2D45"/>
                </a:solidFill>
              </a:rPr>
              <a:t>Führung</a:t>
            </a:r>
            <a:r>
              <a:rPr lang="en-US" sz="2000" dirty="0">
                <a:solidFill>
                  <a:srgbClr val="0C2D45"/>
                </a:solidFill>
              </a:rPr>
              <a:t> zur Bewältigung von Herausforderungen</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2694576" y="991145"/>
            <a:ext cx="5063386" cy="532331"/>
          </a:xfrm>
        </p:spPr>
        <p:txBody>
          <a:bodyPr/>
          <a:lstStyle/>
          <a:p>
            <a:r>
              <a:rPr lang="en-US" dirty="0">
                <a:solidFill>
                  <a:srgbClr val="915F9E"/>
                </a:solidFill>
              </a:rPr>
              <a:t>INHALTSVERZEICHNIS</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2</a:t>
            </a:fld>
            <a:endParaRPr lang="en-US" sz="800" dirty="0">
              <a:latin typeface="Calibri" panose="020F0502020204030204" pitchFamily="34" charset="0"/>
              <a:cs typeface="Calibri" panose="020F0502020204030204" pitchFamily="34" charset="0"/>
            </a:endParaRPr>
          </a:p>
        </p:txBody>
      </p:sp>
      <p:sp>
        <p:nvSpPr>
          <p:cNvPr id="19" name="Text Placeholder 15">
            <a:extLst>
              <a:ext uri="{FF2B5EF4-FFF2-40B4-BE49-F238E27FC236}">
                <a16:creationId xmlns:a16="http://schemas.microsoft.com/office/drawing/2014/main" id="{1337B424-7DC9-8345-8319-760211015880}"/>
              </a:ext>
            </a:extLst>
          </p:cNvPr>
          <p:cNvSpPr>
            <a:spLocks noGrp="1"/>
          </p:cNvSpPr>
          <p:nvPr>
            <p:ph type="body" sz="quarter" idx="4294967295"/>
          </p:nvPr>
        </p:nvSpPr>
        <p:spPr>
          <a:xfrm>
            <a:off x="2333669" y="4619199"/>
            <a:ext cx="1045074" cy="223473"/>
          </a:xfrm>
          <a:prstGeom prst="rect">
            <a:avLst/>
          </a:prstGeom>
        </p:spPr>
        <p:txBody>
          <a:bodyPr/>
          <a:lstStyle/>
          <a:p>
            <a:pPr marL="0" indent="0">
              <a:buNone/>
            </a:pPr>
            <a:r>
              <a:rPr lang="en-US" sz="2000" dirty="0">
                <a:solidFill>
                  <a:srgbClr val="915F9E"/>
                </a:solidFill>
              </a:rPr>
              <a:t>06</a:t>
            </a:r>
          </a:p>
        </p:txBody>
      </p:sp>
      <p:sp>
        <p:nvSpPr>
          <p:cNvPr id="20" name="Text Placeholder 16">
            <a:extLst>
              <a:ext uri="{FF2B5EF4-FFF2-40B4-BE49-F238E27FC236}">
                <a16:creationId xmlns:a16="http://schemas.microsoft.com/office/drawing/2014/main" id="{EF33781D-C6EB-6446-9C85-FB2000012C60}"/>
              </a:ext>
            </a:extLst>
          </p:cNvPr>
          <p:cNvSpPr>
            <a:spLocks noGrp="1"/>
          </p:cNvSpPr>
          <p:nvPr>
            <p:ph type="body" sz="quarter" idx="4294967295"/>
          </p:nvPr>
        </p:nvSpPr>
        <p:spPr>
          <a:xfrm>
            <a:off x="2898346" y="4660020"/>
            <a:ext cx="8417354" cy="337110"/>
          </a:xfrm>
          <a:prstGeom prst="rect">
            <a:avLst/>
          </a:prstGeom>
        </p:spPr>
        <p:txBody>
          <a:bodyPr/>
          <a:lstStyle/>
          <a:p>
            <a:pPr marL="0" indent="0">
              <a:buNone/>
            </a:pPr>
            <a:r>
              <a:rPr lang="en-US" sz="2000" dirty="0"/>
              <a:t>Fallstudien</a:t>
            </a:r>
            <a:endParaRPr lang="en-US" sz="2000" dirty="0">
              <a:solidFill>
                <a:srgbClr val="0C2D45"/>
              </a:solidFill>
            </a:endParaRPr>
          </a:p>
        </p:txBody>
      </p:sp>
      <p:sp>
        <p:nvSpPr>
          <p:cNvPr id="3" name="Textfeld 2">
            <a:extLst>
              <a:ext uri="{FF2B5EF4-FFF2-40B4-BE49-F238E27FC236}">
                <a16:creationId xmlns:a16="http://schemas.microsoft.com/office/drawing/2014/main" id="{327370F0-4734-FB93-BCE9-83C3311899C5}"/>
              </a:ext>
            </a:extLst>
          </p:cNvPr>
          <p:cNvSpPr txBox="1"/>
          <p:nvPr/>
        </p:nvSpPr>
        <p:spPr>
          <a:xfrm>
            <a:off x="777082" y="5424813"/>
            <a:ext cx="4845906" cy="677108"/>
          </a:xfrm>
          <a:prstGeom prst="rect">
            <a:avLst/>
          </a:prstGeom>
          <a:noFill/>
        </p:spPr>
        <p:txBody>
          <a:bodyPr wrap="square" rtlCol="0">
            <a:spAutoFit/>
          </a:bodyPr>
          <a:lstStyle/>
          <a:p>
            <a:r>
              <a:rPr lang="de-DE" sz="1000" i="1" dirty="0">
                <a:latin typeface="Calibri" panose="020F0502020204030204" pitchFamily="34" charset="0"/>
                <a:ea typeface="Calibri" panose="020F0502020204030204" pitchFamily="34" charset="0"/>
                <a:cs typeface="Calibri" panose="020F0502020204030204" pitchFamily="34" charset="0"/>
              </a:rPr>
              <a:t>Hinweis: Aus Gründen der besseren Lesbarkeit wird in diesem Dokument das generische Maskulinum verwendet. Sämtliche Personenbezeichnungen gelten gleichermaßen für alle Geschlechter.</a:t>
            </a:r>
          </a:p>
          <a:p>
            <a:endParaRPr lang="de-DE" sz="800" i="1"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70">
            <a:extLst>
              <a:ext uri="{FF2B5EF4-FFF2-40B4-BE49-F238E27FC236}">
                <a16:creationId xmlns:a16="http://schemas.microsoft.com/office/drawing/2014/main" id="{1FE3F094-E286-3570-7F32-7B96E8E0E541}"/>
              </a:ext>
            </a:extLst>
          </p:cNvPr>
          <p:cNvSpPr/>
          <p:nvPr/>
        </p:nvSpPr>
        <p:spPr>
          <a:xfrm>
            <a:off x="2333669" y="5034457"/>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3FC3875-909C-455A-86F2-A7AAF259A8CB}"/>
              </a:ext>
            </a:extLst>
          </p:cNvPr>
          <p:cNvSpPr>
            <a:spLocks noGrp="1"/>
          </p:cNvSpPr>
          <p:nvPr>
            <p:ph type="body" sz="quarter" idx="30"/>
          </p:nvPr>
        </p:nvSpPr>
        <p:spPr>
          <a:xfrm>
            <a:off x="432564" y="642568"/>
            <a:ext cx="10905148" cy="804265"/>
          </a:xfrm>
        </p:spPr>
        <p:txBody>
          <a:bodyPr/>
          <a:lstStyle/>
          <a:p>
            <a:r>
              <a:rPr lang="en-US" sz="3200" b="1" dirty="0">
                <a:solidFill>
                  <a:srgbClr val="E97924"/>
                </a:solidFill>
                <a:latin typeface="Calibri"/>
                <a:cs typeface="Calibri"/>
              </a:rPr>
              <a:t>DIE BEREITSCHAFT FÜR INVESTOREN UND DIE GEWINNUNG VON FINANZMITTELN</a:t>
            </a:r>
          </a:p>
          <a:p>
            <a:endParaRPr lang="de-DE" sz="3200" dirty="0"/>
          </a:p>
        </p:txBody>
      </p:sp>
      <p:sp>
        <p:nvSpPr>
          <p:cNvPr id="4" name="textruta 3">
            <a:extLst>
              <a:ext uri="{FF2B5EF4-FFF2-40B4-BE49-F238E27FC236}">
                <a16:creationId xmlns:a16="http://schemas.microsoft.com/office/drawing/2014/main" id="{4C3B3535-5D83-4091-B19D-D8B1A930DABB}"/>
              </a:ext>
            </a:extLst>
          </p:cNvPr>
          <p:cNvSpPr txBox="1"/>
          <p:nvPr/>
        </p:nvSpPr>
        <p:spPr>
          <a:xfrm>
            <a:off x="432564" y="2566332"/>
            <a:ext cx="6170367" cy="3139321"/>
          </a:xfrm>
          <a:prstGeom prst="rect">
            <a:avLst/>
          </a:prstGeom>
          <a:noFill/>
        </p:spPr>
        <p:txBody>
          <a:bodyPr wrap="square" lIns="91440" tIns="45720" rIns="91440" bIns="45720" rtlCol="0" anchor="t">
            <a:spAutoFit/>
          </a:bodyPr>
          <a:lstStyle/>
          <a:p>
            <a:r>
              <a:rPr lang="sv-SE" sz="1800" dirty="0">
                <a:solidFill>
                  <a:srgbClr val="0C2D45"/>
                </a:solidFill>
                <a:latin typeface="Calibri"/>
                <a:cs typeface="Calibri"/>
              </a:rPr>
              <a:t>Viele neue Unternehmen beginnen mit Bootstrapping und eigenem Geld. Dies bedeutet, dass Finanzmittel innerhalb des Teams und mit Hilfe von Bekannten aufgebracht werden. </a:t>
            </a:r>
            <a:br>
              <a:rPr lang="sv-SE" sz="1800" dirty="0">
                <a:solidFill>
                  <a:srgbClr val="0C2D45"/>
                </a:solidFill>
                <a:latin typeface="Calibri" panose="020F0502020204030204" pitchFamily="34" charset="0"/>
                <a:cs typeface="Calibri" panose="020F0502020204030204" pitchFamily="34" charset="0"/>
              </a:rPr>
            </a:br>
            <a:r>
              <a:rPr lang="sv-SE" sz="1800" dirty="0">
                <a:solidFill>
                  <a:srgbClr val="0C2D45"/>
                </a:solidFill>
                <a:latin typeface="Calibri"/>
                <a:cs typeface="Calibri"/>
              </a:rPr>
              <a:t>- Die </a:t>
            </a:r>
            <a:r>
              <a:rPr lang="sv-SE" sz="1800" dirty="0" err="1">
                <a:solidFill>
                  <a:srgbClr val="0C2D45"/>
                </a:solidFill>
                <a:latin typeface="Calibri"/>
                <a:cs typeface="Calibri"/>
              </a:rPr>
              <a:t>erste Finanzierungsquelle </a:t>
            </a:r>
            <a:r>
              <a:rPr lang="sv-SE" sz="1800" dirty="0">
                <a:solidFill>
                  <a:srgbClr val="0C2D45"/>
                </a:solidFill>
                <a:latin typeface="Calibri"/>
                <a:cs typeface="Calibri"/>
              </a:rPr>
              <a:t>ist als FFF </a:t>
            </a:r>
            <a:r>
              <a:rPr lang="sv-SE" sz="1800" dirty="0" err="1">
                <a:solidFill>
                  <a:srgbClr val="0C2D45"/>
                </a:solidFill>
                <a:latin typeface="Calibri"/>
                <a:cs typeface="Calibri"/>
              </a:rPr>
              <a:t>bekannt</a:t>
            </a:r>
          </a:p>
          <a:p>
            <a:r>
              <a:rPr lang="sv-SE" sz="1800" dirty="0">
                <a:solidFill>
                  <a:srgbClr val="0C2D45"/>
                </a:solidFill>
                <a:latin typeface="Calibri"/>
                <a:cs typeface="Calibri"/>
              </a:rPr>
              <a:t>kurz für Familie, Freunde und ”Fools” (dt. ”Narren”). </a:t>
            </a:r>
          </a:p>
          <a:p>
            <a:r>
              <a:rPr lang="sv-SE" sz="1800" dirty="0">
                <a:solidFill>
                  <a:srgbClr val="0C2D45"/>
                </a:solidFill>
                <a:latin typeface="Calibri"/>
                <a:cs typeface="Calibri"/>
              </a:rPr>
              <a:t>- Sobald Sie Ihr Produkt und einige </a:t>
            </a:r>
            <a:endParaRPr lang="sv-SE" sz="1800" dirty="0">
              <a:solidFill>
                <a:srgbClr val="0C2D45"/>
              </a:solidFill>
              <a:latin typeface="Calibri" panose="020F0502020204030204" pitchFamily="34" charset="0"/>
              <a:cs typeface="Calibri" panose="020F0502020204030204" pitchFamily="34" charset="0"/>
            </a:endParaRPr>
          </a:p>
          <a:p>
            <a:r>
              <a:rPr lang="sv-SE" sz="1800" dirty="0">
                <a:solidFill>
                  <a:srgbClr val="0C2D45"/>
                </a:solidFill>
                <a:latin typeface="Calibri"/>
                <a:cs typeface="Calibri"/>
              </a:rPr>
              <a:t>Kunden haben, könnten Sie Startkapital von einem</a:t>
            </a:r>
            <a:br>
              <a:rPr lang="sv-SE" sz="1800" dirty="0">
                <a:solidFill>
                  <a:srgbClr val="0C2D45"/>
                </a:solidFill>
                <a:latin typeface="Calibri" panose="020F0502020204030204" pitchFamily="34" charset="0"/>
                <a:cs typeface="Calibri" panose="020F0502020204030204" pitchFamily="34" charset="0"/>
              </a:rPr>
            </a:br>
            <a:r>
              <a:rPr lang="sv-SE" sz="1800" dirty="0">
                <a:solidFill>
                  <a:srgbClr val="0C2D45"/>
                </a:solidFill>
                <a:latin typeface="Calibri"/>
                <a:cs typeface="Calibri"/>
              </a:rPr>
              <a:t>Business Angel erhalten. </a:t>
            </a:r>
            <a:endParaRPr lang="sv-SE" sz="1800" dirty="0">
              <a:solidFill>
                <a:srgbClr val="0C2D45"/>
              </a:solidFill>
              <a:latin typeface="Calibri" panose="020F0502020204030204" pitchFamily="34" charset="0"/>
              <a:cs typeface="Calibri" panose="020F0502020204030204" pitchFamily="34" charset="0"/>
            </a:endParaRPr>
          </a:p>
          <a:p>
            <a:r>
              <a:rPr lang="sv-SE" sz="1800" dirty="0">
                <a:solidFill>
                  <a:srgbClr val="0C2D45"/>
                </a:solidFill>
                <a:latin typeface="Calibri"/>
                <a:cs typeface="Calibri"/>
              </a:rPr>
              <a:t>- In der Anfangsphase können Sie sich an </a:t>
            </a:r>
            <a:br>
              <a:rPr lang="sv-SE" sz="1800" dirty="0">
                <a:solidFill>
                  <a:srgbClr val="0C2D45"/>
                </a:solidFill>
                <a:latin typeface="Calibri" panose="020F0502020204030204" pitchFamily="34" charset="0"/>
                <a:cs typeface="Calibri" panose="020F0502020204030204" pitchFamily="34" charset="0"/>
              </a:rPr>
            </a:br>
            <a:r>
              <a:rPr lang="sv-SE" sz="1800" dirty="0">
                <a:solidFill>
                  <a:srgbClr val="0C2D45"/>
                </a:solidFill>
                <a:latin typeface="Calibri"/>
                <a:cs typeface="Calibri"/>
              </a:rPr>
              <a:t>Investoren wenden, die in Ihr Unternehmen investieren, </a:t>
            </a:r>
          </a:p>
          <a:p>
            <a:r>
              <a:rPr lang="sv-SE" sz="1800" dirty="0">
                <a:solidFill>
                  <a:srgbClr val="0C2D45"/>
                </a:solidFill>
                <a:latin typeface="Calibri"/>
                <a:cs typeface="Calibri"/>
              </a:rPr>
              <a:t>im </a:t>
            </a:r>
            <a:r>
              <a:rPr lang="sv-SE" sz="1800" dirty="0" err="1">
                <a:solidFill>
                  <a:srgbClr val="0C2D45"/>
                </a:solidFill>
                <a:latin typeface="Calibri"/>
                <a:cs typeface="Calibri"/>
              </a:rPr>
              <a:t>Tausch gegen Eigentum</a:t>
            </a:r>
            <a:r>
              <a:rPr lang="sv-SE" sz="1800" dirty="0">
                <a:solidFill>
                  <a:srgbClr val="0C2D45"/>
                </a:solidFill>
                <a:latin typeface="Calibri"/>
                <a:cs typeface="Calibri"/>
              </a:rPr>
              <a:t>.</a:t>
            </a:r>
          </a:p>
        </p:txBody>
      </p:sp>
      <p:sp>
        <p:nvSpPr>
          <p:cNvPr id="5" name="Text Placeholder 11">
            <a:extLst>
              <a:ext uri="{FF2B5EF4-FFF2-40B4-BE49-F238E27FC236}">
                <a16:creationId xmlns:a16="http://schemas.microsoft.com/office/drawing/2014/main" id="{9CF84F90-9ACE-4349-B3D1-BD06CA989810}"/>
              </a:ext>
            </a:extLst>
          </p:cNvPr>
          <p:cNvSpPr txBox="1">
            <a:spLocks/>
          </p:cNvSpPr>
          <p:nvPr/>
        </p:nvSpPr>
        <p:spPr>
          <a:xfrm>
            <a:off x="432563" y="1723469"/>
            <a:ext cx="5543162" cy="566227"/>
          </a:xfrm>
          <a:prstGeom prst="rect">
            <a:avLst/>
          </a:prstGeom>
        </p:spPr>
        <p:txBody>
          <a:bodyPr lIns="91440" tIns="45720" rIns="91440" bIns="45720" anchor="t"/>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7ABB57"/>
                </a:solidFill>
                <a:latin typeface="Calibri"/>
                <a:cs typeface="Calibri"/>
              </a:rPr>
              <a:t>DER LEBENSZYKLUS DER FINANZIERUNG</a:t>
            </a:r>
          </a:p>
        </p:txBody>
      </p:sp>
      <p:sp>
        <p:nvSpPr>
          <p:cNvPr id="6" name="Text Placeholder 11">
            <a:extLst>
              <a:ext uri="{FF2B5EF4-FFF2-40B4-BE49-F238E27FC236}">
                <a16:creationId xmlns:a16="http://schemas.microsoft.com/office/drawing/2014/main" id="{F9296EAA-36C4-4AB9-A3FC-43D70D744CD7}"/>
              </a:ext>
            </a:extLst>
          </p:cNvPr>
          <p:cNvSpPr txBox="1">
            <a:spLocks/>
          </p:cNvSpPr>
          <p:nvPr/>
        </p:nvSpPr>
        <p:spPr>
          <a:xfrm>
            <a:off x="854280" y="1729945"/>
            <a:ext cx="11023546" cy="842867"/>
          </a:xfrm>
          <a:prstGeom prst="rect">
            <a:avLst/>
          </a:prstGeom>
        </p:spPr>
        <p:txBody>
          <a:bodyPr lIns="91440" tIns="45720" rIns="91440" bIns="45720" anchor="t"/>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Font typeface="Arial" panose="020B0604020202020204" pitchFamily="34" charset="0"/>
              <a:buNone/>
            </a:pPr>
            <a:endParaRPr lang="en-US" sz="2400" b="1" dirty="0">
              <a:solidFill>
                <a:srgbClr val="E97924"/>
              </a:solidFill>
              <a:latin typeface="Calibri"/>
              <a:cs typeface="Calibri"/>
            </a:endParaRPr>
          </a:p>
        </p:txBody>
      </p:sp>
      <p:pic>
        <p:nvPicPr>
          <p:cNvPr id="8" name="Grafik 7">
            <a:extLst>
              <a:ext uri="{FF2B5EF4-FFF2-40B4-BE49-F238E27FC236}">
                <a16:creationId xmlns:a16="http://schemas.microsoft.com/office/drawing/2014/main" id="{D7C210CD-C218-425A-8358-19B48C175C9B}"/>
              </a:ext>
            </a:extLst>
          </p:cNvPr>
          <p:cNvPicPr>
            <a:picLocks noChangeAspect="1"/>
          </p:cNvPicPr>
          <p:nvPr/>
        </p:nvPicPr>
        <p:blipFill>
          <a:blip r:embed="rId2"/>
          <a:stretch>
            <a:fillRect/>
          </a:stretch>
        </p:blipFill>
        <p:spPr>
          <a:xfrm>
            <a:off x="6602931" y="1593782"/>
            <a:ext cx="4474945" cy="4474945"/>
          </a:xfrm>
          <a:prstGeom prst="rect">
            <a:avLst/>
          </a:prstGeom>
        </p:spPr>
      </p:pic>
    </p:spTree>
    <p:extLst>
      <p:ext uri="{BB962C8B-B14F-4D97-AF65-F5344CB8AC3E}">
        <p14:creationId xmlns:p14="http://schemas.microsoft.com/office/powerpoint/2010/main" val="335206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5" y="2228546"/>
            <a:ext cx="5543162" cy="566227"/>
          </a:xfrm>
          <a:prstGeom prst="rect">
            <a:avLst/>
          </a:prstGeom>
        </p:spPr>
        <p:txBody>
          <a:bodyPr/>
          <a:lstStyle/>
          <a:p>
            <a:pPr marL="0" indent="0">
              <a:buNone/>
            </a:pPr>
            <a:r>
              <a:rPr lang="en-US" sz="2400" b="1" dirty="0">
                <a:solidFill>
                  <a:srgbClr val="7ABB57"/>
                </a:solidFill>
              </a:rPr>
              <a:t>DER LEBENSZYKLUS DER FINANZIERUNG</a:t>
            </a:r>
          </a:p>
        </p:txBody>
      </p:sp>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5" y="1285208"/>
            <a:ext cx="7714862" cy="842867"/>
          </a:xfrm>
          <a:prstGeom prst="rect">
            <a:avLst/>
          </a:prstGeom>
        </p:spPr>
        <p:txBody>
          <a:bodyPr lIns="91440" tIns="45720" rIns="91440" bIns="45720" anchor="t"/>
          <a:lstStyle/>
          <a:p>
            <a:pPr marL="0" indent="0">
              <a:buNone/>
            </a:pPr>
            <a:r>
              <a:rPr lang="en-US" sz="2800" b="1" dirty="0">
                <a:solidFill>
                  <a:srgbClr val="E97924"/>
                </a:solidFill>
                <a:latin typeface="Calibri"/>
                <a:cs typeface="Calibri"/>
              </a:rPr>
              <a:t>DIE BEREITSCHAFT FÜR INVESTOREN UND DIE GEWINNUNG VON FINANZMITTELN</a:t>
            </a:r>
          </a:p>
        </p:txBody>
      </p:sp>
      <p:sp>
        <p:nvSpPr>
          <p:cNvPr id="4" name="textruta 3"/>
          <p:cNvSpPr txBox="1"/>
          <p:nvPr/>
        </p:nvSpPr>
        <p:spPr>
          <a:xfrm>
            <a:off x="433095" y="2967233"/>
            <a:ext cx="6329655" cy="2246769"/>
          </a:xfrm>
          <a:prstGeom prst="rect">
            <a:avLst/>
          </a:prstGeom>
          <a:noFill/>
        </p:spPr>
        <p:txBody>
          <a:bodyPr wrap="square" rtlCol="0">
            <a:spAutoFit/>
          </a:bodyPr>
          <a:lstStyle/>
          <a:p>
            <a:r>
              <a:rPr lang="sv-SE" sz="2000" dirty="0" err="1">
                <a:solidFill>
                  <a:schemeClr val="bg1"/>
                </a:solidFill>
                <a:latin typeface="Calibri" panose="020F0502020204030204" pitchFamily="34" charset="0"/>
                <a:cs typeface="Calibri" panose="020F0502020204030204" pitchFamily="34" charset="0"/>
              </a:rPr>
              <a:t>Dieses Schaubild </a:t>
            </a:r>
            <a:r>
              <a:rPr lang="sv-SE" sz="2000" dirty="0">
                <a:solidFill>
                  <a:schemeClr val="bg1"/>
                </a:solidFill>
                <a:latin typeface="Calibri" panose="020F0502020204030204" pitchFamily="34" charset="0"/>
                <a:cs typeface="Calibri" panose="020F0502020204030204" pitchFamily="34" charset="0"/>
              </a:rPr>
              <a:t>zeigt verschiedene Quellen </a:t>
            </a:r>
            <a:r>
              <a:rPr lang="sv-SE" sz="2000" dirty="0" err="1">
                <a:solidFill>
                  <a:schemeClr val="bg1"/>
                </a:solidFill>
                <a:latin typeface="Calibri" panose="020F0502020204030204" pitchFamily="34" charset="0"/>
                <a:cs typeface="Calibri" panose="020F0502020204030204" pitchFamily="34" charset="0"/>
              </a:rPr>
              <a:t>für </a:t>
            </a:r>
            <a:r>
              <a:rPr lang="sv-SE" sz="2000" dirty="0">
                <a:solidFill>
                  <a:schemeClr val="bg1"/>
                </a:solidFill>
                <a:latin typeface="Calibri" panose="020F0502020204030204" pitchFamily="34" charset="0"/>
                <a:cs typeface="Calibri" panose="020F0502020204030204" pitchFamily="34" charset="0"/>
              </a:rPr>
              <a:t>öffentliche</a:t>
            </a:r>
          </a:p>
          <a:p>
            <a:r>
              <a:rPr lang="sv-SE" sz="2000" dirty="0">
                <a:solidFill>
                  <a:schemeClr val="bg1"/>
                </a:solidFill>
                <a:latin typeface="Calibri" panose="020F0502020204030204" pitchFamily="34" charset="0"/>
                <a:cs typeface="Calibri" panose="020F0502020204030204" pitchFamily="34" charset="0"/>
              </a:rPr>
              <a:t>und private Finanzierung entlang der Lebenszyklusphasen Ihres Unternehmens. </a:t>
            </a:r>
          </a:p>
          <a:p>
            <a:r>
              <a:rPr lang="de-DE" sz="2000" dirty="0">
                <a:solidFill>
                  <a:schemeClr val="bg1"/>
                </a:solidFill>
                <a:latin typeface="Calibri" panose="020F0502020204030204" pitchFamily="34" charset="0"/>
                <a:cs typeface="Calibri" panose="020F0502020204030204" pitchFamily="34" charset="0"/>
              </a:rPr>
              <a:t>Eine Ihrer wichtigsten und ersten Aufgaben wird es sein, die öffentlichen und privaten Finanzierungsmechanismen und Organisationen in Ihrer Stadt und in Ihrem Land zu ermitteln. </a:t>
            </a:r>
            <a:endParaRPr lang="sv-SE" sz="2000" dirty="0">
              <a:solidFill>
                <a:schemeClr val="bg1"/>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40760BE0-B8AC-4373-A936-28DE188A862C}"/>
              </a:ext>
            </a:extLst>
          </p:cNvPr>
          <p:cNvSpPr txBox="1"/>
          <p:nvPr/>
        </p:nvSpPr>
        <p:spPr>
          <a:xfrm>
            <a:off x="231661" y="6485332"/>
            <a:ext cx="6728059" cy="289759"/>
          </a:xfrm>
          <a:prstGeom prst="rect">
            <a:avLst/>
          </a:prstGeom>
          <a:noFill/>
        </p:spPr>
        <p:txBody>
          <a:bodyPr wrap="square" rtlCol="0">
            <a:spAutoFit/>
          </a:bodyPr>
          <a:lstStyle/>
          <a:p>
            <a:r>
              <a:rPr lang="de-DE" b="0" i="0" dirty="0">
                <a:solidFill>
                  <a:srgbClr val="202124"/>
                </a:solidFill>
                <a:effectLst/>
                <a:latin typeface="Google Sans"/>
              </a:rPr>
              <a:t>*ist ein Unternehmen, das sich in der </a:t>
            </a:r>
            <a:r>
              <a:rPr lang="de-DE" b="0" i="0" dirty="0">
                <a:solidFill>
                  <a:srgbClr val="040C28"/>
                </a:solidFill>
                <a:effectLst/>
                <a:latin typeface="Google Sans"/>
              </a:rPr>
              <a:t>Phase eines besonders schnellen Wachstums befindet</a:t>
            </a:r>
            <a:r>
              <a:rPr lang="de-DE" b="0" i="0" dirty="0">
                <a:solidFill>
                  <a:srgbClr val="202124"/>
                </a:solidFill>
                <a:effectLst/>
                <a:latin typeface="Google Sans"/>
              </a:rPr>
              <a:t>.</a:t>
            </a:r>
            <a:endParaRPr lang="de-DE" dirty="0"/>
          </a:p>
        </p:txBody>
      </p:sp>
      <p:pic>
        <p:nvPicPr>
          <p:cNvPr id="5" name="Grafik 4">
            <a:extLst>
              <a:ext uri="{FF2B5EF4-FFF2-40B4-BE49-F238E27FC236}">
                <a16:creationId xmlns:a16="http://schemas.microsoft.com/office/drawing/2014/main" id="{8115F407-CB43-48E3-AE14-B3B78AFFAFC2}"/>
              </a:ext>
            </a:extLst>
          </p:cNvPr>
          <p:cNvPicPr>
            <a:picLocks noChangeAspect="1"/>
          </p:cNvPicPr>
          <p:nvPr/>
        </p:nvPicPr>
        <p:blipFill>
          <a:blip r:embed="rId2"/>
          <a:stretch>
            <a:fillRect/>
          </a:stretch>
        </p:blipFill>
        <p:spPr>
          <a:xfrm>
            <a:off x="8684134" y="6406342"/>
            <a:ext cx="3296110" cy="447737"/>
          </a:xfrm>
          <a:prstGeom prst="rect">
            <a:avLst/>
          </a:prstGeom>
        </p:spPr>
      </p:pic>
      <p:pic>
        <p:nvPicPr>
          <p:cNvPr id="8" name="Picture 2" descr="Lebenszyklus-Startup-Lifecycle">
            <a:hlinkClick r:id="rId3"/>
            <a:extLst>
              <a:ext uri="{FF2B5EF4-FFF2-40B4-BE49-F238E27FC236}">
                <a16:creationId xmlns:a16="http://schemas.microsoft.com/office/drawing/2014/main" id="{129F83B5-98D6-4C34-9C25-6905BFFD3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7448" y="2239047"/>
            <a:ext cx="5000617" cy="333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53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2" y="723549"/>
            <a:ext cx="10483431" cy="804265"/>
          </a:xfrm>
        </p:spPr>
        <p:txBody>
          <a:bodyPr lIns="91440" tIns="45720" rIns="91440" bIns="45720" anchor="t">
            <a:noAutofit/>
          </a:bodyPr>
          <a:lstStyle/>
          <a:p>
            <a:r>
              <a:rPr lang="en-US" sz="2800" dirty="0">
                <a:latin typeface="Calibri"/>
                <a:ea typeface="Open Sans"/>
                <a:cs typeface="Calibri"/>
              </a:rPr>
              <a:t>Schlüsselelemente, die für die Bereitschaft der Investoren zu berücksichtigen sind</a:t>
            </a:r>
            <a:endParaRPr lang="sv-SE" sz="2800" dirty="0">
              <a:latin typeface="Calibri"/>
              <a:ea typeface="Open Sans"/>
              <a:cs typeface="Calibri"/>
            </a:endParaRPr>
          </a:p>
        </p:txBody>
      </p:sp>
      <p:sp>
        <p:nvSpPr>
          <p:cNvPr id="3" name="Platshållare för text 2"/>
          <p:cNvSpPr>
            <a:spLocks noGrp="1"/>
          </p:cNvSpPr>
          <p:nvPr>
            <p:ph type="body" sz="quarter" idx="48"/>
          </p:nvPr>
        </p:nvSpPr>
        <p:spPr>
          <a:xfrm>
            <a:off x="854282" y="1843698"/>
            <a:ext cx="10483429" cy="4439577"/>
          </a:xfrm>
        </p:spPr>
        <p:txBody>
          <a:bodyPr/>
          <a:lstStyle/>
          <a:p>
            <a:pPr fontAlgn="base"/>
            <a:r>
              <a:rPr lang="sv-SE" sz="2200" b="1" i="1" dirty="0"/>
              <a:t>Marktvalidierung</a:t>
            </a:r>
          </a:p>
          <a:p>
            <a:pPr fontAlgn="base"/>
            <a:r>
              <a:rPr lang="en-US" sz="1200" dirty="0">
                <a:solidFill>
                  <a:srgbClr val="0C2D45"/>
                </a:solidFill>
                <a:latin typeface="Calibri" panose="020F0502020204030204" pitchFamily="34" charset="0"/>
                <a:ea typeface="Open Sans" panose="020B0606030504020204" pitchFamily="34" charset="0"/>
              </a:rPr>
              <a:t> </a:t>
            </a:r>
            <a:br>
              <a:rPr lang="en-US" sz="2200" dirty="0">
                <a:solidFill>
                  <a:srgbClr val="0C2D45"/>
                </a:solidFill>
                <a:latin typeface="Calibri" panose="020F0502020204030204" pitchFamily="34" charset="0"/>
                <a:ea typeface="Open Sans" panose="020B0606030504020204" pitchFamily="34" charset="0"/>
              </a:rPr>
            </a:br>
            <a:r>
              <a:rPr lang="en-US" sz="2200" dirty="0"/>
              <a:t>Weisen Sie nach, dass Ihr Produkt oder Ihre Dienstleistung auf dem Markt gefragt ist und sich bewährt hat. Dazu können Erfahrungsberichte von Kunden, Vorbestellungen, Pilotprogramme oder Partnerschaften gehören, die das Interesse des Marktes belegen.</a:t>
            </a:r>
          </a:p>
          <a:p>
            <a:pPr fontAlgn="base"/>
            <a:endParaRPr lang="en-US" sz="2200" dirty="0"/>
          </a:p>
          <a:p>
            <a:pPr fontAlgn="base"/>
            <a:r>
              <a:rPr lang="en-US" sz="2200" b="1" i="1" dirty="0"/>
              <a:t>Zugkraft und </a:t>
            </a:r>
            <a:r>
              <a:rPr lang="en-US" sz="2200" b="1" i="1" dirty="0" err="1"/>
              <a:t>Meilensteine</a:t>
            </a:r>
            <a:endParaRPr lang="en-US" sz="2200" b="1" i="1" dirty="0"/>
          </a:p>
          <a:p>
            <a:pPr fontAlgn="base"/>
            <a:r>
              <a:rPr lang="en-US" sz="1200" dirty="0"/>
              <a:t> </a:t>
            </a:r>
            <a:br>
              <a:rPr lang="en-US" sz="2200" dirty="0"/>
            </a:br>
            <a:r>
              <a:rPr lang="en-US" sz="2200" dirty="0"/>
              <a:t>Zeigen Sie Erfolge oder Meilensteine. Dazu können Nutzerwachstum, Umsatzgenerierung, Partnerschaften oder erfolgreiche Produkteinführungen gehören. Ein positives Momentum kann potenziellen </a:t>
            </a:r>
            <a:r>
              <a:rPr lang="en-US" sz="2200" dirty="0" err="1"/>
              <a:t>Investoren</a:t>
            </a:r>
            <a:r>
              <a:rPr lang="en-US" sz="2200" dirty="0"/>
              <a:t> </a:t>
            </a:r>
            <a:r>
              <a:rPr lang="en-US" sz="2200" dirty="0" err="1"/>
              <a:t>Vertrauen</a:t>
            </a:r>
            <a:r>
              <a:rPr lang="en-US" sz="2200" dirty="0"/>
              <a:t> </a:t>
            </a:r>
            <a:r>
              <a:rPr lang="en-US" sz="2200" dirty="0" err="1"/>
              <a:t>vermitteln</a:t>
            </a:r>
            <a:r>
              <a:rPr lang="en-US" sz="2200" dirty="0"/>
              <a:t>.  </a:t>
            </a:r>
          </a:p>
          <a:p>
            <a:pPr fontAlgn="base"/>
            <a:endParaRPr lang="en-US" sz="2200" b="1" i="1" dirty="0"/>
          </a:p>
          <a:p>
            <a:pPr fontAlgn="base"/>
            <a:r>
              <a:rPr lang="en-US" sz="2200" b="1" i="1" dirty="0" err="1"/>
              <a:t>Starkes</a:t>
            </a:r>
            <a:r>
              <a:rPr lang="en-US" sz="2200" b="1" i="1" dirty="0"/>
              <a:t> Team</a:t>
            </a:r>
          </a:p>
          <a:p>
            <a:pPr fontAlgn="base"/>
            <a:r>
              <a:rPr lang="en-US" sz="1200" dirty="0"/>
              <a:t> </a:t>
            </a:r>
            <a:br>
              <a:rPr lang="en-US" sz="2200" dirty="0"/>
            </a:br>
            <a:r>
              <a:rPr lang="en-US" sz="2200" dirty="0"/>
              <a:t>Investoren schauen sich oft das Team hinter dem Unternehmen genau an. Heben Sie die Fähigkeiten, das Fachwissen und die Erfolgsbilanz Ihrer Teammitglieder hervor. Ein fähiges und erfahrenes Team erhöht das Vertrauen der </a:t>
            </a:r>
            <a:r>
              <a:rPr lang="en-US" sz="2200" dirty="0" err="1"/>
              <a:t>Investoren</a:t>
            </a:r>
            <a:r>
              <a:rPr lang="en-US" sz="2200" dirty="0"/>
              <a:t>.</a:t>
            </a:r>
            <a:endParaRPr lang="en-US" sz="2200" b="1" i="1" dirty="0"/>
          </a:p>
        </p:txBody>
      </p:sp>
    </p:spTree>
    <p:extLst>
      <p:ext uri="{BB962C8B-B14F-4D97-AF65-F5344CB8AC3E}">
        <p14:creationId xmlns:p14="http://schemas.microsoft.com/office/powerpoint/2010/main" val="323934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0" y="656172"/>
            <a:ext cx="10483431" cy="804265"/>
          </a:xfrm>
        </p:spPr>
        <p:txBody>
          <a:bodyPr lIns="91440" tIns="45720" rIns="91440" bIns="45720" anchor="t">
            <a:noAutofit/>
          </a:bodyPr>
          <a:lstStyle/>
          <a:p>
            <a:r>
              <a:rPr lang="en-US" sz="3200" dirty="0">
                <a:latin typeface="Calibri"/>
                <a:ea typeface="Open Sans"/>
                <a:cs typeface="Calibri"/>
              </a:rPr>
              <a:t>Schlüsselelemente, die für die Bereitschaft der Investoren zu berücksichtigen sind</a:t>
            </a:r>
            <a:endParaRPr lang="sv-SE" sz="3200" dirty="0">
              <a:latin typeface="Calibri"/>
              <a:ea typeface="Open Sans"/>
              <a:cs typeface="Calibri"/>
            </a:endParaRPr>
          </a:p>
        </p:txBody>
      </p:sp>
      <p:sp>
        <p:nvSpPr>
          <p:cNvPr id="3" name="Platshållare för text 2"/>
          <p:cNvSpPr>
            <a:spLocks noGrp="1"/>
          </p:cNvSpPr>
          <p:nvPr>
            <p:ph type="body" sz="quarter" idx="48"/>
          </p:nvPr>
        </p:nvSpPr>
        <p:spPr>
          <a:xfrm>
            <a:off x="854280" y="1912825"/>
            <a:ext cx="10628657" cy="4622729"/>
          </a:xfrm>
        </p:spPr>
        <p:txBody>
          <a:bodyPr/>
          <a:lstStyle/>
          <a:p>
            <a:pPr fontAlgn="base"/>
            <a:r>
              <a:rPr lang="sv-SE" sz="2100" b="1" i="1" dirty="0"/>
              <a:t>Skalierbarkeit und Anpassungsfähigkeit</a:t>
            </a:r>
          </a:p>
          <a:p>
            <a:pPr fontAlgn="base"/>
            <a:r>
              <a:rPr lang="en-US" sz="1600" dirty="0">
                <a:solidFill>
                  <a:srgbClr val="0C2D45"/>
                </a:solidFill>
                <a:latin typeface="Calibri" panose="020F0502020204030204" pitchFamily="34" charset="0"/>
                <a:ea typeface="Open Sans" panose="020B0606030504020204" pitchFamily="34" charset="0"/>
              </a:rPr>
              <a:t> </a:t>
            </a:r>
            <a:br>
              <a:rPr lang="en-US" sz="2100" dirty="0">
                <a:solidFill>
                  <a:srgbClr val="0C2D45"/>
                </a:solidFill>
                <a:latin typeface="Calibri" panose="020F0502020204030204" pitchFamily="34" charset="0"/>
                <a:ea typeface="Open Sans" panose="020B0606030504020204" pitchFamily="34" charset="0"/>
              </a:rPr>
            </a:br>
            <a:r>
              <a:rPr lang="en-US" sz="2100" dirty="0"/>
              <a:t>Investoren sind häufig an Unternehmen interessiert, die das Potenzial zur Skalierung haben. Legen Sie klar dar, wie Ihr Unternehmen auf dem Markt wachsen und expandieren kann. Erläutern Sie Strategien zur Skalierung des Betriebs, zur Erschließung neuer Märkte und zur Umsatzsteigerung.</a:t>
            </a:r>
          </a:p>
          <a:p>
            <a:pPr fontAlgn="base"/>
            <a:endParaRPr lang="en-US" sz="2100" b="1" i="1" dirty="0"/>
          </a:p>
          <a:p>
            <a:pPr fontAlgn="base"/>
            <a:r>
              <a:rPr lang="en-US" sz="2100" b="1" i="1" dirty="0" err="1"/>
              <a:t>Finanzmanagement</a:t>
            </a:r>
            <a:endParaRPr lang="en-US" sz="2100" b="1" i="1" dirty="0"/>
          </a:p>
          <a:p>
            <a:pPr fontAlgn="base"/>
            <a:r>
              <a:rPr lang="en-US" sz="1600" dirty="0"/>
              <a:t> </a:t>
            </a:r>
            <a:br>
              <a:rPr lang="en-US" sz="2100" dirty="0"/>
            </a:br>
            <a:r>
              <a:rPr lang="en-US" sz="2100" dirty="0"/>
              <a:t>Weisen Sie ein solides finanzielles Verständnis für Ihr Unternehmen nach. Legen Sie realistische und gut untermauerte Finanzprognosen, eine Aufschlüsselung der Verwendung der Mittel und einen klaren Weg zur Rentabilität vor.  </a:t>
            </a:r>
          </a:p>
          <a:p>
            <a:pPr fontAlgn="base"/>
            <a:endParaRPr lang="en-US" sz="2100" b="1" i="1" dirty="0"/>
          </a:p>
          <a:p>
            <a:pPr fontAlgn="base"/>
            <a:endParaRPr lang="en-US" sz="2100" b="1" i="1" dirty="0"/>
          </a:p>
          <a:p>
            <a:pPr fontAlgn="base"/>
            <a:r>
              <a:rPr lang="en-US" sz="2100" b="1" i="1" dirty="0"/>
              <a:t>Due Diligence</a:t>
            </a:r>
          </a:p>
          <a:p>
            <a:pPr fontAlgn="base"/>
            <a:r>
              <a:rPr lang="en-US" sz="1600" dirty="0"/>
              <a:t> </a:t>
            </a:r>
            <a:br>
              <a:rPr lang="en-US" sz="2100" dirty="0"/>
            </a:br>
            <a:r>
              <a:rPr lang="en-US" sz="2100" dirty="0"/>
              <a:t>Bereiten Sie sich auf Due-Diligence-Anfragen von potenziellen Investoren vor. Halten Sie alle erforderlichen Unterlagen, rechtlichen Vereinbarungen und finanziellen Aufzeichnungen bereit und machen Sie sie verfügbar.</a:t>
            </a:r>
            <a:endParaRPr lang="en-US" sz="2100" b="1" i="1" dirty="0"/>
          </a:p>
        </p:txBody>
      </p:sp>
    </p:spTree>
    <p:extLst>
      <p:ext uri="{BB962C8B-B14F-4D97-AF65-F5344CB8AC3E}">
        <p14:creationId xmlns:p14="http://schemas.microsoft.com/office/powerpoint/2010/main" val="3332158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E4162FC-8817-48BF-87CC-D1A99136F5A5}"/>
              </a:ext>
            </a:extLst>
          </p:cNvPr>
          <p:cNvSpPr>
            <a:spLocks noGrp="1"/>
          </p:cNvSpPr>
          <p:nvPr>
            <p:ph type="body" sz="quarter" idx="30"/>
          </p:nvPr>
        </p:nvSpPr>
        <p:spPr/>
        <p:txBody>
          <a:bodyPr/>
          <a:lstStyle/>
          <a:p>
            <a:r>
              <a:rPr lang="sv-SE" dirty="0"/>
              <a:t>Akquise von Finanzmitteln</a:t>
            </a:r>
          </a:p>
        </p:txBody>
      </p:sp>
      <p:sp>
        <p:nvSpPr>
          <p:cNvPr id="3" name="Textplatzhalter 2">
            <a:extLst>
              <a:ext uri="{FF2B5EF4-FFF2-40B4-BE49-F238E27FC236}">
                <a16:creationId xmlns:a16="http://schemas.microsoft.com/office/drawing/2014/main" id="{A4BE9853-1B83-4FF7-8E19-F7CC6F024D39}"/>
              </a:ext>
            </a:extLst>
          </p:cNvPr>
          <p:cNvSpPr>
            <a:spLocks noGrp="1"/>
          </p:cNvSpPr>
          <p:nvPr>
            <p:ph type="body" sz="quarter" idx="48"/>
          </p:nvPr>
        </p:nvSpPr>
        <p:spPr>
          <a:xfrm>
            <a:off x="2363461" y="1474234"/>
            <a:ext cx="7465079" cy="2654613"/>
          </a:xfrm>
        </p:spPr>
        <p:txBody>
          <a:bodyPr/>
          <a:lstStyle/>
          <a:p>
            <a:r>
              <a:rPr lang="en-US" sz="2200" dirty="0" err="1">
                <a:latin typeface="Calibri" panose="020F0502020204030204" pitchFamily="34" charset="0"/>
                <a:ea typeface="Calibri" panose="020F0502020204030204" pitchFamily="34" charset="0"/>
                <a:cs typeface="Calibri" panose="020F0502020204030204" pitchFamily="34" charset="0"/>
              </a:rPr>
              <a:t>Denken</a:t>
            </a:r>
            <a:r>
              <a:rPr lang="en-US" sz="2200" dirty="0">
                <a:latin typeface="Calibri" panose="020F0502020204030204" pitchFamily="34" charset="0"/>
                <a:ea typeface="Calibri" panose="020F0502020204030204" pitchFamily="34" charset="0"/>
                <a:cs typeface="Calibri" panose="020F0502020204030204" pitchFamily="34" charset="0"/>
              </a:rPr>
              <a:t> Sie </a:t>
            </a:r>
            <a:r>
              <a:rPr lang="en-US" sz="2200" dirty="0" err="1">
                <a:latin typeface="Calibri" panose="020F0502020204030204" pitchFamily="34" charset="0"/>
                <a:ea typeface="Calibri" panose="020F0502020204030204" pitchFamily="34" charset="0"/>
                <a:cs typeface="Calibri" panose="020F0502020204030204" pitchFamily="34" charset="0"/>
              </a:rPr>
              <a:t>daran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dass</a:t>
            </a:r>
            <a:r>
              <a:rPr lang="en-US" sz="2200" dirty="0">
                <a:latin typeface="Calibri" panose="020F0502020204030204" pitchFamily="34" charset="0"/>
                <a:ea typeface="Calibri" panose="020F0502020204030204" pitchFamily="34" charset="0"/>
                <a:cs typeface="Calibri" panose="020F0502020204030204" pitchFamily="34" charset="0"/>
              </a:rPr>
              <a:t> die </a:t>
            </a:r>
            <a:r>
              <a:rPr lang="en-US" sz="2200" dirty="0" err="1">
                <a:latin typeface="Calibri" panose="020F0502020204030204" pitchFamily="34" charset="0"/>
                <a:ea typeface="Calibri" panose="020F0502020204030204" pitchFamily="34" charset="0"/>
                <a:cs typeface="Calibri" panose="020F0502020204030204" pitchFamily="34" charset="0"/>
              </a:rPr>
              <a:t>Beschaffung</a:t>
            </a:r>
            <a:r>
              <a:rPr lang="en-US" sz="2200" dirty="0">
                <a:latin typeface="Calibri" panose="020F0502020204030204" pitchFamily="34" charset="0"/>
                <a:ea typeface="Calibri" panose="020F0502020204030204" pitchFamily="34" charset="0"/>
                <a:cs typeface="Calibri" panose="020F0502020204030204" pitchFamily="34" charset="0"/>
              </a:rPr>
              <a:t> von </a:t>
            </a:r>
            <a:r>
              <a:rPr lang="en-US" sz="2200" dirty="0" err="1">
                <a:latin typeface="Calibri" panose="020F0502020204030204" pitchFamily="34" charset="0"/>
                <a:ea typeface="Calibri" panose="020F0502020204030204" pitchFamily="34" charset="0"/>
                <a:cs typeface="Calibri" panose="020F0502020204030204" pitchFamily="34" charset="0"/>
              </a:rPr>
              <a:t>Finanzmitteln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ein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dynamischer</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Prozess</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ist</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bei</a:t>
            </a:r>
            <a:r>
              <a:rPr lang="en-US" sz="2200" dirty="0">
                <a:latin typeface="Calibri" panose="020F0502020204030204" pitchFamily="34" charset="0"/>
                <a:ea typeface="Calibri" panose="020F0502020204030204" pitchFamily="34" charset="0"/>
                <a:cs typeface="Calibri" panose="020F0502020204030204" pitchFamily="34" charset="0"/>
              </a:rPr>
              <a:t> dem </a:t>
            </a:r>
            <a:r>
              <a:rPr lang="en-US" sz="2200" dirty="0" err="1">
                <a:latin typeface="Calibri" panose="020F0502020204030204" pitchFamily="34" charset="0"/>
                <a:ea typeface="Calibri" panose="020F0502020204030204" pitchFamily="34" charset="0"/>
                <a:cs typeface="Calibri" panose="020F0502020204030204" pitchFamily="34" charset="0"/>
              </a:rPr>
              <a:t>Beharrlichkeit</a:t>
            </a:r>
            <a:r>
              <a:rPr lang="en-US" sz="2200" dirty="0">
                <a:latin typeface="Calibri" panose="020F0502020204030204" pitchFamily="34" charset="0"/>
                <a:ea typeface="Calibri" panose="020F0502020204030204" pitchFamily="34" charset="0"/>
                <a:cs typeface="Calibri" panose="020F0502020204030204" pitchFamily="34" charset="0"/>
              </a:rPr>
              <a:t> oft der </a:t>
            </a:r>
            <a:r>
              <a:rPr lang="en-US" sz="2200" dirty="0" err="1">
                <a:latin typeface="Calibri" panose="020F0502020204030204" pitchFamily="34" charset="0"/>
                <a:ea typeface="Calibri" panose="020F0502020204030204" pitchFamily="34" charset="0"/>
                <a:cs typeface="Calibri" panose="020F0502020204030204" pitchFamily="34" charset="0"/>
              </a:rPr>
              <a:t>Schlüssel</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ist</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Verschiedene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Investoren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haben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unterschiedliche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Kriterien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daher</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ist</a:t>
            </a:r>
            <a:r>
              <a:rPr lang="en-US" sz="2200" dirty="0">
                <a:latin typeface="Calibri" panose="020F0502020204030204" pitchFamily="34" charset="0"/>
                <a:ea typeface="Calibri" panose="020F0502020204030204" pitchFamily="34" charset="0"/>
                <a:cs typeface="Calibri" panose="020F0502020204030204" pitchFamily="34" charset="0"/>
              </a:rPr>
              <a:t> es </a:t>
            </a:r>
            <a:r>
              <a:rPr lang="en-US" sz="2200" dirty="0" err="1">
                <a:latin typeface="Calibri" panose="020F0502020204030204" pitchFamily="34" charset="0"/>
                <a:ea typeface="Calibri" panose="020F0502020204030204" pitchFamily="34" charset="0"/>
                <a:cs typeface="Calibri" panose="020F0502020204030204" pitchFamily="34" charset="0"/>
              </a:rPr>
              <a:t>wichtig</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dass</a:t>
            </a:r>
            <a:r>
              <a:rPr lang="en-US" sz="2200" dirty="0">
                <a:latin typeface="Calibri" panose="020F0502020204030204" pitchFamily="34" charset="0"/>
                <a:ea typeface="Calibri" panose="020F0502020204030204" pitchFamily="34" charset="0"/>
                <a:cs typeface="Calibri" panose="020F0502020204030204" pitchFamily="34" charset="0"/>
              </a:rPr>
              <a:t> Sie </a:t>
            </a:r>
            <a:r>
              <a:rPr lang="en-US" sz="2200" dirty="0" err="1">
                <a:latin typeface="Calibri" panose="020F0502020204030204" pitchFamily="34" charset="0"/>
                <a:ea typeface="Calibri" panose="020F0502020204030204" pitchFamily="34" charset="0"/>
                <a:cs typeface="Calibri" panose="020F0502020204030204" pitchFamily="34" charset="0"/>
              </a:rPr>
              <a:t>Ihren</a:t>
            </a:r>
            <a:r>
              <a:rPr lang="en-US" sz="2200" dirty="0">
                <a:latin typeface="Calibri" panose="020F0502020204030204" pitchFamily="34" charset="0"/>
                <a:ea typeface="Calibri" panose="020F0502020204030204" pitchFamily="34" charset="0"/>
                <a:cs typeface="Calibri" panose="020F0502020204030204" pitchFamily="34" charset="0"/>
              </a:rPr>
              <a:t> Ansatz auf die </a:t>
            </a:r>
            <a:r>
              <a:rPr lang="en-US" sz="2200" dirty="0" err="1">
                <a:latin typeface="Calibri" panose="020F0502020204030204" pitchFamily="34" charset="0"/>
                <a:ea typeface="Calibri" panose="020F0502020204030204" pitchFamily="34" charset="0"/>
                <a:cs typeface="Calibri" panose="020F0502020204030204" pitchFamily="34" charset="0"/>
              </a:rPr>
              <a:t>spezifischen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Präferenzen</a:t>
            </a:r>
            <a:r>
              <a:rPr lang="en-US" sz="2200" dirty="0">
                <a:latin typeface="Calibri" panose="020F0502020204030204" pitchFamily="34" charset="0"/>
                <a:ea typeface="Calibri" panose="020F0502020204030204" pitchFamily="34" charset="0"/>
                <a:cs typeface="Calibri" panose="020F0502020204030204" pitchFamily="34" charset="0"/>
              </a:rPr>
              <a:t> der </a:t>
            </a:r>
            <a:r>
              <a:rPr lang="en-US" sz="2200" dirty="0" err="1">
                <a:latin typeface="Calibri" panose="020F0502020204030204" pitchFamily="34" charset="0"/>
                <a:ea typeface="Calibri" panose="020F0502020204030204" pitchFamily="34" charset="0"/>
                <a:cs typeface="Calibri" panose="020F0502020204030204" pitchFamily="34" charset="0"/>
              </a:rPr>
              <a:t>Investoren</a:t>
            </a:r>
            <a:r>
              <a:rPr lang="en-US" sz="2200" dirty="0">
                <a:latin typeface="Calibri" panose="020F0502020204030204" pitchFamily="34" charset="0"/>
                <a:ea typeface="Calibri" panose="020F0502020204030204" pitchFamily="34" charset="0"/>
                <a:cs typeface="Calibri" panose="020F0502020204030204" pitchFamily="34" charset="0"/>
              </a:rPr>
              <a:t>, die Sie </a:t>
            </a:r>
            <a:r>
              <a:rPr lang="en-US" sz="2200" dirty="0" err="1">
                <a:latin typeface="Calibri" panose="020F0502020204030204" pitchFamily="34" charset="0"/>
                <a:ea typeface="Calibri" panose="020F0502020204030204" pitchFamily="34" charset="0"/>
                <a:cs typeface="Calibri" panose="020F0502020204030204" pitchFamily="34" charset="0"/>
              </a:rPr>
              <a:t>ansprechen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abstimmen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Außerdem</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fördert</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eine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offene</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Kommunikation</a:t>
            </a:r>
            <a:r>
              <a:rPr lang="en-US" sz="2200" dirty="0">
                <a:latin typeface="Calibri" panose="020F0502020204030204" pitchFamily="34" charset="0"/>
                <a:ea typeface="Calibri" panose="020F0502020204030204" pitchFamily="34" charset="0"/>
                <a:cs typeface="Calibri" panose="020F0502020204030204" pitchFamily="34" charset="0"/>
              </a:rPr>
              <a:t> und </a:t>
            </a:r>
            <a:r>
              <a:rPr lang="en-US" sz="2200" dirty="0" err="1">
                <a:latin typeface="Calibri" panose="020F0502020204030204" pitchFamily="34" charset="0"/>
                <a:ea typeface="Calibri" panose="020F0502020204030204" pitchFamily="34" charset="0"/>
                <a:cs typeface="Calibri" panose="020F0502020204030204" pitchFamily="34" charset="0"/>
              </a:rPr>
              <a:t>Transparenz</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mit</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potenziellen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Investoren</a:t>
            </a:r>
            <a:r>
              <a:rPr lang="en-US" sz="2200" dirty="0">
                <a:latin typeface="Calibri" panose="020F0502020204030204" pitchFamily="34" charset="0"/>
                <a:ea typeface="Calibri" panose="020F0502020204030204" pitchFamily="34" charset="0"/>
                <a:cs typeface="Calibri" panose="020F0502020204030204" pitchFamily="34" charset="0"/>
              </a:rPr>
              <a:t> das </a:t>
            </a:r>
            <a:r>
              <a:rPr lang="en-US" sz="2200" dirty="0" err="1">
                <a:latin typeface="Calibri" panose="020F0502020204030204" pitchFamily="34" charset="0"/>
                <a:ea typeface="Calibri" panose="020F0502020204030204" pitchFamily="34" charset="0"/>
                <a:cs typeface="Calibri" panose="020F0502020204030204" pitchFamily="34" charset="0"/>
              </a:rPr>
              <a:t>Vertrauen</a:t>
            </a:r>
            <a:r>
              <a:rPr lang="en-US" sz="2200" dirty="0">
                <a:latin typeface="Calibri" panose="020F0502020204030204" pitchFamily="34" charset="0"/>
                <a:ea typeface="Calibri" panose="020F0502020204030204" pitchFamily="34" charset="0"/>
                <a:cs typeface="Calibri" panose="020F0502020204030204" pitchFamily="34" charset="0"/>
              </a:rPr>
              <a:t> und </a:t>
            </a:r>
            <a:r>
              <a:rPr lang="en-US" sz="2200" dirty="0" err="1">
                <a:latin typeface="Calibri" panose="020F0502020204030204" pitchFamily="34" charset="0"/>
                <a:ea typeface="Calibri" panose="020F0502020204030204" pitchFamily="34" charset="0"/>
                <a:cs typeface="Calibri" panose="020F0502020204030204" pitchFamily="34" charset="0"/>
              </a:rPr>
              <a:t>kann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zu</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langfristigen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Partnerschaften</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rPr>
              <a:t>beitragen</a:t>
            </a:r>
            <a:r>
              <a:rPr lang="en-US" sz="2200" dirty="0">
                <a:latin typeface="Calibri" panose="020F0502020204030204" pitchFamily="34" charset="0"/>
                <a:ea typeface="Calibri" panose="020F0502020204030204" pitchFamily="34" charset="0"/>
                <a:cs typeface="Calibri" panose="020F0502020204030204" pitchFamily="34" charset="0"/>
              </a:rPr>
              <a:t>.</a:t>
            </a:r>
            <a:endParaRPr lang="sv-SE" sz="2200" dirty="0">
              <a:latin typeface="Calibri" panose="020F0502020204030204" pitchFamily="34" charset="0"/>
              <a:ea typeface="Calibri" panose="020F0502020204030204" pitchFamily="34" charset="0"/>
              <a:cs typeface="Calibri" panose="020F0502020204030204" pitchFamily="34" charset="0"/>
            </a:endParaRPr>
          </a:p>
          <a:p>
            <a:endParaRPr lang="de-DE" sz="2200" dirty="0"/>
          </a:p>
        </p:txBody>
      </p:sp>
      <p:pic>
        <p:nvPicPr>
          <p:cNvPr id="9" name="Bildplatzhalter 8">
            <a:extLst>
              <a:ext uri="{FF2B5EF4-FFF2-40B4-BE49-F238E27FC236}">
                <a16:creationId xmlns:a16="http://schemas.microsoft.com/office/drawing/2014/main" id="{D434C996-A47E-4179-8C97-7D523F087E56}"/>
              </a:ext>
            </a:extLst>
          </p:cNvPr>
          <p:cNvPicPr>
            <a:picLocks noGrp="1" noChangeAspect="1"/>
          </p:cNvPicPr>
          <p:nvPr>
            <p:ph type="pic" sz="quarter" idx="21"/>
          </p:nvPr>
        </p:nvPicPr>
        <p:blipFill>
          <a:blip r:embed="rId2"/>
          <a:srcRect l="12627" r="12627"/>
          <a:stretch>
            <a:fillRect/>
          </a:stretch>
        </p:blipFill>
        <p:spPr/>
      </p:pic>
    </p:spTree>
    <p:extLst>
      <p:ext uri="{BB962C8B-B14F-4D97-AF65-F5344CB8AC3E}">
        <p14:creationId xmlns:p14="http://schemas.microsoft.com/office/powerpoint/2010/main" val="3219570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a:p>
            <a:endParaRPr lang="en-US" dirty="0"/>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221089" y="3447457"/>
            <a:ext cx="4160460" cy="2348104"/>
          </a:xfrm>
        </p:spPr>
        <p:txBody>
          <a:bodyPr/>
          <a:lstStyle/>
          <a:p>
            <a:r>
              <a:rPr lang="en-US" dirty="0"/>
              <a:t>Sozial und ökologisch nachhaltige Geschäftspraktiken</a:t>
            </a:r>
            <a:endParaRPr lang="fr-FR" dirty="0"/>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latshållare för bild 6">
            <a:extLst>
              <a:ext uri="{FF2B5EF4-FFF2-40B4-BE49-F238E27FC236}">
                <a16:creationId xmlns:a16="http://schemas.microsoft.com/office/drawing/2014/main" id="{2F17CB2A-27A0-409E-8A09-2E59A45D86F4}"/>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8455" r="28455"/>
          <a:stretch>
            <a:fillRect/>
          </a:stretch>
        </p:blipFill>
        <p:spPr>
          <a:xfrm>
            <a:off x="6841657" y="0"/>
            <a:ext cx="5364392" cy="6325815"/>
          </a:xfrm>
        </p:spPr>
      </p:pic>
    </p:spTree>
    <p:extLst>
      <p:ext uri="{BB962C8B-B14F-4D97-AF65-F5344CB8AC3E}">
        <p14:creationId xmlns:p14="http://schemas.microsoft.com/office/powerpoint/2010/main" val="2501824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4" y="468693"/>
            <a:ext cx="10474391" cy="1523393"/>
          </a:xfrm>
          <a:prstGeom prst="rect">
            <a:avLst/>
          </a:prstGeom>
        </p:spPr>
        <p:txBody>
          <a:bodyPr lIns="91440" tIns="45720" rIns="91440" bIns="45720" anchor="t"/>
          <a:lstStyle/>
          <a:p>
            <a:pPr marL="0" indent="0">
              <a:buNone/>
            </a:pPr>
            <a:r>
              <a:rPr lang="en-US" sz="3600" b="1" dirty="0">
                <a:solidFill>
                  <a:srgbClr val="E97924"/>
                </a:solidFill>
                <a:latin typeface="Calibri"/>
                <a:cs typeface="Calibri"/>
              </a:rPr>
              <a:t>Umsetzung sozial und ökologisch nachhaltiger Geschäftspraktiken für </a:t>
            </a:r>
            <a:r>
              <a:rPr lang="en-US" sz="3600" b="1" dirty="0" err="1">
                <a:solidFill>
                  <a:srgbClr val="E97924"/>
                </a:solidFill>
                <a:latin typeface="Calibri"/>
                <a:cs typeface="Calibri"/>
              </a:rPr>
              <a:t>langfristigen</a:t>
            </a:r>
            <a:r>
              <a:rPr lang="en-US" sz="3600" b="1" dirty="0">
                <a:solidFill>
                  <a:srgbClr val="E97924"/>
                </a:solidFill>
                <a:latin typeface="Calibri"/>
                <a:cs typeface="Calibri"/>
              </a:rPr>
              <a:t> </a:t>
            </a:r>
            <a:r>
              <a:rPr lang="en-US" sz="3600" b="1" dirty="0" err="1">
                <a:solidFill>
                  <a:srgbClr val="E97924"/>
                </a:solidFill>
                <a:latin typeface="Calibri"/>
                <a:cs typeface="Calibri"/>
              </a:rPr>
              <a:t>Erfolg</a:t>
            </a:r>
            <a:endParaRPr lang="en-US" sz="3600" b="1" dirty="0">
              <a:solidFill>
                <a:srgbClr val="E97924"/>
              </a:solidFill>
              <a:latin typeface="Calibri"/>
              <a:cs typeface="Calibri"/>
            </a:endParaRPr>
          </a:p>
        </p:txBody>
      </p:sp>
      <p:sp>
        <p:nvSpPr>
          <p:cNvPr id="3" name="Rechteck 2">
            <a:extLst>
              <a:ext uri="{FF2B5EF4-FFF2-40B4-BE49-F238E27FC236}">
                <a16:creationId xmlns:a16="http://schemas.microsoft.com/office/drawing/2014/main" id="{859849FB-C6E9-401C-9B2D-4E5B49B11085}"/>
              </a:ext>
            </a:extLst>
          </p:cNvPr>
          <p:cNvSpPr/>
          <p:nvPr/>
        </p:nvSpPr>
        <p:spPr>
          <a:xfrm>
            <a:off x="0" y="2348565"/>
            <a:ext cx="12192000" cy="1080436"/>
          </a:xfrm>
          <a:prstGeom prst="rect">
            <a:avLst/>
          </a:prstGeom>
          <a:solidFill>
            <a:srgbClr val="915F9E"/>
          </a:solidFill>
          <a:ln>
            <a:solidFill>
              <a:srgbClr val="915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phic 1" descr="Leaf with solid fill">
            <a:extLst>
              <a:ext uri="{FF2B5EF4-FFF2-40B4-BE49-F238E27FC236}">
                <a16:creationId xmlns:a16="http://schemas.microsoft.com/office/drawing/2014/main" id="{5C8C2035-F1B6-074D-79B5-1E99F383B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7092" y="2348565"/>
            <a:ext cx="3483543" cy="3483543"/>
          </a:xfrm>
          <a:prstGeom prst="rect">
            <a:avLst/>
          </a:prstGeom>
        </p:spPr>
      </p:pic>
      <p:sp>
        <p:nvSpPr>
          <p:cNvPr id="13"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4" y="2486950"/>
            <a:ext cx="6212634" cy="3592287"/>
          </a:xfrm>
          <a:prstGeom prst="rect">
            <a:avLst/>
          </a:prstGeom>
        </p:spPr>
        <p:txBody>
          <a:bodyPr/>
          <a:lstStyle/>
          <a:p>
            <a:pPr marL="0" indent="0">
              <a:buNone/>
            </a:pPr>
            <a:r>
              <a:rPr lang="en-US" sz="1800" dirty="0">
                <a:solidFill>
                  <a:schemeClr val="bg1"/>
                </a:solidFill>
              </a:rPr>
              <a:t>Die Umsetzung sozial und ökologisch nachhaltiger Geschäftspraktiken ist nicht nur ein wesentlicher Beitrag zu einer verantwortungsvolleren und ethischeren Weltwirtschaft, sondern kann auch zu einem langfristigen Erfolg Ihres Unternehmens führen. Verbraucher schätzen zunehmend Unternehmen, die der Nachhaltigkeit Priorität einräumen, und auch Investoren berücksichtigen bei ihren Investitionsentscheidungen ökologische, soziale und </a:t>
            </a:r>
            <a:r>
              <a:rPr lang="en-US" sz="1800" dirty="0" err="1">
                <a:solidFill>
                  <a:schemeClr val="bg1"/>
                </a:solidFill>
              </a:rPr>
              <a:t>unternehmerische</a:t>
            </a:r>
            <a:r>
              <a:rPr lang="en-US" sz="1800" dirty="0">
                <a:solidFill>
                  <a:schemeClr val="bg1"/>
                </a:solidFill>
              </a:rPr>
              <a:t> </a:t>
            </a:r>
            <a:r>
              <a:rPr lang="en-US" sz="1800" dirty="0" err="1">
                <a:solidFill>
                  <a:schemeClr val="bg1"/>
                </a:solidFill>
              </a:rPr>
              <a:t>Faktoren</a:t>
            </a:r>
            <a:r>
              <a:rPr lang="en-US" sz="1800" dirty="0">
                <a:solidFill>
                  <a:schemeClr val="bg1"/>
                </a:solidFill>
              </a:rPr>
              <a:t> (ESG). Im Folgenden finden Sie Strategien für die Umsetzung nachhaltiger Praktiken in Ihrem Unternehmen, um langfristig erfolgreich </a:t>
            </a:r>
            <a:r>
              <a:rPr lang="en-US" sz="1800" dirty="0" err="1">
                <a:solidFill>
                  <a:schemeClr val="bg1"/>
                </a:solidFill>
              </a:rPr>
              <a:t>zu</a:t>
            </a:r>
            <a:r>
              <a:rPr lang="en-US" sz="1800" dirty="0">
                <a:solidFill>
                  <a:schemeClr val="bg1"/>
                </a:solidFill>
              </a:rPr>
              <a:t> sein.</a:t>
            </a:r>
            <a:br>
              <a:rPr lang="en-US" sz="1800" dirty="0">
                <a:solidFill>
                  <a:schemeClr val="bg1"/>
                </a:solidFill>
              </a:rPr>
            </a:br>
            <a:endParaRPr lang="en-US" sz="1800" dirty="0">
              <a:solidFill>
                <a:schemeClr val="bg1"/>
              </a:solidFill>
            </a:endParaRPr>
          </a:p>
        </p:txBody>
      </p:sp>
    </p:spTree>
    <p:extLst>
      <p:ext uri="{BB962C8B-B14F-4D97-AF65-F5344CB8AC3E}">
        <p14:creationId xmlns:p14="http://schemas.microsoft.com/office/powerpoint/2010/main" val="144449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p:txBody>
          <a:bodyPr/>
          <a:lstStyle/>
          <a:p>
            <a:r>
              <a:rPr lang="en-US" dirty="0"/>
              <a:t>Strategien zur Umsetzung nachhaltiger Praktiken </a:t>
            </a:r>
            <a:endParaRPr lang="sv-SE" dirty="0"/>
          </a:p>
        </p:txBody>
      </p:sp>
      <p:sp>
        <p:nvSpPr>
          <p:cNvPr id="3" name="Platshållare för text 2"/>
          <p:cNvSpPr>
            <a:spLocks noGrp="1"/>
          </p:cNvSpPr>
          <p:nvPr>
            <p:ph type="body" sz="quarter" idx="48"/>
          </p:nvPr>
        </p:nvSpPr>
        <p:spPr/>
        <p:txBody>
          <a:bodyPr/>
          <a:lstStyle/>
          <a:p>
            <a:pPr fontAlgn="base"/>
            <a:r>
              <a:rPr lang="sv-SE" sz="2000" b="1" i="1" dirty="0"/>
              <a:t>Nachhaltigkeitsstrategie</a:t>
            </a:r>
          </a:p>
          <a:p>
            <a:pPr fontAlgn="base"/>
            <a:r>
              <a:rPr lang="en-US" sz="1400" dirty="0">
                <a:solidFill>
                  <a:srgbClr val="0C2D45"/>
                </a:solidFill>
                <a:latin typeface="Calibri" panose="020F0502020204030204" pitchFamily="34" charset="0"/>
                <a:ea typeface="Open Sans" panose="020B0606030504020204" pitchFamily="34" charset="0"/>
              </a:rPr>
              <a:t> </a:t>
            </a:r>
            <a:br>
              <a:rPr lang="en-US" sz="2000" dirty="0">
                <a:solidFill>
                  <a:srgbClr val="0C2D45"/>
                </a:solidFill>
                <a:latin typeface="Calibri" panose="020F0502020204030204" pitchFamily="34" charset="0"/>
                <a:ea typeface="Open Sans" panose="020B0606030504020204" pitchFamily="34" charset="0"/>
              </a:rPr>
            </a:br>
            <a:r>
              <a:rPr lang="en-US" sz="2000" dirty="0"/>
              <a:t>Definieren Sie klar Ihre Nachhaltigkeitsziele und wie diese mit Ihren Unternehmenswerten und Ihrem Auftrag übereinstimmen. Eine gut formulierte Strategie bietet einen Fahrplan für die Integration von Nachhaltigkeit in alle Aspekte Ihres </a:t>
            </a:r>
            <a:r>
              <a:rPr lang="en-US" sz="2000" dirty="0" err="1"/>
              <a:t>Unternehmens</a:t>
            </a:r>
            <a:r>
              <a:rPr lang="en-US" sz="2000" dirty="0"/>
              <a:t>.</a:t>
            </a:r>
          </a:p>
          <a:p>
            <a:pPr fontAlgn="base"/>
            <a:endParaRPr lang="en-US" sz="2000" dirty="0"/>
          </a:p>
          <a:p>
            <a:pPr fontAlgn="base"/>
            <a:endParaRPr lang="en-US" sz="2000" dirty="0"/>
          </a:p>
          <a:p>
            <a:pPr fontAlgn="base"/>
            <a:r>
              <a:rPr lang="en-US" sz="2000" b="1" i="1" dirty="0"/>
              <a:t>Arbeit </a:t>
            </a:r>
            <a:r>
              <a:rPr lang="en-US" sz="2000" b="1" i="1" dirty="0" err="1"/>
              <a:t>mit</a:t>
            </a:r>
            <a:r>
              <a:rPr lang="en-US" sz="2000" b="1" i="1" dirty="0"/>
              <a:t> </a:t>
            </a:r>
            <a:r>
              <a:rPr lang="en-US" sz="2000" b="1" i="1" dirty="0" err="1"/>
              <a:t>Stakeholdern</a:t>
            </a:r>
            <a:endParaRPr lang="en-US" sz="2000" b="1" i="1" dirty="0"/>
          </a:p>
          <a:p>
            <a:pPr fontAlgn="base"/>
            <a:r>
              <a:rPr lang="en-US" sz="1400" dirty="0"/>
              <a:t> </a:t>
            </a:r>
            <a:br>
              <a:rPr lang="en-US" sz="2000" dirty="0"/>
            </a:br>
            <a:r>
              <a:rPr lang="en-US" sz="2000" dirty="0"/>
              <a:t>Setzen Sie sich mit Ihren Stakeholdern auseinander, einschließlich Mitarbeitern, Kunden, Lieferanten und lokalen Gemeinschaften. Das Verständnis ihrer Perspektiven und Erwartungen hilft Ihnen, Ihre Nachhaltigkeitsinitiativen auf ihre Bedürfnisse abzustimmen und Vertrauen </a:t>
            </a:r>
            <a:r>
              <a:rPr lang="en-US" sz="2000" dirty="0" err="1"/>
              <a:t>aufzubauen</a:t>
            </a:r>
            <a:r>
              <a:rPr lang="en-US" sz="2000" dirty="0"/>
              <a:t>.</a:t>
            </a:r>
          </a:p>
          <a:p>
            <a:pPr fontAlgn="base"/>
            <a:endParaRPr lang="en-US" sz="2000" b="1" i="1" dirty="0"/>
          </a:p>
          <a:p>
            <a:pPr fontAlgn="base"/>
            <a:endParaRPr lang="en-US" sz="2000" b="1" i="1" dirty="0"/>
          </a:p>
          <a:p>
            <a:pPr fontAlgn="base"/>
            <a:r>
              <a:rPr lang="en-US" sz="2000" b="1" i="1" dirty="0" err="1"/>
              <a:t>Grüne</a:t>
            </a:r>
            <a:r>
              <a:rPr lang="en-US" sz="2000" b="1" i="1" dirty="0"/>
              <a:t> </a:t>
            </a:r>
            <a:r>
              <a:rPr lang="en-US" sz="2000" b="1" i="1" dirty="0" err="1"/>
              <a:t>Versorgung</a:t>
            </a:r>
            <a:endParaRPr lang="en-US" sz="2000" b="1" i="1" dirty="0"/>
          </a:p>
          <a:p>
            <a:pPr fontAlgn="base"/>
            <a:r>
              <a:rPr lang="en-US" sz="1400" b="1" i="1" dirty="0"/>
              <a:t> </a:t>
            </a:r>
            <a:br>
              <a:rPr lang="en-US" sz="2000" dirty="0"/>
            </a:br>
            <a:r>
              <a:rPr lang="en-US" sz="2000" dirty="0"/>
              <a:t>Bewerten und verbessern Sie die Nachhaltigkeit Ihrer Lieferkette. Arbeiten Sie mit Lieferanten zusammen, die Ihr Engagement für Nachhaltigkeit teilen, und berücksichtigen Sie Faktoren wie verantwortungsvolle Beschaffung, ethische Arbeitspraktiken und geringere Umweltauswirkungen.</a:t>
            </a:r>
            <a:endParaRPr lang="en-US" sz="2000" b="1" i="1" dirty="0"/>
          </a:p>
        </p:txBody>
      </p:sp>
    </p:spTree>
    <p:extLst>
      <p:ext uri="{BB962C8B-B14F-4D97-AF65-F5344CB8AC3E}">
        <p14:creationId xmlns:p14="http://schemas.microsoft.com/office/powerpoint/2010/main" val="3549696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p:txBody>
          <a:bodyPr/>
          <a:lstStyle/>
          <a:p>
            <a:r>
              <a:rPr lang="en-US" dirty="0"/>
              <a:t>Strategien zur Umsetzung nachhaltiger Praktiken </a:t>
            </a:r>
            <a:endParaRPr lang="sv-SE" dirty="0"/>
          </a:p>
        </p:txBody>
      </p:sp>
      <p:sp>
        <p:nvSpPr>
          <p:cNvPr id="3" name="Platshållare för text 2"/>
          <p:cNvSpPr>
            <a:spLocks noGrp="1"/>
          </p:cNvSpPr>
          <p:nvPr>
            <p:ph type="body" sz="quarter" idx="48"/>
          </p:nvPr>
        </p:nvSpPr>
        <p:spPr/>
        <p:txBody>
          <a:bodyPr/>
          <a:lstStyle/>
          <a:p>
            <a:pPr fontAlgn="base"/>
            <a:r>
              <a:rPr lang="sv-SE" sz="2000" b="1" i="1" dirty="0"/>
              <a:t>Wohlbefinden der Mitarbeiter</a:t>
            </a:r>
          </a:p>
          <a:p>
            <a:pPr fontAlgn="base"/>
            <a:r>
              <a:rPr lang="en-US" sz="1600" dirty="0">
                <a:solidFill>
                  <a:srgbClr val="0C2D45"/>
                </a:solidFill>
                <a:latin typeface="Calibri" panose="020F0502020204030204" pitchFamily="34" charset="0"/>
                <a:ea typeface="Open Sans" panose="020B0606030504020204" pitchFamily="34" charset="0"/>
              </a:rPr>
              <a:t>  </a:t>
            </a:r>
            <a:br>
              <a:rPr lang="en-US" sz="2000" dirty="0">
                <a:solidFill>
                  <a:srgbClr val="0C2D45"/>
                </a:solidFill>
                <a:latin typeface="Calibri" panose="020F0502020204030204" pitchFamily="34" charset="0"/>
                <a:ea typeface="Open Sans" panose="020B0606030504020204" pitchFamily="34" charset="0"/>
              </a:rPr>
            </a:br>
            <a:r>
              <a:rPr lang="en-US" sz="2000" dirty="0"/>
              <a:t>Fördern Sie eine Arbeitsplatzkultur, in der das Wohlbefinden, die Vielfalt und die Integration der Mitarbeiter im Vordergrund stehen. Dies trägt </a:t>
            </a:r>
            <a:r>
              <a:rPr lang="en-US" sz="2000" dirty="0" err="1"/>
              <a:t>zur</a:t>
            </a:r>
            <a:r>
              <a:rPr lang="en-US" sz="2000" dirty="0"/>
              <a:t> Mitarbeiter-</a:t>
            </a:r>
            <a:r>
              <a:rPr lang="en-US" sz="2000" dirty="0" err="1"/>
              <a:t>zufriedenheit</a:t>
            </a:r>
            <a:r>
              <a:rPr lang="en-US" sz="2000" dirty="0"/>
              <a:t>, Mitarbeiter-</a:t>
            </a:r>
            <a:r>
              <a:rPr lang="en-US" sz="2000" dirty="0" err="1"/>
              <a:t>bindung</a:t>
            </a:r>
            <a:r>
              <a:rPr lang="en-US" sz="2000" dirty="0"/>
              <a:t> und </a:t>
            </a:r>
            <a:r>
              <a:rPr lang="en-US" sz="2000" dirty="0" err="1"/>
              <a:t>Gesamt-produktivität</a:t>
            </a:r>
            <a:r>
              <a:rPr lang="en-US" sz="2000" dirty="0"/>
              <a:t> bei. Führen Sie faire Arbeitspraktiken ein und bieten Sie Möglichkeiten zur Kompetenzentwicklung.</a:t>
            </a:r>
          </a:p>
          <a:p>
            <a:pPr fontAlgn="base"/>
            <a:endParaRPr lang="en-US" sz="2000" dirty="0"/>
          </a:p>
          <a:p>
            <a:pPr fontAlgn="base"/>
            <a:endParaRPr lang="en-US" sz="2000" dirty="0"/>
          </a:p>
          <a:p>
            <a:pPr fontAlgn="base"/>
            <a:r>
              <a:rPr lang="en-US" sz="2000" b="1" i="1" dirty="0"/>
              <a:t>Transparenz und </a:t>
            </a:r>
            <a:r>
              <a:rPr lang="en-US" sz="2000" b="1" i="1" dirty="0" err="1"/>
              <a:t>Kommunikation</a:t>
            </a:r>
            <a:endParaRPr lang="en-US" sz="2000" b="1" i="1" dirty="0"/>
          </a:p>
          <a:p>
            <a:pPr fontAlgn="base"/>
            <a:r>
              <a:rPr lang="en-US" sz="1600" b="1" i="1" dirty="0"/>
              <a:t>  </a:t>
            </a:r>
          </a:p>
          <a:p>
            <a:pPr fontAlgn="base"/>
            <a:r>
              <a:rPr lang="en-US" sz="2000" dirty="0"/>
              <a:t>Seien Sie transparent in Bezug auf Ihre Nachhaltigkeitsbemühungen. Veröffentlichen und kommunizieren Sie Ihre Nachhaltigkeitsberichte, in denen Sie Ihre Ziele, Fortschritte und Auswirkungen ausführlich darstellen. Transparenz erhöht die Glaubwürdigkeit und stärkt das Vertrauen der Stakeholder.</a:t>
            </a:r>
          </a:p>
          <a:p>
            <a:pPr fontAlgn="base"/>
            <a:endParaRPr lang="en-US" sz="2000" b="1" i="1" dirty="0"/>
          </a:p>
          <a:p>
            <a:pPr fontAlgn="base"/>
            <a:r>
              <a:rPr lang="en-US" sz="2000" b="1" i="1" dirty="0"/>
              <a:t>Aufklärung der </a:t>
            </a:r>
            <a:r>
              <a:rPr lang="en-US" sz="2000" b="1" i="1" dirty="0" err="1"/>
              <a:t>Kunden</a:t>
            </a:r>
            <a:endParaRPr lang="en-US" sz="2000" b="1" i="1" dirty="0"/>
          </a:p>
          <a:p>
            <a:pPr fontAlgn="base"/>
            <a:r>
              <a:rPr lang="en-US" sz="1600" dirty="0"/>
              <a:t> </a:t>
            </a:r>
            <a:br>
              <a:rPr lang="en-US" sz="2000" dirty="0"/>
            </a:br>
            <a:r>
              <a:rPr lang="en-US" sz="2000" dirty="0"/>
              <a:t>Informieren Sie Ihre Kunden über die von Ihnen durchgeführten Nachhaltigkeitsinitiativen. Ermutigen Sie sie, umweltbewusste Entscheidungen zu treffen, und beziehen Sie sie in Ihr Nachhaltigkeitsprojekt ein. Das Bewusstsein und die Nachfrage der Verbraucher können positive Veränderungen bewirken.</a:t>
            </a:r>
            <a:endParaRPr lang="en-US" sz="2000" b="1" i="1" dirty="0"/>
          </a:p>
        </p:txBody>
      </p:sp>
    </p:spTree>
    <p:extLst>
      <p:ext uri="{BB962C8B-B14F-4D97-AF65-F5344CB8AC3E}">
        <p14:creationId xmlns:p14="http://schemas.microsoft.com/office/powerpoint/2010/main" val="2406019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0" y="763278"/>
            <a:ext cx="10483431" cy="804265"/>
          </a:xfrm>
        </p:spPr>
        <p:txBody>
          <a:bodyPr/>
          <a:lstStyle/>
          <a:p>
            <a:r>
              <a:rPr lang="en-US" dirty="0"/>
              <a:t>Strategien zur Umsetzung nachhaltiger Praktiken </a:t>
            </a:r>
            <a:endParaRPr lang="sv-SE" dirty="0"/>
          </a:p>
        </p:txBody>
      </p:sp>
      <p:sp>
        <p:nvSpPr>
          <p:cNvPr id="3" name="Platshållare för text 2"/>
          <p:cNvSpPr>
            <a:spLocks noGrp="1"/>
          </p:cNvSpPr>
          <p:nvPr>
            <p:ph type="body" sz="quarter" idx="48"/>
          </p:nvPr>
        </p:nvSpPr>
        <p:spPr>
          <a:xfrm>
            <a:off x="854282" y="1740798"/>
            <a:ext cx="10483429" cy="4931228"/>
          </a:xfrm>
        </p:spPr>
        <p:txBody>
          <a:bodyPr/>
          <a:lstStyle/>
          <a:p>
            <a:pPr fontAlgn="base"/>
            <a:r>
              <a:rPr lang="sv-SE" sz="2000" b="1" i="1" dirty="0"/>
              <a:t>Einhaltung von Vorschriften</a:t>
            </a:r>
          </a:p>
          <a:p>
            <a:pPr fontAlgn="base"/>
            <a:r>
              <a:rPr lang="en-US" sz="1600" dirty="0">
                <a:solidFill>
                  <a:srgbClr val="0C2D45"/>
                </a:solidFill>
                <a:latin typeface="Calibri" panose="020F0502020204030204" pitchFamily="34" charset="0"/>
                <a:ea typeface="Open Sans" panose="020B0606030504020204" pitchFamily="34" charset="0"/>
              </a:rPr>
              <a:t>  </a:t>
            </a:r>
            <a:br>
              <a:rPr lang="en-US" sz="2000" dirty="0">
                <a:solidFill>
                  <a:srgbClr val="0C2D45"/>
                </a:solidFill>
                <a:latin typeface="Calibri" panose="020F0502020204030204" pitchFamily="34" charset="0"/>
                <a:ea typeface="Open Sans" panose="020B0606030504020204" pitchFamily="34" charset="0"/>
              </a:rPr>
            </a:br>
            <a:r>
              <a:rPr lang="en-US" sz="2000" dirty="0"/>
              <a:t>Informieren Sie sich über die einschlägigen Umwelt- und Sozialvorschriften. Sorgen Sie für die Einhaltung der gesetzlichen Vorschriften und gehen Sie, wenn möglich, über die </a:t>
            </a:r>
            <a:r>
              <a:rPr lang="en-US" sz="2000" dirty="0" err="1"/>
              <a:t>gesetzlichen</a:t>
            </a:r>
            <a:r>
              <a:rPr lang="en-US" sz="2000" dirty="0"/>
              <a:t> </a:t>
            </a:r>
            <a:r>
              <a:rPr lang="en-US" sz="2000" dirty="0" err="1"/>
              <a:t>Mindestanforderungen</a:t>
            </a:r>
            <a:r>
              <a:rPr lang="en-US" sz="2000" dirty="0"/>
              <a:t> hinaus, um Ihr Engagement für verantwortungsvolle Geschäftspraktiken zu </a:t>
            </a:r>
            <a:r>
              <a:rPr lang="en-US" sz="2000" dirty="0" err="1"/>
              <a:t>demonstrieren</a:t>
            </a:r>
            <a:r>
              <a:rPr lang="en-US" sz="2000" dirty="0"/>
              <a:t>.</a:t>
            </a:r>
          </a:p>
          <a:p>
            <a:pPr fontAlgn="base"/>
            <a:endParaRPr lang="en-US" sz="2000" dirty="0"/>
          </a:p>
          <a:p>
            <a:pPr fontAlgn="base"/>
            <a:endParaRPr lang="en-US" sz="2000" dirty="0"/>
          </a:p>
          <a:p>
            <a:pPr fontAlgn="base"/>
            <a:r>
              <a:rPr lang="en-US" sz="2000" b="1" i="1" dirty="0"/>
              <a:t>Produkt und </a:t>
            </a:r>
            <a:r>
              <a:rPr lang="en-US" sz="2000" b="1" i="1" dirty="0" err="1"/>
              <a:t>Verpackung</a:t>
            </a:r>
            <a:endParaRPr lang="en-US" sz="2000" b="1" i="1" dirty="0"/>
          </a:p>
          <a:p>
            <a:pPr fontAlgn="base"/>
            <a:r>
              <a:rPr lang="en-US" sz="1600" b="1" i="1" dirty="0"/>
              <a:t>  </a:t>
            </a:r>
          </a:p>
          <a:p>
            <a:pPr fontAlgn="base"/>
            <a:r>
              <a:rPr lang="en-US" sz="2000" dirty="0"/>
              <a:t>Entwerfen Sie Produkte im Sinne der Nachhaltigkeit und berücksichtigen Sie dabei den gesamten Lebenszyklus. Verwenden Sie umweltfreundliche Materialien und reduzieren Sie den Verpackungsmüll. Kommunizieren Sie Ihr Engagement für nachhaltige Produkte an Ihre Kunden.</a:t>
            </a:r>
            <a:endParaRPr lang="en-US" sz="2000" b="1" i="1" dirty="0"/>
          </a:p>
          <a:p>
            <a:pPr fontAlgn="base"/>
            <a:endParaRPr lang="en-US" sz="2000" b="1" i="1" dirty="0"/>
          </a:p>
          <a:p>
            <a:pPr fontAlgn="base"/>
            <a:endParaRPr lang="en-US" sz="2000" b="1" i="1" dirty="0"/>
          </a:p>
          <a:p>
            <a:pPr fontAlgn="base"/>
            <a:endParaRPr lang="en-US" sz="2000" b="1" i="1" dirty="0"/>
          </a:p>
          <a:p>
            <a:pPr fontAlgn="base"/>
            <a:r>
              <a:rPr lang="en-US" sz="2000" b="1" i="1" dirty="0" err="1"/>
              <a:t>Soziale</a:t>
            </a:r>
            <a:r>
              <a:rPr lang="en-US" sz="2000" b="1" i="1" dirty="0"/>
              <a:t> </a:t>
            </a:r>
            <a:r>
              <a:rPr lang="en-US" sz="2000" b="1" i="1" dirty="0" err="1"/>
              <a:t>Auswirkungen</a:t>
            </a:r>
            <a:endParaRPr lang="en-US" sz="2000" b="1" i="1" dirty="0"/>
          </a:p>
          <a:p>
            <a:pPr fontAlgn="base"/>
            <a:r>
              <a:rPr lang="en-US" sz="1600" dirty="0"/>
              <a:t>  </a:t>
            </a:r>
            <a:br>
              <a:rPr lang="en-US" sz="2000" dirty="0"/>
            </a:br>
            <a:r>
              <a:rPr lang="en-US" sz="2000" dirty="0"/>
              <a:t>Leisten Sie einen positiven Beitrag zu den Gemeinschaften, in denen Sie tätig sind. Engagieren Sie sich in sozialen Initiativen, unterstützen Sie lokale Wohltätigkeitsorganisationen und binden Sie Ihre Mitarbeiter in ehrenamtliche Tätigkeiten ein. Die Demonstration sozialer Verantwortung trägt zu einem positiven Markenimage bei.</a:t>
            </a:r>
            <a:endParaRPr lang="en-US" sz="2000" b="1" i="1" dirty="0"/>
          </a:p>
        </p:txBody>
      </p:sp>
    </p:spTree>
    <p:extLst>
      <p:ext uri="{BB962C8B-B14F-4D97-AF65-F5344CB8AC3E}">
        <p14:creationId xmlns:p14="http://schemas.microsoft.com/office/powerpoint/2010/main" val="3585650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127184" y="3162907"/>
            <a:ext cx="4407472" cy="2348104"/>
          </a:xfrm>
        </p:spPr>
        <p:txBody>
          <a:bodyPr/>
          <a:lstStyle/>
          <a:p>
            <a:r>
              <a:rPr lang="fr-FR" dirty="0"/>
              <a:t>Entrecomp und seine Bedeutung für den unternehmerischen Erfolg</a:t>
            </a:r>
            <a:endParaRPr lang="en-US" dirty="0"/>
          </a:p>
          <a:p>
            <a:endParaRPr lang="fr-FR" dirty="0"/>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latshållare för bild 12">
            <a:extLst>
              <a:ext uri="{FF2B5EF4-FFF2-40B4-BE49-F238E27FC236}">
                <a16:creationId xmlns:a16="http://schemas.microsoft.com/office/drawing/2014/main" id="{05A10C63-8274-4BF6-BAFD-FDA39735566B}"/>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1736" r="21736"/>
          <a:stretch>
            <a:fillRect/>
          </a:stretch>
        </p:blipFill>
        <p:spPr>
          <a:xfrm>
            <a:off x="6842125" y="0"/>
            <a:ext cx="5364163" cy="6326188"/>
          </a:xfrm>
        </p:spPr>
      </p:pic>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0" y="891992"/>
            <a:ext cx="6653379" cy="1148049"/>
          </a:xfrm>
        </p:spPr>
        <p:txBody>
          <a:bodyPr/>
          <a:lstStyle/>
          <a:p>
            <a:r>
              <a:rPr lang="sv-SE" sz="3200" dirty="0"/>
              <a:t>Soziale und ökologische Nachhaltigkeit als Wettbewerbsvorteil</a:t>
            </a:r>
          </a:p>
        </p:txBody>
      </p:sp>
      <p:sp>
        <p:nvSpPr>
          <p:cNvPr id="4" name="textruta 3"/>
          <p:cNvSpPr txBox="1"/>
          <p:nvPr/>
        </p:nvSpPr>
        <p:spPr>
          <a:xfrm>
            <a:off x="854280" y="2204873"/>
            <a:ext cx="6477853" cy="4524315"/>
          </a:xfrm>
          <a:prstGeom prst="rect">
            <a:avLst/>
          </a:prstGeom>
          <a:noFill/>
        </p:spPr>
        <p:txBody>
          <a:bodyPr wrap="square" lIns="91440" tIns="45720" rIns="91440" bIns="45720" rtlCol="0" anchor="t">
            <a:spAutoFit/>
          </a:bodyPr>
          <a:lstStyle/>
          <a:p>
            <a:pPr algn="just"/>
            <a:r>
              <a:rPr lang="en-US" sz="2400" dirty="0">
                <a:solidFill>
                  <a:srgbClr val="0C2D45"/>
                </a:solidFill>
                <a:latin typeface="Calibri" panose="020F0502020204030204" pitchFamily="34" charset="0"/>
                <a:ea typeface="Calibri" panose="020F0502020204030204" pitchFamily="34" charset="0"/>
                <a:cs typeface="Calibri" panose="020F0502020204030204" pitchFamily="34" charset="0"/>
              </a:rPr>
              <a:t>Indem Sie soziale und ökologische Nachhaltigkeit in Ihre Geschäftspraktiken einbeziehen, tragen Sie nicht nur zu einer besseren Welt bei, sondern positionieren Ihr Unternehmen auch für langfristigen Erfolg, indem Sie die Erwartungen einer zunehmend bewussten Verbraucher- und Investorenbasis erfüllen. Denken Sie daran, dass Nachhaltigkeit eine fortlaufende Entwicklung ist und dass kontinuierliche Verbesserungen entscheidend sind, um in der sich wandelnden Unternehmenslandschaft relevant und führend zu bleiben.</a:t>
            </a:r>
            <a:endParaRPr lang="sv-SE" sz="2400" dirty="0">
              <a:solidFill>
                <a:srgbClr val="0C2D45"/>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descr="Woman's hand touching wheat in field">
            <a:extLst>
              <a:ext uri="{FF2B5EF4-FFF2-40B4-BE49-F238E27FC236}">
                <a16:creationId xmlns:a16="http://schemas.microsoft.com/office/drawing/2014/main" id="{BB9F3F94-2A4A-4C21-ABEC-1893E6270758}"/>
              </a:ext>
            </a:extLst>
          </p:cNvPr>
          <p:cNvPicPr>
            <a:picLocks noChangeAspect="1"/>
          </p:cNvPicPr>
          <p:nvPr/>
        </p:nvPicPr>
        <p:blipFill>
          <a:blip r:embed="rId2"/>
          <a:stretch>
            <a:fillRect/>
          </a:stretch>
        </p:blipFill>
        <p:spPr>
          <a:xfrm>
            <a:off x="7515725" y="319060"/>
            <a:ext cx="4680285" cy="5981700"/>
          </a:xfrm>
          <a:prstGeom prst="rect">
            <a:avLst/>
          </a:prstGeom>
        </p:spPr>
      </p:pic>
    </p:spTree>
    <p:extLst>
      <p:ext uri="{BB962C8B-B14F-4D97-AF65-F5344CB8AC3E}">
        <p14:creationId xmlns:p14="http://schemas.microsoft.com/office/powerpoint/2010/main" val="84495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a:p>
            <a:endParaRPr lang="en-US" dirty="0"/>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2492944" y="3381982"/>
            <a:ext cx="4041712" cy="2348104"/>
          </a:xfrm>
        </p:spPr>
        <p:txBody>
          <a:bodyPr/>
          <a:lstStyle/>
          <a:p>
            <a:r>
              <a:rPr lang="de-DE" dirty="0"/>
              <a:t>Adaptive Führung zur Bewältigung von Herausforderungen</a:t>
            </a:r>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latshållare för bild 6">
            <a:extLst>
              <a:ext uri="{FF2B5EF4-FFF2-40B4-BE49-F238E27FC236}">
                <a16:creationId xmlns:a16="http://schemas.microsoft.com/office/drawing/2014/main" id="{7488D3D3-8603-4FED-A28F-A6DC87A19F6A}"/>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1736" r="21736"/>
          <a:stretch>
            <a:fillRect/>
          </a:stretch>
        </p:blipFill>
        <p:spPr>
          <a:xfrm>
            <a:off x="6841657" y="0"/>
            <a:ext cx="5364392" cy="6325815"/>
          </a:xfrm>
        </p:spPr>
      </p:pic>
    </p:spTree>
    <p:extLst>
      <p:ext uri="{BB962C8B-B14F-4D97-AF65-F5344CB8AC3E}">
        <p14:creationId xmlns:p14="http://schemas.microsoft.com/office/powerpoint/2010/main" val="1480140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292727" y="468693"/>
            <a:ext cx="10474391" cy="1523393"/>
          </a:xfrm>
          <a:prstGeom prst="rect">
            <a:avLst/>
          </a:prstGeom>
        </p:spPr>
        <p:txBody>
          <a:bodyPr lIns="91440" tIns="45720" rIns="91440" bIns="45720" anchor="t"/>
          <a:lstStyle/>
          <a:p>
            <a:pPr marL="0" indent="0">
              <a:buNone/>
            </a:pPr>
            <a:r>
              <a:rPr lang="en-US" sz="3600" b="1" dirty="0">
                <a:solidFill>
                  <a:srgbClr val="E97924"/>
                </a:solidFill>
                <a:latin typeface="Calibri"/>
                <a:cs typeface="Calibri"/>
              </a:rPr>
              <a:t>Anpassungsfähige Führung zur Bewältigung von Herausforderungen</a:t>
            </a:r>
          </a:p>
          <a:p>
            <a:pPr marL="0" indent="0">
              <a:buNone/>
            </a:pPr>
            <a:endParaRPr lang="en-US" sz="3600" b="1" dirty="0">
              <a:solidFill>
                <a:srgbClr val="E97924"/>
              </a:solidFill>
              <a:latin typeface="Calibri"/>
              <a:cs typeface="Calibri"/>
            </a:endParaRPr>
          </a:p>
        </p:txBody>
      </p:sp>
      <p:sp>
        <p:nvSpPr>
          <p:cNvPr id="2" name="Rechteck 1">
            <a:extLst>
              <a:ext uri="{FF2B5EF4-FFF2-40B4-BE49-F238E27FC236}">
                <a16:creationId xmlns:a16="http://schemas.microsoft.com/office/drawing/2014/main" id="{FBD4AD05-1775-4238-8807-D3463E9D1CEC}"/>
              </a:ext>
            </a:extLst>
          </p:cNvPr>
          <p:cNvSpPr/>
          <p:nvPr/>
        </p:nvSpPr>
        <p:spPr>
          <a:xfrm>
            <a:off x="-48126" y="5813658"/>
            <a:ext cx="12248594" cy="324675"/>
          </a:xfrm>
          <a:prstGeom prst="rect">
            <a:avLst/>
          </a:prstGeom>
          <a:solidFill>
            <a:srgbClr val="915F9E"/>
          </a:solidFill>
          <a:ln>
            <a:solidFill>
              <a:srgbClr val="915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292727" y="3029561"/>
            <a:ext cx="6348706" cy="2654337"/>
          </a:xfrm>
          <a:prstGeom prst="rect">
            <a:avLst/>
          </a:prstGeom>
        </p:spPr>
        <p:txBody>
          <a:bodyPr lIns="91440" tIns="45720" rIns="91440" bIns="45720" anchor="t"/>
          <a:lstStyle/>
          <a:p>
            <a:pPr marL="0" indent="0">
              <a:spcBef>
                <a:spcPts val="0"/>
              </a:spcBef>
              <a:buNone/>
            </a:pPr>
            <a:r>
              <a:rPr lang="en-US" sz="2000" dirty="0">
                <a:solidFill>
                  <a:schemeClr val="bg1"/>
                </a:solidFill>
                <a:latin typeface="Calibri"/>
                <a:cs typeface="Calibri"/>
              </a:rPr>
              <a:t>Eine </a:t>
            </a:r>
            <a:r>
              <a:rPr lang="en-US" sz="2000" dirty="0" err="1">
                <a:solidFill>
                  <a:schemeClr val="bg1"/>
                </a:solidFill>
                <a:latin typeface="Calibri"/>
                <a:cs typeface="Calibri"/>
              </a:rPr>
              <a:t>anpassungsfähige</a:t>
            </a:r>
            <a:r>
              <a:rPr lang="en-US" sz="2000" dirty="0">
                <a:solidFill>
                  <a:schemeClr val="bg1"/>
                </a:solidFill>
                <a:latin typeface="Calibri"/>
                <a:cs typeface="Calibri"/>
              </a:rPr>
              <a:t> </a:t>
            </a:r>
            <a:r>
              <a:rPr lang="en-US" sz="2000" dirty="0" err="1">
                <a:solidFill>
                  <a:schemeClr val="bg1"/>
                </a:solidFill>
                <a:latin typeface="Calibri"/>
                <a:cs typeface="Calibri"/>
              </a:rPr>
              <a:t>Führung</a:t>
            </a:r>
            <a:r>
              <a:rPr lang="en-US" sz="2000" dirty="0">
                <a:solidFill>
                  <a:schemeClr val="bg1"/>
                </a:solidFill>
                <a:latin typeface="Calibri"/>
                <a:cs typeface="Calibri"/>
              </a:rPr>
              <a:t> (Adaptive Leadership) ist von entscheidender Bedeutung, wenn es darum geht, Herausforderungen und </a:t>
            </a:r>
            <a:r>
              <a:rPr lang="en-US" sz="2000" dirty="0" err="1">
                <a:solidFill>
                  <a:schemeClr val="bg1"/>
                </a:solidFill>
                <a:latin typeface="Calibri"/>
                <a:cs typeface="Calibri"/>
              </a:rPr>
              <a:t>Unsicherheiten</a:t>
            </a:r>
            <a:r>
              <a:rPr lang="en-US" sz="2000" dirty="0">
                <a:solidFill>
                  <a:schemeClr val="bg1"/>
                </a:solidFill>
                <a:latin typeface="Calibri"/>
                <a:cs typeface="Calibri"/>
              </a:rPr>
              <a:t> im heutigen dynamischen Geschäftsumfeld zu bewältigen. </a:t>
            </a:r>
          </a:p>
          <a:p>
            <a:pPr marL="0" indent="0">
              <a:spcBef>
                <a:spcPts val="0"/>
              </a:spcBef>
              <a:buNone/>
            </a:pPr>
            <a:r>
              <a:rPr lang="en-US" sz="400" dirty="0">
                <a:solidFill>
                  <a:schemeClr val="bg1"/>
                </a:solidFill>
                <a:latin typeface="Calibri"/>
                <a:cs typeface="Calibri"/>
              </a:rPr>
              <a:t> </a:t>
            </a:r>
          </a:p>
          <a:p>
            <a:pPr marL="0" indent="0">
              <a:spcBef>
                <a:spcPts val="0"/>
              </a:spcBef>
              <a:buNone/>
            </a:pPr>
            <a:r>
              <a:rPr lang="en-US" sz="2000" dirty="0" err="1">
                <a:solidFill>
                  <a:schemeClr val="bg1"/>
                </a:solidFill>
                <a:latin typeface="Calibri"/>
                <a:cs typeface="Calibri"/>
              </a:rPr>
              <a:t>Anpassungsfähige</a:t>
            </a:r>
            <a:r>
              <a:rPr lang="en-US" sz="2000" dirty="0">
                <a:solidFill>
                  <a:schemeClr val="bg1"/>
                </a:solidFill>
                <a:latin typeface="Calibri"/>
                <a:cs typeface="Calibri"/>
              </a:rPr>
              <a:t> Führungskräfte sind flexibel, belastbar und in der Lage, ihre Teams durch Veränderungen zu führen. Nachfolgend finden Sie die wichtigsten Eigenschaften und Strategien zur Entwicklung </a:t>
            </a:r>
            <a:r>
              <a:rPr lang="en-US" sz="2000" dirty="0" err="1">
                <a:solidFill>
                  <a:schemeClr val="bg1"/>
                </a:solidFill>
                <a:latin typeface="Calibri"/>
                <a:cs typeface="Calibri"/>
              </a:rPr>
              <a:t>adaptiver</a:t>
            </a:r>
            <a:r>
              <a:rPr lang="en-US" sz="2000" dirty="0">
                <a:solidFill>
                  <a:schemeClr val="bg1"/>
                </a:solidFill>
                <a:latin typeface="Calibri"/>
                <a:cs typeface="Calibri"/>
              </a:rPr>
              <a:t> </a:t>
            </a:r>
            <a:r>
              <a:rPr lang="en-US" sz="2000" dirty="0" err="1">
                <a:solidFill>
                  <a:schemeClr val="bg1"/>
                </a:solidFill>
                <a:latin typeface="Calibri"/>
                <a:cs typeface="Calibri"/>
              </a:rPr>
              <a:t>Führungsfähigkeiten</a:t>
            </a:r>
            <a:r>
              <a:rPr lang="en-US" sz="2000" dirty="0">
                <a:solidFill>
                  <a:schemeClr val="bg1"/>
                </a:solidFill>
                <a:latin typeface="Calibri"/>
                <a:cs typeface="Calibri"/>
              </a:rPr>
              <a:t>.</a:t>
            </a:r>
            <a:endParaRPr lang="en-US" sz="1800" dirty="0">
              <a:solidFill>
                <a:schemeClr val="bg1"/>
              </a:solidFill>
            </a:endParaRPr>
          </a:p>
        </p:txBody>
      </p:sp>
      <p:pic>
        <p:nvPicPr>
          <p:cNvPr id="3" name="Picture 2" descr="A group of people looking at a computer&#10;&#10;Description automatically generated">
            <a:extLst>
              <a:ext uri="{FF2B5EF4-FFF2-40B4-BE49-F238E27FC236}">
                <a16:creationId xmlns:a16="http://schemas.microsoft.com/office/drawing/2014/main" id="{71E3FC1C-E027-47B3-EBFE-9E6864AA23FB}"/>
              </a:ext>
            </a:extLst>
          </p:cNvPr>
          <p:cNvPicPr>
            <a:picLocks noChangeAspect="1"/>
          </p:cNvPicPr>
          <p:nvPr/>
        </p:nvPicPr>
        <p:blipFill>
          <a:blip r:embed="rId2"/>
          <a:stretch>
            <a:fillRect/>
          </a:stretch>
        </p:blipFill>
        <p:spPr>
          <a:xfrm>
            <a:off x="7018420" y="2674368"/>
            <a:ext cx="5173580" cy="3404235"/>
          </a:xfrm>
          <a:prstGeom prst="rect">
            <a:avLst/>
          </a:prstGeom>
        </p:spPr>
      </p:pic>
    </p:spTree>
    <p:extLst>
      <p:ext uri="{BB962C8B-B14F-4D97-AF65-F5344CB8AC3E}">
        <p14:creationId xmlns:p14="http://schemas.microsoft.com/office/powerpoint/2010/main" val="2109427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p:txBody>
          <a:bodyPr/>
          <a:lstStyle/>
          <a:p>
            <a:r>
              <a:rPr lang="en-US" dirty="0"/>
              <a:t>Anpassungsfähige Führung zur Bewältigung von Herausforderungen</a:t>
            </a:r>
            <a:endParaRPr lang="en-US" sz="2000" dirty="0"/>
          </a:p>
        </p:txBody>
      </p:sp>
      <p:sp>
        <p:nvSpPr>
          <p:cNvPr id="3" name="Platshållare för text 2"/>
          <p:cNvSpPr>
            <a:spLocks noGrp="1"/>
          </p:cNvSpPr>
          <p:nvPr>
            <p:ph type="body" sz="quarter" idx="48"/>
          </p:nvPr>
        </p:nvSpPr>
        <p:spPr>
          <a:xfrm>
            <a:off x="854282" y="2338687"/>
            <a:ext cx="10483429" cy="4307647"/>
          </a:xfrm>
        </p:spPr>
        <p:txBody>
          <a:bodyPr/>
          <a:lstStyle/>
          <a:p>
            <a:pPr fontAlgn="base"/>
            <a:r>
              <a:rPr lang="sv-SE" b="1" i="1" dirty="0"/>
              <a:t>Selbsterkenntnis</a:t>
            </a:r>
          </a:p>
          <a:p>
            <a:pPr fontAlgn="base"/>
            <a:r>
              <a:rPr lang="en-US" sz="100" dirty="0">
                <a:solidFill>
                  <a:srgbClr val="0C2D45"/>
                </a:solidFill>
                <a:latin typeface="Calibri" panose="020F0502020204030204" pitchFamily="34" charset="0"/>
                <a:ea typeface="Open Sans" panose="020B0606030504020204" pitchFamily="34" charset="0"/>
              </a:rPr>
              <a:t> </a:t>
            </a:r>
            <a:r>
              <a:rPr lang="en-US" sz="1000" dirty="0">
                <a:solidFill>
                  <a:srgbClr val="0C2D45"/>
                </a:solidFill>
                <a:latin typeface="Calibri" panose="020F0502020204030204" pitchFamily="34" charset="0"/>
                <a:ea typeface="Open Sans" panose="020B0606030504020204" pitchFamily="34" charset="0"/>
              </a:rPr>
              <a:t> </a:t>
            </a:r>
            <a:br>
              <a:rPr lang="en-US" sz="2400" dirty="0">
                <a:solidFill>
                  <a:srgbClr val="0C2D45"/>
                </a:solidFill>
                <a:latin typeface="Calibri" panose="020F0502020204030204" pitchFamily="34" charset="0"/>
                <a:ea typeface="Open Sans" panose="020B0606030504020204" pitchFamily="34" charset="0"/>
              </a:rPr>
            </a:br>
            <a:r>
              <a:rPr lang="en-US" sz="2200" dirty="0"/>
              <a:t>Verstehen Sie Ihre Stärken, Schwächen und Ihren Führungsstil. Reflektieren Sie regelmäßig über Ihr Handeln und dessen Auswirkungen. Selbsterkenntnis ist die Grundlage für eine anpassungsfähige Führung.</a:t>
            </a:r>
          </a:p>
          <a:p>
            <a:pPr fontAlgn="base"/>
            <a:endParaRPr lang="en-US" b="1" i="1" dirty="0"/>
          </a:p>
          <a:p>
            <a:pPr fontAlgn="base"/>
            <a:r>
              <a:rPr lang="en-US" b="1" i="1" dirty="0" err="1"/>
              <a:t>Emotionale</a:t>
            </a:r>
            <a:r>
              <a:rPr lang="en-US" b="1" i="1" dirty="0"/>
              <a:t> </a:t>
            </a:r>
            <a:r>
              <a:rPr lang="en-US" b="1" i="1" dirty="0" err="1"/>
              <a:t>Intelligenz</a:t>
            </a:r>
            <a:endParaRPr lang="en-US" b="1" i="1" dirty="0"/>
          </a:p>
          <a:p>
            <a:pPr fontAlgn="base"/>
            <a:r>
              <a:rPr lang="en-US" sz="800" b="1" i="1" dirty="0"/>
              <a:t>  </a:t>
            </a:r>
          </a:p>
          <a:p>
            <a:pPr fontAlgn="base"/>
            <a:r>
              <a:rPr lang="en-US" sz="2200" dirty="0"/>
              <a:t>Entwickeln Sie emotionale Intelligenz, um Ihre eigenen Emotionen und die anderer Menschen zu verstehen und zu steuern. Dazu gehören Einfühlungsvermögen, Selbstregulierung und effektive Kommunikation in schwierigen </a:t>
            </a:r>
            <a:r>
              <a:rPr lang="en-US" sz="2200" dirty="0" err="1"/>
              <a:t>Situationen</a:t>
            </a:r>
            <a:r>
              <a:rPr lang="en-US" sz="2200" dirty="0"/>
              <a:t>.</a:t>
            </a:r>
          </a:p>
          <a:p>
            <a:pPr fontAlgn="base"/>
            <a:endParaRPr lang="en-US" sz="2200" b="1" i="1" dirty="0"/>
          </a:p>
          <a:p>
            <a:pPr fontAlgn="base"/>
            <a:endParaRPr lang="en-US" sz="2200" b="1" i="1" dirty="0"/>
          </a:p>
          <a:p>
            <a:pPr fontAlgn="base"/>
            <a:r>
              <a:rPr lang="en-US" b="1" i="1" dirty="0" err="1"/>
              <a:t>Flexibilität</a:t>
            </a:r>
            <a:endParaRPr lang="en-US" b="1" i="1" dirty="0"/>
          </a:p>
          <a:p>
            <a:pPr fontAlgn="base"/>
            <a:r>
              <a:rPr lang="en-US" sz="800" dirty="0"/>
              <a:t>  </a:t>
            </a:r>
            <a:br>
              <a:rPr lang="en-US" dirty="0"/>
            </a:br>
            <a:r>
              <a:rPr lang="en-US" sz="2200" dirty="0"/>
              <a:t>Akzeptieren Sie</a:t>
            </a:r>
            <a:r>
              <a:rPr lang="en-US" dirty="0"/>
              <a:t> </a:t>
            </a:r>
            <a:r>
              <a:rPr lang="en-US" sz="2200" dirty="0"/>
              <a:t>Veränderungen und Ungewissheit. Pflegen Sie eine Denkweise, die Herausforderungen als Wachstumschancen ansieht. Seien Sie bereit, Pläne und Strategien an </a:t>
            </a:r>
            <a:r>
              <a:rPr lang="en-US" sz="2200" dirty="0" err="1"/>
              <a:t>sich</a:t>
            </a:r>
            <a:r>
              <a:rPr lang="en-US" sz="2200" dirty="0"/>
              <a:t> </a:t>
            </a:r>
            <a:r>
              <a:rPr lang="en-US" sz="2200" dirty="0" err="1"/>
              <a:t>verändernde</a:t>
            </a:r>
            <a:r>
              <a:rPr lang="en-US" sz="2200" dirty="0"/>
              <a:t> Umstände anzupassen</a:t>
            </a:r>
            <a:r>
              <a:rPr lang="en-US" dirty="0"/>
              <a:t>.</a:t>
            </a:r>
            <a:endParaRPr lang="en-US" b="1" i="1" dirty="0"/>
          </a:p>
        </p:txBody>
      </p:sp>
    </p:spTree>
    <p:extLst>
      <p:ext uri="{BB962C8B-B14F-4D97-AF65-F5344CB8AC3E}">
        <p14:creationId xmlns:p14="http://schemas.microsoft.com/office/powerpoint/2010/main" val="1039507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2" y="646280"/>
            <a:ext cx="10483431" cy="804265"/>
          </a:xfrm>
        </p:spPr>
        <p:txBody>
          <a:bodyPr/>
          <a:lstStyle/>
          <a:p>
            <a:r>
              <a:rPr lang="en-US" dirty="0"/>
              <a:t>Anpassungsfähige Führung zur Bewältigung von Herausforderungen</a:t>
            </a:r>
            <a:endParaRPr lang="en-US" sz="2000" dirty="0"/>
          </a:p>
        </p:txBody>
      </p:sp>
      <p:sp>
        <p:nvSpPr>
          <p:cNvPr id="3" name="Platshållare för text 2"/>
          <p:cNvSpPr>
            <a:spLocks noGrp="1"/>
          </p:cNvSpPr>
          <p:nvPr>
            <p:ph type="body" sz="quarter" idx="48"/>
          </p:nvPr>
        </p:nvSpPr>
        <p:spPr>
          <a:xfrm>
            <a:off x="854282" y="1949220"/>
            <a:ext cx="10483429" cy="4612447"/>
          </a:xfrm>
        </p:spPr>
        <p:txBody>
          <a:bodyPr/>
          <a:lstStyle/>
          <a:p>
            <a:pPr fontAlgn="base"/>
            <a:r>
              <a:rPr lang="sv-SE" sz="2100" b="1" i="1" dirty="0"/>
              <a:t>Zusammenarbeit und Teambildung</a:t>
            </a:r>
          </a:p>
          <a:p>
            <a:pPr fontAlgn="base"/>
            <a:r>
              <a:rPr lang="en-US" sz="1600" dirty="0">
                <a:solidFill>
                  <a:srgbClr val="0C2D45"/>
                </a:solidFill>
                <a:latin typeface="Calibri" panose="020F0502020204030204" pitchFamily="34" charset="0"/>
                <a:ea typeface="Open Sans" panose="020B0606030504020204" pitchFamily="34" charset="0"/>
              </a:rPr>
              <a:t> </a:t>
            </a:r>
            <a:br>
              <a:rPr lang="en-US" sz="2100" dirty="0">
                <a:solidFill>
                  <a:srgbClr val="0C2D45"/>
                </a:solidFill>
                <a:latin typeface="Calibri" panose="020F0502020204030204" pitchFamily="34" charset="0"/>
                <a:ea typeface="Open Sans" panose="020B0606030504020204" pitchFamily="34" charset="0"/>
              </a:rPr>
            </a:br>
            <a:r>
              <a:rPr lang="en-US" sz="2100" dirty="0"/>
              <a:t>Bauen Sie ein vielfältiges und kooperatives Team auf. Ermutigen Sie zu offener Kommunikation, fördern Sie das Zugehörigkeitsgefühl und nutzen Sie die Stärken jedes einzelnen Teammitglieds, um Herausforderungen gemeinsam </a:t>
            </a:r>
            <a:r>
              <a:rPr lang="en-US" sz="2100" dirty="0" err="1"/>
              <a:t>anzugehen</a:t>
            </a:r>
            <a:r>
              <a:rPr lang="en-US" sz="2100" dirty="0"/>
              <a:t>.</a:t>
            </a:r>
          </a:p>
          <a:p>
            <a:pPr fontAlgn="base"/>
            <a:endParaRPr lang="en-US" sz="2100" b="1" i="1" dirty="0"/>
          </a:p>
          <a:p>
            <a:pPr fontAlgn="base"/>
            <a:endParaRPr lang="en-US" sz="2100" b="1" i="1" dirty="0"/>
          </a:p>
          <a:p>
            <a:pPr fontAlgn="base"/>
            <a:r>
              <a:rPr lang="en-US" sz="2100" b="1" i="1" dirty="0" err="1"/>
              <a:t>Entscheidungsfreudigkeit</a:t>
            </a:r>
            <a:endParaRPr lang="en-US" sz="2100" b="1" i="1" dirty="0"/>
          </a:p>
          <a:p>
            <a:pPr fontAlgn="base"/>
            <a:r>
              <a:rPr lang="en-US" sz="1600" b="1" i="1" dirty="0"/>
              <a:t> </a:t>
            </a:r>
          </a:p>
          <a:p>
            <a:pPr fontAlgn="base"/>
            <a:r>
              <a:rPr lang="en-US" sz="2100" dirty="0" err="1"/>
              <a:t>Treffen</a:t>
            </a:r>
            <a:r>
              <a:rPr lang="en-US" sz="2100" dirty="0"/>
              <a:t> Sie </a:t>
            </a:r>
            <a:r>
              <a:rPr lang="en-US" sz="2100" dirty="0" err="1"/>
              <a:t>rechtzeitige</a:t>
            </a:r>
            <a:r>
              <a:rPr lang="en-US" sz="2100" dirty="0"/>
              <a:t> und </a:t>
            </a:r>
            <a:r>
              <a:rPr lang="en-US" sz="2100" dirty="0" err="1"/>
              <a:t>fundierte</a:t>
            </a:r>
            <a:r>
              <a:rPr lang="en-US" sz="2100" dirty="0"/>
              <a:t> </a:t>
            </a:r>
            <a:r>
              <a:rPr lang="en-US" sz="2100" dirty="0" err="1"/>
              <a:t>Entscheidungen</a:t>
            </a:r>
            <a:r>
              <a:rPr lang="en-US" sz="2100" dirty="0"/>
              <a:t>. Anpassungsfähige Führungskräfte sind entschlossen, auch angesichts von Ungewissheit. Sie berücksichtigen die verfügbaren Informationen, beziehen die wichtigsten Interessengruppen ein und legen sich auf eine bestimmte Vorgehensweise fest.</a:t>
            </a:r>
            <a:endParaRPr lang="en-US" sz="2100" b="1" i="1" dirty="0"/>
          </a:p>
          <a:p>
            <a:pPr fontAlgn="base"/>
            <a:r>
              <a:rPr lang="en-US" sz="2100" b="1" i="1" dirty="0" err="1"/>
              <a:t>Befähigung</a:t>
            </a:r>
            <a:endParaRPr lang="en-US" sz="2100" b="1" i="1" dirty="0"/>
          </a:p>
          <a:p>
            <a:pPr fontAlgn="base"/>
            <a:r>
              <a:rPr lang="en-US" sz="1600" dirty="0"/>
              <a:t> </a:t>
            </a:r>
            <a:br>
              <a:rPr lang="en-US" sz="2100" dirty="0"/>
            </a:br>
            <a:r>
              <a:rPr lang="en-US" sz="2100" dirty="0"/>
              <a:t>Ermächtigen Sie Ihr Team, indem Sie ihm die Autonomie und Autorität geben, Entscheidungen in seinem Verantwortungsbereich zu treffen. Dies stärkt das Vertrauen und erhöht die Anpassungsfähigkeit des Teams.</a:t>
            </a:r>
            <a:endParaRPr lang="en-US" sz="2100" b="1" i="1" dirty="0"/>
          </a:p>
        </p:txBody>
      </p:sp>
    </p:spTree>
    <p:extLst>
      <p:ext uri="{BB962C8B-B14F-4D97-AF65-F5344CB8AC3E}">
        <p14:creationId xmlns:p14="http://schemas.microsoft.com/office/powerpoint/2010/main" val="2384646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p:txBody>
          <a:bodyPr/>
          <a:lstStyle/>
          <a:p>
            <a:r>
              <a:rPr lang="en-US" dirty="0"/>
              <a:t>Anpassungsfähige Führung zur Bewältigung von Herausforderungen</a:t>
            </a:r>
            <a:endParaRPr lang="en-US" sz="2000" dirty="0"/>
          </a:p>
        </p:txBody>
      </p:sp>
      <p:sp>
        <p:nvSpPr>
          <p:cNvPr id="3" name="Platshållare för text 2"/>
          <p:cNvSpPr>
            <a:spLocks noGrp="1"/>
          </p:cNvSpPr>
          <p:nvPr>
            <p:ph type="body" sz="quarter" idx="48"/>
          </p:nvPr>
        </p:nvSpPr>
        <p:spPr>
          <a:xfrm>
            <a:off x="854280" y="2287887"/>
            <a:ext cx="10483429" cy="4439577"/>
          </a:xfrm>
        </p:spPr>
        <p:txBody>
          <a:bodyPr/>
          <a:lstStyle/>
          <a:p>
            <a:pPr fontAlgn="base"/>
            <a:r>
              <a:rPr lang="sv-SE" sz="2200" b="1" i="1" dirty="0"/>
              <a:t>Vorausschauende Führung</a:t>
            </a:r>
          </a:p>
          <a:p>
            <a:pPr fontAlgn="base"/>
            <a:r>
              <a:rPr lang="en-US" sz="1600" dirty="0">
                <a:solidFill>
                  <a:srgbClr val="0C2D45"/>
                </a:solidFill>
                <a:latin typeface="Calibri" panose="020F0502020204030204" pitchFamily="34" charset="0"/>
                <a:ea typeface="Open Sans" panose="020B0606030504020204" pitchFamily="34" charset="0"/>
              </a:rPr>
              <a:t>  </a:t>
            </a:r>
            <a:br>
              <a:rPr lang="en-US" sz="2200" dirty="0">
                <a:solidFill>
                  <a:srgbClr val="0C2D45"/>
                </a:solidFill>
                <a:latin typeface="Calibri" panose="020F0502020204030204" pitchFamily="34" charset="0"/>
                <a:ea typeface="Open Sans" panose="020B0606030504020204" pitchFamily="34" charset="0"/>
              </a:rPr>
            </a:br>
            <a:r>
              <a:rPr lang="en-US" sz="2200" dirty="0"/>
              <a:t>Antizipieren Sie künftige Herausforderungen und gehen Sie sie proaktiv an. Anpassungsfähige Führungskräfte sind vorausschauend, erkennen potenzielle Hindernisse und bereiten das Team auf das vor, was vor ihnen liegt.</a:t>
            </a:r>
          </a:p>
          <a:p>
            <a:pPr fontAlgn="base"/>
            <a:endParaRPr lang="en-US" sz="2200" b="1" i="1" dirty="0"/>
          </a:p>
          <a:p>
            <a:pPr fontAlgn="base"/>
            <a:endParaRPr lang="en-US" sz="2200" b="1" i="1" dirty="0"/>
          </a:p>
          <a:p>
            <a:pPr fontAlgn="base"/>
            <a:r>
              <a:rPr lang="en-US" sz="2200" b="1" i="1" dirty="0"/>
              <a:t>Feedback und </a:t>
            </a:r>
            <a:r>
              <a:rPr lang="en-US" sz="2200" b="1" i="1" dirty="0" err="1"/>
              <a:t>Reflexion</a:t>
            </a:r>
            <a:endParaRPr lang="en-US" sz="2200" b="1" i="1" dirty="0"/>
          </a:p>
          <a:p>
            <a:pPr fontAlgn="base"/>
            <a:r>
              <a:rPr lang="en-US" sz="1600" b="1" i="1" dirty="0"/>
              <a:t>  </a:t>
            </a:r>
          </a:p>
          <a:p>
            <a:pPr fontAlgn="base"/>
            <a:r>
              <a:rPr lang="en-US" sz="2200" dirty="0"/>
              <a:t>Holen Sie sich Feedback von Ihrem Team. Denken Sie regelmäßig über Ihre Führungspraktiken nach und seien Sie bereit, Ihren Ansatz auf der Grundlage des erhaltenen Feedbacks anzupassen.</a:t>
            </a:r>
            <a:endParaRPr lang="en-US" sz="2200" b="1" i="1" dirty="0"/>
          </a:p>
          <a:p>
            <a:pPr fontAlgn="base"/>
            <a:endParaRPr lang="en-US" sz="2200" b="1" i="1" dirty="0"/>
          </a:p>
          <a:p>
            <a:pPr fontAlgn="base"/>
            <a:endParaRPr lang="en-US" sz="2200" b="1" i="1" dirty="0"/>
          </a:p>
          <a:p>
            <a:pPr fontAlgn="base"/>
            <a:endParaRPr lang="en-US" sz="2200" b="1" i="1" dirty="0"/>
          </a:p>
          <a:p>
            <a:pPr fontAlgn="base"/>
            <a:r>
              <a:rPr lang="en-US" sz="2200" b="1" i="1" dirty="0" err="1"/>
              <a:t>Diversität</a:t>
            </a:r>
            <a:endParaRPr lang="en-US" sz="2200" b="1" i="1" dirty="0"/>
          </a:p>
          <a:p>
            <a:pPr fontAlgn="base"/>
            <a:r>
              <a:rPr lang="en-US" sz="1600" dirty="0"/>
              <a:t>  </a:t>
            </a:r>
            <a:br>
              <a:rPr lang="en-US" sz="2200" dirty="0"/>
            </a:br>
            <a:r>
              <a:rPr lang="en-US" sz="2200" dirty="0"/>
              <a:t>Verstehen und würdigen Sie die Vielfalt der Hintergründe und Fachkenntnisse. Anpassungsfähige Führungskräfte erkennen die </a:t>
            </a:r>
            <a:r>
              <a:rPr lang="en-US" sz="2200" dirty="0" err="1"/>
              <a:t>Bedeutung</a:t>
            </a:r>
            <a:r>
              <a:rPr lang="en-US" sz="2200" dirty="0"/>
              <a:t> von </a:t>
            </a:r>
            <a:r>
              <a:rPr lang="en-US" sz="2200" dirty="0" err="1"/>
              <a:t>Diversität</a:t>
            </a:r>
            <a:r>
              <a:rPr lang="en-US" sz="2200" dirty="0"/>
              <a:t> für die Bewältigung unterschiedlicher Herausforderungen.</a:t>
            </a:r>
            <a:endParaRPr lang="en-US" sz="2200" b="1" i="1" dirty="0"/>
          </a:p>
        </p:txBody>
      </p:sp>
    </p:spTree>
    <p:extLst>
      <p:ext uri="{BB962C8B-B14F-4D97-AF65-F5344CB8AC3E}">
        <p14:creationId xmlns:p14="http://schemas.microsoft.com/office/powerpoint/2010/main" val="3241991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F2EB9D8B-F193-43FC-82B9-157606BA2CF7}"/>
              </a:ext>
            </a:extLst>
          </p:cNvPr>
          <p:cNvPicPr>
            <a:picLocks noGrp="1" noChangeAspect="1"/>
          </p:cNvPicPr>
          <p:nvPr>
            <p:ph type="pic" sz="quarter" idx="21"/>
          </p:nvPr>
        </p:nvPicPr>
        <p:blipFill rotWithShape="1">
          <a:blip r:embed="rId2"/>
          <a:srcRect l="233" t="1546" r="11526" b="10214"/>
          <a:stretch/>
        </p:blipFill>
        <p:spPr>
          <a:xfrm>
            <a:off x="-81" y="0"/>
            <a:ext cx="10758318" cy="6858000"/>
          </a:xfrm>
        </p:spPr>
      </p:pic>
      <p:pic>
        <p:nvPicPr>
          <p:cNvPr id="12" name="Grafik 11">
            <a:extLst>
              <a:ext uri="{FF2B5EF4-FFF2-40B4-BE49-F238E27FC236}">
                <a16:creationId xmlns:a16="http://schemas.microsoft.com/office/drawing/2014/main" id="{B8EE284B-8579-4675-9899-31654A019D2E}"/>
              </a:ext>
            </a:extLst>
          </p:cNvPr>
          <p:cNvPicPr>
            <a:picLocks noChangeAspect="1"/>
          </p:cNvPicPr>
          <p:nvPr/>
        </p:nvPicPr>
        <p:blipFill>
          <a:blip r:embed="rId2"/>
          <a:stretch>
            <a:fillRect/>
          </a:stretch>
        </p:blipFill>
        <p:spPr>
          <a:xfrm>
            <a:off x="1433683" y="0"/>
            <a:ext cx="10758317" cy="6858000"/>
          </a:xfrm>
          <a:prstGeom prst="rect">
            <a:avLst/>
          </a:prstGeom>
        </p:spPr>
      </p:pic>
      <p:sp>
        <p:nvSpPr>
          <p:cNvPr id="13" name="Rechteck 12">
            <a:extLst>
              <a:ext uri="{FF2B5EF4-FFF2-40B4-BE49-F238E27FC236}">
                <a16:creationId xmlns:a16="http://schemas.microsoft.com/office/drawing/2014/main" id="{09C8B67F-DB7C-4712-A0A4-47DB6A4C7078}"/>
              </a:ext>
            </a:extLst>
          </p:cNvPr>
          <p:cNvSpPr/>
          <p:nvPr/>
        </p:nvSpPr>
        <p:spPr>
          <a:xfrm>
            <a:off x="0" y="952901"/>
            <a:ext cx="7390294" cy="4841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A677C454-7980-45F3-840E-A6D22438631A}"/>
              </a:ext>
            </a:extLst>
          </p:cNvPr>
          <p:cNvSpPr>
            <a:spLocks noGrp="1"/>
          </p:cNvSpPr>
          <p:nvPr>
            <p:ph type="body" sz="quarter" idx="30"/>
          </p:nvPr>
        </p:nvSpPr>
        <p:spPr>
          <a:xfrm>
            <a:off x="320477" y="1573984"/>
            <a:ext cx="6749339" cy="808098"/>
          </a:xfrm>
        </p:spPr>
        <p:txBody>
          <a:bodyPr/>
          <a:lstStyle/>
          <a:p>
            <a:r>
              <a:rPr lang="en-US" sz="2800" dirty="0" err="1"/>
              <a:t>Anpassungsfähige</a:t>
            </a:r>
            <a:r>
              <a:rPr lang="en-US" sz="2800" dirty="0"/>
              <a:t> </a:t>
            </a:r>
            <a:r>
              <a:rPr lang="en-US" sz="2800" dirty="0" err="1"/>
              <a:t>Führung</a:t>
            </a:r>
            <a:r>
              <a:rPr lang="en-US" sz="2800" dirty="0"/>
              <a:t> </a:t>
            </a:r>
            <a:r>
              <a:rPr lang="en-US" sz="2800" dirty="0" err="1"/>
              <a:t>zur</a:t>
            </a:r>
            <a:r>
              <a:rPr lang="en-US" sz="2800" dirty="0"/>
              <a:t> </a:t>
            </a:r>
            <a:r>
              <a:rPr lang="en-US" sz="2800" dirty="0" err="1"/>
              <a:t>Bewältigung</a:t>
            </a:r>
            <a:r>
              <a:rPr lang="en-US" sz="2800" dirty="0"/>
              <a:t> von </a:t>
            </a:r>
            <a:r>
              <a:rPr lang="en-US" sz="2800" dirty="0" err="1"/>
              <a:t>Herausforderungen</a:t>
            </a:r>
            <a:endParaRPr lang="en-US" sz="2800" dirty="0"/>
          </a:p>
          <a:p>
            <a:endParaRPr lang="de-DE" sz="2800" dirty="0"/>
          </a:p>
        </p:txBody>
      </p:sp>
      <p:sp>
        <p:nvSpPr>
          <p:cNvPr id="4" name="Textplatzhalter 3">
            <a:extLst>
              <a:ext uri="{FF2B5EF4-FFF2-40B4-BE49-F238E27FC236}">
                <a16:creationId xmlns:a16="http://schemas.microsoft.com/office/drawing/2014/main" id="{6C40F6F5-F4AC-464D-9365-33A7AACB3F3C}"/>
              </a:ext>
            </a:extLst>
          </p:cNvPr>
          <p:cNvSpPr>
            <a:spLocks noGrp="1"/>
          </p:cNvSpPr>
          <p:nvPr>
            <p:ph type="body" sz="quarter" idx="48"/>
          </p:nvPr>
        </p:nvSpPr>
        <p:spPr>
          <a:xfrm>
            <a:off x="320477" y="2605434"/>
            <a:ext cx="6749339" cy="2965622"/>
          </a:xfrm>
        </p:spPr>
        <p:txBody>
          <a:bodyPr/>
          <a:lstStyle/>
          <a:p>
            <a:r>
              <a:rPr lang="en-US" sz="2200" dirty="0"/>
              <a:t>Die </a:t>
            </a:r>
            <a:r>
              <a:rPr lang="en-US" sz="2200" dirty="0" err="1"/>
              <a:t>Entwicklung</a:t>
            </a:r>
            <a:r>
              <a:rPr lang="en-US" sz="2200" dirty="0"/>
              <a:t> </a:t>
            </a:r>
            <a:r>
              <a:rPr lang="en-US" sz="2200" dirty="0" err="1"/>
              <a:t>anpassungsfähiger</a:t>
            </a:r>
            <a:r>
              <a:rPr lang="en-US" sz="2200" dirty="0"/>
              <a:t> </a:t>
            </a:r>
            <a:r>
              <a:rPr lang="en-US" sz="2200" dirty="0" err="1"/>
              <a:t>Führungsqualitäten</a:t>
            </a:r>
            <a:r>
              <a:rPr lang="en-US" sz="2200" dirty="0"/>
              <a:t> </a:t>
            </a:r>
            <a:r>
              <a:rPr lang="en-US" sz="2200" dirty="0" err="1"/>
              <a:t>ist</a:t>
            </a:r>
            <a:r>
              <a:rPr lang="en-US" sz="2200" dirty="0"/>
              <a:t> </a:t>
            </a:r>
            <a:r>
              <a:rPr lang="en-US" sz="2200" dirty="0" err="1"/>
              <a:t>ein</a:t>
            </a:r>
            <a:r>
              <a:rPr lang="en-US" sz="2200" dirty="0"/>
              <a:t> </a:t>
            </a:r>
            <a:r>
              <a:rPr lang="en-US" sz="2200" dirty="0" err="1"/>
              <a:t>fortlaufender</a:t>
            </a:r>
            <a:r>
              <a:rPr lang="en-US" sz="2200" dirty="0"/>
              <a:t> </a:t>
            </a:r>
            <a:r>
              <a:rPr lang="en-US" sz="2200" dirty="0" err="1"/>
              <a:t>Prozess</a:t>
            </a:r>
            <a:r>
              <a:rPr lang="en-US" sz="2200" dirty="0"/>
              <a:t>, der </a:t>
            </a:r>
            <a:r>
              <a:rPr lang="en-US" sz="2200" dirty="0" err="1"/>
              <a:t>Selbstreflexion</a:t>
            </a:r>
            <a:r>
              <a:rPr lang="en-US" sz="2200" dirty="0"/>
              <a:t>, </a:t>
            </a:r>
            <a:r>
              <a:rPr lang="en-US" sz="2200" dirty="0" err="1"/>
              <a:t>Lernen</a:t>
            </a:r>
            <a:r>
              <a:rPr lang="en-US" sz="2200" dirty="0"/>
              <a:t> und </a:t>
            </a:r>
            <a:r>
              <a:rPr lang="en-US" sz="2200" dirty="0" err="1"/>
              <a:t>bewusste</a:t>
            </a:r>
            <a:r>
              <a:rPr lang="en-US" sz="2200" dirty="0"/>
              <a:t> Praxis </a:t>
            </a:r>
            <a:r>
              <a:rPr lang="en-US" sz="2200" dirty="0" err="1"/>
              <a:t>beinhaltet</a:t>
            </a:r>
            <a:r>
              <a:rPr lang="en-US" sz="2200" dirty="0"/>
              <a:t>. </a:t>
            </a:r>
            <a:r>
              <a:rPr lang="en-US" sz="2200" dirty="0" err="1"/>
              <a:t>Indem</a:t>
            </a:r>
            <a:r>
              <a:rPr lang="en-US" sz="2200" dirty="0"/>
              <a:t> Sie </a:t>
            </a:r>
            <a:r>
              <a:rPr lang="en-US" sz="2200" dirty="0" err="1"/>
              <a:t>diese</a:t>
            </a:r>
            <a:r>
              <a:rPr lang="en-US" sz="2200" dirty="0"/>
              <a:t> </a:t>
            </a:r>
            <a:r>
              <a:rPr lang="en-US" sz="2200" dirty="0" err="1"/>
              <a:t>Qualitäten</a:t>
            </a:r>
            <a:r>
              <a:rPr lang="en-US" sz="2200" dirty="0"/>
              <a:t> </a:t>
            </a:r>
            <a:r>
              <a:rPr lang="en-US" sz="2200" dirty="0" err="1"/>
              <a:t>kultivieren</a:t>
            </a:r>
            <a:r>
              <a:rPr lang="en-US" sz="2200" dirty="0"/>
              <a:t>, </a:t>
            </a:r>
            <a:r>
              <a:rPr lang="en-US" sz="2200" dirty="0" err="1"/>
              <a:t>können</a:t>
            </a:r>
            <a:r>
              <a:rPr lang="en-US" sz="2200" dirty="0"/>
              <a:t> Sie </a:t>
            </a:r>
            <a:r>
              <a:rPr lang="en-US" sz="2200" dirty="0" err="1"/>
              <a:t>eine</a:t>
            </a:r>
            <a:r>
              <a:rPr lang="en-US" sz="2200" dirty="0"/>
              <a:t> </a:t>
            </a:r>
            <a:r>
              <a:rPr lang="en-US" sz="2200" dirty="0" err="1"/>
              <a:t>widerstandsfähige</a:t>
            </a:r>
            <a:r>
              <a:rPr lang="en-US" sz="2200" dirty="0"/>
              <a:t> und agile </a:t>
            </a:r>
            <a:r>
              <a:rPr lang="en-US" sz="2200" dirty="0" err="1"/>
              <a:t>Organisationskultur</a:t>
            </a:r>
            <a:r>
              <a:rPr lang="en-US" sz="2200" dirty="0"/>
              <a:t> </a:t>
            </a:r>
            <a:r>
              <a:rPr lang="en-US" sz="2200" dirty="0" err="1"/>
              <a:t>schaffen</a:t>
            </a:r>
            <a:r>
              <a:rPr lang="en-US" sz="2200" dirty="0"/>
              <a:t>, die </a:t>
            </a:r>
            <a:r>
              <a:rPr lang="en-US" sz="2200" dirty="0" err="1"/>
              <a:t>besser</a:t>
            </a:r>
            <a:r>
              <a:rPr lang="en-US" sz="2200" dirty="0"/>
              <a:t> </a:t>
            </a:r>
            <a:r>
              <a:rPr lang="en-US" sz="2200" dirty="0" err="1"/>
              <a:t>gerüstet</a:t>
            </a:r>
            <a:r>
              <a:rPr lang="en-US" sz="2200" dirty="0"/>
              <a:t> </a:t>
            </a:r>
            <a:r>
              <a:rPr lang="en-US" sz="2200" dirty="0" err="1"/>
              <a:t>ist</a:t>
            </a:r>
            <a:r>
              <a:rPr lang="en-US" sz="2200" dirty="0"/>
              <a:t>, um </a:t>
            </a:r>
            <a:r>
              <a:rPr lang="en-US" sz="2200" dirty="0" err="1"/>
              <a:t>Herausforderungen</a:t>
            </a:r>
            <a:r>
              <a:rPr lang="en-US" sz="2200" dirty="0"/>
              <a:t> </a:t>
            </a:r>
            <a:r>
              <a:rPr lang="en-US" sz="2200" dirty="0" err="1"/>
              <a:t>zu</a:t>
            </a:r>
            <a:r>
              <a:rPr lang="en-US" sz="2200" dirty="0"/>
              <a:t> </a:t>
            </a:r>
            <a:r>
              <a:rPr lang="en-US" sz="2200" dirty="0" err="1"/>
              <a:t>meistern</a:t>
            </a:r>
            <a:r>
              <a:rPr lang="en-US" sz="2200" dirty="0"/>
              <a:t> und in </a:t>
            </a:r>
            <a:r>
              <a:rPr lang="en-US" sz="2200" dirty="0" err="1"/>
              <a:t>einer</a:t>
            </a:r>
            <a:r>
              <a:rPr lang="en-US" sz="2200" dirty="0"/>
              <a:t> </a:t>
            </a:r>
            <a:r>
              <a:rPr lang="en-US" sz="2200" dirty="0" err="1"/>
              <a:t>sich</a:t>
            </a:r>
            <a:r>
              <a:rPr lang="en-US" sz="2200" dirty="0"/>
              <a:t> </a:t>
            </a:r>
            <a:r>
              <a:rPr lang="en-US" sz="2200" dirty="0" err="1"/>
              <a:t>ständig</a:t>
            </a:r>
            <a:r>
              <a:rPr lang="en-US" sz="2200" dirty="0"/>
              <a:t> </a:t>
            </a:r>
            <a:r>
              <a:rPr lang="en-US" sz="2200" dirty="0" err="1"/>
              <a:t>verändernden</a:t>
            </a:r>
            <a:r>
              <a:rPr lang="en-US" sz="2200" dirty="0"/>
              <a:t> </a:t>
            </a:r>
            <a:r>
              <a:rPr lang="en-US" sz="2200" dirty="0" err="1"/>
              <a:t>Unternehmenslandschaft</a:t>
            </a:r>
            <a:r>
              <a:rPr lang="en-US" sz="2200" dirty="0"/>
              <a:t> </a:t>
            </a:r>
            <a:r>
              <a:rPr lang="en-US" sz="2200" dirty="0" err="1"/>
              <a:t>erfolgreich</a:t>
            </a:r>
            <a:r>
              <a:rPr lang="en-US" sz="2200" dirty="0"/>
              <a:t> </a:t>
            </a:r>
            <a:r>
              <a:rPr lang="en-US" sz="2200" dirty="0" err="1"/>
              <a:t>zu</a:t>
            </a:r>
            <a:r>
              <a:rPr lang="en-US" sz="2200" dirty="0"/>
              <a:t> sein.</a:t>
            </a:r>
            <a:endParaRPr lang="sv-SE" sz="2200" dirty="0"/>
          </a:p>
          <a:p>
            <a:endParaRPr lang="de-DE" sz="2200" dirty="0"/>
          </a:p>
        </p:txBody>
      </p:sp>
      <p:sp>
        <p:nvSpPr>
          <p:cNvPr id="14" name="Rechteck 13">
            <a:extLst>
              <a:ext uri="{FF2B5EF4-FFF2-40B4-BE49-F238E27FC236}">
                <a16:creationId xmlns:a16="http://schemas.microsoft.com/office/drawing/2014/main" id="{B8E095D9-51FE-49E4-870C-7A4E75E45FB2}"/>
              </a:ext>
            </a:extLst>
          </p:cNvPr>
          <p:cNvSpPr/>
          <p:nvPr/>
        </p:nvSpPr>
        <p:spPr>
          <a:xfrm>
            <a:off x="0" y="952901"/>
            <a:ext cx="7390294" cy="435145"/>
          </a:xfrm>
          <a:prstGeom prst="rect">
            <a:avLst/>
          </a:prstGeom>
          <a:solidFill>
            <a:srgbClr val="915F9E"/>
          </a:solidFill>
          <a:ln>
            <a:solidFill>
              <a:srgbClr val="915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1870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06</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ABSCHNITT</a:t>
            </a:r>
          </a:p>
          <a:p>
            <a:endParaRPr lang="en-US" dirty="0"/>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348476" y="3893232"/>
            <a:ext cx="3145225" cy="2348104"/>
          </a:xfrm>
        </p:spPr>
        <p:txBody>
          <a:bodyPr/>
          <a:lstStyle/>
          <a:p>
            <a:r>
              <a:rPr lang="sv-SE" sz="4400" dirty="0"/>
              <a:t>Fallstudien</a:t>
            </a:r>
            <a:endParaRPr lang="en-US" sz="4400" dirty="0"/>
          </a:p>
          <a:p>
            <a:endParaRPr lang="fr-FR" sz="4400" dirty="0"/>
          </a:p>
        </p:txBody>
      </p:sp>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latshållare för bild 6">
            <a:extLst>
              <a:ext uri="{FF2B5EF4-FFF2-40B4-BE49-F238E27FC236}">
                <a16:creationId xmlns:a16="http://schemas.microsoft.com/office/drawing/2014/main" id="{1A3F3F58-78A3-480D-810E-23525FBD48A4}"/>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1736" r="21736"/>
          <a:stretch>
            <a:fillRect/>
          </a:stretch>
        </p:blipFill>
        <p:spPr>
          <a:xfrm>
            <a:off x="6842125" y="0"/>
            <a:ext cx="5364163" cy="6326188"/>
          </a:xfrm>
        </p:spPr>
      </p:pic>
    </p:spTree>
    <p:extLst>
      <p:ext uri="{BB962C8B-B14F-4D97-AF65-F5344CB8AC3E}">
        <p14:creationId xmlns:p14="http://schemas.microsoft.com/office/powerpoint/2010/main" val="3199119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0" y="925680"/>
            <a:ext cx="10483431" cy="1148049"/>
          </a:xfrm>
        </p:spPr>
        <p:txBody>
          <a:bodyPr lIns="91440" tIns="45720" rIns="91440" bIns="45720" anchor="t">
            <a:noAutofit/>
          </a:bodyPr>
          <a:lstStyle/>
          <a:p>
            <a:r>
              <a:rPr lang="en-US" sz="2400" dirty="0" err="1">
                <a:solidFill>
                  <a:srgbClr val="E97924"/>
                </a:solidFill>
                <a:latin typeface="Calibri"/>
                <a:ea typeface="Open Sans"/>
                <a:cs typeface="Calibri"/>
              </a:rPr>
              <a:t>Fallstudie</a:t>
            </a:r>
            <a:r>
              <a:rPr lang="en-US" sz="2400" dirty="0">
                <a:solidFill>
                  <a:srgbClr val="E97924"/>
                </a:solidFill>
                <a:latin typeface="Calibri"/>
                <a:ea typeface="Open Sans"/>
                <a:cs typeface="Calibri"/>
              </a:rPr>
              <a:t> 1: Susan Wojcicki, CEO von </a:t>
            </a:r>
            <a:r>
              <a:rPr lang="en-US" sz="2400" dirty="0" err="1">
                <a:solidFill>
                  <a:srgbClr val="E97924"/>
                </a:solidFill>
                <a:latin typeface="Calibri"/>
                <a:ea typeface="Open Sans"/>
                <a:cs typeface="Calibri"/>
              </a:rPr>
              <a:t>Youtube</a:t>
            </a:r>
            <a:endParaRPr lang="en-US" sz="2400" dirty="0">
              <a:solidFill>
                <a:srgbClr val="E97924"/>
              </a:solidFill>
              <a:latin typeface="Calibri"/>
              <a:ea typeface="Open Sans"/>
              <a:cs typeface="Calibri"/>
            </a:endParaRPr>
          </a:p>
          <a:p>
            <a:endParaRPr lang="en-US" dirty="0"/>
          </a:p>
        </p:txBody>
      </p:sp>
      <p:sp>
        <p:nvSpPr>
          <p:cNvPr id="4" name="textruta 3"/>
          <p:cNvSpPr txBox="1"/>
          <p:nvPr/>
        </p:nvSpPr>
        <p:spPr>
          <a:xfrm>
            <a:off x="723651" y="1737361"/>
            <a:ext cx="10309011" cy="5170646"/>
          </a:xfrm>
          <a:prstGeom prst="rect">
            <a:avLst/>
          </a:prstGeom>
          <a:noFill/>
        </p:spPr>
        <p:txBody>
          <a:bodyPr wrap="square" rtlCol="0">
            <a:spAutoFit/>
          </a:bodyPr>
          <a:lstStyle/>
          <a:p>
            <a:pPr lvl="1" fontAlgn="base"/>
            <a:r>
              <a:rPr lang="en-US" sz="2000" b="1" i="1" dirty="0">
                <a:solidFill>
                  <a:srgbClr val="7ABB57"/>
                </a:solidFill>
                <a:latin typeface="Calibri" panose="020F0502020204030204" pitchFamily="34" charset="0"/>
                <a:cs typeface="Calibri" panose="020F0502020204030204" pitchFamily="34" charset="0"/>
              </a:rPr>
              <a:t>Geschäftspraktiken und Verhaltensweisen für den </a:t>
            </a:r>
            <a:r>
              <a:rPr lang="en-US" sz="2000" b="1" i="1" dirty="0" err="1">
                <a:solidFill>
                  <a:srgbClr val="7ABB57"/>
                </a:solidFill>
                <a:latin typeface="Calibri" panose="020F0502020204030204" pitchFamily="34" charset="0"/>
                <a:cs typeface="Calibri" panose="020F0502020204030204" pitchFamily="34" charset="0"/>
              </a:rPr>
              <a:t>Erfolg</a:t>
            </a:r>
            <a:endParaRPr lang="en-US" sz="2000" b="1" i="1" dirty="0">
              <a:solidFill>
                <a:srgbClr val="7ABB57"/>
              </a:solidFill>
              <a:latin typeface="Calibri" panose="020F0502020204030204" pitchFamily="34" charset="0"/>
              <a:cs typeface="Calibri" panose="020F0502020204030204" pitchFamily="34" charset="0"/>
            </a:endParaRPr>
          </a:p>
          <a:p>
            <a:pPr lvl="1" fontAlgn="base"/>
            <a:r>
              <a:rPr lang="en-US" sz="1000" b="1" i="1" dirty="0">
                <a:latin typeface="Calibri" panose="020F0502020204030204" pitchFamily="34" charset="0"/>
                <a:cs typeface="Calibri" panose="020F0502020204030204" pitchFamily="34" charset="0"/>
              </a:rPr>
              <a:t>  </a:t>
            </a:r>
          </a:p>
          <a:p>
            <a:pPr lvl="1" fontAlgn="base"/>
            <a:r>
              <a:rPr lang="en-US" sz="1800" b="1" i="1" dirty="0">
                <a:solidFill>
                  <a:srgbClr val="0C2D45"/>
                </a:solidFill>
                <a:latin typeface="Calibri" panose="020F0502020204030204" pitchFamily="34" charset="0"/>
                <a:cs typeface="Calibri" panose="020F0502020204030204" pitchFamily="34" charset="0"/>
              </a:rPr>
              <a:t>Innovation und Anpassungsfähigkeit: </a:t>
            </a:r>
            <a:r>
              <a:rPr lang="en-US" sz="1800" dirty="0">
                <a:solidFill>
                  <a:srgbClr val="0C2D45"/>
                </a:solidFill>
                <a:latin typeface="Calibri" panose="020F0502020204030204" pitchFamily="34" charset="0"/>
                <a:cs typeface="Calibri" panose="020F0502020204030204" pitchFamily="34" charset="0"/>
              </a:rPr>
              <a:t>Unter der Führung von Susan </a:t>
            </a:r>
            <a:r>
              <a:rPr lang="en-US" sz="1800" dirty="0" err="1">
                <a:solidFill>
                  <a:srgbClr val="0C2D45"/>
                </a:solidFill>
                <a:latin typeface="Calibri" panose="020F0502020204030204" pitchFamily="34" charset="0"/>
                <a:cs typeface="Calibri" panose="020F0502020204030204" pitchFamily="34" charset="0"/>
              </a:rPr>
              <a:t>Wojcicki </a:t>
            </a:r>
            <a:r>
              <a:rPr lang="en-US" sz="1800" dirty="0">
                <a:solidFill>
                  <a:srgbClr val="0C2D45"/>
                </a:solidFill>
                <a:latin typeface="Calibri" panose="020F0502020204030204" pitchFamily="34" charset="0"/>
                <a:cs typeface="Calibri" panose="020F0502020204030204" pitchFamily="34" charset="0"/>
              </a:rPr>
              <a:t>hat YouTube konsequent auf Innovation gesetzt. Die Plattform hat sich über ihr ursprüngliches Video-Sharing-Konzept hinaus erweitert und bietet nun auch Live-Streaming, Virtual Reality und eigene Inhalte an. Diese Anpassungsfähigkeit an sich ändernde Verbraucherpräferenzen und technologische Fortschritte war ein Schlüsselfaktor für den Erfolg von YouTube.</a:t>
            </a:r>
          </a:p>
          <a:p>
            <a:pPr lvl="1" fontAlgn="base"/>
            <a:endParaRPr lang="en-US" sz="1800" b="1" i="1" dirty="0">
              <a:solidFill>
                <a:srgbClr val="0C2D45"/>
              </a:solidFill>
              <a:latin typeface="Calibri" panose="020F0502020204030204" pitchFamily="34" charset="0"/>
              <a:cs typeface="Calibri" panose="020F0502020204030204" pitchFamily="34" charset="0"/>
            </a:endParaRPr>
          </a:p>
          <a:p>
            <a:pPr lvl="1" fontAlgn="base"/>
            <a:r>
              <a:rPr lang="en-US" sz="1800" b="1" i="1" dirty="0" err="1">
                <a:solidFill>
                  <a:srgbClr val="0C2D45"/>
                </a:solidFill>
                <a:latin typeface="Calibri" panose="020F0502020204030204" pitchFamily="34" charset="0"/>
                <a:cs typeface="Calibri" panose="020F0502020204030204" pitchFamily="34" charset="0"/>
              </a:rPr>
              <a:t>Nutzerzentrierter</a:t>
            </a:r>
            <a:r>
              <a:rPr lang="en-US" sz="1800" b="1" i="1" dirty="0">
                <a:solidFill>
                  <a:srgbClr val="0C2D45"/>
                </a:solidFill>
                <a:latin typeface="Calibri" panose="020F0502020204030204" pitchFamily="34" charset="0"/>
                <a:cs typeface="Calibri" panose="020F0502020204030204" pitchFamily="34" charset="0"/>
              </a:rPr>
              <a:t> Ansatz: </a:t>
            </a:r>
            <a:r>
              <a:rPr lang="en-US" sz="1800" dirty="0">
                <a:solidFill>
                  <a:srgbClr val="0C2D45"/>
                </a:solidFill>
                <a:latin typeface="Calibri" panose="020F0502020204030204" pitchFamily="34" charset="0"/>
                <a:cs typeface="Calibri" panose="020F0502020204030204" pitchFamily="34" charset="0"/>
              </a:rPr>
              <a:t>YouTube stellt die Nutzererfahrung in den Vordergrund und verfeinert ständig seine Algorithmen, um die Entdeckung von Inhalten und das Engagement zu verbessern. Dieser nutzerzentrierte Ansatz hat zu einer großen und engagierten Nutzerbasis geführt, die für Content Creator und Werbekunden gleichermaßen attraktiv ist.</a:t>
            </a:r>
            <a:br>
              <a:rPr lang="en-US" sz="1800" dirty="0">
                <a:solidFill>
                  <a:srgbClr val="0C2D45"/>
                </a:solidFill>
                <a:latin typeface="Calibri" panose="020F0502020204030204" pitchFamily="34" charset="0"/>
                <a:cs typeface="Calibri" panose="020F0502020204030204" pitchFamily="34" charset="0"/>
              </a:rPr>
            </a:br>
            <a:endParaRPr lang="en-US" sz="1800" dirty="0">
              <a:solidFill>
                <a:srgbClr val="0C2D45"/>
              </a:solidFill>
              <a:latin typeface="Calibri" panose="020F0502020204030204" pitchFamily="34" charset="0"/>
              <a:cs typeface="Calibri" panose="020F0502020204030204" pitchFamily="34" charset="0"/>
            </a:endParaRPr>
          </a:p>
          <a:p>
            <a:pPr lvl="1" fontAlgn="base"/>
            <a:r>
              <a:rPr lang="en-US" sz="1800" b="1" i="1" dirty="0" err="1">
                <a:solidFill>
                  <a:srgbClr val="0C2D45"/>
                </a:solidFill>
                <a:latin typeface="Calibri" panose="020F0502020204030204" pitchFamily="34" charset="0"/>
                <a:cs typeface="Calibri" panose="020F0502020204030204" pitchFamily="34" charset="0"/>
              </a:rPr>
              <a:t>Vielfalt</a:t>
            </a:r>
            <a:r>
              <a:rPr lang="en-US" sz="1800" b="1" i="1" dirty="0">
                <a:solidFill>
                  <a:srgbClr val="0C2D45"/>
                </a:solidFill>
                <a:latin typeface="Calibri" panose="020F0502020204030204" pitchFamily="34" charset="0"/>
                <a:cs typeface="Calibri" panose="020F0502020204030204" pitchFamily="34" charset="0"/>
              </a:rPr>
              <a:t> und Inklusion: </a:t>
            </a:r>
            <a:r>
              <a:rPr lang="en-US" sz="1800" dirty="0">
                <a:solidFill>
                  <a:srgbClr val="0C2D45"/>
                </a:solidFill>
                <a:latin typeface="Calibri" panose="020F0502020204030204" pitchFamily="34" charset="0"/>
                <a:cs typeface="Calibri" panose="020F0502020204030204" pitchFamily="34" charset="0"/>
              </a:rPr>
              <a:t>Susan Wojcicki hat sich für Vielfalt und Inklusion in der Tech-Branche eingesetzt. YouTube hat Initiativen zur Unterstützung von Urhebern unterschiedlicher Inhalte eingeführt und </a:t>
            </a:r>
            <a:r>
              <a:rPr lang="en-US" sz="1800" dirty="0" err="1">
                <a:solidFill>
                  <a:srgbClr val="0C2D45"/>
                </a:solidFill>
                <a:latin typeface="Calibri" panose="020F0502020204030204" pitchFamily="34" charset="0"/>
                <a:cs typeface="Calibri" panose="020F0502020204030204" pitchFamily="34" charset="0"/>
              </a:rPr>
              <a:t>Maßnahmen</a:t>
            </a:r>
            <a:r>
              <a:rPr lang="en-US" sz="1800" dirty="0">
                <a:solidFill>
                  <a:srgbClr val="0C2D45"/>
                </a:solidFill>
                <a:latin typeface="Calibri" panose="020F0502020204030204" pitchFamily="34" charset="0"/>
                <a:cs typeface="Calibri" panose="020F0502020204030204" pitchFamily="34" charset="0"/>
              </a:rPr>
              <a:t> </a:t>
            </a:r>
            <a:r>
              <a:rPr lang="en-US" sz="1800" dirty="0" err="1">
                <a:solidFill>
                  <a:srgbClr val="0C2D45"/>
                </a:solidFill>
                <a:latin typeface="Calibri" panose="020F0502020204030204" pitchFamily="34" charset="0"/>
                <a:cs typeface="Calibri" panose="020F0502020204030204" pitchFamily="34" charset="0"/>
              </a:rPr>
              <a:t>eingeleitet</a:t>
            </a:r>
            <a:r>
              <a:rPr lang="en-US" sz="1800" dirty="0">
                <a:solidFill>
                  <a:srgbClr val="0C2D45"/>
                </a:solidFill>
                <a:latin typeface="Calibri" panose="020F0502020204030204" pitchFamily="34" charset="0"/>
                <a:cs typeface="Calibri" panose="020F0502020204030204" pitchFamily="34" charset="0"/>
              </a:rPr>
              <a:t>, um Bedenken im Zusammenhang mit der Moderation von Inhalten auszuräumen, um damit die Bedeutung einer integrativen </a:t>
            </a:r>
            <a:r>
              <a:rPr lang="en-US" sz="1800" dirty="0" err="1">
                <a:solidFill>
                  <a:srgbClr val="0C2D45"/>
                </a:solidFill>
                <a:latin typeface="Calibri" panose="020F0502020204030204" pitchFamily="34" charset="0"/>
                <a:cs typeface="Calibri" panose="020F0502020204030204" pitchFamily="34" charset="0"/>
              </a:rPr>
              <a:t>Plattform</a:t>
            </a:r>
            <a:r>
              <a:rPr lang="en-US" sz="1800" dirty="0">
                <a:solidFill>
                  <a:srgbClr val="0C2D45"/>
                </a:solidFill>
                <a:latin typeface="Calibri" panose="020F0502020204030204" pitchFamily="34" charset="0"/>
                <a:cs typeface="Calibri" panose="020F0502020204030204" pitchFamily="34" charset="0"/>
              </a:rPr>
              <a:t> </a:t>
            </a:r>
            <a:r>
              <a:rPr lang="en-US" sz="1800" dirty="0" err="1">
                <a:solidFill>
                  <a:srgbClr val="0C2D45"/>
                </a:solidFill>
                <a:latin typeface="Calibri" panose="020F0502020204030204" pitchFamily="34" charset="0"/>
                <a:cs typeface="Calibri" panose="020F0502020204030204" pitchFamily="34" charset="0"/>
              </a:rPr>
              <a:t>zu</a:t>
            </a:r>
            <a:r>
              <a:rPr lang="en-US" sz="1800" dirty="0">
                <a:solidFill>
                  <a:srgbClr val="0C2D45"/>
                </a:solidFill>
                <a:latin typeface="Calibri" panose="020F0502020204030204" pitchFamily="34" charset="0"/>
                <a:cs typeface="Calibri" panose="020F0502020204030204" pitchFamily="34" charset="0"/>
              </a:rPr>
              <a:t> </a:t>
            </a:r>
            <a:r>
              <a:rPr lang="en-US" sz="1800" dirty="0" err="1">
                <a:solidFill>
                  <a:srgbClr val="0C2D45"/>
                </a:solidFill>
                <a:latin typeface="Calibri" panose="020F0502020204030204" pitchFamily="34" charset="0"/>
                <a:cs typeface="Calibri" panose="020F0502020204030204" pitchFamily="34" charset="0"/>
              </a:rPr>
              <a:t>unterstreichen</a:t>
            </a:r>
            <a:r>
              <a:rPr lang="en-US" sz="1800" dirty="0">
                <a:solidFill>
                  <a:srgbClr val="0C2D45"/>
                </a:solidFill>
                <a:latin typeface="Calibri" panose="020F0502020204030204" pitchFamily="34" charset="0"/>
                <a:cs typeface="Calibri" panose="020F0502020204030204" pitchFamily="34" charset="0"/>
              </a:rPr>
              <a:t>.</a:t>
            </a:r>
          </a:p>
          <a:p>
            <a:pPr algn="just"/>
            <a:endParaRPr lang="sv-SE" sz="2000" dirty="0"/>
          </a:p>
        </p:txBody>
      </p:sp>
    </p:spTree>
    <p:extLst>
      <p:ext uri="{BB962C8B-B14F-4D97-AF65-F5344CB8AC3E}">
        <p14:creationId xmlns:p14="http://schemas.microsoft.com/office/powerpoint/2010/main" val="4022529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0" y="925680"/>
            <a:ext cx="10483431" cy="1148049"/>
          </a:xfrm>
        </p:spPr>
        <p:txBody>
          <a:bodyPr lIns="91440" tIns="45720" rIns="91440" bIns="45720" anchor="t">
            <a:noAutofit/>
          </a:bodyPr>
          <a:lstStyle/>
          <a:p>
            <a:r>
              <a:rPr lang="en-US" sz="2400" dirty="0" err="1">
                <a:latin typeface="Calibri"/>
                <a:ea typeface="Open Sans"/>
                <a:cs typeface="Calibri"/>
              </a:rPr>
              <a:t>Fallstudie</a:t>
            </a:r>
            <a:r>
              <a:rPr lang="en-US" sz="2400" dirty="0">
                <a:latin typeface="Calibri"/>
                <a:ea typeface="Open Sans"/>
                <a:cs typeface="Calibri"/>
              </a:rPr>
              <a:t> 2: Phebe Novakovic, CEO von General Dynamics</a:t>
            </a:r>
          </a:p>
          <a:p>
            <a:endParaRPr lang="en-US" dirty="0"/>
          </a:p>
        </p:txBody>
      </p:sp>
      <p:sp>
        <p:nvSpPr>
          <p:cNvPr id="4" name="textruta 3"/>
          <p:cNvSpPr txBox="1"/>
          <p:nvPr/>
        </p:nvSpPr>
        <p:spPr>
          <a:xfrm>
            <a:off x="723651" y="1737361"/>
            <a:ext cx="10309011" cy="4678204"/>
          </a:xfrm>
          <a:prstGeom prst="rect">
            <a:avLst/>
          </a:prstGeom>
          <a:noFill/>
        </p:spPr>
        <p:txBody>
          <a:bodyPr wrap="square" rtlCol="0">
            <a:spAutoFit/>
          </a:bodyPr>
          <a:lstStyle/>
          <a:p>
            <a:pPr lvl="1" fontAlgn="base"/>
            <a:r>
              <a:rPr lang="en-US" sz="2000" b="1" i="1" dirty="0">
                <a:solidFill>
                  <a:srgbClr val="7ABB57"/>
                </a:solidFill>
                <a:latin typeface="Calibri" panose="020F0502020204030204" pitchFamily="34" charset="0"/>
                <a:cs typeface="Calibri" panose="020F0502020204030204" pitchFamily="34" charset="0"/>
              </a:rPr>
              <a:t>Geschäftspraktiken und Verhaltensweisen für den </a:t>
            </a:r>
            <a:r>
              <a:rPr lang="en-US" sz="2000" b="1" i="1" dirty="0" err="1">
                <a:solidFill>
                  <a:srgbClr val="7ABB57"/>
                </a:solidFill>
                <a:latin typeface="Calibri" panose="020F0502020204030204" pitchFamily="34" charset="0"/>
                <a:cs typeface="Calibri" panose="020F0502020204030204" pitchFamily="34" charset="0"/>
              </a:rPr>
              <a:t>Erfolg</a:t>
            </a:r>
            <a:endParaRPr lang="en-US" sz="2000" b="1" i="1" dirty="0">
              <a:solidFill>
                <a:srgbClr val="7ABB57"/>
              </a:solidFill>
              <a:latin typeface="Calibri" panose="020F0502020204030204" pitchFamily="34" charset="0"/>
              <a:cs typeface="Calibri" panose="020F0502020204030204" pitchFamily="34" charset="0"/>
            </a:endParaRPr>
          </a:p>
          <a:p>
            <a:pPr lvl="1" fontAlgn="base"/>
            <a:endParaRPr lang="en-US" sz="2000" b="1" i="1" dirty="0">
              <a:solidFill>
                <a:srgbClr val="0C2D45"/>
              </a:solidFill>
              <a:latin typeface="Calibri" panose="020F0502020204030204" pitchFamily="34" charset="0"/>
              <a:cs typeface="Calibri" panose="020F0502020204030204" pitchFamily="34" charset="0"/>
            </a:endParaRPr>
          </a:p>
          <a:p>
            <a:pPr lvl="1" fontAlgn="base"/>
            <a:r>
              <a:rPr lang="en-US" sz="1800" b="1" i="1" dirty="0">
                <a:solidFill>
                  <a:srgbClr val="0C2D45"/>
                </a:solidFill>
                <a:latin typeface="Calibri" panose="020F0502020204030204" pitchFamily="34" charset="0"/>
                <a:cs typeface="Calibri" panose="020F0502020204030204" pitchFamily="34" charset="0"/>
              </a:rPr>
              <a:t>Strategische Führungsqualitäten: </a:t>
            </a:r>
            <a:r>
              <a:rPr lang="en-US" sz="1800" dirty="0">
                <a:solidFill>
                  <a:srgbClr val="0C2D45"/>
                </a:solidFill>
                <a:latin typeface="Calibri" panose="020F0502020204030204" pitchFamily="34" charset="0"/>
                <a:cs typeface="Calibri" panose="020F0502020204030204" pitchFamily="34" charset="0"/>
              </a:rPr>
              <a:t>Phebe </a:t>
            </a:r>
            <a:r>
              <a:rPr lang="en-US" sz="1800" dirty="0" err="1">
                <a:solidFill>
                  <a:srgbClr val="0C2D45"/>
                </a:solidFill>
                <a:latin typeface="Calibri" panose="020F0502020204030204" pitchFamily="34" charset="0"/>
                <a:cs typeface="Calibri" panose="020F0502020204030204" pitchFamily="34" charset="0"/>
              </a:rPr>
              <a:t>Novakovic wurde </a:t>
            </a:r>
            <a:r>
              <a:rPr lang="en-US" sz="1800" dirty="0">
                <a:solidFill>
                  <a:srgbClr val="0C2D45"/>
                </a:solidFill>
                <a:latin typeface="Calibri" panose="020F0502020204030204" pitchFamily="34" charset="0"/>
                <a:cs typeface="Calibri" panose="020F0502020204030204" pitchFamily="34" charset="0"/>
              </a:rPr>
              <a:t>für ihre strategischen Führungsqualitäten bei General Dynamics, einem globalen Luft- und Raumfahrt- sowie Verteidigungsunternehmen, ausgezeichnet. Ihr Fokus auf </a:t>
            </a:r>
            <a:r>
              <a:rPr lang="en-US" sz="1800" dirty="0" err="1">
                <a:solidFill>
                  <a:srgbClr val="0C2D45"/>
                </a:solidFill>
                <a:latin typeface="Calibri" panose="020F0502020204030204" pitchFamily="34" charset="0"/>
                <a:cs typeface="Calibri" panose="020F0502020204030204" pitchFamily="34" charset="0"/>
              </a:rPr>
              <a:t>diszipliniertes</a:t>
            </a:r>
            <a:r>
              <a:rPr lang="en-US" sz="1800" dirty="0">
                <a:solidFill>
                  <a:srgbClr val="0C2D45"/>
                </a:solidFill>
                <a:latin typeface="Calibri" panose="020F0502020204030204" pitchFamily="34" charset="0"/>
                <a:cs typeface="Calibri" panose="020F0502020204030204" pitchFamily="34" charset="0"/>
              </a:rPr>
              <a:t> Management und strategische Investitionen in Schlüsselsektoren hat zum Wachstum und Erfolg des Unternehmens </a:t>
            </a:r>
            <a:r>
              <a:rPr lang="en-US" sz="1800" dirty="0" err="1">
                <a:solidFill>
                  <a:srgbClr val="0C2D45"/>
                </a:solidFill>
                <a:latin typeface="Calibri" panose="020F0502020204030204" pitchFamily="34" charset="0"/>
                <a:cs typeface="Calibri" panose="020F0502020204030204" pitchFamily="34" charset="0"/>
              </a:rPr>
              <a:t>beigetragen</a:t>
            </a:r>
            <a:r>
              <a:rPr lang="en-US" sz="1800" dirty="0">
                <a:solidFill>
                  <a:srgbClr val="0C2D45"/>
                </a:solidFill>
                <a:latin typeface="Calibri" panose="020F0502020204030204" pitchFamily="34" charset="0"/>
                <a:cs typeface="Calibri" panose="020F0502020204030204" pitchFamily="34" charset="0"/>
              </a:rPr>
              <a:t>.</a:t>
            </a:r>
          </a:p>
          <a:p>
            <a:pPr lvl="1" fontAlgn="base"/>
            <a:br>
              <a:rPr lang="en-US" sz="1800" dirty="0">
                <a:solidFill>
                  <a:srgbClr val="0C2D45"/>
                </a:solidFill>
                <a:latin typeface="Calibri" panose="020F0502020204030204" pitchFamily="34" charset="0"/>
                <a:cs typeface="Calibri" panose="020F0502020204030204" pitchFamily="34" charset="0"/>
              </a:rPr>
            </a:br>
            <a:r>
              <a:rPr lang="en-US" sz="1800" b="1" i="1" dirty="0">
                <a:solidFill>
                  <a:srgbClr val="0C2D45"/>
                </a:solidFill>
                <a:latin typeface="Calibri" panose="020F0502020204030204" pitchFamily="34" charset="0"/>
                <a:cs typeface="Calibri" panose="020F0502020204030204" pitchFamily="34" charset="0"/>
              </a:rPr>
              <a:t>Ethische Unternehmensführung: </a:t>
            </a:r>
            <a:r>
              <a:rPr lang="en-US" sz="1800" dirty="0" err="1">
                <a:solidFill>
                  <a:srgbClr val="0C2D45"/>
                </a:solidFill>
                <a:latin typeface="Calibri" panose="020F0502020204030204" pitchFamily="34" charset="0"/>
                <a:cs typeface="Calibri" panose="020F0502020204030204" pitchFamily="34" charset="0"/>
              </a:rPr>
              <a:t>Novakovic </a:t>
            </a:r>
            <a:r>
              <a:rPr lang="en-US" sz="1800" dirty="0">
                <a:solidFill>
                  <a:srgbClr val="0C2D45"/>
                </a:solidFill>
                <a:latin typeface="Calibri" panose="020F0502020204030204" pitchFamily="34" charset="0"/>
                <a:cs typeface="Calibri" panose="020F0502020204030204" pitchFamily="34" charset="0"/>
              </a:rPr>
              <a:t>hat den Schwerpunkt auf eine ethische Unternehmensführung und die Einhaltung von Vorschriften gelegt und damit das Engagement für Integrität und verantwortungsvolle Geschäftspraktiken gestärkt. Dieser Ansatz hat General Dynamics geholfen, gute Beziehungen zu Regierungsbehörden und anderen Interessengruppen zu </a:t>
            </a:r>
            <a:r>
              <a:rPr lang="en-US" sz="1800" dirty="0" err="1">
                <a:solidFill>
                  <a:srgbClr val="0C2D45"/>
                </a:solidFill>
                <a:latin typeface="Calibri" panose="020F0502020204030204" pitchFamily="34" charset="0"/>
                <a:cs typeface="Calibri" panose="020F0502020204030204" pitchFamily="34" charset="0"/>
              </a:rPr>
              <a:t>pflegen</a:t>
            </a:r>
            <a:r>
              <a:rPr lang="en-US" sz="1800" dirty="0">
                <a:solidFill>
                  <a:srgbClr val="0C2D45"/>
                </a:solidFill>
                <a:latin typeface="Calibri" panose="020F0502020204030204" pitchFamily="34" charset="0"/>
                <a:cs typeface="Calibri" panose="020F0502020204030204" pitchFamily="34" charset="0"/>
              </a:rPr>
              <a:t>.</a:t>
            </a:r>
          </a:p>
          <a:p>
            <a:pPr lvl="1" fontAlgn="base"/>
            <a:br>
              <a:rPr lang="en-US" sz="1800" dirty="0">
                <a:solidFill>
                  <a:srgbClr val="0C2D45"/>
                </a:solidFill>
                <a:latin typeface="Calibri" panose="020F0502020204030204" pitchFamily="34" charset="0"/>
                <a:cs typeface="Calibri" panose="020F0502020204030204" pitchFamily="34" charset="0"/>
              </a:rPr>
            </a:br>
            <a:r>
              <a:rPr lang="en-US" sz="1800" b="1" i="1" dirty="0">
                <a:solidFill>
                  <a:srgbClr val="0C2D45"/>
                </a:solidFill>
                <a:latin typeface="Calibri" panose="020F0502020204030204" pitchFamily="34" charset="0"/>
                <a:cs typeface="Calibri" panose="020F0502020204030204" pitchFamily="34" charset="0"/>
              </a:rPr>
              <a:t>Mitarbeiterentwicklung: </a:t>
            </a:r>
            <a:r>
              <a:rPr lang="en-US" sz="1800" dirty="0">
                <a:solidFill>
                  <a:srgbClr val="0C2D45"/>
                </a:solidFill>
                <a:latin typeface="Calibri" panose="020F0502020204030204" pitchFamily="34" charset="0"/>
                <a:cs typeface="Calibri" panose="020F0502020204030204" pitchFamily="34" charset="0"/>
              </a:rPr>
              <a:t>General Dynamics legt großen Wert auf die Entwicklung und Vielfalt seiner Mitarbeiter. </a:t>
            </a:r>
            <a:r>
              <a:rPr lang="en-US" sz="1800" dirty="0" err="1">
                <a:solidFill>
                  <a:srgbClr val="0C2D45"/>
                </a:solidFill>
                <a:latin typeface="Calibri" panose="020F0502020204030204" pitchFamily="34" charset="0"/>
                <a:cs typeface="Calibri" panose="020F0502020204030204" pitchFamily="34" charset="0"/>
              </a:rPr>
              <a:t>Novakovics </a:t>
            </a:r>
            <a:r>
              <a:rPr lang="en-US" sz="1800" dirty="0">
                <a:solidFill>
                  <a:srgbClr val="0C2D45"/>
                </a:solidFill>
                <a:latin typeface="Calibri" panose="020F0502020204030204" pitchFamily="34" charset="0"/>
                <a:cs typeface="Calibri" panose="020F0502020204030204" pitchFamily="34" charset="0"/>
              </a:rPr>
              <a:t>Führung hat eine Unternehmenskultur gefördert, die Talente, Innovation und Inklusivität schätzt und so zur Zufriedenheit und Produktivität der Mitarbeiter beiträgt.</a:t>
            </a:r>
          </a:p>
          <a:p>
            <a:pPr algn="just"/>
            <a:endParaRPr lang="sv-SE" sz="2000" dirty="0"/>
          </a:p>
        </p:txBody>
      </p:sp>
    </p:spTree>
    <p:extLst>
      <p:ext uri="{BB962C8B-B14F-4D97-AF65-F5344CB8AC3E}">
        <p14:creationId xmlns:p14="http://schemas.microsoft.com/office/powerpoint/2010/main" val="306371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2">
            <a:extLst>
              <a:ext uri="{FF2B5EF4-FFF2-40B4-BE49-F238E27FC236}">
                <a16:creationId xmlns:a16="http://schemas.microsoft.com/office/drawing/2014/main" id="{9C85F5EB-7BF7-4FC0-9936-99232DBDE83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9950" r="29950"/>
          <a:stretch>
            <a:fillRect/>
          </a:stretch>
        </p:blipFill>
        <p:spPr>
          <a:xfrm>
            <a:off x="884238" y="0"/>
            <a:ext cx="4994275" cy="6858000"/>
          </a:xfrm>
        </p:spPr>
      </p:pic>
      <p:sp>
        <p:nvSpPr>
          <p:cNvPr id="4" name="Text Placeholder 3">
            <a:extLst>
              <a:ext uri="{FF2B5EF4-FFF2-40B4-BE49-F238E27FC236}">
                <a16:creationId xmlns:a16="http://schemas.microsoft.com/office/drawing/2014/main" id="{A156725F-88E5-471B-5419-E3A74CAA5FD4}"/>
              </a:ext>
            </a:extLst>
          </p:cNvPr>
          <p:cNvSpPr>
            <a:spLocks noGrp="1"/>
          </p:cNvSpPr>
          <p:nvPr>
            <p:ph type="body" sz="quarter" idx="47"/>
          </p:nvPr>
        </p:nvSpPr>
        <p:spPr>
          <a:xfrm>
            <a:off x="6228397" y="2121549"/>
            <a:ext cx="5124002" cy="743603"/>
          </a:xfrm>
        </p:spPr>
        <p:txBody>
          <a:bodyPr/>
          <a:lstStyle/>
          <a:p>
            <a:r>
              <a:rPr lang="en-GB" sz="2400" dirty="0" err="1"/>
              <a:t>EntreComp</a:t>
            </a:r>
            <a:endParaRPr lang="en-GB" sz="2400" dirty="0"/>
          </a:p>
        </p:txBody>
      </p:sp>
      <p:sp>
        <p:nvSpPr>
          <p:cNvPr id="5" name="Text Placeholder 4">
            <a:extLst>
              <a:ext uri="{FF2B5EF4-FFF2-40B4-BE49-F238E27FC236}">
                <a16:creationId xmlns:a16="http://schemas.microsoft.com/office/drawing/2014/main" id="{B84768CE-151A-E050-2818-6CB794DEC22A}"/>
              </a:ext>
            </a:extLst>
          </p:cNvPr>
          <p:cNvSpPr>
            <a:spLocks noGrp="1"/>
          </p:cNvSpPr>
          <p:nvPr>
            <p:ph type="body" sz="quarter" idx="48"/>
          </p:nvPr>
        </p:nvSpPr>
        <p:spPr>
          <a:xfrm>
            <a:off x="6176913" y="2639940"/>
            <a:ext cx="5693958" cy="3434289"/>
          </a:xfrm>
        </p:spPr>
        <p:txBody>
          <a:bodyPr/>
          <a:lstStyle/>
          <a:p>
            <a:r>
              <a:rPr lang="en-US" sz="2400" dirty="0" err="1"/>
              <a:t>EntreComp wurde von der </a:t>
            </a:r>
            <a:r>
              <a:rPr lang="en-US" sz="2400" dirty="0"/>
              <a:t>Europäischen Kommission entwickelt und ist ein umfassender Rahmen, der die für das Unternehmertum wesentlichen Kompetenzen und Fähigkeiten umreißt. Er ist in drei Hauptkompetenzbereiche unterteilt: Ideen und Chancen, Ressourcen und In </a:t>
            </a:r>
            <a:r>
              <a:rPr lang="en-US" sz="2400" dirty="0" err="1"/>
              <a:t>Aktion</a:t>
            </a:r>
            <a:r>
              <a:rPr lang="en-US" sz="2400" dirty="0"/>
              <a:t>.</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a:t>
            </a:fld>
            <a:endParaRPr lang="en-US" sz="1291" dirty="0"/>
          </a:p>
        </p:txBody>
      </p:sp>
      <p:sp>
        <p:nvSpPr>
          <p:cNvPr id="73" name="Slide Number Placeholder 2">
            <a:extLst>
              <a:ext uri="{FF2B5EF4-FFF2-40B4-BE49-F238E27FC236}">
                <a16:creationId xmlns:a16="http://schemas.microsoft.com/office/drawing/2014/main" id="{662BA432-44A3-973D-727F-0E52F0B1BC99}"/>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t>4</a:t>
            </a:fld>
            <a:endParaRPr lang="en-US" sz="800" dirty="0">
              <a:latin typeface="Calibri" panose="020F0502020204030204" pitchFamily="34" charset="0"/>
              <a:cs typeface="Calibri" panose="020F0502020204030204" pitchFamily="34" charset="0"/>
            </a:endParaRPr>
          </a:p>
        </p:txBody>
      </p:sp>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30"/>
          </p:nvPr>
        </p:nvSpPr>
        <p:spPr>
          <a:xfrm>
            <a:off x="3286125" y="738798"/>
            <a:ext cx="8381268" cy="842867"/>
          </a:xfrm>
        </p:spPr>
        <p:txBody>
          <a:bodyPr/>
          <a:lstStyle/>
          <a:p>
            <a:r>
              <a:rPr lang="de-DE" sz="2800" dirty="0"/>
              <a:t>Referenzrahmen für unternehmerische Kompetenzen</a:t>
            </a:r>
            <a:endParaRPr lang="en-US" sz="2800" dirty="0"/>
          </a:p>
        </p:txBody>
      </p:sp>
    </p:spTree>
    <p:extLst>
      <p:ext uri="{BB962C8B-B14F-4D97-AF65-F5344CB8AC3E}">
        <p14:creationId xmlns:p14="http://schemas.microsoft.com/office/powerpoint/2010/main" val="630731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30"/>
          </p:nvPr>
        </p:nvSpPr>
        <p:spPr>
          <a:xfrm>
            <a:off x="854280" y="925680"/>
            <a:ext cx="10483431" cy="1148049"/>
          </a:xfrm>
        </p:spPr>
        <p:txBody>
          <a:bodyPr lIns="91440" tIns="45720" rIns="91440" bIns="45720" anchor="t">
            <a:noAutofit/>
          </a:bodyPr>
          <a:lstStyle/>
          <a:p>
            <a:r>
              <a:rPr lang="en-US" sz="2400" dirty="0" err="1">
                <a:solidFill>
                  <a:srgbClr val="E97924"/>
                </a:solidFill>
                <a:latin typeface="Calibri"/>
                <a:ea typeface="Open Sans"/>
                <a:cs typeface="Calibri"/>
              </a:rPr>
              <a:t>Fallstudie</a:t>
            </a:r>
            <a:r>
              <a:rPr lang="en-US" sz="2400" dirty="0">
                <a:solidFill>
                  <a:srgbClr val="E97924"/>
                </a:solidFill>
                <a:latin typeface="Calibri"/>
                <a:ea typeface="Open Sans"/>
                <a:cs typeface="Calibri"/>
              </a:rPr>
              <a:t> 3: Julie Wainwright, CEO und Gründerin von The Real </a:t>
            </a:r>
            <a:r>
              <a:rPr lang="en-US" sz="2400" dirty="0" err="1">
                <a:solidFill>
                  <a:srgbClr val="E97924"/>
                </a:solidFill>
                <a:latin typeface="Calibri"/>
                <a:ea typeface="Open Sans"/>
                <a:cs typeface="Calibri"/>
              </a:rPr>
              <a:t>Real</a:t>
            </a:r>
            <a:endParaRPr lang="en-US" sz="2400" dirty="0">
              <a:solidFill>
                <a:srgbClr val="E97924"/>
              </a:solidFill>
              <a:latin typeface="Calibri"/>
              <a:ea typeface="Open Sans"/>
              <a:cs typeface="Calibri"/>
            </a:endParaRPr>
          </a:p>
          <a:p>
            <a:endParaRPr lang="en-US" dirty="0"/>
          </a:p>
        </p:txBody>
      </p:sp>
      <p:sp>
        <p:nvSpPr>
          <p:cNvPr id="4" name="textruta 3"/>
          <p:cNvSpPr txBox="1"/>
          <p:nvPr/>
        </p:nvSpPr>
        <p:spPr>
          <a:xfrm>
            <a:off x="566897" y="1668781"/>
            <a:ext cx="10309011" cy="5570756"/>
          </a:xfrm>
          <a:prstGeom prst="rect">
            <a:avLst/>
          </a:prstGeom>
          <a:noFill/>
        </p:spPr>
        <p:txBody>
          <a:bodyPr wrap="square" rtlCol="0">
            <a:spAutoFit/>
          </a:bodyPr>
          <a:lstStyle/>
          <a:p>
            <a:pPr lvl="1" fontAlgn="base"/>
            <a:r>
              <a:rPr lang="en-US" sz="2200" b="1" i="1" dirty="0">
                <a:solidFill>
                  <a:srgbClr val="7ABB57"/>
                </a:solidFill>
                <a:latin typeface="Calibri" panose="020F0502020204030204" pitchFamily="34" charset="0"/>
                <a:cs typeface="Calibri" panose="020F0502020204030204" pitchFamily="34" charset="0"/>
              </a:rPr>
              <a:t>Geschäftspraktiken und Einstellungen für den </a:t>
            </a:r>
            <a:r>
              <a:rPr lang="en-US" sz="2200" b="1" i="1" dirty="0" err="1">
                <a:solidFill>
                  <a:srgbClr val="7ABB57"/>
                </a:solidFill>
                <a:latin typeface="Calibri" panose="020F0502020204030204" pitchFamily="34" charset="0"/>
                <a:cs typeface="Calibri" panose="020F0502020204030204" pitchFamily="34" charset="0"/>
              </a:rPr>
              <a:t>Erfolg</a:t>
            </a:r>
            <a:endParaRPr lang="en-US" sz="2200" b="1" i="1" dirty="0">
              <a:solidFill>
                <a:srgbClr val="7ABB57"/>
              </a:solidFill>
              <a:latin typeface="Calibri" panose="020F0502020204030204" pitchFamily="34" charset="0"/>
              <a:cs typeface="Calibri" panose="020F0502020204030204" pitchFamily="34" charset="0"/>
            </a:endParaRPr>
          </a:p>
          <a:p>
            <a:pPr lvl="1" fontAlgn="base"/>
            <a:r>
              <a:rPr lang="en-US" sz="2200" b="1" i="1" dirty="0">
                <a:solidFill>
                  <a:srgbClr val="7ABB57"/>
                </a:solidFill>
                <a:latin typeface="Calibri" panose="020F0502020204030204" pitchFamily="34" charset="0"/>
                <a:cs typeface="Calibri" panose="020F0502020204030204" pitchFamily="34" charset="0"/>
              </a:rPr>
              <a:t>  </a:t>
            </a:r>
            <a:br>
              <a:rPr lang="en-US" sz="2200" b="1" i="1" dirty="0">
                <a:latin typeface="Calibri" panose="020F0502020204030204" pitchFamily="34" charset="0"/>
                <a:cs typeface="Calibri" panose="020F0502020204030204" pitchFamily="34" charset="0"/>
              </a:rPr>
            </a:br>
            <a:r>
              <a:rPr lang="en-US" sz="1800" b="1" dirty="0" err="1">
                <a:solidFill>
                  <a:srgbClr val="0C2D45"/>
                </a:solidFill>
                <a:latin typeface="Calibri" panose="020F0502020204030204" pitchFamily="34" charset="0"/>
                <a:cs typeface="Calibri" panose="020F0502020204030204" pitchFamily="34" charset="0"/>
              </a:rPr>
              <a:t>Nachhaltigkeit</a:t>
            </a:r>
            <a:r>
              <a:rPr lang="en-US" sz="1800" b="1" dirty="0">
                <a:solidFill>
                  <a:srgbClr val="0C2D45"/>
                </a:solidFill>
                <a:latin typeface="Calibri" panose="020F0502020204030204" pitchFamily="34" charset="0"/>
                <a:cs typeface="Calibri" panose="020F0502020204030204" pitchFamily="34" charset="0"/>
              </a:rPr>
              <a:t>: </a:t>
            </a:r>
            <a:r>
              <a:rPr lang="en-US" sz="1800" dirty="0">
                <a:solidFill>
                  <a:srgbClr val="0C2D45"/>
                </a:solidFill>
                <a:latin typeface="Calibri" panose="020F0502020204030204" pitchFamily="34" charset="0"/>
                <a:cs typeface="Calibri" panose="020F0502020204030204" pitchFamily="34" charset="0"/>
              </a:rPr>
              <a:t>The Real </a:t>
            </a:r>
            <a:r>
              <a:rPr lang="en-US" sz="1800" dirty="0" err="1">
                <a:solidFill>
                  <a:srgbClr val="0C2D45"/>
                </a:solidFill>
                <a:latin typeface="Calibri" panose="020F0502020204030204" pitchFamily="34" charset="0"/>
                <a:cs typeface="Calibri" panose="020F0502020204030204" pitchFamily="34" charset="0"/>
              </a:rPr>
              <a:t>Real</a:t>
            </a:r>
            <a:r>
              <a:rPr lang="en-US" sz="1800" dirty="0">
                <a:solidFill>
                  <a:srgbClr val="0C2D45"/>
                </a:solidFill>
                <a:latin typeface="Calibri" panose="020F0502020204030204" pitchFamily="34" charset="0"/>
                <a:cs typeface="Calibri" panose="020F0502020204030204" pitchFamily="34" charset="0"/>
              </a:rPr>
              <a:t>, </a:t>
            </a:r>
            <a:r>
              <a:rPr lang="de-DE" sz="1800" dirty="0">
                <a:solidFill>
                  <a:srgbClr val="0C2D45"/>
                </a:solidFill>
                <a:latin typeface="Calibri" panose="020F0502020204030204" pitchFamily="34" charset="0"/>
                <a:cs typeface="Calibri" panose="020F0502020204030204" pitchFamily="34" charset="0"/>
              </a:rPr>
              <a:t>ein Online-Marktplatz für authentische, konsignierte Luxusgüter auf dem Verbraucher ihre Luxusartikel kaufen und verkaufen können, </a:t>
            </a:r>
            <a:r>
              <a:rPr lang="en-US" sz="1800" dirty="0" err="1">
                <a:solidFill>
                  <a:srgbClr val="0C2D45"/>
                </a:solidFill>
                <a:latin typeface="Calibri" panose="020F0502020204030204" pitchFamily="34" charset="0"/>
                <a:cs typeface="Calibri" panose="020F0502020204030204" pitchFamily="34" charset="0"/>
              </a:rPr>
              <a:t>legt</a:t>
            </a:r>
            <a:r>
              <a:rPr lang="en-US" sz="1800" dirty="0">
                <a:solidFill>
                  <a:srgbClr val="0C2D45"/>
                </a:solidFill>
                <a:latin typeface="Calibri" panose="020F0502020204030204" pitchFamily="34" charset="0"/>
                <a:cs typeface="Calibri" panose="020F0502020204030204" pitchFamily="34" charset="0"/>
              </a:rPr>
              <a:t> Wert auf Nachhaltigkeit in der Modebranche. Julie Wainwrights Engagement für Nachhaltigkeit steht im Einklang mit der wachsenden Nachfrage der Verbraucher nach umweltfreundlichen Praktiken. Das Unternehmen fördert die Kreislaufwirtschaft, indem es den Lebenszyklus von Luxusgütern </a:t>
            </a:r>
            <a:r>
              <a:rPr lang="en-US" sz="1800" dirty="0" err="1">
                <a:solidFill>
                  <a:srgbClr val="0C2D45"/>
                </a:solidFill>
                <a:latin typeface="Calibri" panose="020F0502020204030204" pitchFamily="34" charset="0"/>
                <a:cs typeface="Calibri" panose="020F0502020204030204" pitchFamily="34" charset="0"/>
              </a:rPr>
              <a:t>verlängert</a:t>
            </a:r>
            <a:r>
              <a:rPr lang="en-US" sz="1800" dirty="0">
                <a:solidFill>
                  <a:srgbClr val="0C2D45"/>
                </a:solidFill>
                <a:latin typeface="Calibri" panose="020F0502020204030204" pitchFamily="34" charset="0"/>
                <a:cs typeface="Calibri" panose="020F0502020204030204" pitchFamily="34" charset="0"/>
              </a:rPr>
              <a:t>.</a:t>
            </a:r>
          </a:p>
          <a:p>
            <a:pPr lvl="1" fontAlgn="base"/>
            <a:br>
              <a:rPr lang="en-US" sz="1800" dirty="0">
                <a:solidFill>
                  <a:srgbClr val="0C2D45"/>
                </a:solidFill>
                <a:latin typeface="Calibri" panose="020F0502020204030204" pitchFamily="34" charset="0"/>
                <a:cs typeface="Calibri" panose="020F0502020204030204" pitchFamily="34" charset="0"/>
              </a:rPr>
            </a:br>
            <a:r>
              <a:rPr lang="en-US" sz="1800" b="1" dirty="0">
                <a:solidFill>
                  <a:srgbClr val="0C2D45"/>
                </a:solidFill>
                <a:latin typeface="Calibri" panose="020F0502020204030204" pitchFamily="34" charset="0"/>
                <a:cs typeface="Calibri" panose="020F0502020204030204" pitchFamily="34" charset="0"/>
              </a:rPr>
              <a:t>Vertrauen und Authentifizierung: </a:t>
            </a:r>
            <a:r>
              <a:rPr lang="en-US" sz="1800" dirty="0">
                <a:solidFill>
                  <a:srgbClr val="0C2D45"/>
                </a:solidFill>
                <a:latin typeface="Calibri" panose="020F0502020204030204" pitchFamily="34" charset="0"/>
                <a:cs typeface="Calibri" panose="020F0502020204030204" pitchFamily="34" charset="0"/>
              </a:rPr>
              <a:t>The Real </a:t>
            </a:r>
            <a:r>
              <a:rPr lang="en-US" sz="1800" dirty="0" err="1">
                <a:solidFill>
                  <a:srgbClr val="0C2D45"/>
                </a:solidFill>
                <a:latin typeface="Calibri" panose="020F0502020204030204" pitchFamily="34" charset="0"/>
                <a:cs typeface="Calibri" panose="020F0502020204030204" pitchFamily="34" charset="0"/>
              </a:rPr>
              <a:t>Real</a:t>
            </a:r>
            <a:r>
              <a:rPr lang="en-US" sz="1800" dirty="0">
                <a:solidFill>
                  <a:srgbClr val="0C2D45"/>
                </a:solidFill>
                <a:latin typeface="Calibri" panose="020F0502020204030204" pitchFamily="34" charset="0"/>
                <a:cs typeface="Calibri" panose="020F0502020204030204" pitchFamily="34" charset="0"/>
              </a:rPr>
              <a:t> legt großen Wert auf Vertrauen und </a:t>
            </a:r>
            <a:r>
              <a:rPr lang="en-US" sz="1800" dirty="0" err="1">
                <a:solidFill>
                  <a:srgbClr val="0C2D45"/>
                </a:solidFill>
                <a:latin typeface="Calibri" panose="020F0502020204030204" pitchFamily="34" charset="0"/>
                <a:cs typeface="Calibri" panose="020F0502020204030204" pitchFamily="34" charset="0"/>
              </a:rPr>
              <a:t>Authentizität</a:t>
            </a:r>
            <a:r>
              <a:rPr lang="en-US" sz="1800" dirty="0">
                <a:solidFill>
                  <a:srgbClr val="0C2D45"/>
                </a:solidFill>
                <a:latin typeface="Calibri" panose="020F0502020204030204" pitchFamily="34" charset="0"/>
                <a:cs typeface="Calibri" panose="020F0502020204030204" pitchFamily="34" charset="0"/>
              </a:rPr>
              <a:t>. Das Unternehmen beschäftigt Experten, die die Echtheit von Luxusgütern überprüfen, um den Bedenken über gefälschte Produkte auf dem Wiederverkaufsmarkt zu begegnen. Dieses Engagement für Qualität und Vertrauen hat sowohl bei Käufern als auch bei </a:t>
            </a:r>
            <a:r>
              <a:rPr lang="en-US" sz="1800" dirty="0" err="1">
                <a:solidFill>
                  <a:srgbClr val="0C2D45"/>
                </a:solidFill>
                <a:latin typeface="Calibri" panose="020F0502020204030204" pitchFamily="34" charset="0"/>
                <a:cs typeface="Calibri" panose="020F0502020204030204" pitchFamily="34" charset="0"/>
              </a:rPr>
              <a:t>Verkäufern</a:t>
            </a:r>
            <a:r>
              <a:rPr lang="en-US" sz="1800" dirty="0">
                <a:solidFill>
                  <a:srgbClr val="0C2D45"/>
                </a:solidFill>
                <a:latin typeface="Calibri" panose="020F0502020204030204" pitchFamily="34" charset="0"/>
                <a:cs typeface="Calibri" panose="020F0502020204030204" pitchFamily="34" charset="0"/>
              </a:rPr>
              <a:t> </a:t>
            </a:r>
            <a:r>
              <a:rPr lang="en-US" sz="1800" dirty="0" err="1">
                <a:solidFill>
                  <a:srgbClr val="0C2D45"/>
                </a:solidFill>
                <a:latin typeface="Calibri" panose="020F0502020204030204" pitchFamily="34" charset="0"/>
                <a:cs typeface="Calibri" panose="020F0502020204030204" pitchFamily="34" charset="0"/>
              </a:rPr>
              <a:t>Zufriedenheit</a:t>
            </a:r>
            <a:r>
              <a:rPr lang="en-US" sz="1800" dirty="0">
                <a:solidFill>
                  <a:srgbClr val="0C2D45"/>
                </a:solidFill>
                <a:latin typeface="Calibri" panose="020F0502020204030204" pitchFamily="34" charset="0"/>
                <a:cs typeface="Calibri" panose="020F0502020204030204" pitchFamily="34" charset="0"/>
              </a:rPr>
              <a:t> </a:t>
            </a:r>
            <a:r>
              <a:rPr lang="en-US" sz="1800" dirty="0" err="1">
                <a:solidFill>
                  <a:srgbClr val="0C2D45"/>
                </a:solidFill>
                <a:latin typeface="Calibri" panose="020F0502020204030204" pitchFamily="34" charset="0"/>
                <a:cs typeface="Calibri" panose="020F0502020204030204" pitchFamily="34" charset="0"/>
              </a:rPr>
              <a:t>geschaffen</a:t>
            </a:r>
            <a:r>
              <a:rPr lang="en-US" sz="1800" dirty="0">
                <a:solidFill>
                  <a:srgbClr val="0C2D45"/>
                </a:solidFill>
                <a:latin typeface="Calibri" panose="020F0502020204030204" pitchFamily="34" charset="0"/>
                <a:cs typeface="Calibri" panose="020F0502020204030204" pitchFamily="34" charset="0"/>
              </a:rPr>
              <a:t>.</a:t>
            </a:r>
          </a:p>
          <a:p>
            <a:pPr lvl="1" fontAlgn="base"/>
            <a:br>
              <a:rPr lang="en-US" sz="1800" dirty="0">
                <a:solidFill>
                  <a:srgbClr val="0C2D45"/>
                </a:solidFill>
                <a:latin typeface="Calibri" panose="020F0502020204030204" pitchFamily="34" charset="0"/>
                <a:cs typeface="Calibri" panose="020F0502020204030204" pitchFamily="34" charset="0"/>
              </a:rPr>
            </a:br>
            <a:r>
              <a:rPr lang="en-US" sz="1800" b="1" dirty="0">
                <a:solidFill>
                  <a:srgbClr val="0C2D45"/>
                </a:solidFill>
                <a:latin typeface="Calibri" panose="020F0502020204030204" pitchFamily="34" charset="0"/>
                <a:cs typeface="Calibri" panose="020F0502020204030204" pitchFamily="34" charset="0"/>
              </a:rPr>
              <a:t>Technologie und Innovation: </a:t>
            </a:r>
            <a:r>
              <a:rPr lang="en-US" sz="1800" dirty="0">
                <a:solidFill>
                  <a:srgbClr val="0C2D45"/>
                </a:solidFill>
                <a:latin typeface="Calibri" panose="020F0502020204030204" pitchFamily="34" charset="0"/>
                <a:cs typeface="Calibri" panose="020F0502020204030204" pitchFamily="34" charset="0"/>
              </a:rPr>
              <a:t>Wainwright setzt Technologie und Innovation ein, um das Kundenerlebnis zu verbessern. Der Einsatz von Datenanalyse und künstlicher Intelligenz </a:t>
            </a:r>
            <a:r>
              <a:rPr lang="en-US" sz="1800" dirty="0" err="1">
                <a:solidFill>
                  <a:srgbClr val="0C2D45"/>
                </a:solidFill>
                <a:latin typeface="Calibri" panose="020F0502020204030204" pitchFamily="34" charset="0"/>
                <a:cs typeface="Calibri" panose="020F0502020204030204" pitchFamily="34" charset="0"/>
              </a:rPr>
              <a:t>bei</a:t>
            </a:r>
            <a:r>
              <a:rPr lang="en-US" sz="1800" dirty="0">
                <a:solidFill>
                  <a:srgbClr val="0C2D45"/>
                </a:solidFill>
                <a:latin typeface="Calibri" panose="020F0502020204030204" pitchFamily="34" charset="0"/>
                <a:cs typeface="Calibri" panose="020F0502020204030204" pitchFamily="34" charset="0"/>
              </a:rPr>
              <a:t> The Real Real trägt zu personalisierten Empfehlungen, einer effizienten Bestandsverwaltung und einem nahtlosen Einkaufserlebnis bei und fördert so die Kundenzufriedenheit und -treue.</a:t>
            </a:r>
          </a:p>
          <a:p>
            <a:pPr lvl="1" fontAlgn="base"/>
            <a:endParaRPr lang="en-US" sz="1800" dirty="0">
              <a:latin typeface="Calibri" panose="020F0502020204030204" pitchFamily="34" charset="0"/>
              <a:cs typeface="Calibri" panose="020F0502020204030204" pitchFamily="34" charset="0"/>
            </a:endParaRPr>
          </a:p>
          <a:p>
            <a:pPr algn="just"/>
            <a:endParaRPr lang="sv-SE" sz="2400" dirty="0"/>
          </a:p>
        </p:txBody>
      </p:sp>
    </p:spTree>
    <p:extLst>
      <p:ext uri="{BB962C8B-B14F-4D97-AF65-F5344CB8AC3E}">
        <p14:creationId xmlns:p14="http://schemas.microsoft.com/office/powerpoint/2010/main" val="4169224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b="1" dirty="0"/>
              <a:t>www.ingrow.eu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Verfolgen</a:t>
            </a:r>
            <a:r>
              <a:rPr lang="en-US" dirty="0"/>
              <a:t> Sie </a:t>
            </a:r>
            <a:r>
              <a:rPr lang="en-US" dirty="0" err="1"/>
              <a:t>unsere</a:t>
            </a:r>
            <a:r>
              <a:rPr lang="en-US" dirty="0"/>
              <a:t> </a:t>
            </a:r>
            <a:r>
              <a:rPr lang="en-US" dirty="0" err="1"/>
              <a:t>Reise</a:t>
            </a:r>
            <a:r>
              <a:rPr lang="en-US" dirty="0"/>
              <a:t>! </a:t>
            </a:r>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5" y="996043"/>
            <a:ext cx="5886062" cy="4588330"/>
          </a:xfrm>
          <a:prstGeom prst="rect">
            <a:avLst/>
          </a:prstGeom>
        </p:spPr>
        <p:txBody>
          <a:bodyPr/>
          <a:lstStyle/>
          <a:p>
            <a:pPr marL="0" indent="0">
              <a:buNone/>
            </a:pPr>
            <a:r>
              <a:rPr lang="en-US" sz="2000" b="1" dirty="0"/>
              <a:t>IDEEN UND MÖGLICHKEITEN</a:t>
            </a:r>
            <a:br>
              <a:rPr lang="en-US" sz="2000" dirty="0"/>
            </a:br>
            <a:r>
              <a:rPr lang="en-US" sz="1800" dirty="0"/>
              <a:t>- </a:t>
            </a:r>
            <a:r>
              <a:rPr lang="en-US" sz="1800" dirty="0" err="1"/>
              <a:t>Erkennen</a:t>
            </a:r>
            <a:r>
              <a:rPr lang="en-US" sz="1800" dirty="0"/>
              <a:t> </a:t>
            </a:r>
            <a:r>
              <a:rPr lang="en-US" sz="1800" dirty="0" err="1"/>
              <a:t>unternehmerischer</a:t>
            </a:r>
            <a:r>
              <a:rPr lang="en-US" sz="1800" dirty="0"/>
              <a:t> </a:t>
            </a:r>
            <a:r>
              <a:rPr lang="en-US" sz="1800" dirty="0" err="1"/>
              <a:t>Gelegenheiten</a:t>
            </a:r>
            <a:br>
              <a:rPr lang="en-US" sz="1800" dirty="0"/>
            </a:br>
            <a:r>
              <a:rPr lang="en-US" sz="1800" dirty="0"/>
              <a:t>- </a:t>
            </a:r>
            <a:r>
              <a:rPr lang="en-US" sz="1800" dirty="0" err="1"/>
              <a:t>Kreativität</a:t>
            </a:r>
            <a:br>
              <a:rPr lang="en-US" sz="1800" dirty="0"/>
            </a:br>
            <a:r>
              <a:rPr lang="en-US" sz="1800" dirty="0"/>
              <a:t>- </a:t>
            </a:r>
            <a:r>
              <a:rPr lang="en-US" sz="1800" dirty="0" err="1"/>
              <a:t>Visionsfindung</a:t>
            </a:r>
            <a:br>
              <a:rPr lang="en-US" sz="1800" dirty="0"/>
            </a:br>
            <a:r>
              <a:rPr lang="en-US" sz="1800" dirty="0"/>
              <a:t>- </a:t>
            </a:r>
            <a:r>
              <a:rPr lang="en-US" sz="1800" dirty="0" err="1"/>
              <a:t>Bewertung</a:t>
            </a:r>
            <a:r>
              <a:rPr lang="en-US" sz="1800" dirty="0"/>
              <a:t> von Ideen</a:t>
            </a:r>
            <a:br>
              <a:rPr lang="en-US" sz="1800" dirty="0"/>
            </a:br>
            <a:r>
              <a:rPr lang="en-US" sz="1800" dirty="0"/>
              <a:t>- Ethisches und </a:t>
            </a:r>
            <a:r>
              <a:rPr lang="en-US" sz="1800" dirty="0" err="1"/>
              <a:t>nachhaltiges</a:t>
            </a:r>
            <a:r>
              <a:rPr lang="en-US" sz="1800" dirty="0"/>
              <a:t> </a:t>
            </a:r>
            <a:r>
              <a:rPr lang="en-US" sz="1800" dirty="0" err="1"/>
              <a:t>Denken</a:t>
            </a:r>
            <a:endParaRPr lang="en-US" sz="1800" dirty="0"/>
          </a:p>
          <a:p>
            <a:pPr marL="0" indent="0">
              <a:buNone/>
            </a:pPr>
            <a:r>
              <a:rPr lang="en-US" sz="700" dirty="0"/>
              <a:t>  </a:t>
            </a:r>
            <a:br>
              <a:rPr lang="en-US" sz="2000" dirty="0"/>
            </a:br>
            <a:r>
              <a:rPr lang="en-US" sz="2000" b="1" dirty="0">
                <a:solidFill>
                  <a:schemeClr val="bg1"/>
                </a:solidFill>
              </a:rPr>
              <a:t>RESSOURCEN</a:t>
            </a:r>
            <a:br>
              <a:rPr lang="en-US" sz="2000" dirty="0">
                <a:solidFill>
                  <a:schemeClr val="bg1"/>
                </a:solidFill>
              </a:rPr>
            </a:br>
            <a:r>
              <a:rPr lang="sv-SE" sz="2000" dirty="0">
                <a:solidFill>
                  <a:schemeClr val="bg1"/>
                </a:solidFill>
              </a:rPr>
              <a:t>- </a:t>
            </a:r>
            <a:r>
              <a:rPr lang="sv-SE" sz="1800" dirty="0">
                <a:solidFill>
                  <a:schemeClr val="bg1"/>
                </a:solidFill>
              </a:rPr>
              <a:t>Selbstwahrnehmung und Selbstwirksamkeit </a:t>
            </a:r>
            <a:br>
              <a:rPr lang="en-US" sz="1800" dirty="0">
                <a:solidFill>
                  <a:schemeClr val="bg1"/>
                </a:solidFill>
              </a:rPr>
            </a:br>
            <a:r>
              <a:rPr lang="sv-SE" sz="1800" dirty="0">
                <a:solidFill>
                  <a:schemeClr val="bg1"/>
                </a:solidFill>
              </a:rPr>
              <a:t>- Motivation und Durchhaltevermögen </a:t>
            </a:r>
            <a:br>
              <a:rPr lang="en-US" sz="1800" dirty="0">
                <a:solidFill>
                  <a:schemeClr val="bg1"/>
                </a:solidFill>
              </a:rPr>
            </a:br>
            <a:r>
              <a:rPr lang="sv-SE" sz="1800" dirty="0">
                <a:solidFill>
                  <a:schemeClr val="bg1"/>
                </a:solidFill>
              </a:rPr>
              <a:t>- Mobilisierung von Ressourcen</a:t>
            </a:r>
            <a:br>
              <a:rPr lang="en-US" sz="1800" dirty="0">
                <a:solidFill>
                  <a:schemeClr val="bg1"/>
                </a:solidFill>
              </a:rPr>
            </a:br>
            <a:r>
              <a:rPr lang="sv-SE" sz="1800" dirty="0">
                <a:solidFill>
                  <a:schemeClr val="bg1"/>
                </a:solidFill>
              </a:rPr>
              <a:t>- </a:t>
            </a:r>
            <a:r>
              <a:rPr lang="de-DE" sz="1800" dirty="0">
                <a:solidFill>
                  <a:schemeClr val="bg1"/>
                </a:solidFill>
              </a:rPr>
              <a:t>Fachwissen im Bereich Wirtschaft und Finanzen</a:t>
            </a:r>
            <a:br>
              <a:rPr lang="en-US" sz="1800" dirty="0">
                <a:solidFill>
                  <a:schemeClr val="bg1"/>
                </a:solidFill>
              </a:rPr>
            </a:br>
            <a:r>
              <a:rPr lang="sv-SE" sz="1800" dirty="0">
                <a:solidFill>
                  <a:schemeClr val="bg1"/>
                </a:solidFill>
              </a:rPr>
              <a:t>- Mobilisierung anderer </a:t>
            </a:r>
            <a:endParaRPr lang="en-US" sz="1800" dirty="0">
              <a:solidFill>
                <a:schemeClr val="bg1"/>
              </a:solidFill>
            </a:endParaRPr>
          </a:p>
          <a:p>
            <a:pPr marL="0" indent="0">
              <a:buNone/>
            </a:pPr>
            <a:endParaRPr lang="en-US" sz="2000" dirty="0"/>
          </a:p>
        </p:txBody>
      </p:sp>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4" y="468693"/>
            <a:ext cx="8310855" cy="397581"/>
          </a:xfrm>
          <a:prstGeom prst="rect">
            <a:avLst/>
          </a:prstGeom>
        </p:spPr>
        <p:txBody>
          <a:bodyPr/>
          <a:lstStyle/>
          <a:p>
            <a:pPr marL="0" indent="0">
              <a:buNone/>
            </a:pPr>
            <a:r>
              <a:rPr lang="en-US" sz="2300" b="1" dirty="0">
                <a:solidFill>
                  <a:srgbClr val="E97924"/>
                </a:solidFill>
              </a:rPr>
              <a:t>EntreComp: </a:t>
            </a:r>
            <a:r>
              <a:rPr lang="en-US" sz="2300" b="1" dirty="0" err="1">
                <a:solidFill>
                  <a:srgbClr val="E97924"/>
                </a:solidFill>
              </a:rPr>
              <a:t>Referenzrahmen</a:t>
            </a:r>
            <a:r>
              <a:rPr lang="en-US" sz="2300" b="1" dirty="0">
                <a:solidFill>
                  <a:srgbClr val="E97924"/>
                </a:solidFill>
              </a:rPr>
              <a:t> für </a:t>
            </a:r>
            <a:r>
              <a:rPr lang="en-US" sz="2300" b="1" dirty="0" err="1">
                <a:solidFill>
                  <a:srgbClr val="E97924"/>
                </a:solidFill>
              </a:rPr>
              <a:t>unternehmerische</a:t>
            </a:r>
            <a:r>
              <a:rPr lang="en-US" sz="2300" b="1" dirty="0">
                <a:solidFill>
                  <a:srgbClr val="E97924"/>
                </a:solidFill>
              </a:rPr>
              <a:t> Kompetenz</a:t>
            </a:r>
          </a:p>
        </p:txBody>
      </p:sp>
      <p:pic>
        <p:nvPicPr>
          <p:cNvPr id="4" name="Bildobjekt 13">
            <a:extLst>
              <a:ext uri="{FF2B5EF4-FFF2-40B4-BE49-F238E27FC236}">
                <a16:creationId xmlns:a16="http://schemas.microsoft.com/office/drawing/2014/main" id="{4F0771E7-4866-46B8-9825-07AD1D58F7D2}"/>
              </a:ext>
            </a:extLst>
          </p:cNvPr>
          <p:cNvPicPr>
            <a:picLocks noChangeAspect="1"/>
          </p:cNvPicPr>
          <p:nvPr/>
        </p:nvPicPr>
        <p:blipFill>
          <a:blip r:embed="rId2"/>
          <a:stretch>
            <a:fillRect/>
          </a:stretch>
        </p:blipFill>
        <p:spPr>
          <a:xfrm>
            <a:off x="6814494" y="996043"/>
            <a:ext cx="5377506" cy="5115680"/>
          </a:xfrm>
          <a:prstGeom prst="rect">
            <a:avLst/>
          </a:prstGeom>
        </p:spPr>
      </p:pic>
    </p:spTree>
    <p:extLst>
      <p:ext uri="{BB962C8B-B14F-4D97-AF65-F5344CB8AC3E}">
        <p14:creationId xmlns:p14="http://schemas.microsoft.com/office/powerpoint/2010/main" val="160150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18829" y="3290208"/>
            <a:ext cx="5886062" cy="4588330"/>
          </a:xfrm>
          <a:prstGeom prst="rect">
            <a:avLst/>
          </a:prstGeom>
        </p:spPr>
        <p:txBody>
          <a:bodyPr/>
          <a:lstStyle/>
          <a:p>
            <a:pPr marL="0" indent="0">
              <a:buNone/>
            </a:pPr>
            <a:r>
              <a:rPr lang="en-US" sz="2000" b="1" dirty="0">
                <a:solidFill>
                  <a:schemeClr val="bg1"/>
                </a:solidFill>
              </a:rPr>
              <a:t>IN AKTION</a:t>
            </a:r>
            <a:br>
              <a:rPr lang="en-US" sz="2000" dirty="0">
                <a:solidFill>
                  <a:schemeClr val="bg1"/>
                </a:solidFill>
              </a:rPr>
            </a:br>
            <a:r>
              <a:rPr lang="en-US" sz="2000" dirty="0">
                <a:solidFill>
                  <a:schemeClr val="bg1"/>
                </a:solidFill>
              </a:rPr>
              <a:t>- Die Initiative ergreifen</a:t>
            </a:r>
            <a:br>
              <a:rPr lang="en-US" sz="2000" dirty="0">
                <a:solidFill>
                  <a:schemeClr val="bg1"/>
                </a:solidFill>
              </a:rPr>
            </a:br>
            <a:r>
              <a:rPr lang="en-US" sz="2000" dirty="0">
                <a:solidFill>
                  <a:schemeClr val="bg1"/>
                </a:solidFill>
              </a:rPr>
              <a:t>- Planung und Management</a:t>
            </a:r>
            <a:br>
              <a:rPr lang="en-US" sz="2000" dirty="0">
                <a:solidFill>
                  <a:schemeClr val="bg1"/>
                </a:solidFill>
              </a:rPr>
            </a:br>
            <a:r>
              <a:rPr lang="en-US" sz="2000" dirty="0">
                <a:solidFill>
                  <a:schemeClr val="bg1"/>
                </a:solidFill>
              </a:rPr>
              <a:t>- Umgang </a:t>
            </a:r>
            <a:r>
              <a:rPr lang="en-US" sz="2000" dirty="0" err="1">
                <a:solidFill>
                  <a:schemeClr val="bg1"/>
                </a:solidFill>
              </a:rPr>
              <a:t>mit</a:t>
            </a:r>
            <a:r>
              <a:rPr lang="en-US" sz="2000" dirty="0">
                <a:solidFill>
                  <a:schemeClr val="bg1"/>
                </a:solidFill>
              </a:rPr>
              <a:t> </a:t>
            </a:r>
            <a:r>
              <a:rPr lang="en-US" sz="2000" dirty="0" err="1">
                <a:solidFill>
                  <a:schemeClr val="bg1"/>
                </a:solidFill>
              </a:rPr>
              <a:t>Ambiguität</a:t>
            </a:r>
            <a:r>
              <a:rPr lang="en-US" sz="2000" dirty="0">
                <a:solidFill>
                  <a:schemeClr val="bg1"/>
                </a:solidFill>
              </a:rPr>
              <a:t>, Unsicherheit und Risiko</a:t>
            </a:r>
            <a:br>
              <a:rPr lang="en-US" sz="2000" dirty="0">
                <a:solidFill>
                  <a:schemeClr val="bg1"/>
                </a:solidFill>
              </a:rPr>
            </a:br>
            <a:r>
              <a:rPr lang="en-US" sz="2000" dirty="0">
                <a:solidFill>
                  <a:schemeClr val="bg1"/>
                </a:solidFill>
              </a:rPr>
              <a:t>- </a:t>
            </a:r>
            <a:r>
              <a:rPr lang="en-US" sz="2000" dirty="0" err="1">
                <a:solidFill>
                  <a:schemeClr val="bg1"/>
                </a:solidFill>
              </a:rPr>
              <a:t>Zusammenarbeit</a:t>
            </a:r>
            <a:r>
              <a:rPr lang="en-US" sz="2000" dirty="0">
                <a:solidFill>
                  <a:schemeClr val="bg1"/>
                </a:solidFill>
              </a:rPr>
              <a:t> </a:t>
            </a:r>
            <a:r>
              <a:rPr lang="en-US" sz="2000" dirty="0" err="1">
                <a:solidFill>
                  <a:schemeClr val="bg1"/>
                </a:solidFill>
              </a:rPr>
              <a:t>mit</a:t>
            </a:r>
            <a:r>
              <a:rPr lang="en-US" sz="2000" dirty="0">
                <a:solidFill>
                  <a:schemeClr val="bg1"/>
                </a:solidFill>
              </a:rPr>
              <a:t> </a:t>
            </a:r>
            <a:r>
              <a:rPr lang="en-US" sz="2000" dirty="0" err="1">
                <a:solidFill>
                  <a:schemeClr val="bg1"/>
                </a:solidFill>
              </a:rPr>
              <a:t>anderen</a:t>
            </a:r>
            <a:br>
              <a:rPr lang="en-US" sz="2000" dirty="0">
                <a:solidFill>
                  <a:schemeClr val="bg1"/>
                </a:solidFill>
              </a:rPr>
            </a:br>
            <a:r>
              <a:rPr lang="en-US" sz="2000" dirty="0">
                <a:solidFill>
                  <a:schemeClr val="bg1"/>
                </a:solidFill>
              </a:rPr>
              <a:t>- Lernen durch Erfahrung</a:t>
            </a:r>
            <a:br>
              <a:rPr lang="en-US" sz="2000" dirty="0"/>
            </a:br>
            <a:endParaRPr lang="en-US" sz="2000" dirty="0"/>
          </a:p>
        </p:txBody>
      </p:sp>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173213" y="1585224"/>
            <a:ext cx="7714862" cy="842867"/>
          </a:xfrm>
          <a:prstGeom prst="rect">
            <a:avLst/>
          </a:prstGeom>
        </p:spPr>
        <p:txBody>
          <a:bodyPr/>
          <a:lstStyle/>
          <a:p>
            <a:pPr marL="0" indent="0">
              <a:buNone/>
            </a:pPr>
            <a:r>
              <a:rPr lang="en-US" sz="2300" b="1" dirty="0">
                <a:solidFill>
                  <a:srgbClr val="E97924"/>
                </a:solidFill>
              </a:rPr>
              <a:t>EntreComp: </a:t>
            </a:r>
            <a:r>
              <a:rPr lang="en-US" sz="2300" b="1" dirty="0" err="1">
                <a:solidFill>
                  <a:srgbClr val="E97924"/>
                </a:solidFill>
              </a:rPr>
              <a:t>Referenzrahmen</a:t>
            </a:r>
            <a:r>
              <a:rPr lang="en-US" sz="2300" b="1" dirty="0">
                <a:solidFill>
                  <a:srgbClr val="E97924"/>
                </a:solidFill>
              </a:rPr>
              <a:t> für </a:t>
            </a:r>
            <a:r>
              <a:rPr lang="en-US" sz="2300" b="1" dirty="0" err="1">
                <a:solidFill>
                  <a:srgbClr val="E97924"/>
                </a:solidFill>
              </a:rPr>
              <a:t>unternehmerische</a:t>
            </a:r>
            <a:r>
              <a:rPr lang="en-US" sz="2300" b="1" dirty="0">
                <a:solidFill>
                  <a:srgbClr val="E97924"/>
                </a:solidFill>
              </a:rPr>
              <a:t> Kompetenz</a:t>
            </a:r>
          </a:p>
        </p:txBody>
      </p:sp>
      <p:pic>
        <p:nvPicPr>
          <p:cNvPr id="4" name="Bildobjekt 13">
            <a:extLst>
              <a:ext uri="{FF2B5EF4-FFF2-40B4-BE49-F238E27FC236}">
                <a16:creationId xmlns:a16="http://schemas.microsoft.com/office/drawing/2014/main" id="{7BD49CB0-538E-4E3B-9700-43E7DF46D387}"/>
              </a:ext>
            </a:extLst>
          </p:cNvPr>
          <p:cNvPicPr>
            <a:picLocks noChangeAspect="1"/>
          </p:cNvPicPr>
          <p:nvPr/>
        </p:nvPicPr>
        <p:blipFill>
          <a:blip r:embed="rId2"/>
          <a:stretch>
            <a:fillRect/>
          </a:stretch>
        </p:blipFill>
        <p:spPr>
          <a:xfrm>
            <a:off x="7036275" y="468693"/>
            <a:ext cx="5377506" cy="5115680"/>
          </a:xfrm>
          <a:prstGeom prst="rect">
            <a:avLst/>
          </a:prstGeom>
        </p:spPr>
      </p:pic>
    </p:spTree>
    <p:extLst>
      <p:ext uri="{BB962C8B-B14F-4D97-AF65-F5344CB8AC3E}">
        <p14:creationId xmlns:p14="http://schemas.microsoft.com/office/powerpoint/2010/main" val="393646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327217" y="321128"/>
            <a:ext cx="3175220" cy="4740729"/>
          </a:xfrm>
          <a:prstGeom prst="rect">
            <a:avLst/>
          </a:prstGeom>
        </p:spPr>
        <p:txBody>
          <a:bodyPr/>
          <a:lstStyle/>
          <a:p>
            <a:pPr marL="0" indent="0">
              <a:buNone/>
            </a:pPr>
            <a:r>
              <a:rPr lang="en-US" sz="2800" b="1" dirty="0" err="1">
                <a:solidFill>
                  <a:srgbClr val="915F9E"/>
                </a:solidFill>
              </a:rPr>
              <a:t>EntreComp</a:t>
            </a:r>
            <a:br>
              <a:rPr lang="en-US" sz="2800" b="1" dirty="0">
                <a:solidFill>
                  <a:srgbClr val="915F9E"/>
                </a:solidFill>
              </a:rPr>
            </a:br>
            <a:r>
              <a:rPr lang="en-US" sz="2800" b="1" dirty="0">
                <a:solidFill>
                  <a:srgbClr val="915F9E"/>
                </a:solidFill>
              </a:rPr>
              <a:t>Rahmen für unternehmerische Kompetenz:</a:t>
            </a:r>
            <a:br>
              <a:rPr lang="en-US" sz="2800" b="1" dirty="0">
                <a:solidFill>
                  <a:srgbClr val="915F9E"/>
                </a:solidFill>
              </a:rPr>
            </a:br>
            <a:r>
              <a:rPr lang="en-US" sz="2800" b="1" dirty="0">
                <a:solidFill>
                  <a:srgbClr val="915F9E"/>
                </a:solidFill>
              </a:rPr>
              <a:t>Ideen und Chancen</a:t>
            </a:r>
          </a:p>
        </p:txBody>
      </p:sp>
      <p:pic>
        <p:nvPicPr>
          <p:cNvPr id="2" name="Bildobjekt 1"/>
          <p:cNvPicPr>
            <a:picLocks noChangeAspect="1"/>
          </p:cNvPicPr>
          <p:nvPr/>
        </p:nvPicPr>
        <p:blipFill>
          <a:blip r:embed="rId2"/>
          <a:stretch>
            <a:fillRect/>
          </a:stretch>
        </p:blipFill>
        <p:spPr>
          <a:xfrm>
            <a:off x="3608315" y="321128"/>
            <a:ext cx="6907286" cy="5350715"/>
          </a:xfrm>
          <a:prstGeom prst="rect">
            <a:avLst/>
          </a:prstGeom>
        </p:spPr>
      </p:pic>
    </p:spTree>
    <p:extLst>
      <p:ext uri="{BB962C8B-B14F-4D97-AF65-F5344CB8AC3E}">
        <p14:creationId xmlns:p14="http://schemas.microsoft.com/office/powerpoint/2010/main" val="3447449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5" y="321128"/>
            <a:ext cx="2995905" cy="4740729"/>
          </a:xfrm>
          <a:prstGeom prst="rect">
            <a:avLst/>
          </a:prstGeom>
        </p:spPr>
        <p:txBody>
          <a:bodyPr/>
          <a:lstStyle/>
          <a:p>
            <a:pPr marL="0" indent="0">
              <a:buNone/>
            </a:pPr>
            <a:r>
              <a:rPr lang="en-US" sz="2800" b="1" dirty="0" err="1">
                <a:solidFill>
                  <a:srgbClr val="E97924"/>
                </a:solidFill>
              </a:rPr>
              <a:t>EntreComp</a:t>
            </a:r>
            <a:br>
              <a:rPr lang="en-US" sz="2800" b="1" dirty="0">
                <a:solidFill>
                  <a:srgbClr val="E97924"/>
                </a:solidFill>
              </a:rPr>
            </a:br>
            <a:r>
              <a:rPr lang="en-US" sz="2800" b="1" dirty="0">
                <a:solidFill>
                  <a:srgbClr val="E97924"/>
                </a:solidFill>
              </a:rPr>
              <a:t>Rahmen für unternehmerische Kompetenz:</a:t>
            </a:r>
            <a:br>
              <a:rPr lang="en-US" sz="2800" b="1" dirty="0">
                <a:solidFill>
                  <a:srgbClr val="E97924"/>
                </a:solidFill>
              </a:rPr>
            </a:br>
            <a:r>
              <a:rPr lang="en-US" sz="2800" b="1" dirty="0">
                <a:solidFill>
                  <a:srgbClr val="E97924"/>
                </a:solidFill>
              </a:rPr>
              <a:t>Ressourcen</a:t>
            </a:r>
          </a:p>
        </p:txBody>
      </p:sp>
      <p:pic>
        <p:nvPicPr>
          <p:cNvPr id="3" name="Bildobjekt 2"/>
          <p:cNvPicPr>
            <a:picLocks noChangeAspect="1"/>
          </p:cNvPicPr>
          <p:nvPr/>
        </p:nvPicPr>
        <p:blipFill>
          <a:blip r:embed="rId2"/>
          <a:stretch>
            <a:fillRect/>
          </a:stretch>
        </p:blipFill>
        <p:spPr>
          <a:xfrm>
            <a:off x="3428999" y="164019"/>
            <a:ext cx="7266215" cy="4205562"/>
          </a:xfrm>
          <a:prstGeom prst="rect">
            <a:avLst/>
          </a:prstGeom>
        </p:spPr>
      </p:pic>
      <p:pic>
        <p:nvPicPr>
          <p:cNvPr id="4" name="Bildobjekt 3"/>
          <p:cNvPicPr>
            <a:picLocks noChangeAspect="1"/>
          </p:cNvPicPr>
          <p:nvPr/>
        </p:nvPicPr>
        <p:blipFill>
          <a:blip r:embed="rId3"/>
          <a:stretch>
            <a:fillRect/>
          </a:stretch>
        </p:blipFill>
        <p:spPr>
          <a:xfrm>
            <a:off x="3428999" y="4369581"/>
            <a:ext cx="7266215" cy="958182"/>
          </a:xfrm>
          <a:prstGeom prst="rect">
            <a:avLst/>
          </a:prstGeom>
        </p:spPr>
      </p:pic>
    </p:spTree>
    <p:extLst>
      <p:ext uri="{BB962C8B-B14F-4D97-AF65-F5344CB8AC3E}">
        <p14:creationId xmlns:p14="http://schemas.microsoft.com/office/powerpoint/2010/main" val="333859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ABB18E3-F736-2842-91BA-877EB98C7F53}"/>
              </a:ext>
            </a:extLst>
          </p:cNvPr>
          <p:cNvSpPr>
            <a:spLocks noGrp="1"/>
          </p:cNvSpPr>
          <p:nvPr>
            <p:ph type="body" sz="quarter" idx="4294967295"/>
          </p:nvPr>
        </p:nvSpPr>
        <p:spPr>
          <a:xfrm>
            <a:off x="433095" y="321128"/>
            <a:ext cx="2995905" cy="4740729"/>
          </a:xfrm>
          <a:prstGeom prst="rect">
            <a:avLst/>
          </a:prstGeom>
        </p:spPr>
        <p:txBody>
          <a:bodyPr/>
          <a:lstStyle/>
          <a:p>
            <a:pPr marL="0" indent="0">
              <a:buNone/>
            </a:pPr>
            <a:r>
              <a:rPr lang="en-US" sz="2800" b="1" dirty="0" err="1">
                <a:solidFill>
                  <a:srgbClr val="7ABB57"/>
                </a:solidFill>
              </a:rPr>
              <a:t>EntreComp</a:t>
            </a:r>
            <a:br>
              <a:rPr lang="en-US" sz="2800" b="1" dirty="0">
                <a:solidFill>
                  <a:srgbClr val="7ABB57"/>
                </a:solidFill>
              </a:rPr>
            </a:br>
            <a:r>
              <a:rPr lang="en-US" sz="2800" b="1" dirty="0">
                <a:solidFill>
                  <a:srgbClr val="7ABB57"/>
                </a:solidFill>
              </a:rPr>
              <a:t>Rahmen für unternehmerische Kompetenz:</a:t>
            </a:r>
            <a:br>
              <a:rPr lang="en-US" sz="2800" b="1" dirty="0">
                <a:solidFill>
                  <a:srgbClr val="7ABB57"/>
                </a:solidFill>
              </a:rPr>
            </a:br>
            <a:r>
              <a:rPr lang="en-US" sz="2800" b="1" dirty="0">
                <a:solidFill>
                  <a:srgbClr val="7ABB57"/>
                </a:solidFill>
              </a:rPr>
              <a:t>In Aktion</a:t>
            </a:r>
          </a:p>
        </p:txBody>
      </p:sp>
      <p:pic>
        <p:nvPicPr>
          <p:cNvPr id="3" name="Bildobjekt 2"/>
          <p:cNvPicPr>
            <a:picLocks noChangeAspect="1"/>
          </p:cNvPicPr>
          <p:nvPr/>
        </p:nvPicPr>
        <p:blipFill>
          <a:blip r:embed="rId2"/>
          <a:stretch>
            <a:fillRect/>
          </a:stretch>
        </p:blipFill>
        <p:spPr>
          <a:xfrm>
            <a:off x="3310314" y="321128"/>
            <a:ext cx="7920227" cy="5017396"/>
          </a:xfrm>
          <a:prstGeom prst="rect">
            <a:avLst/>
          </a:prstGeom>
        </p:spPr>
      </p:pic>
    </p:spTree>
    <p:extLst>
      <p:ext uri="{BB962C8B-B14F-4D97-AF65-F5344CB8AC3E}">
        <p14:creationId xmlns:p14="http://schemas.microsoft.com/office/powerpoint/2010/main" val="76242568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AD2B3-D789-4FC7-A14D-89ADA76B73A8}">
  <ds:schemaRefs>
    <ds:schemaRef ds:uri="http://schemas.microsoft.com/office/2006/documentManagement/types"/>
    <ds:schemaRef ds:uri="876de33e-aaa5-4507-9b92-b84e676ded0d"/>
    <ds:schemaRef ds:uri="http://purl.org/dc/elements/1.1/"/>
    <ds:schemaRef ds:uri="http://schemas.microsoft.com/office/2006/metadata/properties"/>
    <ds:schemaRef ds:uri="http://schemas.microsoft.com/office/infopath/2007/PartnerControls"/>
    <ds:schemaRef ds:uri="ef88797d-310b-4d46-ad9c-0c23fa0c8d45"/>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3049</Words>
  <Application>Microsoft Office PowerPoint</Application>
  <PresentationFormat>Breitbild</PresentationFormat>
  <Paragraphs>233</Paragraphs>
  <Slides>41</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41</vt:i4>
      </vt:variant>
    </vt:vector>
  </HeadingPairs>
  <TitlesOfParts>
    <vt:vector size="47" baseType="lpstr">
      <vt:lpstr>Arial</vt:lpstr>
      <vt:lpstr>Calibri</vt:lpstr>
      <vt:lpstr>Google Sans</vt:lpstr>
      <vt:lpstr>Montserrat</vt:lpstr>
      <vt:lpstr>Times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docId:FE212B2D8EE4116434C87729B60B2C99</cp:keywords>
  <cp:lastModifiedBy>Julia Grey</cp:lastModifiedBy>
  <cp:revision>639</cp:revision>
  <dcterms:created xsi:type="dcterms:W3CDTF">2021-06-15T11:45:52Z</dcterms:created>
  <dcterms:modified xsi:type="dcterms:W3CDTF">2024-07-25T09:55:55Z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