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5"/>
  </p:notesMasterIdLst>
  <p:handoutMasterIdLst>
    <p:handoutMasterId r:id="rId56"/>
  </p:handoutMasterIdLst>
  <p:sldIdLst>
    <p:sldId id="680" r:id="rId5"/>
    <p:sldId id="695" r:id="rId6"/>
    <p:sldId id="682" r:id="rId7"/>
    <p:sldId id="689" r:id="rId8"/>
    <p:sldId id="668" r:id="rId9"/>
    <p:sldId id="692" r:id="rId10"/>
    <p:sldId id="696" r:id="rId11"/>
    <p:sldId id="672" r:id="rId12"/>
    <p:sldId id="721" r:id="rId13"/>
    <p:sldId id="697" r:id="rId14"/>
    <p:sldId id="686" r:id="rId15"/>
    <p:sldId id="698" r:id="rId16"/>
    <p:sldId id="687" r:id="rId17"/>
    <p:sldId id="699" r:id="rId18"/>
    <p:sldId id="669" r:id="rId19"/>
    <p:sldId id="730" r:id="rId20"/>
    <p:sldId id="700" r:id="rId21"/>
    <p:sldId id="701" r:id="rId22"/>
    <p:sldId id="702" r:id="rId23"/>
    <p:sldId id="703" r:id="rId24"/>
    <p:sldId id="704" r:id="rId25"/>
    <p:sldId id="688" r:id="rId26"/>
    <p:sldId id="671" r:id="rId27"/>
    <p:sldId id="685" r:id="rId28"/>
    <p:sldId id="705" r:id="rId29"/>
    <p:sldId id="706" r:id="rId30"/>
    <p:sldId id="707" r:id="rId31"/>
    <p:sldId id="709" r:id="rId32"/>
    <p:sldId id="708" r:id="rId33"/>
    <p:sldId id="710" r:id="rId34"/>
    <p:sldId id="711" r:id="rId35"/>
    <p:sldId id="712" r:id="rId36"/>
    <p:sldId id="713" r:id="rId37"/>
    <p:sldId id="714" r:id="rId38"/>
    <p:sldId id="715" r:id="rId39"/>
    <p:sldId id="693" r:id="rId40"/>
    <p:sldId id="716" r:id="rId41"/>
    <p:sldId id="717" r:id="rId42"/>
    <p:sldId id="718" r:id="rId43"/>
    <p:sldId id="719" r:id="rId44"/>
    <p:sldId id="720" r:id="rId45"/>
    <p:sldId id="722" r:id="rId46"/>
    <p:sldId id="723" r:id="rId47"/>
    <p:sldId id="724" r:id="rId48"/>
    <p:sldId id="725" r:id="rId49"/>
    <p:sldId id="727" r:id="rId50"/>
    <p:sldId id="726" r:id="rId51"/>
    <p:sldId id="728" r:id="rId52"/>
    <p:sldId id="729" r:id="rId53"/>
    <p:sldId id="677" r:id="rId54"/>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aine Voigt" initials="EV" lastIdx="9" clrIdx="0">
    <p:extLst>
      <p:ext uri="{19B8F6BF-5375-455C-9EA6-DF929625EA0E}">
        <p15:presenceInfo xmlns:p15="http://schemas.microsoft.com/office/powerpoint/2012/main" userId="93d85093fdedce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D45"/>
    <a:srgbClr val="E97924"/>
    <a:srgbClr val="7ABB57"/>
    <a:srgbClr val="915F9E"/>
    <a:srgbClr val="305C6F"/>
    <a:srgbClr val="B79974"/>
    <a:srgbClr val="7654A2"/>
    <a:srgbClr val="7C946D"/>
    <a:srgbClr val="005744"/>
    <a:srgbClr val="94A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3" autoAdjust="0"/>
    <p:restoredTop sz="93939"/>
  </p:normalViewPr>
  <p:slideViewPr>
    <p:cSldViewPr snapToGrid="0" snapToObjects="1">
      <p:cViewPr varScale="1">
        <p:scale>
          <a:sx n="67" d="100"/>
          <a:sy n="67" d="100"/>
        </p:scale>
        <p:origin x="568" y="32"/>
      </p:cViewPr>
      <p:guideLst/>
    </p:cSldViewPr>
  </p:slideViewPr>
  <p:notesTextViewPr>
    <p:cViewPr>
      <p:scale>
        <a:sx n="1" d="1"/>
        <a:sy n="1" d="1"/>
      </p:scale>
      <p:origin x="0" y="0"/>
    </p:cViewPr>
  </p:notesTextViewPr>
  <p:sorterViewPr>
    <p:cViewPr>
      <p:scale>
        <a:sx n="46" d="100"/>
        <a:sy n="46" d="100"/>
      </p:scale>
      <p:origin x="0" y="0"/>
    </p:cViewPr>
  </p:sorterViewPr>
  <p:notesViewPr>
    <p:cSldViewPr snapToGrid="0" snapToObjects="1" showGuide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8/2/2024</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8/2/2024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Master-Textstile bearbeiten</a:t>
            </a:r>
          </a:p>
          <a:p>
            <a:pPr lvl="1"/>
            <a:r>
              <a:rPr lang="en-US"/>
              <a:t>Zweite Ebene</a:t>
            </a:r>
          </a:p>
          <a:p>
            <a:pPr lvl="2"/>
            <a:r>
              <a:rPr lang="en-US"/>
              <a:t>Dritte Ebene</a:t>
            </a:r>
          </a:p>
          <a:p>
            <a:pPr lvl="3"/>
            <a:r>
              <a:rPr lang="en-US"/>
              <a:t>Vierte Ebene</a:t>
            </a:r>
          </a:p>
          <a:p>
            <a:pPr lvl="4"/>
            <a:r>
              <a:rPr lang="en-US"/>
              <a:t>Fünfte Ebene</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47931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679029" y="2070648"/>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812737" y="2070648"/>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679029" y="253223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812737" y="2532237"/>
            <a:ext cx="5715653" cy="223986"/>
          </a:xfrm>
          <a:prstGeom prst="rect">
            <a:avLst/>
          </a:prstGeom>
        </p:spPr>
        <p:txBody>
          <a:bodyPr anchor="ctr">
            <a:noAutofit/>
          </a:bodyPr>
          <a:lstStyle>
            <a:lvl1pPr marL="0" marR="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679029" y="2958181"/>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812737" y="2958181"/>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679029" y="337094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812737" y="337094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679029" y="3797309"/>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812737" y="3797309"/>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694576" y="4241250"/>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828284" y="4241250"/>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2694576" y="4725517"/>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3828284" y="472551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31" name="Rectangle 5">
            <a:extLst>
              <a:ext uri="{FF2B5EF4-FFF2-40B4-BE49-F238E27FC236}">
                <a16:creationId xmlns:a16="http://schemas.microsoft.com/office/drawing/2014/main" id="{6A0AD0FB-DB78-8B4A-B00E-1C744896C494}"/>
              </a:ext>
            </a:extLst>
          </p:cNvPr>
          <p:cNvSpPr/>
          <p:nvPr userDrawn="1"/>
        </p:nvSpPr>
        <p:spPr bwMode="auto">
          <a:xfrm rot="5400000">
            <a:off x="-3140113" y="3141171"/>
            <a:ext cx="6856941" cy="576720"/>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991145"/>
            <a:ext cx="3692066" cy="532331"/>
          </a:xfrm>
          <a:prstGeom prst="rect">
            <a:avLst/>
          </a:prstGeom>
        </p:spPr>
        <p:txBody>
          <a:bodyPr anchor="ctr">
            <a:noAutofit/>
          </a:bodyPr>
          <a:lstStyle>
            <a:lvl1pPr marL="0" indent="0" algn="l">
              <a:lnSpc>
                <a:spcPts val="3590"/>
              </a:lnSpc>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sp>
        <p:nvSpPr>
          <p:cNvPr id="57" name="Rectangle 56">
            <a:extLst>
              <a:ext uri="{FF2B5EF4-FFF2-40B4-BE49-F238E27FC236}">
                <a16:creationId xmlns:a16="http://schemas.microsoft.com/office/drawing/2014/main" id="{683CB224-BC37-A449-A879-B518A8300CF6}"/>
              </a:ext>
            </a:extLst>
          </p:cNvPr>
          <p:cNvSpPr/>
          <p:nvPr userDrawn="1"/>
        </p:nvSpPr>
        <p:spPr>
          <a:xfrm>
            <a:off x="2315424" y="2387814"/>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2315424" y="2826380"/>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2315424" y="3264947"/>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2315424" y="3703513"/>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35748608-FDE9-4648-BB0B-46BD9D014EC5}"/>
              </a:ext>
            </a:extLst>
          </p:cNvPr>
          <p:cNvSpPr/>
          <p:nvPr userDrawn="1"/>
        </p:nvSpPr>
        <p:spPr>
          <a:xfrm>
            <a:off x="2315424" y="4142079"/>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pic>
        <p:nvPicPr>
          <p:cNvPr id="29" name="Grafik 28">
            <a:extLst>
              <a:ext uri="{FF2B5EF4-FFF2-40B4-BE49-F238E27FC236}">
                <a16:creationId xmlns:a16="http://schemas.microsoft.com/office/drawing/2014/main" id="{D8A3CE24-CB4B-4F50-BA62-10C0E79760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5407" y="6477549"/>
            <a:ext cx="2634978" cy="288637"/>
          </a:xfrm>
          <a:prstGeom prst="rect">
            <a:avLst/>
          </a:prstGeom>
        </p:spPr>
      </p:pic>
      <p:sp>
        <p:nvSpPr>
          <p:cNvPr id="3" name="Rectangle 285">
            <a:extLst>
              <a:ext uri="{FF2B5EF4-FFF2-40B4-BE49-F238E27FC236}">
                <a16:creationId xmlns:a16="http://schemas.microsoft.com/office/drawing/2014/main" id="{5F47488C-1A0E-1930-BD22-CC08021FB36F}"/>
              </a:ext>
            </a:extLst>
          </p:cNvPr>
          <p:cNvSpPr/>
          <p:nvPr userDrawn="1"/>
        </p:nvSpPr>
        <p:spPr>
          <a:xfrm>
            <a:off x="754063" y="6047763"/>
            <a:ext cx="5407040" cy="538802"/>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967"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pic>
        <p:nvPicPr>
          <p:cNvPr id="4" name="Grafik 3">
            <a:extLst>
              <a:ext uri="{FF2B5EF4-FFF2-40B4-BE49-F238E27FC236}">
                <a16:creationId xmlns:a16="http://schemas.microsoft.com/office/drawing/2014/main" id="{51451BFB-CB00-1BF8-4D7F-19FF0958176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86642" y="6087018"/>
            <a:ext cx="2194002" cy="460291"/>
          </a:xfrm>
          <a:prstGeom prst="rect">
            <a:avLst/>
          </a:prstGeom>
        </p:spPr>
      </p:pic>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03 - navy">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0C2D45"/>
                </a:solidFill>
                <a:latin typeface="Calibri" panose="020F0502020204030204" pitchFamily="34" charset="0"/>
                <a:cs typeface="Calibri" panose="020F0502020204030204" pitchFamily="34" charset="0"/>
              </a:defRPr>
            </a:lvl1pPr>
          </a:lstStyle>
          <a:p>
            <a:pPr lvl="0"/>
            <a:r>
              <a:rPr lang="en-GB" dirty="0"/>
              <a:t>03</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0C2D45"/>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23531758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99568AC8-E43D-E73E-7D02-18A3B2F68E95}"/>
              </a:ext>
            </a:extLst>
          </p:cNvPr>
          <p:cNvSpPr>
            <a:spLocks noGrp="1"/>
          </p:cNvSpPr>
          <p:nvPr>
            <p:ph type="pic" sz="quarter" idx="12"/>
          </p:nvPr>
        </p:nvSpPr>
        <p:spPr>
          <a:xfrm>
            <a:off x="3940446" y="508738"/>
            <a:ext cx="7810445" cy="235996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4" name="Picture Placeholder 12">
            <a:extLst>
              <a:ext uri="{FF2B5EF4-FFF2-40B4-BE49-F238E27FC236}">
                <a16:creationId xmlns:a16="http://schemas.microsoft.com/office/drawing/2014/main" id="{0B672221-5889-3917-B5DB-35BDE28490A3}"/>
              </a:ext>
            </a:extLst>
          </p:cNvPr>
          <p:cNvSpPr>
            <a:spLocks noGrp="1"/>
          </p:cNvSpPr>
          <p:nvPr>
            <p:ph type="pic" sz="quarter" idx="14"/>
          </p:nvPr>
        </p:nvSpPr>
        <p:spPr>
          <a:xfrm>
            <a:off x="3863445" y="3189268"/>
            <a:ext cx="8251553" cy="357691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2" name="Picture Placeholder 11">
            <a:extLst>
              <a:ext uri="{FF2B5EF4-FFF2-40B4-BE49-F238E27FC236}">
                <a16:creationId xmlns:a16="http://schemas.microsoft.com/office/drawing/2014/main" id="{98C81996-E14F-2FA0-B775-454832A282DD}"/>
              </a:ext>
            </a:extLst>
          </p:cNvPr>
          <p:cNvSpPr>
            <a:spLocks noGrp="1"/>
          </p:cNvSpPr>
          <p:nvPr>
            <p:ph type="pic" sz="quarter" idx="15"/>
          </p:nvPr>
        </p:nvSpPr>
        <p:spPr>
          <a:xfrm>
            <a:off x="415637" y="0"/>
            <a:ext cx="3117272" cy="6484742"/>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3" name="Freeform 12">
            <a:extLst>
              <a:ext uri="{FF2B5EF4-FFF2-40B4-BE49-F238E27FC236}">
                <a16:creationId xmlns:a16="http://schemas.microsoft.com/office/drawing/2014/main" id="{F37F15AC-75EB-9933-F5F5-E157D4F44289}"/>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pic>
        <p:nvPicPr>
          <p:cNvPr id="6" name="Grafik 5">
            <a:extLst>
              <a:ext uri="{FF2B5EF4-FFF2-40B4-BE49-F238E27FC236}">
                <a16:creationId xmlns:a16="http://schemas.microsoft.com/office/drawing/2014/main" id="{40EE7F57-D2AC-466D-A7DE-BAE4974F2C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4163818"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4996019" y="1034821"/>
            <a:ext cx="6577261" cy="845139"/>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000017" y="2603039"/>
            <a:ext cx="6561082" cy="1210204"/>
          </a:xfrm>
          <a:prstGeom prst="rect">
            <a:avLst/>
          </a:prstGeom>
        </p:spPr>
        <p:txBody>
          <a:bodyPr numCol="1" spcCol="288000" anchor="t">
            <a:noAutofit/>
          </a:bodyPr>
          <a:lstStyle>
            <a:lvl1pPr marL="0" indent="0" algn="l">
              <a:lnSpc>
                <a:spcPct val="100000"/>
              </a:lnSpc>
              <a:spcBef>
                <a:spcPts val="0"/>
              </a:spcBef>
              <a:buNone/>
              <a:defRPr sz="1774"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Freeform 14">
            <a:extLst>
              <a:ext uri="{FF2B5EF4-FFF2-40B4-BE49-F238E27FC236}">
                <a16:creationId xmlns:a16="http://schemas.microsoft.com/office/drawing/2014/main" id="{BD492FCF-3263-2845-8310-FBF1FA7259A3}"/>
              </a:ext>
            </a:extLst>
          </p:cNvPr>
          <p:cNvSpPr/>
          <p:nvPr userDrawn="1"/>
        </p:nvSpPr>
        <p:spPr>
          <a:xfrm rot="16200000">
            <a:off x="3475727" y="1277391"/>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Rectangle 1">
            <a:extLst>
              <a:ext uri="{FF2B5EF4-FFF2-40B4-BE49-F238E27FC236}">
                <a16:creationId xmlns:a16="http://schemas.microsoft.com/office/drawing/2014/main" id="{177B2456-C1C0-27EA-06E1-C4D547F3CEA9}"/>
              </a:ext>
            </a:extLst>
          </p:cNvPr>
          <p:cNvSpPr/>
          <p:nvPr userDrawn="1"/>
        </p:nvSpPr>
        <p:spPr>
          <a:xfrm>
            <a:off x="4156725" y="4169664"/>
            <a:ext cx="3994494" cy="2688336"/>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2">
            <a:extLst>
              <a:ext uri="{FF2B5EF4-FFF2-40B4-BE49-F238E27FC236}">
                <a16:creationId xmlns:a16="http://schemas.microsoft.com/office/drawing/2014/main" id="{73B6554F-A41E-697C-0FAD-9359499AE935}"/>
              </a:ext>
            </a:extLst>
          </p:cNvPr>
          <p:cNvSpPr>
            <a:spLocks noGrp="1"/>
          </p:cNvSpPr>
          <p:nvPr>
            <p:ph type="body" sz="quarter" idx="59" hasCustomPrompt="1"/>
          </p:nvPr>
        </p:nvSpPr>
        <p:spPr>
          <a:xfrm>
            <a:off x="4303748" y="4897435"/>
            <a:ext cx="3700448" cy="1632228"/>
          </a:xfrm>
          <a:prstGeom prst="rect">
            <a:avLst/>
          </a:prstGeom>
        </p:spPr>
        <p:txBody>
          <a:bodyPr anchor="ctr">
            <a:noAutofit/>
          </a:bodyPr>
          <a:lstStyle>
            <a:lvl1pPr marL="0" indent="0" algn="ctr">
              <a:lnSpc>
                <a:spcPts val="1420"/>
              </a:lnSpc>
              <a:spcBef>
                <a:spcPts val="0"/>
              </a:spcBef>
              <a:buNone/>
              <a:defRPr lang="en-IE" sz="1600" b="0" i="1"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a:t>
            </a:r>
          </a:p>
        </p:txBody>
      </p:sp>
      <p:sp>
        <p:nvSpPr>
          <p:cNvPr id="4" name="Text Placeholder 32">
            <a:extLst>
              <a:ext uri="{FF2B5EF4-FFF2-40B4-BE49-F238E27FC236}">
                <a16:creationId xmlns:a16="http://schemas.microsoft.com/office/drawing/2014/main" id="{AE7A0A05-83CE-414F-6B07-C62103AF336F}"/>
              </a:ext>
            </a:extLst>
          </p:cNvPr>
          <p:cNvSpPr>
            <a:spLocks noGrp="1"/>
          </p:cNvSpPr>
          <p:nvPr>
            <p:ph type="body" sz="quarter" idx="60" hasCustomPrompt="1"/>
          </p:nvPr>
        </p:nvSpPr>
        <p:spPr>
          <a:xfrm rot="10800000">
            <a:off x="4892899" y="3389811"/>
            <a:ext cx="2522147" cy="216147"/>
          </a:xfrm>
          <a:prstGeom prst="rect">
            <a:avLst/>
          </a:prstGeom>
        </p:spPr>
        <p:txBody>
          <a:bodyPr anchor="t">
            <a:noAutofit/>
          </a:bodyPr>
          <a:lstStyle>
            <a:lvl1pPr marL="0" indent="0" algn="ctr">
              <a:lnSpc>
                <a:spcPts val="1420"/>
              </a:lnSpc>
              <a:spcBef>
                <a:spcPts val="0"/>
              </a:spcBef>
              <a:buNone/>
              <a:defRPr lang="en-IE" sz="14000" b="1" i="0" u="none" strike="noStrike" smtClean="0">
                <a:solidFill>
                  <a:srgbClr val="7ABB57"/>
                </a:solidFill>
                <a:effectLst/>
                <a:latin typeface="Times" pitchFamily="2"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a:t>
            </a:r>
          </a:p>
        </p:txBody>
      </p:sp>
      <p:sp>
        <p:nvSpPr>
          <p:cNvPr id="5" name="Text Placeholder 32">
            <a:extLst>
              <a:ext uri="{FF2B5EF4-FFF2-40B4-BE49-F238E27FC236}">
                <a16:creationId xmlns:a16="http://schemas.microsoft.com/office/drawing/2014/main" id="{B60F2015-6895-4E97-0F5B-81DA0A0EBFCE}"/>
              </a:ext>
            </a:extLst>
          </p:cNvPr>
          <p:cNvSpPr>
            <a:spLocks noGrp="1"/>
          </p:cNvSpPr>
          <p:nvPr>
            <p:ph type="body" sz="quarter" idx="61" hasCustomPrompt="1"/>
          </p:nvPr>
        </p:nvSpPr>
        <p:spPr>
          <a:xfrm>
            <a:off x="4303748" y="6000502"/>
            <a:ext cx="3700448" cy="638015"/>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  </a:t>
            </a:r>
          </a:p>
          <a:p>
            <a:pPr lvl="0"/>
            <a:r>
              <a:rPr lang="en-GB" dirty="0"/>
              <a:t>Title</a:t>
            </a:r>
          </a:p>
        </p:txBody>
      </p:sp>
      <p:pic>
        <p:nvPicPr>
          <p:cNvPr id="10" name="Grafik 9">
            <a:extLst>
              <a:ext uri="{FF2B5EF4-FFF2-40B4-BE49-F238E27FC236}">
                <a16:creationId xmlns:a16="http://schemas.microsoft.com/office/drawing/2014/main" id="{AA108B10-C3DA-428A-BE10-42EEC07F9B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19002927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2031600" y="-4917"/>
            <a:ext cx="8128800" cy="466550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a:prstGeom prst="rect">
            <a:avLst/>
          </a:prstGeom>
        </p:spPr>
        <p:txBody>
          <a:bodyPr>
            <a:noAutofit/>
          </a:bodyPr>
          <a:lstStyle>
            <a:lvl1pPr marL="0" indent="0" algn="ctr">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a:prstGeom prst="rect">
            <a:avLst/>
          </a:prstGeom>
        </p:spPr>
        <p:txBody>
          <a:bodyPr numCol="1" spcCol="288000" anchor="t">
            <a:noAutofit/>
          </a:bodyPr>
          <a:lstStyle>
            <a:lvl1pPr marL="0" indent="0" algn="ctr">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Picture Placeholder 18">
            <a:extLst>
              <a:ext uri="{FF2B5EF4-FFF2-40B4-BE49-F238E27FC236}">
                <a16:creationId xmlns:a16="http://schemas.microsoft.com/office/drawing/2014/main" id="{8B9D3D8F-588C-89A8-21E1-7A9F89B3B4FD}"/>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dirty="0"/>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0B1808-228D-7E27-9B75-1CCC82DEB035}"/>
              </a:ext>
            </a:extLst>
          </p:cNvPr>
          <p:cNvSpPr>
            <a:spLocks noGrp="1"/>
          </p:cNvSpPr>
          <p:nvPr>
            <p:ph type="pic" sz="quarter" idx="21"/>
          </p:nvPr>
        </p:nvSpPr>
        <p:spPr>
          <a:xfrm>
            <a:off x="442452" y="0"/>
            <a:ext cx="11749547" cy="6284068"/>
          </a:xfrm>
          <a:custGeom>
            <a:avLst/>
            <a:gdLst>
              <a:gd name="connsiteX0" fmla="*/ 0 w 11749547"/>
              <a:gd name="connsiteY0" fmla="*/ 0 h 6284068"/>
              <a:gd name="connsiteX1" fmla="*/ 11749547 w 11749547"/>
              <a:gd name="connsiteY1" fmla="*/ 0 h 6284068"/>
              <a:gd name="connsiteX2" fmla="*/ 11749547 w 11749547"/>
              <a:gd name="connsiteY2" fmla="*/ 6284068 h 6284068"/>
              <a:gd name="connsiteX3" fmla="*/ 0 w 11749547"/>
              <a:gd name="connsiteY3" fmla="*/ 6284068 h 6284068"/>
              <a:gd name="connsiteX4" fmla="*/ 0 w 11749547"/>
              <a:gd name="connsiteY4" fmla="*/ 2251335 h 6284068"/>
              <a:gd name="connsiteX5" fmla="*/ 188050 w 11749547"/>
              <a:gd name="connsiteY5" fmla="*/ 2251335 h 6284068"/>
              <a:gd name="connsiteX6" fmla="*/ 188050 w 11749547"/>
              <a:gd name="connsiteY6" fmla="*/ 811334 h 6284068"/>
              <a:gd name="connsiteX7" fmla="*/ 0 w 11749547"/>
              <a:gd name="connsiteY7" fmla="*/ 811334 h 628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547" h="6284068">
                <a:moveTo>
                  <a:pt x="0" y="0"/>
                </a:moveTo>
                <a:lnTo>
                  <a:pt x="11749547" y="0"/>
                </a:lnTo>
                <a:lnTo>
                  <a:pt x="11749547" y="6284068"/>
                </a:lnTo>
                <a:lnTo>
                  <a:pt x="0" y="6284068"/>
                </a:lnTo>
                <a:lnTo>
                  <a:pt x="0" y="2251335"/>
                </a:lnTo>
                <a:lnTo>
                  <a:pt x="188050" y="2251335"/>
                </a:lnTo>
                <a:lnTo>
                  <a:pt x="188050" y="811334"/>
                </a:lnTo>
                <a:lnTo>
                  <a:pt x="0" y="81133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 name="Text Placeholder 32">
            <a:extLst>
              <a:ext uri="{FF2B5EF4-FFF2-40B4-BE49-F238E27FC236}">
                <a16:creationId xmlns:a16="http://schemas.microsoft.com/office/drawing/2014/main" id="{BEAA06E3-45B2-3953-6D8A-6036259389DF}"/>
              </a:ext>
            </a:extLst>
          </p:cNvPr>
          <p:cNvSpPr>
            <a:spLocks noGrp="1"/>
          </p:cNvSpPr>
          <p:nvPr>
            <p:ph type="body" sz="quarter" idx="31" hasCustomPrompt="1"/>
          </p:nvPr>
        </p:nvSpPr>
        <p:spPr>
          <a:xfrm>
            <a:off x="938369" y="1034821"/>
            <a:ext cx="6577261" cy="845139"/>
          </a:xfrm>
          <a:prstGeom prst="rect">
            <a:avLst/>
          </a:prstGeom>
        </p:spPr>
        <p:txBody>
          <a:bodyPr>
            <a:noAutofit/>
          </a:bodyPr>
          <a:lstStyle>
            <a:lvl1pPr marL="0" indent="0" algn="l">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6" name="Freeform 5">
            <a:extLst>
              <a:ext uri="{FF2B5EF4-FFF2-40B4-BE49-F238E27FC236}">
                <a16:creationId xmlns:a16="http://schemas.microsoft.com/office/drawing/2014/main" id="{193954E5-3078-93E1-AF20-06046AD16DD8}"/>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pic>
        <p:nvPicPr>
          <p:cNvPr id="5" name="Grafik 4">
            <a:extLst>
              <a:ext uri="{FF2B5EF4-FFF2-40B4-BE49-F238E27FC236}">
                <a16:creationId xmlns:a16="http://schemas.microsoft.com/office/drawing/2014/main" id="{4AC8D2A2-4C32-4B90-BE2B-5A4FA4851A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272868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1"/>
            <a:ext cx="12192000" cy="4366938"/>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5"/>
            <a:ext cx="4403214" cy="1346830"/>
          </a:xfrm>
          <a:prstGeom prst="rect">
            <a:avLst/>
          </a:prstGeom>
        </p:spPr>
        <p:txBody>
          <a:bodyPr>
            <a:noAutofit/>
          </a:bodyPr>
          <a:lstStyle>
            <a:lvl1pPr marL="0" indent="0" algn="l">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0" name="Picture Placeholder 9">
            <a:extLst>
              <a:ext uri="{FF2B5EF4-FFF2-40B4-BE49-F238E27FC236}">
                <a16:creationId xmlns:a16="http://schemas.microsoft.com/office/drawing/2014/main" id="{6ED7D2CD-F4CF-0B7D-F8C9-E6B398C7EB02}"/>
              </a:ext>
            </a:extLst>
          </p:cNvPr>
          <p:cNvSpPr>
            <a:spLocks noGrp="1"/>
          </p:cNvSpPr>
          <p:nvPr>
            <p:ph type="pic" sz="quarter" idx="23"/>
          </p:nvPr>
        </p:nvSpPr>
        <p:spPr>
          <a:xfrm>
            <a:off x="438150" y="423475"/>
            <a:ext cx="3752850" cy="3481775"/>
          </a:xfrm>
          <a:custGeom>
            <a:avLst/>
            <a:gdLst>
              <a:gd name="connsiteX0" fmla="*/ 0 w 3752850"/>
              <a:gd name="connsiteY0" fmla="*/ 0 h 3481775"/>
              <a:gd name="connsiteX1" fmla="*/ 3752850 w 3752850"/>
              <a:gd name="connsiteY1" fmla="*/ 0 h 3481775"/>
              <a:gd name="connsiteX2" fmla="*/ 3752850 w 3752850"/>
              <a:gd name="connsiteY2" fmla="*/ 3481775 h 3481775"/>
              <a:gd name="connsiteX3" fmla="*/ 0 w 3752850"/>
              <a:gd name="connsiteY3" fmla="*/ 3481775 h 3481775"/>
              <a:gd name="connsiteX4" fmla="*/ 0 w 3752850"/>
              <a:gd name="connsiteY4" fmla="*/ 1827860 h 3481775"/>
              <a:gd name="connsiteX5" fmla="*/ 192352 w 3752850"/>
              <a:gd name="connsiteY5" fmla="*/ 1827860 h 3481775"/>
              <a:gd name="connsiteX6" fmla="*/ 192352 w 3752850"/>
              <a:gd name="connsiteY6" fmla="*/ 387859 h 3481775"/>
              <a:gd name="connsiteX7" fmla="*/ 0 w 3752850"/>
              <a:gd name="connsiteY7" fmla="*/ 387859 h 348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850" h="3481775">
                <a:moveTo>
                  <a:pt x="0" y="0"/>
                </a:moveTo>
                <a:lnTo>
                  <a:pt x="3752850" y="0"/>
                </a:lnTo>
                <a:lnTo>
                  <a:pt x="3752850" y="3481775"/>
                </a:lnTo>
                <a:lnTo>
                  <a:pt x="0" y="3481775"/>
                </a:lnTo>
                <a:lnTo>
                  <a:pt x="0" y="1827860"/>
                </a:lnTo>
                <a:lnTo>
                  <a:pt x="192352" y="1827860"/>
                </a:lnTo>
                <a:lnTo>
                  <a:pt x="192352" y="387859"/>
                </a:lnTo>
                <a:lnTo>
                  <a:pt x="0" y="387859"/>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4" name="Picture Placeholder 2">
            <a:extLst>
              <a:ext uri="{FF2B5EF4-FFF2-40B4-BE49-F238E27FC236}">
                <a16:creationId xmlns:a16="http://schemas.microsoft.com/office/drawing/2014/main" id="{C864CD90-85EA-4B60-7659-37893CBE48A5}"/>
              </a:ext>
            </a:extLst>
          </p:cNvPr>
          <p:cNvSpPr>
            <a:spLocks noGrp="1"/>
          </p:cNvSpPr>
          <p:nvPr>
            <p:ph type="pic" sz="quarter" idx="49"/>
          </p:nvPr>
        </p:nvSpPr>
        <p:spPr>
          <a:xfrm>
            <a:off x="4686300" y="423476"/>
            <a:ext cx="2819400" cy="1519624"/>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8" name="Picture Placeholder 2">
            <a:extLst>
              <a:ext uri="{FF2B5EF4-FFF2-40B4-BE49-F238E27FC236}">
                <a16:creationId xmlns:a16="http://schemas.microsoft.com/office/drawing/2014/main" id="{6342DCF9-EAE7-7B71-7388-9E6EC9E874C2}"/>
              </a:ext>
            </a:extLst>
          </p:cNvPr>
          <p:cNvSpPr>
            <a:spLocks noGrp="1"/>
          </p:cNvSpPr>
          <p:nvPr>
            <p:ph type="pic" sz="quarter" idx="50"/>
          </p:nvPr>
        </p:nvSpPr>
        <p:spPr>
          <a:xfrm>
            <a:off x="4686300" y="2404676"/>
            <a:ext cx="2819400" cy="1519624"/>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9" name="Picture Placeholder 2">
            <a:extLst>
              <a:ext uri="{FF2B5EF4-FFF2-40B4-BE49-F238E27FC236}">
                <a16:creationId xmlns:a16="http://schemas.microsoft.com/office/drawing/2014/main" id="{D8FFF4D2-0329-8581-B1B1-5CC41D1E644C}"/>
              </a:ext>
            </a:extLst>
          </p:cNvPr>
          <p:cNvSpPr>
            <a:spLocks noGrp="1"/>
          </p:cNvSpPr>
          <p:nvPr>
            <p:ph type="pic" sz="quarter" idx="51"/>
          </p:nvPr>
        </p:nvSpPr>
        <p:spPr>
          <a:xfrm>
            <a:off x="7962900" y="442525"/>
            <a:ext cx="3752850" cy="3481775"/>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1" name="Freeform 10">
            <a:extLst>
              <a:ext uri="{FF2B5EF4-FFF2-40B4-BE49-F238E27FC236}">
                <a16:creationId xmlns:a16="http://schemas.microsoft.com/office/drawing/2014/main" id="{1A376BB1-A694-40C2-1A91-E3C35C061AA1}"/>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12" name="Grafik 11">
            <a:extLst>
              <a:ext uri="{FF2B5EF4-FFF2-40B4-BE49-F238E27FC236}">
                <a16:creationId xmlns:a16="http://schemas.microsoft.com/office/drawing/2014/main" id="{53239C4B-F079-4201-BC88-44471FEC4A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Picture Placeholder 5">
            <a:extLst>
              <a:ext uri="{FF2B5EF4-FFF2-40B4-BE49-F238E27FC236}">
                <a16:creationId xmlns:a16="http://schemas.microsoft.com/office/drawing/2014/main" id="{C04E34B5-BCFA-58FF-7D0D-743A9547EA36}"/>
              </a:ext>
            </a:extLst>
          </p:cNvPr>
          <p:cNvSpPr>
            <a:spLocks noGrp="1"/>
          </p:cNvSpPr>
          <p:nvPr>
            <p:ph type="pic" sz="quarter" idx="57"/>
          </p:nvPr>
        </p:nvSpPr>
        <p:spPr>
          <a:xfrm>
            <a:off x="501328" y="413959"/>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3" name="Freeform 2">
            <a:extLst>
              <a:ext uri="{FF2B5EF4-FFF2-40B4-BE49-F238E27FC236}">
                <a16:creationId xmlns:a16="http://schemas.microsoft.com/office/drawing/2014/main" id="{159C768E-EFD4-C7DE-F472-51DC6C3C191F}"/>
              </a:ext>
            </a:extLst>
          </p:cNvPr>
          <p:cNvSpPr/>
          <p:nvPr userDrawn="1"/>
        </p:nvSpPr>
        <p:spPr>
          <a:xfrm rot="10800000">
            <a:off x="359045" y="674564"/>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4" name="Picture Placeholder 5">
            <a:extLst>
              <a:ext uri="{FF2B5EF4-FFF2-40B4-BE49-F238E27FC236}">
                <a16:creationId xmlns:a16="http://schemas.microsoft.com/office/drawing/2014/main" id="{968258F9-EEFC-31A8-2144-64C7C993A173}"/>
              </a:ext>
            </a:extLst>
          </p:cNvPr>
          <p:cNvSpPr>
            <a:spLocks noGrp="1"/>
          </p:cNvSpPr>
          <p:nvPr>
            <p:ph type="pic" sz="quarter" idx="58"/>
          </p:nvPr>
        </p:nvSpPr>
        <p:spPr>
          <a:xfrm>
            <a:off x="482278" y="253939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 name="Freeform 4">
            <a:extLst>
              <a:ext uri="{FF2B5EF4-FFF2-40B4-BE49-F238E27FC236}">
                <a16:creationId xmlns:a16="http://schemas.microsoft.com/office/drawing/2014/main" id="{F05B2B38-45DC-B613-677A-3F53DCFB4267}"/>
              </a:ext>
            </a:extLst>
          </p:cNvPr>
          <p:cNvSpPr/>
          <p:nvPr userDrawn="1"/>
        </p:nvSpPr>
        <p:spPr>
          <a:xfrm rot="10800000">
            <a:off x="339995" y="280000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6" name="Picture Placeholder 5">
            <a:extLst>
              <a:ext uri="{FF2B5EF4-FFF2-40B4-BE49-F238E27FC236}">
                <a16:creationId xmlns:a16="http://schemas.microsoft.com/office/drawing/2014/main" id="{D93A83E5-8834-01D7-8BD6-8D8683D1A189}"/>
              </a:ext>
            </a:extLst>
          </p:cNvPr>
          <p:cNvSpPr>
            <a:spLocks noGrp="1"/>
          </p:cNvSpPr>
          <p:nvPr>
            <p:ph type="pic" sz="quarter" idx="59"/>
          </p:nvPr>
        </p:nvSpPr>
        <p:spPr>
          <a:xfrm>
            <a:off x="463228" y="467299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7" name="Freeform 6">
            <a:extLst>
              <a:ext uri="{FF2B5EF4-FFF2-40B4-BE49-F238E27FC236}">
                <a16:creationId xmlns:a16="http://schemas.microsoft.com/office/drawing/2014/main" id="{6CCA9EB3-D5BA-EB27-3022-6B6A04892FBF}"/>
              </a:ext>
            </a:extLst>
          </p:cNvPr>
          <p:cNvSpPr/>
          <p:nvPr userDrawn="1"/>
        </p:nvSpPr>
        <p:spPr>
          <a:xfrm rot="10800000">
            <a:off x="320945" y="493360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pic>
        <p:nvPicPr>
          <p:cNvPr id="14" name="Grafik 13">
            <a:extLst>
              <a:ext uri="{FF2B5EF4-FFF2-40B4-BE49-F238E27FC236}">
                <a16:creationId xmlns:a16="http://schemas.microsoft.com/office/drawing/2014/main" id="{25B0587C-5280-4EE9-8D07-75ED4A23A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6349485" y="2527915"/>
            <a:ext cx="5068640" cy="2538354"/>
          </a:xfrm>
          <a:prstGeom prst="rect">
            <a:avLst/>
          </a:prstGeo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Freeform 14">
            <a:extLst>
              <a:ext uri="{FF2B5EF4-FFF2-40B4-BE49-F238E27FC236}">
                <a16:creationId xmlns:a16="http://schemas.microsoft.com/office/drawing/2014/main" id="{CE08122F-E767-A948-900A-223BD6B9F4BF}"/>
              </a:ext>
            </a:extLst>
          </p:cNvPr>
          <p:cNvSpPr/>
          <p:nvPr userDrawn="1"/>
        </p:nvSpPr>
        <p:spPr>
          <a:xfrm>
            <a:off x="9978124" y="1553310"/>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88F8D9F2-AA18-6F42-01C5-D31E2B0370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571"/>
          <a:stretch/>
        </p:blipFill>
        <p:spPr>
          <a:xfrm rot="5400000">
            <a:off x="1059222"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3" name="Picture Placeholder 4">
            <a:extLst>
              <a:ext uri="{FF2B5EF4-FFF2-40B4-BE49-F238E27FC236}">
                <a16:creationId xmlns:a16="http://schemas.microsoft.com/office/drawing/2014/main" id="{6C840FF1-83FF-76F2-2EF4-7E0A3D12C4F4}"/>
              </a:ext>
            </a:extLst>
          </p:cNvPr>
          <p:cNvSpPr>
            <a:spLocks noGrp="1"/>
          </p:cNvSpPr>
          <p:nvPr>
            <p:ph type="pic" sz="quarter" idx="10"/>
          </p:nvPr>
        </p:nvSpPr>
        <p:spPr>
          <a:xfrm>
            <a:off x="-9961" y="3153842"/>
            <a:ext cx="4642477" cy="2880154"/>
          </a:xfrm>
          <a:prstGeom prst="rect">
            <a:avLst/>
          </a:prstGeom>
          <a:solidFill>
            <a:schemeClr val="bg1">
              <a:lumMod val="85000"/>
            </a:schemeClr>
          </a:solidFill>
          <a:ln>
            <a:noFill/>
          </a:ln>
        </p:spPr>
        <p:txBody>
          <a:bodyPr/>
          <a:lstStyle/>
          <a:p>
            <a:endParaRPr lang="en-US" dirty="0"/>
          </a:p>
        </p:txBody>
      </p:sp>
      <p:pic>
        <p:nvPicPr>
          <p:cNvPr id="8" name="Grafik 7">
            <a:extLst>
              <a:ext uri="{FF2B5EF4-FFF2-40B4-BE49-F238E27FC236}">
                <a16:creationId xmlns:a16="http://schemas.microsoft.com/office/drawing/2014/main" id="{C55F1EEE-BFF9-4B9C-B1C4-16CFDDCF98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ONE COLUMN</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5" name="Grafik 4">
            <a:extLst>
              <a:ext uri="{FF2B5EF4-FFF2-40B4-BE49-F238E27FC236}">
                <a16:creationId xmlns:a16="http://schemas.microsoft.com/office/drawing/2014/main" id="{6F3CF816-A8FA-4747-9D89-F2A30AD68B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1978311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1">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693726"/>
            <a:ext cx="12192000" cy="3193489"/>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Ingrow</a:t>
            </a:r>
            <a:endParaRPr lang="en-US" dirty="0"/>
          </a:p>
        </p:txBody>
      </p:sp>
      <p:sp>
        <p:nvSpPr>
          <p:cNvPr id="87" name="Text Placeholder 32">
            <a:extLst>
              <a:ext uri="{FF2B5EF4-FFF2-40B4-BE49-F238E27FC236}">
                <a16:creationId xmlns:a16="http://schemas.microsoft.com/office/drawing/2014/main" id="{AAC208EE-B489-916C-108F-2537D258C8D9}"/>
              </a:ext>
            </a:extLst>
          </p:cNvPr>
          <p:cNvSpPr>
            <a:spLocks noGrp="1"/>
          </p:cNvSpPr>
          <p:nvPr>
            <p:ph type="body" sz="quarter" idx="19" hasCustomPrompt="1"/>
          </p:nvPr>
        </p:nvSpPr>
        <p:spPr>
          <a:xfrm>
            <a:off x="575887"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88" name="Group 87">
            <a:extLst>
              <a:ext uri="{FF2B5EF4-FFF2-40B4-BE49-F238E27FC236}">
                <a16:creationId xmlns:a16="http://schemas.microsoft.com/office/drawing/2014/main" id="{5966AC04-ABF7-3D79-A025-406AD47D7C7A}"/>
              </a:ext>
            </a:extLst>
          </p:cNvPr>
          <p:cNvGrpSpPr/>
          <p:nvPr userDrawn="1"/>
        </p:nvGrpSpPr>
        <p:grpSpPr>
          <a:xfrm>
            <a:off x="9720269" y="6076495"/>
            <a:ext cx="2471731" cy="613729"/>
            <a:chOff x="0" y="0"/>
            <a:chExt cx="2301694" cy="571500"/>
          </a:xfrm>
        </p:grpSpPr>
        <p:sp>
          <p:nvSpPr>
            <p:cNvPr id="89" name="Rectangle 88">
              <a:extLst>
                <a:ext uri="{FF2B5EF4-FFF2-40B4-BE49-F238E27FC236}">
                  <a16:creationId xmlns:a16="http://schemas.microsoft.com/office/drawing/2014/main" id="{0F2C1EEC-5999-06D3-B0AF-1C937227D7C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0" name="Picture 89">
              <a:extLst>
                <a:ext uri="{FF2B5EF4-FFF2-40B4-BE49-F238E27FC236}">
                  <a16:creationId xmlns:a16="http://schemas.microsoft.com/office/drawing/2014/main" id="{68886DE2-822F-37B7-BC90-F8DFB6EFB0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3" name="Picture Placeholder 272">
            <a:extLst>
              <a:ext uri="{FF2B5EF4-FFF2-40B4-BE49-F238E27FC236}">
                <a16:creationId xmlns:a16="http://schemas.microsoft.com/office/drawing/2014/main" id="{2B28F943-9786-4327-6248-0421E0EAB530}"/>
              </a:ext>
            </a:extLst>
          </p:cNvPr>
          <p:cNvSpPr>
            <a:spLocks noGrp="1"/>
          </p:cNvSpPr>
          <p:nvPr>
            <p:ph type="pic" sz="quarter" idx="44" hasCustomPrompt="1"/>
          </p:nvPr>
        </p:nvSpPr>
        <p:spPr>
          <a:xfrm>
            <a:off x="5835282" y="435952"/>
            <a:ext cx="5982506" cy="4551482"/>
          </a:xfrm>
          <a:custGeom>
            <a:avLst/>
            <a:gdLst>
              <a:gd name="connsiteX0" fmla="*/ 0 w 5982506"/>
              <a:gd name="connsiteY0" fmla="*/ 0 h 4551482"/>
              <a:gd name="connsiteX1" fmla="*/ 5982506 w 5982506"/>
              <a:gd name="connsiteY1" fmla="*/ 0 h 4551482"/>
              <a:gd name="connsiteX2" fmla="*/ 5982506 w 5982506"/>
              <a:gd name="connsiteY2" fmla="*/ 4551482 h 4551482"/>
              <a:gd name="connsiteX3" fmla="*/ 0 w 5982506"/>
              <a:gd name="connsiteY3" fmla="*/ 4551482 h 4551482"/>
              <a:gd name="connsiteX4" fmla="*/ 0 w 5982506"/>
              <a:gd name="connsiteY4" fmla="*/ 4242146 h 4551482"/>
              <a:gd name="connsiteX5" fmla="*/ 147355 w 5982506"/>
              <a:gd name="connsiteY5" fmla="*/ 4242146 h 4551482"/>
              <a:gd name="connsiteX6" fmla="*/ 147355 w 5982506"/>
              <a:gd name="connsiteY6" fmla="*/ 2802145 h 4551482"/>
              <a:gd name="connsiteX7" fmla="*/ 0 w 5982506"/>
              <a:gd name="connsiteY7" fmla="*/ 2802145 h 45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506" h="4551482">
                <a:moveTo>
                  <a:pt x="0" y="0"/>
                </a:moveTo>
                <a:lnTo>
                  <a:pt x="5982506" y="0"/>
                </a:lnTo>
                <a:lnTo>
                  <a:pt x="5982506" y="4551482"/>
                </a:lnTo>
                <a:lnTo>
                  <a:pt x="0" y="4551482"/>
                </a:lnTo>
                <a:lnTo>
                  <a:pt x="0" y="4242146"/>
                </a:lnTo>
                <a:lnTo>
                  <a:pt x="147355" y="4242146"/>
                </a:lnTo>
                <a:lnTo>
                  <a:pt x="147355" y="2802145"/>
                </a:lnTo>
                <a:lnTo>
                  <a:pt x="0" y="280214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575887" y="6100771"/>
            <a:ext cx="3752276" cy="622069"/>
          </a:xfrm>
          <a:prstGeom prst="rect">
            <a:avLst/>
          </a:prstGeom>
        </p:spPr>
        <p:txBody>
          <a:bodyPr anchor="t">
            <a:noAutofit/>
          </a:bodyPr>
          <a:lstStyle>
            <a:lvl1pPr marL="0" indent="0" algn="l">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rot="16200000">
            <a:off x="5082637" y="377809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B4046F93-9CF9-F6CD-4A70-E8CA0AB867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6554" y="489291"/>
            <a:ext cx="4751124" cy="1787120"/>
          </a:xfrm>
          <a:prstGeom prst="rect">
            <a:avLst/>
          </a:prstGeom>
        </p:spPr>
      </p:pic>
      <p:pic>
        <p:nvPicPr>
          <p:cNvPr id="13" name="Grafik 12">
            <a:extLst>
              <a:ext uri="{FF2B5EF4-FFF2-40B4-BE49-F238E27FC236}">
                <a16:creationId xmlns:a16="http://schemas.microsoft.com/office/drawing/2014/main" id="{DA9151C6-781A-48E0-986A-BB50A260FF0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03611" y="6181659"/>
            <a:ext cx="2194005" cy="460291"/>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TWO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2"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5" name="Grafik 4">
            <a:extLst>
              <a:ext uri="{FF2B5EF4-FFF2-40B4-BE49-F238E27FC236}">
                <a16:creationId xmlns:a16="http://schemas.microsoft.com/office/drawing/2014/main" id="{94C9951F-F803-4BDA-9E3A-ABA764965D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36732862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 3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THREE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ABB57"/>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3"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5" name="Grafik 4">
            <a:extLst>
              <a:ext uri="{FF2B5EF4-FFF2-40B4-BE49-F238E27FC236}">
                <a16:creationId xmlns:a16="http://schemas.microsoft.com/office/drawing/2014/main" id="{4DB68097-1655-4DE2-9495-607BFD6B9D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6677255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ver Slide 3">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192001" cy="375439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6" name="Freeform 5">
            <a:extLst>
              <a:ext uri="{FF2B5EF4-FFF2-40B4-BE49-F238E27FC236}">
                <a16:creationId xmlns:a16="http://schemas.microsoft.com/office/drawing/2014/main" id="{1ED14966-966B-F26B-79E8-E772E64BF986}"/>
              </a:ext>
            </a:extLst>
          </p:cNvPr>
          <p:cNvSpPr/>
          <p:nvPr userDrawn="1"/>
        </p:nvSpPr>
        <p:spPr>
          <a:xfrm rot="10800000">
            <a:off x="9055787" y="2035573"/>
            <a:ext cx="2484569" cy="3608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9055787" y="1982716"/>
            <a:ext cx="2484569" cy="360860"/>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3" name="Text Placeholder 32">
            <a:extLst>
              <a:ext uri="{FF2B5EF4-FFF2-40B4-BE49-F238E27FC236}">
                <a16:creationId xmlns:a16="http://schemas.microsoft.com/office/drawing/2014/main" id="{0A8E6325-8E84-8F27-06CB-55E91F83CDA5}"/>
              </a:ext>
            </a:extLst>
          </p:cNvPr>
          <p:cNvSpPr>
            <a:spLocks noGrp="1"/>
          </p:cNvSpPr>
          <p:nvPr>
            <p:ph type="body" sz="quarter" idx="30" hasCustomPrompt="1"/>
          </p:nvPr>
        </p:nvSpPr>
        <p:spPr>
          <a:xfrm>
            <a:off x="526494" y="4929906"/>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cxnSp>
        <p:nvCxnSpPr>
          <p:cNvPr id="15" name="Straight Connector 14">
            <a:extLst>
              <a:ext uri="{FF2B5EF4-FFF2-40B4-BE49-F238E27FC236}">
                <a16:creationId xmlns:a16="http://schemas.microsoft.com/office/drawing/2014/main" id="{DE9937A7-62FD-536C-8DC0-E46D9E5415C7}"/>
              </a:ext>
            </a:extLst>
          </p:cNvPr>
          <p:cNvCxnSpPr>
            <a:cxnSpLocks/>
          </p:cNvCxnSpPr>
          <p:nvPr userDrawn="1"/>
        </p:nvCxnSpPr>
        <p:spPr>
          <a:xfrm>
            <a:off x="228494" y="4864889"/>
            <a:ext cx="1196350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B5C62867-748B-4511-B6D7-C109F8BAAF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803612" y="6181659"/>
            <a:ext cx="2194002" cy="460291"/>
          </a:xfrm>
          <a:prstGeom prst="rect">
            <a:avLst/>
          </a:prstGeom>
        </p:spPr>
      </p:pic>
    </p:spTree>
    <p:extLst>
      <p:ext uri="{BB962C8B-B14F-4D97-AF65-F5344CB8AC3E}">
        <p14:creationId xmlns:p14="http://schemas.microsoft.com/office/powerpoint/2010/main" val="169782220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708030"/>
            <a:ext cx="12192000" cy="3179185"/>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Follow our Journey</a:t>
            </a:r>
            <a:endParaRPr lang="en-US" dirty="0"/>
          </a:p>
        </p:txBody>
      </p:sp>
      <p:sp>
        <p:nvSpPr>
          <p:cNvPr id="233" name="Freeform 232">
            <a:extLst>
              <a:ext uri="{FF2B5EF4-FFF2-40B4-BE49-F238E27FC236}">
                <a16:creationId xmlns:a16="http://schemas.microsoft.com/office/drawing/2014/main" id="{E50A4E34-F72B-AD52-09D9-DE276E1EB653}"/>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ABB57"/>
          </a:solidFill>
          <a:ln w="30808" cap="flat">
            <a:noFill/>
            <a:prstDash val="solid"/>
            <a:miter/>
          </a:ln>
        </p:spPr>
        <p:txBody>
          <a:bodyPr rtlCol="0" anchor="ctr"/>
          <a:lstStyle/>
          <a:p>
            <a:endParaRPr lang="en-US" sz="2069"/>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8322590" y="5556486"/>
            <a:ext cx="3467551" cy="622069"/>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a:off x="584503" y="2494870"/>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A5F3005E-B828-0BEF-8373-84EE3AD900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82372" y="536592"/>
            <a:ext cx="4545776" cy="1709879"/>
          </a:xfrm>
          <a:prstGeom prst="rect">
            <a:avLst/>
          </a:prstGeom>
        </p:spPr>
      </p:pic>
      <p:pic>
        <p:nvPicPr>
          <p:cNvPr id="11" name="Grafik 10">
            <a:extLst>
              <a:ext uri="{FF2B5EF4-FFF2-40B4-BE49-F238E27FC236}">
                <a16:creationId xmlns:a16="http://schemas.microsoft.com/office/drawing/2014/main" id="{124CE658-AFC3-4905-A2E6-A209EDEEE4D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1859" y="6146059"/>
            <a:ext cx="2194005" cy="460291"/>
          </a:xfrm>
          <a:prstGeom prst="rect">
            <a:avLst/>
          </a:prstGeom>
        </p:spPr>
      </p:pic>
    </p:spTree>
    <p:extLst>
      <p:ext uri="{BB962C8B-B14F-4D97-AF65-F5344CB8AC3E}">
        <p14:creationId xmlns:p14="http://schemas.microsoft.com/office/powerpoint/2010/main" val="281329731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1">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693726"/>
            <a:ext cx="12192000" cy="3193489"/>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Ingrow</a:t>
            </a:r>
            <a:endParaRPr lang="en-US" dirty="0"/>
          </a:p>
        </p:txBody>
      </p:sp>
      <p:sp>
        <p:nvSpPr>
          <p:cNvPr id="87" name="Text Placeholder 32">
            <a:extLst>
              <a:ext uri="{FF2B5EF4-FFF2-40B4-BE49-F238E27FC236}">
                <a16:creationId xmlns:a16="http://schemas.microsoft.com/office/drawing/2014/main" id="{AAC208EE-B489-916C-108F-2537D258C8D9}"/>
              </a:ext>
            </a:extLst>
          </p:cNvPr>
          <p:cNvSpPr>
            <a:spLocks noGrp="1"/>
          </p:cNvSpPr>
          <p:nvPr>
            <p:ph type="body" sz="quarter" idx="19" hasCustomPrompt="1"/>
          </p:nvPr>
        </p:nvSpPr>
        <p:spPr>
          <a:xfrm>
            <a:off x="575887"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273" name="Picture Placeholder 272">
            <a:extLst>
              <a:ext uri="{FF2B5EF4-FFF2-40B4-BE49-F238E27FC236}">
                <a16:creationId xmlns:a16="http://schemas.microsoft.com/office/drawing/2014/main" id="{2B28F943-9786-4327-6248-0421E0EAB530}"/>
              </a:ext>
            </a:extLst>
          </p:cNvPr>
          <p:cNvSpPr>
            <a:spLocks noGrp="1"/>
          </p:cNvSpPr>
          <p:nvPr>
            <p:ph type="pic" sz="quarter" idx="44" hasCustomPrompt="1"/>
          </p:nvPr>
        </p:nvSpPr>
        <p:spPr>
          <a:xfrm>
            <a:off x="5835282" y="435952"/>
            <a:ext cx="5982506" cy="4551482"/>
          </a:xfrm>
          <a:custGeom>
            <a:avLst/>
            <a:gdLst>
              <a:gd name="connsiteX0" fmla="*/ 0 w 5982506"/>
              <a:gd name="connsiteY0" fmla="*/ 0 h 4551482"/>
              <a:gd name="connsiteX1" fmla="*/ 5982506 w 5982506"/>
              <a:gd name="connsiteY1" fmla="*/ 0 h 4551482"/>
              <a:gd name="connsiteX2" fmla="*/ 5982506 w 5982506"/>
              <a:gd name="connsiteY2" fmla="*/ 4551482 h 4551482"/>
              <a:gd name="connsiteX3" fmla="*/ 0 w 5982506"/>
              <a:gd name="connsiteY3" fmla="*/ 4551482 h 4551482"/>
              <a:gd name="connsiteX4" fmla="*/ 0 w 5982506"/>
              <a:gd name="connsiteY4" fmla="*/ 4242146 h 4551482"/>
              <a:gd name="connsiteX5" fmla="*/ 147355 w 5982506"/>
              <a:gd name="connsiteY5" fmla="*/ 4242146 h 4551482"/>
              <a:gd name="connsiteX6" fmla="*/ 147355 w 5982506"/>
              <a:gd name="connsiteY6" fmla="*/ 2802145 h 4551482"/>
              <a:gd name="connsiteX7" fmla="*/ 0 w 5982506"/>
              <a:gd name="connsiteY7" fmla="*/ 2802145 h 45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506" h="4551482">
                <a:moveTo>
                  <a:pt x="0" y="0"/>
                </a:moveTo>
                <a:lnTo>
                  <a:pt x="5982506" y="0"/>
                </a:lnTo>
                <a:lnTo>
                  <a:pt x="5982506" y="4551482"/>
                </a:lnTo>
                <a:lnTo>
                  <a:pt x="0" y="4551482"/>
                </a:lnTo>
                <a:lnTo>
                  <a:pt x="0" y="4242146"/>
                </a:lnTo>
                <a:lnTo>
                  <a:pt x="147355" y="4242146"/>
                </a:lnTo>
                <a:lnTo>
                  <a:pt x="147355" y="2802145"/>
                </a:lnTo>
                <a:lnTo>
                  <a:pt x="0" y="280214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575887" y="6100771"/>
            <a:ext cx="3752276" cy="622069"/>
          </a:xfrm>
          <a:prstGeom prst="rect">
            <a:avLst/>
          </a:prstGeom>
        </p:spPr>
        <p:txBody>
          <a:bodyPr anchor="t">
            <a:noAutofit/>
          </a:bodyPr>
          <a:lstStyle>
            <a:lvl1pPr marL="0" indent="0" algn="l">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rot="16200000">
            <a:off x="5082637" y="377809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B4046F93-9CF9-F6CD-4A70-E8CA0AB867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6554" y="489291"/>
            <a:ext cx="4751124" cy="1787120"/>
          </a:xfrm>
          <a:prstGeom prst="rect">
            <a:avLst/>
          </a:prstGeom>
        </p:spPr>
      </p:pic>
      <p:pic>
        <p:nvPicPr>
          <p:cNvPr id="12" name="Grafik 11">
            <a:extLst>
              <a:ext uri="{FF2B5EF4-FFF2-40B4-BE49-F238E27FC236}">
                <a16:creationId xmlns:a16="http://schemas.microsoft.com/office/drawing/2014/main" id="{E220A8AD-A1A8-4EC9-95F5-97975ED186D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803612" y="6181659"/>
            <a:ext cx="2194002" cy="460291"/>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2">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214365" cy="313812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53" name="Picture Placeholder 52">
            <a:extLst>
              <a:ext uri="{FF2B5EF4-FFF2-40B4-BE49-F238E27FC236}">
                <a16:creationId xmlns:a16="http://schemas.microsoft.com/office/drawing/2014/main" id="{FA3EDB46-CD35-B86E-152C-5F64E01608A9}"/>
              </a:ext>
            </a:extLst>
          </p:cNvPr>
          <p:cNvSpPr>
            <a:spLocks noGrp="1"/>
          </p:cNvSpPr>
          <p:nvPr>
            <p:ph type="pic" sz="quarter" idx="22"/>
          </p:nvPr>
        </p:nvSpPr>
        <p:spPr>
          <a:xfrm>
            <a:off x="6290665" y="0"/>
            <a:ext cx="4961115" cy="6879449"/>
          </a:xfrm>
          <a:custGeom>
            <a:avLst/>
            <a:gdLst>
              <a:gd name="connsiteX0" fmla="*/ 0 w 4961115"/>
              <a:gd name="connsiteY0" fmla="*/ 0 h 6879449"/>
              <a:gd name="connsiteX1" fmla="*/ 4961115 w 4961115"/>
              <a:gd name="connsiteY1" fmla="*/ 0 h 6879449"/>
              <a:gd name="connsiteX2" fmla="*/ 4961115 w 4961115"/>
              <a:gd name="connsiteY2" fmla="*/ 2607767 h 6879449"/>
              <a:gd name="connsiteX3" fmla="*/ 4781114 w 4961115"/>
              <a:gd name="connsiteY3" fmla="*/ 2607767 h 6879449"/>
              <a:gd name="connsiteX4" fmla="*/ 4781114 w 4961115"/>
              <a:gd name="connsiteY4" fmla="*/ 4047768 h 6879449"/>
              <a:gd name="connsiteX5" fmla="*/ 4961115 w 4961115"/>
              <a:gd name="connsiteY5" fmla="*/ 4047768 h 6879449"/>
              <a:gd name="connsiteX6" fmla="*/ 4961115 w 4961115"/>
              <a:gd name="connsiteY6" fmla="*/ 6879449 h 6879449"/>
              <a:gd name="connsiteX7" fmla="*/ 0 w 4961115"/>
              <a:gd name="connsiteY7" fmla="*/ 6879449 h 687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1115" h="6879449">
                <a:moveTo>
                  <a:pt x="0" y="0"/>
                </a:moveTo>
                <a:lnTo>
                  <a:pt x="4961115" y="0"/>
                </a:lnTo>
                <a:lnTo>
                  <a:pt x="4961115" y="2607767"/>
                </a:lnTo>
                <a:lnTo>
                  <a:pt x="4781114" y="2607767"/>
                </a:lnTo>
                <a:lnTo>
                  <a:pt x="4781114" y="4047768"/>
                </a:lnTo>
                <a:lnTo>
                  <a:pt x="4961115" y="4047768"/>
                </a:lnTo>
                <a:lnTo>
                  <a:pt x="4961115" y="6879449"/>
                </a:lnTo>
                <a:lnTo>
                  <a:pt x="0" y="6879449"/>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507596" y="2897367"/>
            <a:ext cx="4470975"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INGROW</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507596" y="4325159"/>
            <a:ext cx="4979410" cy="855894"/>
          </a:xfrm>
          <a:prstGeom prst="rect">
            <a:avLst/>
          </a:prstGeo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promoting inclusive entrepreneurship</a:t>
            </a:r>
          </a:p>
        </p:txBody>
      </p:sp>
      <p:sp>
        <p:nvSpPr>
          <p:cNvPr id="58" name="Freeform 57">
            <a:extLst>
              <a:ext uri="{FF2B5EF4-FFF2-40B4-BE49-F238E27FC236}">
                <a16:creationId xmlns:a16="http://schemas.microsoft.com/office/drawing/2014/main" id="{6298F67B-E667-C4F2-DDED-BD740C92FACD}"/>
              </a:ext>
            </a:extLst>
          </p:cNvPr>
          <p:cNvSpPr/>
          <p:nvPr userDrawn="1"/>
        </p:nvSpPr>
        <p:spPr>
          <a:xfrm rot="16200000">
            <a:off x="10531780" y="314776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2997301" y="5911583"/>
            <a:ext cx="3098699" cy="622069"/>
          </a:xfrm>
          <a:prstGeom prst="rect">
            <a:avLst/>
          </a:prstGeom>
        </p:spPr>
        <p:txBody>
          <a:bodyPr anchor="t">
            <a:noAutofit/>
          </a:bodyPr>
          <a:lstStyle>
            <a:lvl1pPr marL="0" indent="0" algn="ctr">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pic>
        <p:nvPicPr>
          <p:cNvPr id="15" name="Grafik 14">
            <a:extLst>
              <a:ext uri="{FF2B5EF4-FFF2-40B4-BE49-F238E27FC236}">
                <a16:creationId xmlns:a16="http://schemas.microsoft.com/office/drawing/2014/main" id="{598233B3-6BD7-4D25-A5C2-9EC12C09347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1466" y="5992471"/>
            <a:ext cx="2194005" cy="460291"/>
          </a:xfrm>
          <a:prstGeom prst="rect">
            <a:avLst/>
          </a:prstGeom>
        </p:spPr>
      </p:pic>
    </p:spTree>
    <p:extLst>
      <p:ext uri="{BB962C8B-B14F-4D97-AF65-F5344CB8AC3E}">
        <p14:creationId xmlns:p14="http://schemas.microsoft.com/office/powerpoint/2010/main" val="381929386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3">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192001" cy="375439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5" name="Picture Placeholder 4">
            <a:extLst>
              <a:ext uri="{FF2B5EF4-FFF2-40B4-BE49-F238E27FC236}">
                <a16:creationId xmlns:a16="http://schemas.microsoft.com/office/drawing/2014/main" id="{D6001A50-EF28-1D4C-1436-676A5F0A366E}"/>
              </a:ext>
            </a:extLst>
          </p:cNvPr>
          <p:cNvSpPr>
            <a:spLocks noGrp="1"/>
          </p:cNvSpPr>
          <p:nvPr>
            <p:ph type="pic" sz="quarter" idx="21"/>
          </p:nvPr>
        </p:nvSpPr>
        <p:spPr>
          <a:xfrm>
            <a:off x="6400800" y="1162051"/>
            <a:ext cx="5791200" cy="4044950"/>
          </a:xfrm>
          <a:custGeom>
            <a:avLst/>
            <a:gdLst>
              <a:gd name="connsiteX0" fmla="*/ 0 w 5791200"/>
              <a:gd name="connsiteY0" fmla="*/ 0 h 4403725"/>
              <a:gd name="connsiteX1" fmla="*/ 2654984 w 5791200"/>
              <a:gd name="connsiteY1" fmla="*/ 0 h 4403725"/>
              <a:gd name="connsiteX2" fmla="*/ 2654984 w 5791200"/>
              <a:gd name="connsiteY2" fmla="*/ 180001 h 4403725"/>
              <a:gd name="connsiteX3" fmla="*/ 5139555 w 5791200"/>
              <a:gd name="connsiteY3" fmla="*/ 180001 h 4403725"/>
              <a:gd name="connsiteX4" fmla="*/ 5139555 w 5791200"/>
              <a:gd name="connsiteY4" fmla="*/ 0 h 4403725"/>
              <a:gd name="connsiteX5" fmla="*/ 5791200 w 5791200"/>
              <a:gd name="connsiteY5" fmla="*/ 0 h 4403725"/>
              <a:gd name="connsiteX6" fmla="*/ 5791200 w 5791200"/>
              <a:gd name="connsiteY6" fmla="*/ 4403725 h 4403725"/>
              <a:gd name="connsiteX7" fmla="*/ 0 w 5791200"/>
              <a:gd name="connsiteY7" fmla="*/ 4403725 h 440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1200" h="4403725">
                <a:moveTo>
                  <a:pt x="0" y="0"/>
                </a:moveTo>
                <a:lnTo>
                  <a:pt x="2654984" y="0"/>
                </a:lnTo>
                <a:lnTo>
                  <a:pt x="2654984" y="180001"/>
                </a:lnTo>
                <a:lnTo>
                  <a:pt x="5139555" y="180001"/>
                </a:lnTo>
                <a:lnTo>
                  <a:pt x="5139555" y="0"/>
                </a:lnTo>
                <a:lnTo>
                  <a:pt x="5791200" y="0"/>
                </a:lnTo>
                <a:lnTo>
                  <a:pt x="5791200" y="4403725"/>
                </a:lnTo>
                <a:lnTo>
                  <a:pt x="0" y="4403725"/>
                </a:lnTo>
                <a:close/>
              </a:path>
            </a:pathLst>
          </a:custGeom>
        </p:spPr>
        <p:txBody>
          <a:bodyPr wrap="square">
            <a:noAutofit/>
          </a:bodyPr>
          <a:lstStyle>
            <a:lvl1pPr>
              <a:defRPr sz="2400"/>
            </a:lvl1pPr>
          </a:lstStyle>
          <a:p>
            <a:endParaRPr lang="en-GB"/>
          </a:p>
        </p:txBody>
      </p:sp>
      <p:sp>
        <p:nvSpPr>
          <p:cNvPr id="6" name="Freeform 5">
            <a:extLst>
              <a:ext uri="{FF2B5EF4-FFF2-40B4-BE49-F238E27FC236}">
                <a16:creationId xmlns:a16="http://schemas.microsoft.com/office/drawing/2014/main" id="{1ED14966-966B-F26B-79E8-E772E64BF986}"/>
              </a:ext>
            </a:extLst>
          </p:cNvPr>
          <p:cNvSpPr/>
          <p:nvPr userDrawn="1"/>
        </p:nvSpPr>
        <p:spPr>
          <a:xfrm rot="10800000">
            <a:off x="9055787" y="965056"/>
            <a:ext cx="2484569" cy="3608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9055787" y="912199"/>
            <a:ext cx="2484569" cy="360860"/>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7" name="Freeform 6">
            <a:extLst>
              <a:ext uri="{FF2B5EF4-FFF2-40B4-BE49-F238E27FC236}">
                <a16:creationId xmlns:a16="http://schemas.microsoft.com/office/drawing/2014/main" id="{6FDD7F26-59C4-4D00-461D-E951CA145AD6}"/>
              </a:ext>
            </a:extLst>
          </p:cNvPr>
          <p:cNvSpPr/>
          <p:nvPr userDrawn="1"/>
        </p:nvSpPr>
        <p:spPr>
          <a:xfrm>
            <a:off x="0" y="3403948"/>
            <a:ext cx="7298951" cy="214022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E97924"/>
          </a:solidFill>
          <a:ln w="30808" cap="flat">
            <a:noFill/>
            <a:prstDash val="solid"/>
            <a:miter/>
          </a:ln>
        </p:spPr>
        <p:txBody>
          <a:bodyPr rtlCol="0" anchor="ctr"/>
          <a:lstStyle/>
          <a:p>
            <a:endParaRPr lang="en-US"/>
          </a:p>
        </p:txBody>
      </p:sp>
      <p:sp>
        <p:nvSpPr>
          <p:cNvPr id="8" name="Text Placeholder 32">
            <a:extLst>
              <a:ext uri="{FF2B5EF4-FFF2-40B4-BE49-F238E27FC236}">
                <a16:creationId xmlns:a16="http://schemas.microsoft.com/office/drawing/2014/main" id="{466622C5-BC7B-D36A-56F4-DF0EA1386F22}"/>
              </a:ext>
            </a:extLst>
          </p:cNvPr>
          <p:cNvSpPr>
            <a:spLocks noGrp="1"/>
          </p:cNvSpPr>
          <p:nvPr>
            <p:ph type="body" sz="quarter" idx="22" hasCustomPrompt="1"/>
          </p:nvPr>
        </p:nvSpPr>
        <p:spPr>
          <a:xfrm>
            <a:off x="228494" y="3662884"/>
            <a:ext cx="5867506" cy="1112797"/>
          </a:xfrm>
          <a:prstGeom prst="rect">
            <a:avLst/>
          </a:prstGeom>
        </p:spPr>
        <p:txBody>
          <a:bodyPr anchor="t">
            <a:noAutofit/>
          </a:bodyPr>
          <a:lstStyle>
            <a:lvl1pPr marL="0" indent="0" algn="l">
              <a:lnSpc>
                <a:spcPts val="3940"/>
              </a:lnSpc>
              <a:spcBef>
                <a:spcPts val="0"/>
              </a:spcBef>
              <a:buNone/>
              <a:defRPr sz="42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a:t>
            </a:r>
          </a:p>
          <a:p>
            <a:pPr lvl="0"/>
            <a:r>
              <a:rPr lang="en-GB" dirty="0"/>
              <a:t>INGROW</a:t>
            </a:r>
            <a:endParaRPr lang="en-US" dirty="0"/>
          </a:p>
        </p:txBody>
      </p:sp>
      <p:sp>
        <p:nvSpPr>
          <p:cNvPr id="9" name="Text Placeholder 32">
            <a:extLst>
              <a:ext uri="{FF2B5EF4-FFF2-40B4-BE49-F238E27FC236}">
                <a16:creationId xmlns:a16="http://schemas.microsoft.com/office/drawing/2014/main" id="{FAC0A59A-C249-A883-12AC-DB255F51E973}"/>
              </a:ext>
            </a:extLst>
          </p:cNvPr>
          <p:cNvSpPr>
            <a:spLocks noGrp="1"/>
          </p:cNvSpPr>
          <p:nvPr>
            <p:ph type="body" sz="quarter" idx="23" hasCustomPrompt="1"/>
          </p:nvPr>
        </p:nvSpPr>
        <p:spPr>
          <a:xfrm>
            <a:off x="228494" y="4843075"/>
            <a:ext cx="5867506" cy="701098"/>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Promoting inclusive entrepreneurship</a:t>
            </a:r>
          </a:p>
        </p:txBody>
      </p:sp>
      <p:cxnSp>
        <p:nvCxnSpPr>
          <p:cNvPr id="10" name="Straight Connector 9">
            <a:extLst>
              <a:ext uri="{FF2B5EF4-FFF2-40B4-BE49-F238E27FC236}">
                <a16:creationId xmlns:a16="http://schemas.microsoft.com/office/drawing/2014/main" id="{B21F7D2A-207D-BB86-9179-B84733693B7E}"/>
              </a:ext>
            </a:extLst>
          </p:cNvPr>
          <p:cNvCxnSpPr>
            <a:cxnSpLocks/>
          </p:cNvCxnSpPr>
          <p:nvPr userDrawn="1"/>
        </p:nvCxnSpPr>
        <p:spPr>
          <a:xfrm>
            <a:off x="228494" y="4775681"/>
            <a:ext cx="1196350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BF2245DC-BDCB-40A1-A770-C2AD30CB6B8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03611" y="6181659"/>
            <a:ext cx="2194005" cy="460291"/>
          </a:xfrm>
          <a:prstGeom prst="rect">
            <a:avLst/>
          </a:prstGeom>
        </p:spPr>
      </p:pic>
    </p:spTree>
    <p:extLst>
      <p:ext uri="{BB962C8B-B14F-4D97-AF65-F5344CB8AC3E}">
        <p14:creationId xmlns:p14="http://schemas.microsoft.com/office/powerpoint/2010/main" val="27115181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679029" y="2070648"/>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812737" y="2070648"/>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679029" y="253223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812737" y="2532237"/>
            <a:ext cx="5715653" cy="223986"/>
          </a:xfrm>
          <a:prstGeom prst="rect">
            <a:avLst/>
          </a:prstGeom>
        </p:spPr>
        <p:txBody>
          <a:bodyPr anchor="ctr">
            <a:noAutofit/>
          </a:bodyPr>
          <a:lstStyle>
            <a:lvl1pPr marL="0" marR="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679029" y="2958181"/>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812737" y="2958181"/>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679029" y="337094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812737" y="337094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679029" y="3797309"/>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812737" y="3797309"/>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694576" y="4241250"/>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828284" y="4241250"/>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2694576" y="4725517"/>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3828284" y="472551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31" name="Rectangle 5">
            <a:extLst>
              <a:ext uri="{FF2B5EF4-FFF2-40B4-BE49-F238E27FC236}">
                <a16:creationId xmlns:a16="http://schemas.microsoft.com/office/drawing/2014/main" id="{6A0AD0FB-DB78-8B4A-B00E-1C744896C494}"/>
              </a:ext>
            </a:extLst>
          </p:cNvPr>
          <p:cNvSpPr/>
          <p:nvPr userDrawn="1"/>
        </p:nvSpPr>
        <p:spPr bwMode="auto">
          <a:xfrm rot="5400000">
            <a:off x="-3140113" y="3141171"/>
            <a:ext cx="6856941" cy="576720"/>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991145"/>
            <a:ext cx="3692066" cy="532331"/>
          </a:xfrm>
          <a:prstGeom prst="rect">
            <a:avLst/>
          </a:prstGeom>
        </p:spPr>
        <p:txBody>
          <a:bodyPr anchor="ctr">
            <a:noAutofit/>
          </a:bodyPr>
          <a:lstStyle>
            <a:lvl1pPr marL="0" indent="0" algn="l">
              <a:lnSpc>
                <a:spcPts val="3590"/>
              </a:lnSpc>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grpSp>
        <p:nvGrpSpPr>
          <p:cNvPr id="5" name="Group 4">
            <a:extLst>
              <a:ext uri="{FF2B5EF4-FFF2-40B4-BE49-F238E27FC236}">
                <a16:creationId xmlns:a16="http://schemas.microsoft.com/office/drawing/2014/main" id="{795E9240-C10D-8849-BAE0-7C438EC081DC}"/>
              </a:ext>
            </a:extLst>
          </p:cNvPr>
          <p:cNvGrpSpPr/>
          <p:nvPr userDrawn="1"/>
        </p:nvGrpSpPr>
        <p:grpSpPr>
          <a:xfrm>
            <a:off x="2315424" y="2387814"/>
            <a:ext cx="7663872" cy="2650297"/>
            <a:chOff x="2315424" y="2387814"/>
            <a:chExt cx="7663872" cy="1942883"/>
          </a:xfrm>
          <a:solidFill>
            <a:srgbClr val="7ABB57"/>
          </a:solidFill>
        </p:grpSpPr>
        <p:grpSp>
          <p:nvGrpSpPr>
            <p:cNvPr id="3" name="Group 2">
              <a:extLst>
                <a:ext uri="{FF2B5EF4-FFF2-40B4-BE49-F238E27FC236}">
                  <a16:creationId xmlns:a16="http://schemas.microsoft.com/office/drawing/2014/main" id="{2F0747C1-EB9A-C241-9511-DEA85DB5444C}"/>
                </a:ext>
              </a:extLst>
            </p:cNvPr>
            <p:cNvGrpSpPr/>
            <p:nvPr userDrawn="1"/>
          </p:nvGrpSpPr>
          <p:grpSpPr>
            <a:xfrm>
              <a:off x="2315424" y="2387814"/>
              <a:ext cx="7663872" cy="978369"/>
              <a:chOff x="1265109" y="2728756"/>
              <a:chExt cx="4752000" cy="1525304"/>
            </a:xfrm>
            <a:grp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grpSp>
        <p:grpSp>
          <p:nvGrpSpPr>
            <p:cNvPr id="73" name="Group 72">
              <a:extLst>
                <a:ext uri="{FF2B5EF4-FFF2-40B4-BE49-F238E27FC236}">
                  <a16:creationId xmlns:a16="http://schemas.microsoft.com/office/drawing/2014/main" id="{7ACA618A-FADD-A245-9DF6-634F7B8B10BB}"/>
                </a:ext>
              </a:extLst>
            </p:cNvPr>
            <p:cNvGrpSpPr/>
            <p:nvPr userDrawn="1"/>
          </p:nvGrpSpPr>
          <p:grpSpPr>
            <a:xfrm>
              <a:off x="2315424" y="3673833"/>
              <a:ext cx="7663872" cy="656864"/>
              <a:chOff x="1265109" y="3229991"/>
              <a:chExt cx="4752000" cy="1024069"/>
            </a:xfrm>
            <a:grpFill/>
          </p:grpSpPr>
          <p:sp>
            <p:nvSpPr>
              <p:cNvPr id="75" name="Rectangle 74">
                <a:extLst>
                  <a:ext uri="{FF2B5EF4-FFF2-40B4-BE49-F238E27FC236}">
                    <a16:creationId xmlns:a16="http://schemas.microsoft.com/office/drawing/2014/main" id="{35748608-FDE9-4648-BB0B-46BD9D014EC5}"/>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6" name="Rectangle 75">
                <a:extLst>
                  <a:ext uri="{FF2B5EF4-FFF2-40B4-BE49-F238E27FC236}">
                    <a16:creationId xmlns:a16="http://schemas.microsoft.com/office/drawing/2014/main" id="{EA326F4A-FE37-8649-AB33-C936A66D8C1B}"/>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7" name="Rectangle 76">
                <a:extLst>
                  <a:ext uri="{FF2B5EF4-FFF2-40B4-BE49-F238E27FC236}">
                    <a16:creationId xmlns:a16="http://schemas.microsoft.com/office/drawing/2014/main" id="{B3A4C318-6189-4F4F-B62C-B7A913454FBF}"/>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grpSp>
      </p:grpSp>
      <p:sp>
        <p:nvSpPr>
          <p:cNvPr id="2" name="Rectangle 285">
            <a:extLst>
              <a:ext uri="{FF2B5EF4-FFF2-40B4-BE49-F238E27FC236}">
                <a16:creationId xmlns:a16="http://schemas.microsoft.com/office/drawing/2014/main" id="{DEB792CE-9DAE-48C8-2FDF-AF04C1F2E13E}"/>
              </a:ext>
            </a:extLst>
          </p:cNvPr>
          <p:cNvSpPr/>
          <p:nvPr userDrawn="1"/>
        </p:nvSpPr>
        <p:spPr>
          <a:xfrm>
            <a:off x="754063" y="6113879"/>
            <a:ext cx="5407040" cy="538802"/>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967"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pic>
        <p:nvPicPr>
          <p:cNvPr id="35" name="Grafik 34">
            <a:extLst>
              <a:ext uri="{FF2B5EF4-FFF2-40B4-BE49-F238E27FC236}">
                <a16:creationId xmlns:a16="http://schemas.microsoft.com/office/drawing/2014/main" id="{F3F7ECE5-C14B-4622-9ADC-89EC7E67D3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964158" y="6181659"/>
            <a:ext cx="2194002" cy="460291"/>
          </a:xfrm>
          <a:prstGeom prst="rect">
            <a:avLst/>
          </a:prstGeom>
        </p:spPr>
      </p:pic>
      <p:pic>
        <p:nvPicPr>
          <p:cNvPr id="36" name="Grafik 35">
            <a:extLst>
              <a:ext uri="{FF2B5EF4-FFF2-40B4-BE49-F238E27FC236}">
                <a16:creationId xmlns:a16="http://schemas.microsoft.com/office/drawing/2014/main" id="{3E873CBA-B4A2-4B06-AA6E-80CC8CE094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prstGeom prst="rect">
            <a:avLst/>
          </a:prstGeom>
          <a:solidFill>
            <a:srgbClr val="7ABB57"/>
          </a:solidFill>
        </p:spPr>
        <p:txBody>
          <a:bodyPr anchor="ctr">
            <a:noAutofit/>
          </a:bodyPr>
          <a:lstStyle>
            <a:lvl1pPr marL="0" indent="0" algn="l">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 YOUR HEADING</a:t>
            </a:r>
            <a:endParaRPr lang="en-US" dirty="0"/>
          </a:p>
        </p:txBody>
      </p:sp>
      <p:sp>
        <p:nvSpPr>
          <p:cNvPr id="19" name="Freeform 18">
            <a:extLst>
              <a:ext uri="{FF2B5EF4-FFF2-40B4-BE49-F238E27FC236}">
                <a16:creationId xmlns:a16="http://schemas.microsoft.com/office/drawing/2014/main" id="{7D1B8551-0063-BE4F-89AA-952EFED3A2B1}"/>
              </a:ext>
            </a:extLst>
          </p:cNvPr>
          <p:cNvSpPr/>
          <p:nvPr userDrawn="1"/>
        </p:nvSpPr>
        <p:spPr>
          <a:xfrm rot="16200000">
            <a:off x="164606" y="5401946"/>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A7F4A9F1-A931-C9E4-5E1B-B71B2F47C09C}"/>
              </a:ext>
            </a:extLst>
          </p:cNvPr>
          <p:cNvSpPr>
            <a:spLocks noGrp="1"/>
          </p:cNvSpPr>
          <p:nvPr>
            <p:ph type="body" sz="quarter" idx="47" hasCustomPrompt="1"/>
          </p:nvPr>
        </p:nvSpPr>
        <p:spPr>
          <a:xfrm>
            <a:off x="6605899" y="2121549"/>
            <a:ext cx="4765750" cy="743603"/>
          </a:xfrm>
          <a:prstGeom prst="rect">
            <a:avLst/>
          </a:prstGeo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 name="Text Placeholder 32">
            <a:extLst>
              <a:ext uri="{FF2B5EF4-FFF2-40B4-BE49-F238E27FC236}">
                <a16:creationId xmlns:a16="http://schemas.microsoft.com/office/drawing/2014/main" id="{D819DA0D-0718-CE90-4A42-EAF4FB110856}"/>
              </a:ext>
            </a:extLst>
          </p:cNvPr>
          <p:cNvSpPr>
            <a:spLocks noGrp="1"/>
          </p:cNvSpPr>
          <p:nvPr>
            <p:ph type="body" sz="quarter" idx="48" hasCustomPrompt="1"/>
          </p:nvPr>
        </p:nvSpPr>
        <p:spPr>
          <a:xfrm>
            <a:off x="6613451" y="2639940"/>
            <a:ext cx="4765748" cy="1145251"/>
          </a:xfrm>
          <a:prstGeom prst="rect">
            <a:avLst/>
          </a:prstGeo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Text Placeholder 32">
            <a:extLst>
              <a:ext uri="{FF2B5EF4-FFF2-40B4-BE49-F238E27FC236}">
                <a16:creationId xmlns:a16="http://schemas.microsoft.com/office/drawing/2014/main" id="{5AE18AD4-34E2-0D50-BF4E-D7EEE35353D9}"/>
              </a:ext>
            </a:extLst>
          </p:cNvPr>
          <p:cNvSpPr>
            <a:spLocks noGrp="1"/>
          </p:cNvSpPr>
          <p:nvPr>
            <p:ph type="body" sz="quarter" idx="49" hasCustomPrompt="1"/>
          </p:nvPr>
        </p:nvSpPr>
        <p:spPr>
          <a:xfrm>
            <a:off x="6605899" y="4163000"/>
            <a:ext cx="4765750" cy="743603"/>
          </a:xfrm>
          <a:prstGeom prst="rect">
            <a:avLst/>
          </a:prstGeo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0E2A5DF0-45AF-D758-7CF7-A8940AF4664A}"/>
              </a:ext>
            </a:extLst>
          </p:cNvPr>
          <p:cNvSpPr>
            <a:spLocks noGrp="1"/>
          </p:cNvSpPr>
          <p:nvPr>
            <p:ph type="body" sz="quarter" idx="50" hasCustomPrompt="1"/>
          </p:nvPr>
        </p:nvSpPr>
        <p:spPr>
          <a:xfrm>
            <a:off x="6613451" y="4681391"/>
            <a:ext cx="4765748" cy="1145251"/>
          </a:xfrm>
          <a:prstGeom prst="rect">
            <a:avLst/>
          </a:prstGeo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pic>
        <p:nvPicPr>
          <p:cNvPr id="9" name="Grafik 8">
            <a:extLst>
              <a:ext uri="{FF2B5EF4-FFF2-40B4-BE49-F238E27FC236}">
                <a16:creationId xmlns:a16="http://schemas.microsoft.com/office/drawing/2014/main" id="{2DAE0134-E1CA-4265-923E-0BDD908F39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5407" y="6477549"/>
            <a:ext cx="2634978" cy="288637"/>
          </a:xfrm>
          <a:prstGeom prst="rect">
            <a:avLst/>
          </a:prstGeom>
        </p:spPr>
      </p:pic>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01 - lime">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7ABB5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spcBef>
                <a:spcPts val="0"/>
              </a:spcBef>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spcBef>
                <a:spcPts val="0"/>
              </a:spcBef>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30940330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02 - orange">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E97924"/>
                </a:solidFill>
                <a:latin typeface="Calibri" panose="020F0502020204030204" pitchFamily="34" charset="0"/>
                <a:cs typeface="Calibri" panose="020F0502020204030204" pitchFamily="34" charset="0"/>
              </a:defRPr>
            </a:lvl1pPr>
          </a:lstStyle>
          <a:p>
            <a:pPr lvl="0"/>
            <a:r>
              <a:rPr lang="en-GB" dirty="0"/>
              <a:t>02</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spcBef>
                <a:spcPts val="0"/>
              </a:spcBef>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spcBef>
                <a:spcPts val="0"/>
              </a:spcBef>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97924"/>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1073194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1AE1FF-1F45-E24F-816F-7F9439E481F4}"/>
              </a:ext>
            </a:extLst>
          </p:cNvPr>
          <p:cNvSpPr/>
          <p:nvPr userDrawn="1"/>
        </p:nvSpPr>
        <p:spPr>
          <a:xfrm>
            <a:off x="8613047" y="6501415"/>
            <a:ext cx="3063787" cy="200055"/>
          </a:xfrm>
          <a:prstGeom prst="rect">
            <a:avLst/>
          </a:prstGeom>
        </p:spPr>
        <p:txBody>
          <a:bodyPr wrap="square">
            <a:spAutoFit/>
          </a:bodyPr>
          <a:lstStyle/>
          <a:p>
            <a:pPr lvl="0" algn="r"/>
            <a:r>
              <a:rPr lang="en-GB" sz="700" spc="300" dirty="0">
                <a:solidFill>
                  <a:srgbClr val="0C2D45"/>
                </a:solidFill>
                <a:latin typeface="Calibri" panose="020F0502020204030204" pitchFamily="34" charset="0"/>
                <a:cs typeface="Calibri" panose="020F0502020204030204" pitchFamily="34" charset="0"/>
              </a:rPr>
              <a:t>Förderung des integrativen Unternehmertums</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727493" y="6419863"/>
            <a:ext cx="0" cy="281607"/>
          </a:xfrm>
          <a:prstGeom prst="line">
            <a:avLst/>
          </a:prstGeom>
          <a:noFill/>
          <a:ln w="9525" cap="flat">
            <a:solidFill>
              <a:srgbClr val="915F9E"/>
            </a:solidFill>
            <a:prstDash val="solid"/>
            <a:miter lim="400000"/>
          </a:ln>
          <a:effectLst/>
          <a:sp3d/>
        </p:spPr>
        <p:style>
          <a:lnRef idx="0">
            <a:scrgbClr r="0" g="0" b="0"/>
          </a:lnRef>
          <a:fillRef idx="0">
            <a:scrgbClr r="0" g="0" b="0"/>
          </a:fillRef>
          <a:effectRef idx="0">
            <a:scrgbClr r="0" g="0" b="0"/>
          </a:effectRef>
          <a:fontRef idx="none"/>
        </p:style>
      </p:cxnSp>
      <p:sp>
        <p:nvSpPr>
          <p:cNvPr id="2" name="Slide Number Placeholder 5">
            <a:extLst>
              <a:ext uri="{FF2B5EF4-FFF2-40B4-BE49-F238E27FC236}">
                <a16:creationId xmlns:a16="http://schemas.microsoft.com/office/drawing/2014/main" id="{E9B200D2-9458-FAC0-653B-03FB2C61CB42}"/>
              </a:ext>
            </a:extLst>
          </p:cNvPr>
          <p:cNvSpPr>
            <a:spLocks noGrp="1"/>
          </p:cNvSpPr>
          <p:nvPr>
            <p:ph type="sldNum" sz="quarter" idx="4"/>
          </p:nvPr>
        </p:nvSpPr>
        <p:spPr>
          <a:xfrm>
            <a:off x="11727493" y="6466406"/>
            <a:ext cx="450298" cy="266594"/>
          </a:xfrm>
          <a:prstGeom prst="rect">
            <a:avLst/>
          </a:prstGeom>
        </p:spPr>
        <p:txBody>
          <a:bodyPr vert="horz" lIns="91440" tIns="45720" rIns="91440" bIns="45720" rtlCol="0" anchor="ctr"/>
          <a:lstStyle>
            <a:lvl1pPr algn="ctr">
              <a:defRPr sz="800" b="0" i="0">
                <a:solidFill>
                  <a:srgbClr val="0C2D45"/>
                </a:solidFill>
                <a:latin typeface="Calibri" panose="020F0502020204030204" pitchFamily="34" charset="0"/>
                <a:cs typeface="Calibri" panose="020F0502020204030204" pitchFamily="34" charset="0"/>
              </a:defRPr>
            </a:lvl1pPr>
          </a:lstStyle>
          <a:p>
            <a:fld id="{CB2079F2-58AF-ED44-82D7-E04B2F6FD686}" type="slidenum">
              <a:rPr lang="en-US" smtClean="0"/>
              <a:t>‹#›</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745" r:id="rId1"/>
    <p:sldLayoutId id="2147483744" r:id="rId2"/>
    <p:sldLayoutId id="2147483694" r:id="rId3"/>
    <p:sldLayoutId id="2147483736" r:id="rId4"/>
    <p:sldLayoutId id="2147483739" r:id="rId5"/>
    <p:sldLayoutId id="2147483683" r:id="rId6"/>
    <p:sldLayoutId id="2147483697" r:id="rId7"/>
    <p:sldLayoutId id="2147483703" r:id="rId8"/>
    <p:sldLayoutId id="2147483738" r:id="rId9"/>
    <p:sldLayoutId id="2147483740" r:id="rId10"/>
    <p:sldLayoutId id="2147483700" r:id="rId11"/>
    <p:sldLayoutId id="2147483723" r:id="rId12"/>
    <p:sldLayoutId id="2147483698" r:id="rId13"/>
    <p:sldLayoutId id="2147483695" r:id="rId14"/>
    <p:sldLayoutId id="2147483702" r:id="rId15"/>
    <p:sldLayoutId id="2147483735" r:id="rId16"/>
    <p:sldLayoutId id="2147483734" r:id="rId17"/>
    <p:sldLayoutId id="2147483708" r:id="rId18"/>
    <p:sldLayoutId id="2147483733" r:id="rId19"/>
    <p:sldLayoutId id="2147483741" r:id="rId20"/>
    <p:sldLayoutId id="2147483742" r:id="rId21"/>
    <p:sldLayoutId id="2147483743" r:id="rId22"/>
    <p:sldLayoutId id="2147483737" r:id="rId23"/>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hyperlink" Target="https://youtu.be/PCxHUBrdbMg?si=PljnXA7hxuZ2XT8O"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38.png"/><Relationship Id="rId5" Type="http://schemas.microsoft.com/office/2007/relationships/hdphoto" Target="../media/hdphoto11.wdp"/><Relationship Id="rId4" Type="http://schemas.openxmlformats.org/officeDocument/2006/relationships/image" Target="../media/image37.png"/><Relationship Id="rId9" Type="http://schemas.microsoft.com/office/2007/relationships/hdphoto" Target="../media/hdphoto13.wdp"/></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7.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sv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8.xml"/><Relationship Id="rId5" Type="http://schemas.openxmlformats.org/officeDocument/2006/relationships/image" Target="../media/image59.jpeg"/><Relationship Id="rId4" Type="http://schemas.openxmlformats.org/officeDocument/2006/relationships/hyperlink" Target="https://pod.co/bang-the-drum/entrepreneurship-and-mental-health"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beyou.edu.au/-/media/resources/tools-and-guides/wellbeing-tools-for-you/practice/be-you-planning-for-wellbeing--mine-yours-ours.pdf" TargetMode="External"/><Relationship Id="rId1" Type="http://schemas.openxmlformats.org/officeDocument/2006/relationships/slideLayout" Target="../slideLayouts/slideLayout12.xml"/><Relationship Id="rId5" Type="http://schemas.openxmlformats.org/officeDocument/2006/relationships/image" Target="../media/image50.jpeg"/><Relationship Id="rId4" Type="http://schemas.openxmlformats.org/officeDocument/2006/relationships/image" Target="../media/image61.svg"/></Relationships>
</file>

<file path=ppt/slides/_rels/slide4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headspace.com/nhs" TargetMode="External"/><Relationship Id="rId7" Type="http://schemas.microsoft.com/office/2007/relationships/hdphoto" Target="../media/hdphoto5.wdp"/><Relationship Id="rId2" Type="http://schemas.openxmlformats.org/officeDocument/2006/relationships/hyperlink" Target="https://www.blackdoginstitute.org.au/resources-support/digital-tools-apps/" TargetMode="External"/><Relationship Id="rId1" Type="http://schemas.openxmlformats.org/officeDocument/2006/relationships/slideLayout" Target="../slideLayouts/slideLayout17.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18.png"/><Relationship Id="rId9" Type="http://schemas.microsoft.com/office/2007/relationships/hdphoto" Target="../media/hdphoto6.wdp"/></Relationships>
</file>

<file path=ppt/slides/_rels/slide4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62.png"/><Relationship Id="rId7" Type="http://schemas.openxmlformats.org/officeDocument/2006/relationships/image" Target="../media/image41.jpeg"/><Relationship Id="rId2" Type="http://schemas.openxmlformats.org/officeDocument/2006/relationships/hyperlink" Target="https://www.who.int/publications/i/item/9789240003927" TargetMode="External"/><Relationship Id="rId1" Type="http://schemas.openxmlformats.org/officeDocument/2006/relationships/slideLayout" Target="../slideLayouts/slideLayout17.xml"/><Relationship Id="rId6" Type="http://schemas.openxmlformats.org/officeDocument/2006/relationships/image" Target="../media/image40.jpeg"/><Relationship Id="rId5" Type="http://schemas.openxmlformats.org/officeDocument/2006/relationships/image" Target="../media/image64.sv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8" Type="http://schemas.openxmlformats.org/officeDocument/2006/relationships/image" Target="../media/image66.jpeg"/><Relationship Id="rId3" Type="http://schemas.microsoft.com/office/2007/relationships/hdphoto" Target="../media/hdphoto10.wdp"/><Relationship Id="rId7" Type="http://schemas.microsoft.com/office/2007/relationships/hdphoto" Target="../media/hdphoto15.wdp"/><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65.png"/><Relationship Id="rId5" Type="http://schemas.microsoft.com/office/2007/relationships/hdphoto" Target="../media/hdphoto12.wdp"/><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2AFE743-6C40-DB4C-8CF5-092E62157340}"/>
              </a:ext>
            </a:extLst>
          </p:cNvPr>
          <p:cNvSpPr>
            <a:spLocks noGrp="1"/>
          </p:cNvSpPr>
          <p:nvPr>
            <p:ph type="body" sz="quarter" idx="16"/>
          </p:nvPr>
        </p:nvSpPr>
        <p:spPr>
          <a:xfrm>
            <a:off x="310551" y="3061967"/>
            <a:ext cx="5236234" cy="2588336"/>
          </a:xfrm>
          <a:prstGeom prst="rect">
            <a:avLst/>
          </a:prstGeom>
        </p:spPr>
        <p:txBody>
          <a:bodyPr/>
          <a:lstStyle/>
          <a:p>
            <a:r>
              <a:rPr lang="en-US" sz="3600" b="1" dirty="0"/>
              <a:t>MODUL 4</a:t>
            </a:r>
          </a:p>
          <a:p>
            <a:endParaRPr lang="en-US" sz="3600" b="1" dirty="0"/>
          </a:p>
          <a:p>
            <a:r>
              <a:rPr lang="de-DE" sz="2800" b="0" dirty="0"/>
              <a:t>Überwindung persönlicher Herausforderungen und </a:t>
            </a:r>
          </a:p>
          <a:p>
            <a:r>
              <a:rPr lang="de-DE" sz="2800" b="0" dirty="0"/>
              <a:t>Aufbau von Resilienz</a:t>
            </a:r>
            <a:endParaRPr lang="en-US" sz="3600" b="1" dirty="0"/>
          </a:p>
        </p:txBody>
      </p:sp>
      <p:sp>
        <p:nvSpPr>
          <p:cNvPr id="13" name="Text Placeholder 12">
            <a:extLst>
              <a:ext uri="{FF2B5EF4-FFF2-40B4-BE49-F238E27FC236}">
                <a16:creationId xmlns:a16="http://schemas.microsoft.com/office/drawing/2014/main" id="{576528DC-283F-4400-01DD-56A32F29041B}"/>
              </a:ext>
            </a:extLst>
          </p:cNvPr>
          <p:cNvSpPr>
            <a:spLocks noGrp="1"/>
          </p:cNvSpPr>
          <p:nvPr>
            <p:ph type="body" sz="quarter" idx="20"/>
          </p:nvPr>
        </p:nvSpPr>
        <p:spPr/>
        <p:txBody>
          <a:bodyPr/>
          <a:lstStyle/>
          <a:p>
            <a:r>
              <a:rPr lang="en-US" b="1" dirty="0"/>
              <a:t>www.ingrow-project.eu</a:t>
            </a:r>
            <a:endParaRPr lang="en-US" dirty="0">
              <a:solidFill>
                <a:srgbClr val="0C2D45"/>
              </a:solidFill>
            </a:endParaRP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1</a:t>
            </a:fld>
            <a:endParaRPr lang="en-US" dirty="0"/>
          </a:p>
        </p:txBody>
      </p:sp>
      <p:grpSp>
        <p:nvGrpSpPr>
          <p:cNvPr id="2" name="Group 1">
            <a:extLst>
              <a:ext uri="{FF2B5EF4-FFF2-40B4-BE49-F238E27FC236}">
                <a16:creationId xmlns:a16="http://schemas.microsoft.com/office/drawing/2014/main" id="{1CB698D9-6EB0-2D3E-B5F1-8EE264D58A04}"/>
              </a:ext>
            </a:extLst>
          </p:cNvPr>
          <p:cNvGrpSpPr/>
          <p:nvPr/>
        </p:nvGrpSpPr>
        <p:grpSpPr>
          <a:xfrm>
            <a:off x="8843810" y="3158719"/>
            <a:ext cx="2946331" cy="3019795"/>
            <a:chOff x="3177766" y="6791136"/>
            <a:chExt cx="1361636" cy="1395587"/>
          </a:xfrm>
          <a:solidFill>
            <a:schemeClr val="bg1">
              <a:alpha val="58996"/>
            </a:schemeClr>
          </a:solidFill>
        </p:grpSpPr>
        <p:sp>
          <p:nvSpPr>
            <p:cNvPr id="5" name="Freeform 4">
              <a:extLst>
                <a:ext uri="{FF2B5EF4-FFF2-40B4-BE49-F238E27FC236}">
                  <a16:creationId xmlns:a16="http://schemas.microsoft.com/office/drawing/2014/main" id="{DFCE7A7A-EC72-4A6F-8B36-E2268723B4A3}"/>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FBFA8B7-F90C-4841-08B7-F319A73AB0B8}"/>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2D6183C-0821-8514-105C-F5C0688ADFE1}"/>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4" name="Slika 9" descr="Slika, ki vsebuje besede krogla za biljard, športOpis je samodejno ustvarjen">
            <a:extLst>
              <a:ext uri="{FF2B5EF4-FFF2-40B4-BE49-F238E27FC236}">
                <a16:creationId xmlns:a16="http://schemas.microsoft.com/office/drawing/2014/main" id="{D41C4C6F-CE34-0245-A187-2E71DC02291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79638" y="6211532"/>
            <a:ext cx="1020589" cy="367854"/>
          </a:xfrm>
          <a:prstGeom prst="rect">
            <a:avLst/>
          </a:prstGeom>
          <a:noFill/>
          <a:ln>
            <a:noFill/>
          </a:ln>
        </p:spPr>
      </p:pic>
      <p:sp>
        <p:nvSpPr>
          <p:cNvPr id="8" name="PoljeZBesedilom 14">
            <a:extLst>
              <a:ext uri="{FF2B5EF4-FFF2-40B4-BE49-F238E27FC236}">
                <a16:creationId xmlns:a16="http://schemas.microsoft.com/office/drawing/2014/main" id="{9D534ACD-8FD8-2199-99FE-CFE46444ACAF}"/>
              </a:ext>
            </a:extLst>
          </p:cNvPr>
          <p:cNvSpPr txBox="1"/>
          <p:nvPr/>
        </p:nvSpPr>
        <p:spPr>
          <a:xfrm>
            <a:off x="5835282" y="6289319"/>
            <a:ext cx="2874056" cy="265457"/>
          </a:xfrm>
          <a:prstGeom prst="rect">
            <a:avLst/>
          </a:prstGeom>
          <a:noFill/>
        </p:spPr>
        <p:txBody>
          <a:bodyPr wrap="square">
            <a:spAutoFit/>
          </a:bodyPr>
          <a:lstStyle/>
          <a:p>
            <a:pPr>
              <a:lnSpc>
                <a:spcPct val="107000"/>
              </a:lnSpc>
              <a:spcAft>
                <a:spcPts val="800"/>
              </a:spcAft>
            </a:pPr>
            <a:r>
              <a:rPr lang="en-US" sz="1100" kern="100" dirty="0">
                <a:effectLst/>
                <a:latin typeface="Calibri" panose="020F0502020204030204" pitchFamily="34" charset="0"/>
                <a:ea typeface="Calibri" panose="020F0502020204030204" pitchFamily="34" charset="0"/>
                <a:cs typeface="Arial" panose="020B0604020202020204" pitchFamily="34" charset="0"/>
              </a:rPr>
              <a:t>Diese Ressource ist lizenziert unter CCBY 4.0</a:t>
            </a:r>
            <a:endParaRPr lang="sl-SI" sz="11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4" name="Picture Placeholder 11">
            <a:extLst>
              <a:ext uri="{FF2B5EF4-FFF2-40B4-BE49-F238E27FC236}">
                <a16:creationId xmlns:a16="http://schemas.microsoft.com/office/drawing/2014/main" id="{59BD5435-22F1-4775-BCC1-E2778382036E}"/>
              </a:ext>
            </a:extLst>
          </p:cNvPr>
          <p:cNvPicPr>
            <a:picLocks noGrp="1" noChangeAspect="1"/>
          </p:cNvPicPr>
          <p:nvPr>
            <p:ph type="pic" sz="quarter" idx="44"/>
          </p:nvPr>
        </p:nvPicPr>
        <p:blipFill rotWithShape="1">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l="6188" r="6188"/>
          <a:stretch/>
        </p:blipFill>
        <p:spPr>
          <a:xfrm>
            <a:off x="5835282" y="435952"/>
            <a:ext cx="5982506" cy="4551482"/>
          </a:xfrm>
        </p:spPr>
      </p:pic>
    </p:spTree>
    <p:extLst>
      <p:ext uri="{BB962C8B-B14F-4D97-AF65-F5344CB8AC3E}">
        <p14:creationId xmlns:p14="http://schemas.microsoft.com/office/powerpoint/2010/main" val="1836906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4892899" y="554888"/>
            <a:ext cx="6577261" cy="845139"/>
          </a:xfrm>
        </p:spPr>
        <p:txBody>
          <a:bodyPr/>
          <a:lstStyle/>
          <a:p>
            <a:r>
              <a:rPr lang="en-US" dirty="0"/>
              <a:t>Das </a:t>
            </a:r>
            <a:r>
              <a:rPr lang="en-US" dirty="0" err="1"/>
              <a:t>Resilienzraster</a:t>
            </a:r>
            <a:r>
              <a:rPr lang="en-US" dirty="0"/>
              <a:t> (4 S)</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4900988" y="1204101"/>
            <a:ext cx="6561082" cy="2761507"/>
          </a:xfrm>
        </p:spPr>
        <p:txBody>
          <a:bodyPr/>
          <a:lstStyle/>
          <a:p>
            <a:r>
              <a:rPr lang="en-GB" dirty="0"/>
              <a:t>Diese Übung kann Ihnen dabei </a:t>
            </a:r>
            <a:r>
              <a:rPr lang="en-GB" dirty="0" err="1"/>
              <a:t>helfen</a:t>
            </a:r>
            <a:r>
              <a:rPr lang="en-GB" dirty="0"/>
              <a:t>, </a:t>
            </a:r>
            <a:r>
              <a:rPr lang="en-GB" dirty="0" err="1"/>
              <a:t>sich</a:t>
            </a:r>
            <a:r>
              <a:rPr lang="en-GB" dirty="0"/>
              <a:t> Ziele für die </a:t>
            </a:r>
            <a:r>
              <a:rPr lang="en-GB" dirty="0" err="1"/>
              <a:t>Entwicklung</a:t>
            </a:r>
            <a:r>
              <a:rPr lang="en-GB" dirty="0"/>
              <a:t> Ihrer Resilienz zu setzen und sicherzustellen, dass Sie </a:t>
            </a:r>
            <a:r>
              <a:rPr lang="en-GB" dirty="0" err="1"/>
              <a:t>diese</a:t>
            </a:r>
            <a:r>
              <a:rPr lang="en-GB" dirty="0"/>
              <a:t> </a:t>
            </a:r>
            <a:r>
              <a:rPr lang="en-GB" dirty="0" err="1"/>
              <a:t>konsequent</a:t>
            </a:r>
            <a:r>
              <a:rPr lang="en-GB" dirty="0"/>
              <a:t> </a:t>
            </a:r>
            <a:r>
              <a:rPr lang="en-GB" dirty="0" err="1"/>
              <a:t>verfolgen</a:t>
            </a:r>
            <a:r>
              <a:rPr lang="en-GB" dirty="0"/>
              <a:t>.</a:t>
            </a:r>
          </a:p>
          <a:p>
            <a:endParaRPr lang="en-US" dirty="0"/>
          </a:p>
          <a:p>
            <a:r>
              <a:rPr lang="en-US" b="1" i="1" dirty="0"/>
              <a:t>Aufgabe:</a:t>
            </a:r>
          </a:p>
          <a:p>
            <a:r>
              <a:rPr lang="en-GB" dirty="0" err="1"/>
              <a:t>Denken</a:t>
            </a:r>
            <a:r>
              <a:rPr lang="en-GB" dirty="0"/>
              <a:t> Sie an </a:t>
            </a:r>
            <a:r>
              <a:rPr lang="en-GB" dirty="0" err="1"/>
              <a:t>ein</a:t>
            </a:r>
            <a:r>
              <a:rPr lang="en-GB" dirty="0"/>
              <a:t> </a:t>
            </a:r>
            <a:r>
              <a:rPr lang="en-GB" dirty="0" err="1"/>
              <a:t>Erlebnis</a:t>
            </a:r>
            <a:r>
              <a:rPr lang="en-GB" dirty="0"/>
              <a:t> aus jüngster Zeit, bei dem Sie </a:t>
            </a:r>
            <a:r>
              <a:rPr lang="en-GB" dirty="0" err="1"/>
              <a:t>Widrigkeiten</a:t>
            </a:r>
            <a:r>
              <a:rPr lang="en-GB" dirty="0"/>
              <a:t> </a:t>
            </a:r>
            <a:r>
              <a:rPr lang="en-GB" dirty="0" err="1"/>
              <a:t>überwinden</a:t>
            </a:r>
            <a:r>
              <a:rPr lang="en-GB" dirty="0"/>
              <a:t> konnten. Auf der </a:t>
            </a:r>
            <a:r>
              <a:rPr lang="en-GB" dirty="0" err="1"/>
              <a:t>Folgeseite</a:t>
            </a:r>
            <a:r>
              <a:rPr lang="en-GB" dirty="0"/>
              <a:t> </a:t>
            </a:r>
            <a:r>
              <a:rPr lang="en-GB" dirty="0" err="1"/>
              <a:t>finden</a:t>
            </a:r>
            <a:r>
              <a:rPr lang="en-GB" dirty="0"/>
              <a:t> Sie </a:t>
            </a:r>
            <a:r>
              <a:rPr lang="en-GB" dirty="0" err="1"/>
              <a:t>eine</a:t>
            </a:r>
            <a:r>
              <a:rPr lang="en-GB" dirty="0"/>
              <a:t> </a:t>
            </a:r>
            <a:r>
              <a:rPr lang="en-GB" dirty="0" err="1"/>
              <a:t>Anleitung</a:t>
            </a:r>
            <a:r>
              <a:rPr lang="en-GB" dirty="0"/>
              <a:t>:, </a:t>
            </a:r>
            <a:r>
              <a:rPr lang="en-GB" dirty="0" err="1"/>
              <a:t>Lernen</a:t>
            </a:r>
            <a:r>
              <a:rPr lang="en-GB" dirty="0"/>
              <a:t> Sie die 4 S der Resilienz kennen und </a:t>
            </a:r>
            <a:r>
              <a:rPr lang="en-GB" dirty="0" err="1"/>
              <a:t>analysieren</a:t>
            </a:r>
            <a:r>
              <a:rPr lang="en-GB" dirty="0"/>
              <a:t> Sie, </a:t>
            </a:r>
            <a:r>
              <a:rPr lang="en-GB" dirty="0" err="1"/>
              <a:t>wie</a:t>
            </a:r>
            <a:r>
              <a:rPr lang="en-GB" dirty="0"/>
              <a:t> </a:t>
            </a:r>
            <a:r>
              <a:rPr lang="en-GB" dirty="0" err="1"/>
              <a:t>diese</a:t>
            </a:r>
            <a:r>
              <a:rPr lang="en-GB" dirty="0"/>
              <a:t> </a:t>
            </a:r>
            <a:r>
              <a:rPr lang="en-GB" dirty="0" err="1"/>
              <a:t>Ihnen</a:t>
            </a:r>
            <a:r>
              <a:rPr lang="en-GB" dirty="0"/>
              <a:t> </a:t>
            </a:r>
            <a:r>
              <a:rPr lang="en-GB" dirty="0" err="1"/>
              <a:t>unbewusst</a:t>
            </a:r>
            <a:r>
              <a:rPr lang="en-GB" dirty="0"/>
              <a:t> </a:t>
            </a:r>
            <a:r>
              <a:rPr lang="en-GB" dirty="0" err="1"/>
              <a:t>geholfen</a:t>
            </a:r>
            <a:r>
              <a:rPr lang="en-GB" dirty="0"/>
              <a:t> haben, die Situation </a:t>
            </a:r>
            <a:r>
              <a:rPr lang="en-GB" dirty="0" err="1"/>
              <a:t>zu</a:t>
            </a:r>
            <a:r>
              <a:rPr lang="en-GB" dirty="0"/>
              <a:t> </a:t>
            </a:r>
            <a:r>
              <a:rPr lang="en-GB" dirty="0" err="1"/>
              <a:t>bewältigen</a:t>
            </a:r>
            <a:r>
              <a:rPr lang="en-GB" dirty="0"/>
              <a:t>.</a:t>
            </a:r>
            <a:endParaRPr lang="en-US"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59"/>
          </p:nvPr>
        </p:nvSpPr>
        <p:spPr>
          <a:prstGeom prst="rect">
            <a:avLst/>
          </a:prstGeom>
        </p:spPr>
        <p:txBody>
          <a:bodyPr>
            <a:normAutofit/>
          </a:bodyPr>
          <a:lstStyle/>
          <a:p>
            <a:r>
              <a:rPr lang="en-GB" dirty="0" err="1"/>
              <a:t>Wir</a:t>
            </a:r>
            <a:r>
              <a:rPr lang="en-GB" dirty="0"/>
              <a:t> werden entweder einen Weg finden </a:t>
            </a:r>
            <a:r>
              <a:rPr lang="en-GB" dirty="0" err="1"/>
              <a:t>oder</a:t>
            </a:r>
            <a:r>
              <a:rPr lang="en-GB" dirty="0"/>
              <a:t> </a:t>
            </a:r>
            <a:r>
              <a:rPr lang="en-GB" dirty="0" err="1"/>
              <a:t>machen</a:t>
            </a:r>
            <a:r>
              <a:rPr lang="en-GB" dirty="0"/>
              <a:t> </a:t>
            </a:r>
            <a:r>
              <a:rPr lang="en-GB" dirty="0" err="1"/>
              <a:t>uns</a:t>
            </a:r>
            <a:r>
              <a:rPr lang="en-GB" dirty="0"/>
              <a:t> </a:t>
            </a:r>
            <a:r>
              <a:rPr lang="en-GB" dirty="0" err="1"/>
              <a:t>selbst</a:t>
            </a:r>
            <a:r>
              <a:rPr lang="en-GB" dirty="0"/>
              <a:t> </a:t>
            </a:r>
            <a:r>
              <a:rPr lang="en-GB" dirty="0" err="1"/>
              <a:t>einen</a:t>
            </a:r>
            <a:r>
              <a:rPr lang="en-GB" dirty="0"/>
              <a:t>.</a:t>
            </a:r>
            <a:endParaRPr lang="en-US" dirty="0"/>
          </a:p>
        </p:txBody>
      </p:sp>
      <p:sp>
        <p:nvSpPr>
          <p:cNvPr id="5" name="Text Placeholder 4">
            <a:extLst>
              <a:ext uri="{FF2B5EF4-FFF2-40B4-BE49-F238E27FC236}">
                <a16:creationId xmlns:a16="http://schemas.microsoft.com/office/drawing/2014/main" id="{B178C4A1-1100-E85F-944C-C7F845825702}"/>
              </a:ext>
            </a:extLst>
          </p:cNvPr>
          <p:cNvSpPr>
            <a:spLocks noGrp="1"/>
          </p:cNvSpPr>
          <p:nvPr>
            <p:ph type="body" sz="quarter" idx="60"/>
          </p:nvPr>
        </p:nvSpPr>
        <p:spPr/>
        <p:txBody>
          <a:bodyPr/>
          <a:lstStyle/>
          <a:p>
            <a:r>
              <a:rPr lang="en-GB" dirty="0"/>
              <a:t>"</a:t>
            </a:r>
          </a:p>
        </p:txBody>
      </p:sp>
      <p:sp>
        <p:nvSpPr>
          <p:cNvPr id="6" name="Text Placeholder 5">
            <a:extLst>
              <a:ext uri="{FF2B5EF4-FFF2-40B4-BE49-F238E27FC236}">
                <a16:creationId xmlns:a16="http://schemas.microsoft.com/office/drawing/2014/main" id="{3360ED65-2633-A399-9A98-16A423322A25}"/>
              </a:ext>
            </a:extLst>
          </p:cNvPr>
          <p:cNvSpPr>
            <a:spLocks noGrp="1"/>
          </p:cNvSpPr>
          <p:nvPr>
            <p:ph type="body" sz="quarter" idx="61"/>
          </p:nvPr>
        </p:nvSpPr>
        <p:spPr/>
        <p:txBody>
          <a:bodyPr/>
          <a:lstStyle/>
          <a:p>
            <a:endParaRPr lang="en-GB" dirty="0"/>
          </a:p>
          <a:p>
            <a:r>
              <a:rPr lang="en-GB" b="0" dirty="0"/>
              <a:t>Hannibal</a:t>
            </a:r>
          </a:p>
          <a:p>
            <a:endParaRPr lang="en-GB" b="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10</a:t>
            </a:fld>
            <a:endParaRPr lang="en-US" sz="1291" dirty="0"/>
          </a:p>
        </p:txBody>
      </p:sp>
      <p:sp>
        <p:nvSpPr>
          <p:cNvPr id="2" name="Slide Number Placeholder 2">
            <a:extLst>
              <a:ext uri="{FF2B5EF4-FFF2-40B4-BE49-F238E27FC236}">
                <a16:creationId xmlns:a16="http://schemas.microsoft.com/office/drawing/2014/main" id="{DDD4921C-91E5-DB7A-2BD7-5E66F2B3ECD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10</a:t>
            </a:fld>
            <a:endParaRPr lang="en-US" sz="800" dirty="0">
              <a:latin typeface="Calibri" panose="020F0502020204030204" pitchFamily="34" charset="0"/>
              <a:cs typeface="Calibri" panose="020F0502020204030204" pitchFamily="34" charset="0"/>
            </a:endParaRPr>
          </a:p>
        </p:txBody>
      </p:sp>
      <p:pic>
        <p:nvPicPr>
          <p:cNvPr id="11" name="Picture Placeholder 10" descr="A person sitting at a table using a computer&#10;&#10;Description automatically generated">
            <a:extLst>
              <a:ext uri="{FF2B5EF4-FFF2-40B4-BE49-F238E27FC236}">
                <a16:creationId xmlns:a16="http://schemas.microsoft.com/office/drawing/2014/main" id="{639CE2CD-85E1-407C-B226-9BC6102FBA0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4462" r="4462"/>
          <a:stretch>
            <a:fillRect/>
          </a:stretch>
        </p:blipFill>
        <p:spPr>
          <a:xfrm>
            <a:off x="0" y="0"/>
            <a:ext cx="4163818" cy="6858000"/>
          </a:xfrm>
        </p:spPr>
      </p:pic>
    </p:spTree>
    <p:extLst>
      <p:ext uri="{BB962C8B-B14F-4D97-AF65-F5344CB8AC3E}">
        <p14:creationId xmlns:p14="http://schemas.microsoft.com/office/powerpoint/2010/main" val="810301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48016B-95C0-1140-A9B8-4A9E3A9E3EAA}"/>
              </a:ext>
            </a:extLst>
          </p:cNvPr>
          <p:cNvSpPr>
            <a:spLocks noGrp="1"/>
          </p:cNvSpPr>
          <p:nvPr>
            <p:ph type="body" sz="quarter" idx="49"/>
          </p:nvPr>
        </p:nvSpPr>
        <p:spPr>
          <a:xfrm>
            <a:off x="4392171" y="4978380"/>
            <a:ext cx="7160276" cy="730066"/>
          </a:xfrm>
        </p:spPr>
        <p:txBody>
          <a:bodyPr/>
          <a:lstStyle/>
          <a:p>
            <a:r>
              <a:rPr lang="en-US" sz="2800" dirty="0"/>
              <a:t>Solution-seeking (</a:t>
            </a:r>
            <a:r>
              <a:rPr lang="en-US" sz="2800" dirty="0" err="1"/>
              <a:t>Lösungsorientierung</a:t>
            </a:r>
            <a:r>
              <a:rPr lang="en-US" sz="2800" dirty="0"/>
              <a:t>)</a:t>
            </a:r>
          </a:p>
          <a:p>
            <a:endParaRPr lang="en-US" sz="2800" dirty="0"/>
          </a:p>
        </p:txBody>
      </p:sp>
      <p:sp>
        <p:nvSpPr>
          <p:cNvPr id="11" name="Text Placeholder 10">
            <a:extLst>
              <a:ext uri="{FF2B5EF4-FFF2-40B4-BE49-F238E27FC236}">
                <a16:creationId xmlns:a16="http://schemas.microsoft.com/office/drawing/2014/main" id="{BABEC25E-6AC9-FB41-9B79-FCCA51F914BA}"/>
              </a:ext>
            </a:extLst>
          </p:cNvPr>
          <p:cNvSpPr>
            <a:spLocks noGrp="1"/>
          </p:cNvSpPr>
          <p:nvPr>
            <p:ph type="body" sz="quarter" idx="50"/>
          </p:nvPr>
        </p:nvSpPr>
        <p:spPr>
          <a:xfrm>
            <a:off x="4358285" y="1437517"/>
            <a:ext cx="7160273" cy="945874"/>
          </a:xfrm>
        </p:spPr>
        <p:txBody>
          <a:bodyPr/>
          <a:lstStyle/>
          <a:p>
            <a:r>
              <a:rPr lang="en-GB" sz="1800" dirty="0"/>
              <a:t>Menschen, die Ihnen Ratschläge gegeben haben oder Ihnen vielleicht geholfen haben, eine neue, hilfreichere Perspektive zu entwickeln</a:t>
            </a:r>
            <a:endParaRPr lang="en-US" sz="1800" dirty="0"/>
          </a:p>
          <a:p>
            <a:endParaRPr lang="en-US" sz="1800" dirty="0"/>
          </a:p>
        </p:txBody>
      </p:sp>
      <p:sp>
        <p:nvSpPr>
          <p:cNvPr id="12" name="Text Placeholder 11">
            <a:extLst>
              <a:ext uri="{FF2B5EF4-FFF2-40B4-BE49-F238E27FC236}">
                <a16:creationId xmlns:a16="http://schemas.microsoft.com/office/drawing/2014/main" id="{3A6059EB-2044-334F-A5EA-C270F62FB4D6}"/>
              </a:ext>
            </a:extLst>
          </p:cNvPr>
          <p:cNvSpPr>
            <a:spLocks noGrp="1"/>
          </p:cNvSpPr>
          <p:nvPr>
            <p:ph type="body" sz="quarter" idx="51"/>
          </p:nvPr>
        </p:nvSpPr>
        <p:spPr>
          <a:xfrm>
            <a:off x="4370466" y="2301936"/>
            <a:ext cx="7160276" cy="730066"/>
          </a:xfrm>
        </p:spPr>
        <p:txBody>
          <a:bodyPr/>
          <a:lstStyle/>
          <a:p>
            <a:r>
              <a:rPr lang="en-US" sz="2800" dirty="0"/>
              <a:t>Strategy (</a:t>
            </a:r>
            <a:r>
              <a:rPr lang="en-US" sz="2800" dirty="0" err="1"/>
              <a:t>Strategien</a:t>
            </a:r>
            <a:r>
              <a:rPr lang="en-US" sz="2800" dirty="0"/>
              <a:t>)</a:t>
            </a:r>
          </a:p>
        </p:txBody>
      </p:sp>
      <p:sp>
        <p:nvSpPr>
          <p:cNvPr id="13" name="Text Placeholder 12">
            <a:extLst>
              <a:ext uri="{FF2B5EF4-FFF2-40B4-BE49-F238E27FC236}">
                <a16:creationId xmlns:a16="http://schemas.microsoft.com/office/drawing/2014/main" id="{40B0D13B-64F9-B646-B92B-E0FED32F4E0E}"/>
              </a:ext>
            </a:extLst>
          </p:cNvPr>
          <p:cNvSpPr>
            <a:spLocks noGrp="1"/>
          </p:cNvSpPr>
          <p:nvPr>
            <p:ph type="body" sz="quarter" idx="52"/>
          </p:nvPr>
        </p:nvSpPr>
        <p:spPr>
          <a:xfrm>
            <a:off x="4382647" y="5515468"/>
            <a:ext cx="7160273" cy="945874"/>
          </a:xfrm>
        </p:spPr>
        <p:txBody>
          <a:bodyPr/>
          <a:lstStyle/>
          <a:p>
            <a:r>
              <a:rPr lang="en-GB" sz="1800" dirty="0" err="1"/>
              <a:t>Lösungsorientierte</a:t>
            </a:r>
            <a:r>
              <a:rPr lang="en-GB" sz="1800" dirty="0"/>
              <a:t> </a:t>
            </a:r>
            <a:r>
              <a:rPr lang="en-GB" sz="1800" dirty="0" err="1"/>
              <a:t>Verhaltensweisen</a:t>
            </a:r>
            <a:r>
              <a:rPr lang="en-GB" sz="1800" dirty="0"/>
              <a:t>, </a:t>
            </a:r>
            <a:r>
              <a:rPr lang="en-GB" sz="1800" dirty="0" err="1"/>
              <a:t>zum</a:t>
            </a:r>
            <a:r>
              <a:rPr lang="en-GB" sz="1800" dirty="0"/>
              <a:t> Beispiel Planung oder Suche nach nützlichen Informationen.</a:t>
            </a:r>
          </a:p>
          <a:p>
            <a:endParaRPr lang="en-US" sz="1800" dirty="0"/>
          </a:p>
        </p:txBody>
      </p:sp>
      <p:sp>
        <p:nvSpPr>
          <p:cNvPr id="15" name="Text Placeholder 14">
            <a:extLst>
              <a:ext uri="{FF2B5EF4-FFF2-40B4-BE49-F238E27FC236}">
                <a16:creationId xmlns:a16="http://schemas.microsoft.com/office/drawing/2014/main" id="{916741EA-C4C3-2943-9ED8-EA521E6F9D43}"/>
              </a:ext>
            </a:extLst>
          </p:cNvPr>
          <p:cNvSpPr>
            <a:spLocks noGrp="1"/>
          </p:cNvSpPr>
          <p:nvPr>
            <p:ph type="body" sz="quarter" idx="54"/>
          </p:nvPr>
        </p:nvSpPr>
        <p:spPr>
          <a:xfrm>
            <a:off x="4382647" y="3869570"/>
            <a:ext cx="7160276" cy="730066"/>
          </a:xfrm>
        </p:spPr>
        <p:txBody>
          <a:bodyPr/>
          <a:lstStyle/>
          <a:p>
            <a:r>
              <a:rPr lang="en-US" sz="2800" dirty="0"/>
              <a:t>Sagacity (</a:t>
            </a:r>
            <a:r>
              <a:rPr lang="en-US" sz="2800" dirty="0" err="1"/>
              <a:t>Klugheit</a:t>
            </a:r>
            <a:r>
              <a:rPr lang="en-US" sz="2800" dirty="0"/>
              <a:t>, </a:t>
            </a:r>
            <a:r>
              <a:rPr lang="en-US" sz="2800" dirty="0" err="1"/>
              <a:t>Scharfsinn</a:t>
            </a:r>
            <a:r>
              <a:rPr lang="en-US" sz="2800" dirty="0"/>
              <a:t>)</a:t>
            </a:r>
          </a:p>
          <a:p>
            <a:endParaRPr lang="en-US" sz="2800" dirty="0"/>
          </a:p>
        </p:txBody>
      </p:sp>
      <p:sp>
        <p:nvSpPr>
          <p:cNvPr id="16" name="Text Placeholder 15">
            <a:extLst>
              <a:ext uri="{FF2B5EF4-FFF2-40B4-BE49-F238E27FC236}">
                <a16:creationId xmlns:a16="http://schemas.microsoft.com/office/drawing/2014/main" id="{0F9CC369-FB0E-B146-AA56-923048664497}"/>
              </a:ext>
            </a:extLst>
          </p:cNvPr>
          <p:cNvSpPr>
            <a:spLocks noGrp="1"/>
          </p:cNvSpPr>
          <p:nvPr>
            <p:ph type="body" sz="quarter" idx="55"/>
          </p:nvPr>
        </p:nvSpPr>
        <p:spPr>
          <a:xfrm>
            <a:off x="4382650" y="4482418"/>
            <a:ext cx="7160273" cy="537088"/>
          </a:xfrm>
        </p:spPr>
        <p:txBody>
          <a:bodyPr/>
          <a:lstStyle/>
          <a:p>
            <a:r>
              <a:rPr lang="en-GB" sz="1800" dirty="0"/>
              <a:t>Weisheiten und Einsichten, die hilfreich gewesen sein könnten.</a:t>
            </a:r>
            <a:endParaRPr lang="en-US" sz="1800" dirty="0"/>
          </a:p>
        </p:txBody>
      </p:sp>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11</a:t>
            </a:fld>
            <a:endParaRPr lang="en-US" sz="800" dirty="0">
              <a:latin typeface="Calibri" panose="020F0502020204030204" pitchFamily="34" charset="0"/>
              <a:cs typeface="Calibri" panose="020F0502020204030204" pitchFamily="34" charset="0"/>
            </a:endParaRPr>
          </a:p>
        </p:txBody>
      </p:sp>
      <p:sp>
        <p:nvSpPr>
          <p:cNvPr id="4" name="Text Placeholder 12">
            <a:extLst>
              <a:ext uri="{FF2B5EF4-FFF2-40B4-BE49-F238E27FC236}">
                <a16:creationId xmlns:a16="http://schemas.microsoft.com/office/drawing/2014/main" id="{829637E5-43CC-4282-F051-FC51F3F81E7D}"/>
              </a:ext>
            </a:extLst>
          </p:cNvPr>
          <p:cNvSpPr txBox="1">
            <a:spLocks/>
          </p:cNvSpPr>
          <p:nvPr/>
        </p:nvSpPr>
        <p:spPr>
          <a:xfrm>
            <a:off x="4382650" y="2937809"/>
            <a:ext cx="7160273" cy="945874"/>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1800" dirty="0"/>
              <a:t>Methoden und Ansätze, die Sie eingesetzt haben, um mit schwierigen Gedanken und Gefühlen umzugehen</a:t>
            </a:r>
            <a:endParaRPr lang="en-US" sz="1800" dirty="0"/>
          </a:p>
          <a:p>
            <a:endParaRPr lang="en-US" sz="1800" dirty="0"/>
          </a:p>
        </p:txBody>
      </p:sp>
      <p:sp>
        <p:nvSpPr>
          <p:cNvPr id="5" name="Text Placeholder 9">
            <a:extLst>
              <a:ext uri="{FF2B5EF4-FFF2-40B4-BE49-F238E27FC236}">
                <a16:creationId xmlns:a16="http://schemas.microsoft.com/office/drawing/2014/main" id="{A553FB11-6842-AD37-48DD-F73B2174BAE5}"/>
              </a:ext>
            </a:extLst>
          </p:cNvPr>
          <p:cNvSpPr txBox="1">
            <a:spLocks/>
          </p:cNvSpPr>
          <p:nvPr/>
        </p:nvSpPr>
        <p:spPr>
          <a:xfrm>
            <a:off x="4327047" y="893970"/>
            <a:ext cx="7160276" cy="73006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800" dirty="0"/>
              <a:t>Support (</a:t>
            </a:r>
            <a:r>
              <a:rPr lang="en-US" sz="2800" dirty="0" err="1"/>
              <a:t>Unterstützung</a:t>
            </a:r>
            <a:r>
              <a:rPr lang="en-US" sz="2800" dirty="0"/>
              <a:t>)</a:t>
            </a:r>
          </a:p>
        </p:txBody>
      </p:sp>
      <p:sp>
        <p:nvSpPr>
          <p:cNvPr id="17" name="Text Placeholder 6">
            <a:extLst>
              <a:ext uri="{FF2B5EF4-FFF2-40B4-BE49-F238E27FC236}">
                <a16:creationId xmlns:a16="http://schemas.microsoft.com/office/drawing/2014/main" id="{8F8701E4-1DAF-471D-93CB-6A21E4E1F5F9}"/>
              </a:ext>
            </a:extLst>
          </p:cNvPr>
          <p:cNvSpPr txBox="1">
            <a:spLocks/>
          </p:cNvSpPr>
          <p:nvPr/>
        </p:nvSpPr>
        <p:spPr>
          <a:xfrm>
            <a:off x="4327047" y="160559"/>
            <a:ext cx="5902724" cy="808098"/>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rgbClr val="E97924"/>
                </a:solidFill>
              </a:rPr>
              <a:t>Die 4 S</a:t>
            </a:r>
            <a:endParaRPr lang="en-US" b="1" dirty="0"/>
          </a:p>
        </p:txBody>
      </p:sp>
      <p:pic>
        <p:nvPicPr>
          <p:cNvPr id="18" name="Picture Placeholder 16">
            <a:extLst>
              <a:ext uri="{FF2B5EF4-FFF2-40B4-BE49-F238E27FC236}">
                <a16:creationId xmlns:a16="http://schemas.microsoft.com/office/drawing/2014/main" id="{E5B5C962-59A0-424E-8E73-436CFD34782E}"/>
              </a:ext>
            </a:extLst>
          </p:cNvPr>
          <p:cNvPicPr>
            <a:picLocks noGrp="1" noChangeAspect="1"/>
          </p:cNvPicPr>
          <p:nvPr>
            <p:ph type="pic" sz="quarter" idx="57"/>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195" r="1195"/>
          <a:stretch>
            <a:fillRect/>
          </a:stretch>
        </p:blipFill>
        <p:spPr>
          <a:xfrm>
            <a:off x="501328" y="413959"/>
            <a:ext cx="2529327" cy="1727134"/>
          </a:xfrm>
        </p:spPr>
      </p:pic>
      <p:pic>
        <p:nvPicPr>
          <p:cNvPr id="19" name="Picture Placeholder 18">
            <a:extLst>
              <a:ext uri="{FF2B5EF4-FFF2-40B4-BE49-F238E27FC236}">
                <a16:creationId xmlns:a16="http://schemas.microsoft.com/office/drawing/2014/main" id="{657921D0-B9AF-4C15-BDF1-A98D9F418DE3}"/>
              </a:ext>
            </a:extLst>
          </p:cNvPr>
          <p:cNvPicPr>
            <a:picLocks noGrp="1" noChangeAspect="1"/>
          </p:cNvPicPr>
          <p:nvPr>
            <p:ph type="pic" sz="quarter" idx="58"/>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l="1195" r="1195"/>
          <a:stretch>
            <a:fillRect/>
          </a:stretch>
        </p:blipFill>
        <p:spPr>
          <a:xfrm>
            <a:off x="482278" y="2539396"/>
            <a:ext cx="2529327" cy="1727134"/>
          </a:xfrm>
        </p:spPr>
      </p:pic>
      <p:pic>
        <p:nvPicPr>
          <p:cNvPr id="20" name="Picture Placeholder 20">
            <a:extLst>
              <a:ext uri="{FF2B5EF4-FFF2-40B4-BE49-F238E27FC236}">
                <a16:creationId xmlns:a16="http://schemas.microsoft.com/office/drawing/2014/main" id="{D2B2B411-F98B-4434-9471-70EC9EEF55A3}"/>
              </a:ext>
            </a:extLst>
          </p:cNvPr>
          <p:cNvPicPr>
            <a:picLocks noGrp="1" noChangeAspect="1"/>
          </p:cNvPicPr>
          <p:nvPr>
            <p:ph type="pic" sz="quarter" idx="59"/>
          </p:nvPr>
        </p:nvPicPr>
        <p:blipFill>
          <a:blip r:embed="rId6" cstate="email">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t="27234" b="27234"/>
          <a:stretch>
            <a:fillRect/>
          </a:stretch>
        </p:blipFill>
        <p:spPr>
          <a:xfrm>
            <a:off x="463228" y="4672996"/>
            <a:ext cx="2529327" cy="1727134"/>
          </a:xfrm>
        </p:spPr>
      </p:pic>
    </p:spTree>
    <p:extLst>
      <p:ext uri="{BB962C8B-B14F-4D97-AF65-F5344CB8AC3E}">
        <p14:creationId xmlns:p14="http://schemas.microsoft.com/office/powerpoint/2010/main" val="2262895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96D070-92FB-19C0-0ED6-6AB76FDE85DF}"/>
              </a:ext>
            </a:extLst>
          </p:cNvPr>
          <p:cNvSpPr>
            <a:spLocks noGrp="1"/>
          </p:cNvSpPr>
          <p:nvPr>
            <p:ph type="body" sz="quarter" idx="48"/>
          </p:nvPr>
        </p:nvSpPr>
        <p:spPr>
          <a:xfrm>
            <a:off x="471638" y="772354"/>
            <a:ext cx="11136429" cy="1809979"/>
          </a:xfrm>
        </p:spPr>
        <p:txBody>
          <a:bodyPr/>
          <a:lstStyle/>
          <a:p>
            <a:r>
              <a:rPr lang="en-GB" dirty="0"/>
              <a:t>Bestimmen Sie anschließend eine aktuelle Herausforderung, die Sie mit Hilfe Ihres Resilienzplans bewältigen möchten. Füllen Sie das Raster aus.</a:t>
            </a:r>
          </a:p>
          <a:p>
            <a:endParaRPr lang="en-GB" dirty="0"/>
          </a:p>
          <a:p>
            <a:r>
              <a:rPr lang="de-DE" dirty="0"/>
              <a:t>Resilienz ist wie viele andere Fähigkeiten oder Talente: Um eine wirklich bedeutungsvolle Resilienz aufzubauen, muss sie aktiv praktiziert werden.</a:t>
            </a:r>
            <a:endParaRPr lang="en-GB" dirty="0"/>
          </a:p>
        </p:txBody>
      </p:sp>
      <p:sp>
        <p:nvSpPr>
          <p:cNvPr id="4" name="Slide Number Placeholder 2">
            <a:extLst>
              <a:ext uri="{FF2B5EF4-FFF2-40B4-BE49-F238E27FC236}">
                <a16:creationId xmlns:a16="http://schemas.microsoft.com/office/drawing/2014/main" id="{49B49AD6-2E7C-70BF-4F5C-57EAB519F314}"/>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12</a:t>
            </a:fld>
            <a:endParaRPr lang="en-US" sz="800" dirty="0">
              <a:latin typeface="Calibri" panose="020F0502020204030204" pitchFamily="34" charset="0"/>
              <a:cs typeface="Calibri" panose="020F0502020204030204" pitchFamily="34" charset="0"/>
            </a:endParaRPr>
          </a:p>
        </p:txBody>
      </p:sp>
      <p:pic>
        <p:nvPicPr>
          <p:cNvPr id="6" name="Picture 5" descr="A diagram of a diagram&#10;&#10;Description automatically generated with medium confidence">
            <a:extLst>
              <a:ext uri="{FF2B5EF4-FFF2-40B4-BE49-F238E27FC236}">
                <a16:creationId xmlns:a16="http://schemas.microsoft.com/office/drawing/2014/main" id="{31A215BD-1024-3553-9CDF-872D60B4CA9F}"/>
              </a:ext>
            </a:extLst>
          </p:cNvPr>
          <p:cNvPicPr>
            <a:picLocks noChangeAspect="1"/>
          </p:cNvPicPr>
          <p:nvPr/>
        </p:nvPicPr>
        <p:blipFill>
          <a:blip r:embed="rId2"/>
          <a:stretch>
            <a:fillRect/>
          </a:stretch>
        </p:blipFill>
        <p:spPr>
          <a:xfrm>
            <a:off x="2343150" y="2940608"/>
            <a:ext cx="7505700" cy="3533775"/>
          </a:xfrm>
          <a:prstGeom prst="rect">
            <a:avLst/>
          </a:prstGeom>
        </p:spPr>
      </p:pic>
    </p:spTree>
    <p:extLst>
      <p:ext uri="{BB962C8B-B14F-4D97-AF65-F5344CB8AC3E}">
        <p14:creationId xmlns:p14="http://schemas.microsoft.com/office/powerpoint/2010/main" val="3294981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02</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a:t>Interkulturelle Kommunikation</a:t>
            </a:r>
          </a:p>
        </p:txBody>
      </p:sp>
      <p:grpSp>
        <p:nvGrpSpPr>
          <p:cNvPr id="4" name="Group 3">
            <a:extLst>
              <a:ext uri="{FF2B5EF4-FFF2-40B4-BE49-F238E27FC236}">
                <a16:creationId xmlns:a16="http://schemas.microsoft.com/office/drawing/2014/main" id="{96E3C99D-23F0-9EBD-6937-2E29E124896C}"/>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333C486F-94D5-5F08-8853-8A4A3CDEF34D}"/>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A413BE2F-44A0-017E-59CA-DE88CFE35B3C}"/>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ECAAE5-318F-6926-82F6-51930BAE6F1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10" name="Picture Placeholder 12">
            <a:extLst>
              <a:ext uri="{FF2B5EF4-FFF2-40B4-BE49-F238E27FC236}">
                <a16:creationId xmlns:a16="http://schemas.microsoft.com/office/drawing/2014/main" id="{B3F54037-251B-462E-B55F-E30D4A88EE72}"/>
              </a:ext>
            </a:extLst>
          </p:cNvPr>
          <p:cNvPicPr>
            <a:picLocks noGrp="1" noChangeAspect="1"/>
          </p:cNvPicPr>
          <p:nvPr>
            <p:ph type="pic" sz="quarter" idx="21"/>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30258" r="13208"/>
          <a:stretch/>
        </p:blipFill>
        <p:spPr>
          <a:xfrm>
            <a:off x="6841657" y="0"/>
            <a:ext cx="5364392" cy="6325815"/>
          </a:xfrm>
        </p:spPr>
      </p:pic>
    </p:spTree>
    <p:extLst>
      <p:ext uri="{BB962C8B-B14F-4D97-AF65-F5344CB8AC3E}">
        <p14:creationId xmlns:p14="http://schemas.microsoft.com/office/powerpoint/2010/main" val="928554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0" y="704299"/>
            <a:ext cx="10483431" cy="804265"/>
          </a:xfrm>
        </p:spPr>
        <p:txBody>
          <a:bodyPr/>
          <a:lstStyle/>
          <a:p>
            <a:r>
              <a:rPr lang="en-US" dirty="0"/>
              <a:t>Was verstehen wir unter interkultureller Kommunikation?</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p:txBody>
          <a:bodyPr/>
          <a:lstStyle/>
          <a:p>
            <a:r>
              <a:rPr lang="en-GB" dirty="0"/>
              <a:t>Interkulturelle Kommunikation bezieht sich auf die Kommunikation zwischen Menschen, die sich in einem der folgenden Bereiche unterscheiden: </a:t>
            </a:r>
          </a:p>
          <a:p>
            <a:pPr marL="342900" indent="-342900">
              <a:buFont typeface="Wingdings" panose="05000000000000000000" pitchFamily="2" charset="2"/>
              <a:buChar char="ü"/>
            </a:pPr>
            <a:r>
              <a:rPr lang="en-GB" dirty="0"/>
              <a:t>Arbeitsstil</a:t>
            </a:r>
          </a:p>
          <a:p>
            <a:pPr marL="342900" indent="-342900">
              <a:buFont typeface="Wingdings" panose="05000000000000000000" pitchFamily="2" charset="2"/>
              <a:buChar char="ü"/>
            </a:pPr>
            <a:r>
              <a:rPr lang="en-GB" dirty="0"/>
              <a:t>Alter</a:t>
            </a:r>
          </a:p>
          <a:p>
            <a:pPr marL="342900" indent="-342900">
              <a:buFont typeface="Wingdings" panose="05000000000000000000" pitchFamily="2" charset="2"/>
              <a:buChar char="ü"/>
            </a:pPr>
            <a:r>
              <a:rPr lang="en-GB" dirty="0"/>
              <a:t>Nationalität/Ethnizität</a:t>
            </a:r>
          </a:p>
          <a:p>
            <a:pPr marL="342900" indent="-342900">
              <a:buFont typeface="Wingdings" panose="05000000000000000000" pitchFamily="2" charset="2"/>
              <a:buChar char="ü"/>
            </a:pPr>
            <a:r>
              <a:rPr lang="en-GB" dirty="0" err="1"/>
              <a:t>Geschlecht</a:t>
            </a:r>
            <a:endParaRPr lang="en-GB" dirty="0"/>
          </a:p>
          <a:p>
            <a:pPr marL="342900" indent="-342900">
              <a:buFont typeface="Wingdings" panose="05000000000000000000" pitchFamily="2" charset="2"/>
              <a:buChar char="ü"/>
            </a:pPr>
            <a:r>
              <a:rPr lang="en-GB" dirty="0"/>
              <a:t>Sexuelle Orientierung </a:t>
            </a:r>
          </a:p>
          <a:p>
            <a:endParaRPr lang="en-GB" dirty="0"/>
          </a:p>
          <a:p>
            <a:r>
              <a:rPr lang="en-GB" dirty="0"/>
              <a:t>Interkulturelle Kommunikation kann sich auch auf Versuche beziehen, kulturelle Unterschiede durch Sprache, Gesten oder Körpersprache auszutauschen, zu verhandeln und zu vermitteln. </a:t>
            </a:r>
            <a:endParaRPr lang="en-US"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14</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628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59B8471-04D3-9F4E-82BB-AEB6E1AC3D1D}"/>
              </a:ext>
            </a:extLst>
          </p:cNvPr>
          <p:cNvSpPr>
            <a:spLocks noGrp="1"/>
          </p:cNvSpPr>
          <p:nvPr>
            <p:ph type="body" sz="quarter" idx="30"/>
          </p:nvPr>
        </p:nvSpPr>
        <p:spPr/>
        <p:txBody>
          <a:bodyPr/>
          <a:lstStyle/>
          <a:p>
            <a:r>
              <a:rPr lang="en-US" dirty="0"/>
              <a:t>Video: </a:t>
            </a:r>
            <a:r>
              <a:rPr lang="en-US" dirty="0" err="1"/>
              <a:t>Inerkulturelle</a:t>
            </a:r>
            <a:r>
              <a:rPr lang="en-US" dirty="0"/>
              <a:t> </a:t>
            </a:r>
            <a:r>
              <a:rPr lang="en-US" dirty="0" err="1"/>
              <a:t>Kommunikation</a:t>
            </a:r>
            <a:endParaRPr lang="en-US" dirty="0"/>
          </a:p>
          <a:p>
            <a:endParaRPr lang="en-US" dirty="0"/>
          </a:p>
        </p:txBody>
      </p:sp>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p:txBody>
          <a:bodyPr/>
          <a:lstStyle/>
          <a:p>
            <a:r>
              <a:rPr lang="en-US" sz="3600" b="1" dirty="0"/>
              <a:t>Sehen Sie sich dieses Video an!</a:t>
            </a:r>
          </a:p>
          <a:p>
            <a:r>
              <a:rPr lang="en-US" dirty="0"/>
              <a:t>Erfahren Sie mehr über interkulturelle Kommunikation in der Wirtschaft.</a:t>
            </a:r>
          </a:p>
          <a:p>
            <a:endParaRPr lang="en-US" dirty="0"/>
          </a:p>
          <a:p>
            <a:endParaRPr lang="en-US" dirty="0"/>
          </a:p>
          <a:p>
            <a:endParaRPr lang="en-US" dirty="0"/>
          </a:p>
          <a:p>
            <a:endParaRPr lang="en-US" dirty="0"/>
          </a:p>
          <a:p>
            <a:endParaRPr lang="en-US" dirty="0"/>
          </a:p>
          <a:p>
            <a:endParaRPr lang="en-US" b="1" dirty="0"/>
          </a:p>
          <a:p>
            <a:endParaRPr lang="en-US" b="1" dirty="0"/>
          </a:p>
          <a:p>
            <a:endParaRPr lang="en-US" b="1" dirty="0"/>
          </a:p>
        </p:txBody>
      </p:sp>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294967295"/>
          </p:nvPr>
        </p:nvSpPr>
        <p:spPr>
          <a:xfrm>
            <a:off x="11615738" y="11445875"/>
            <a:ext cx="576262" cy="428625"/>
          </a:xfrm>
          <a:prstGeom prst="rect">
            <a:avLst/>
          </a:prstGeom>
        </p:spPr>
        <p:txBody>
          <a:bodyPr/>
          <a:lstStyle/>
          <a:p>
            <a:fld id="{CB2079F2-58AF-ED44-82D7-E04B2F6FD686}" type="slidenum">
              <a:rPr lang="en-US" smtClean="0"/>
              <a:t>15</a:t>
            </a:fld>
            <a:endParaRPr lang="en-US" dirty="0"/>
          </a:p>
        </p:txBody>
      </p:sp>
      <p:sp>
        <p:nvSpPr>
          <p:cNvPr id="2" name="Slide Number Placeholder 2">
            <a:extLst>
              <a:ext uri="{FF2B5EF4-FFF2-40B4-BE49-F238E27FC236}">
                <a16:creationId xmlns:a16="http://schemas.microsoft.com/office/drawing/2014/main" id="{4BADA2D4-D20B-39BC-88B0-4A927D86CD9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15</a:t>
            </a:fld>
            <a:endParaRPr lang="en-US" sz="800" dirty="0">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3D2E8262-C4EE-52DC-4C40-9F86F19447B5}"/>
              </a:ext>
            </a:extLst>
          </p:cNvPr>
          <p:cNvGrpSpPr/>
          <p:nvPr/>
        </p:nvGrpSpPr>
        <p:grpSpPr>
          <a:xfrm>
            <a:off x="8890152" y="3429000"/>
            <a:ext cx="3301849" cy="2344418"/>
            <a:chOff x="8890152" y="3429000"/>
            <a:chExt cx="3301849" cy="2344418"/>
          </a:xfrm>
        </p:grpSpPr>
        <p:sp>
          <p:nvSpPr>
            <p:cNvPr id="15" name="Freeform 14">
              <a:extLst>
                <a:ext uri="{FF2B5EF4-FFF2-40B4-BE49-F238E27FC236}">
                  <a16:creationId xmlns:a16="http://schemas.microsoft.com/office/drawing/2014/main" id="{D7B42B9A-575C-FA8A-A53F-BBF60B4F7D3A}"/>
                </a:ext>
              </a:extLst>
            </p:cNvPr>
            <p:cNvSpPr/>
            <p:nvPr userDrawn="1"/>
          </p:nvSpPr>
          <p:spPr>
            <a:xfrm>
              <a:off x="8890152" y="3840660"/>
              <a:ext cx="621852" cy="1932758"/>
            </a:xfrm>
            <a:custGeom>
              <a:avLst/>
              <a:gdLst>
                <a:gd name="connsiteX0" fmla="*/ 276065 w 621852"/>
                <a:gd name="connsiteY0" fmla="*/ 153 h 1932758"/>
                <a:gd name="connsiteX1" fmla="*/ 611576 w 621852"/>
                <a:gd name="connsiteY1" fmla="*/ 376379 h 1932758"/>
                <a:gd name="connsiteX2" fmla="*/ 611576 w 621852"/>
                <a:gd name="connsiteY2" fmla="*/ 757688 h 1932758"/>
                <a:gd name="connsiteX3" fmla="*/ 509906 w 621852"/>
                <a:gd name="connsiteY3" fmla="*/ 1759258 h 1932758"/>
                <a:gd name="connsiteX4" fmla="*/ 506471 w 621852"/>
                <a:gd name="connsiteY4" fmla="*/ 1904712 h 1932758"/>
                <a:gd name="connsiteX5" fmla="*/ 506780 w 621852"/>
                <a:gd name="connsiteY5" fmla="*/ 1932758 h 1932758"/>
                <a:gd name="connsiteX6" fmla="*/ 0 w 621852"/>
                <a:gd name="connsiteY6" fmla="*/ 1932758 h 1932758"/>
                <a:gd name="connsiteX7" fmla="*/ 1238 w 621852"/>
                <a:gd name="connsiteY7" fmla="*/ 1868727 h 1932758"/>
                <a:gd name="connsiteX8" fmla="*/ 42224 w 621852"/>
                <a:gd name="connsiteY8" fmla="*/ 1627072 h 1932758"/>
                <a:gd name="connsiteX9" fmla="*/ 204898 w 621852"/>
                <a:gd name="connsiteY9" fmla="*/ 950884 h 1932758"/>
                <a:gd name="connsiteX10" fmla="*/ 179479 w 621852"/>
                <a:gd name="connsiteY10" fmla="*/ 254360 h 1932758"/>
                <a:gd name="connsiteX11" fmla="*/ 276065 w 621852"/>
                <a:gd name="connsiteY11" fmla="*/ 153 h 193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852" h="1932758">
                  <a:moveTo>
                    <a:pt x="276065" y="153"/>
                  </a:moveTo>
                  <a:cubicBezTo>
                    <a:pt x="484489" y="10321"/>
                    <a:pt x="581075" y="188267"/>
                    <a:pt x="611576" y="376379"/>
                  </a:cubicBezTo>
                  <a:cubicBezTo>
                    <a:pt x="631911" y="503481"/>
                    <a:pt x="616659" y="630583"/>
                    <a:pt x="611576" y="757688"/>
                  </a:cubicBezTo>
                  <a:cubicBezTo>
                    <a:pt x="606492" y="813614"/>
                    <a:pt x="525157" y="1261016"/>
                    <a:pt x="509906" y="1759258"/>
                  </a:cubicBezTo>
                  <a:cubicBezTo>
                    <a:pt x="508000" y="1806286"/>
                    <a:pt x="506809" y="1854824"/>
                    <a:pt x="506471" y="1904712"/>
                  </a:cubicBezTo>
                  <a:lnTo>
                    <a:pt x="506780" y="1932758"/>
                  </a:lnTo>
                  <a:lnTo>
                    <a:pt x="0" y="1932758"/>
                  </a:lnTo>
                  <a:lnTo>
                    <a:pt x="1238" y="1868727"/>
                  </a:lnTo>
                  <a:cubicBezTo>
                    <a:pt x="9181" y="1786904"/>
                    <a:pt x="23161" y="1705876"/>
                    <a:pt x="42224" y="1627072"/>
                  </a:cubicBezTo>
                  <a:cubicBezTo>
                    <a:pt x="98144" y="1403370"/>
                    <a:pt x="179479" y="1179669"/>
                    <a:pt x="204898" y="950884"/>
                  </a:cubicBezTo>
                  <a:cubicBezTo>
                    <a:pt x="230315" y="722098"/>
                    <a:pt x="220147" y="483145"/>
                    <a:pt x="179479" y="254360"/>
                  </a:cubicBezTo>
                  <a:cubicBezTo>
                    <a:pt x="159146" y="117087"/>
                    <a:pt x="87977" y="-4931"/>
                    <a:pt x="276065" y="15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19" name="Freeform 18">
              <a:extLst>
                <a:ext uri="{FF2B5EF4-FFF2-40B4-BE49-F238E27FC236}">
                  <a16:creationId xmlns:a16="http://schemas.microsoft.com/office/drawing/2014/main" id="{EB51B333-C434-61BA-47D0-5D0098898548}"/>
                </a:ext>
              </a:extLst>
            </p:cNvPr>
            <p:cNvSpPr/>
            <p:nvPr userDrawn="1"/>
          </p:nvSpPr>
          <p:spPr>
            <a:xfrm>
              <a:off x="10029678" y="5657751"/>
              <a:ext cx="2162322" cy="115667"/>
            </a:xfrm>
            <a:custGeom>
              <a:avLst/>
              <a:gdLst>
                <a:gd name="connsiteX0" fmla="*/ 122338 w 2162322"/>
                <a:gd name="connsiteY0" fmla="*/ 78724 h 115667"/>
                <a:gd name="connsiteX1" fmla="*/ 224405 w 2162322"/>
                <a:gd name="connsiteY1" fmla="*/ 99775 h 115667"/>
                <a:gd name="connsiteX2" fmla="*/ 251121 w 2162322"/>
                <a:gd name="connsiteY2" fmla="*/ 115667 h 115667"/>
                <a:gd name="connsiteX3" fmla="*/ 0 w 2162322"/>
                <a:gd name="connsiteY3" fmla="*/ 115667 h 115667"/>
                <a:gd name="connsiteX4" fmla="*/ 21701 w 2162322"/>
                <a:gd name="connsiteY4" fmla="*/ 102954 h 115667"/>
                <a:gd name="connsiteX5" fmla="*/ 122338 w 2162322"/>
                <a:gd name="connsiteY5" fmla="*/ 78724 h 115667"/>
                <a:gd name="connsiteX6" fmla="*/ 2048425 w 2162322"/>
                <a:gd name="connsiteY6" fmla="*/ 0 h 115667"/>
                <a:gd name="connsiteX7" fmla="*/ 2162322 w 2162322"/>
                <a:gd name="connsiteY7" fmla="*/ 3072 h 115667"/>
                <a:gd name="connsiteX8" fmla="*/ 2162322 w 2162322"/>
                <a:gd name="connsiteY8" fmla="*/ 115667 h 115667"/>
                <a:gd name="connsiteX9" fmla="*/ 1721788 w 2162322"/>
                <a:gd name="connsiteY9" fmla="*/ 115667 h 115667"/>
                <a:gd name="connsiteX10" fmla="*/ 1820303 w 2162322"/>
                <a:gd name="connsiteY10" fmla="*/ 60374 h 115667"/>
                <a:gd name="connsiteX11" fmla="*/ 2048425 w 2162322"/>
                <a:gd name="connsiteY11" fmla="*/ 0 h 11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2322" h="115667">
                  <a:moveTo>
                    <a:pt x="122338" y="78724"/>
                  </a:moveTo>
                  <a:cubicBezTo>
                    <a:pt x="156731" y="77850"/>
                    <a:pt x="191362" y="84523"/>
                    <a:pt x="224405" y="99775"/>
                  </a:cubicBezTo>
                  <a:lnTo>
                    <a:pt x="251121" y="115667"/>
                  </a:lnTo>
                  <a:lnTo>
                    <a:pt x="0" y="115667"/>
                  </a:lnTo>
                  <a:lnTo>
                    <a:pt x="21701" y="102954"/>
                  </a:lnTo>
                  <a:cubicBezTo>
                    <a:pt x="53790" y="88019"/>
                    <a:pt x="87945" y="79598"/>
                    <a:pt x="122338" y="78724"/>
                  </a:cubicBezTo>
                  <a:close/>
                  <a:moveTo>
                    <a:pt x="2048425" y="0"/>
                  </a:moveTo>
                  <a:lnTo>
                    <a:pt x="2162322" y="3072"/>
                  </a:lnTo>
                  <a:lnTo>
                    <a:pt x="2162322" y="115667"/>
                  </a:lnTo>
                  <a:lnTo>
                    <a:pt x="1721788" y="115667"/>
                  </a:lnTo>
                  <a:lnTo>
                    <a:pt x="1820303" y="60374"/>
                  </a:lnTo>
                  <a:cubicBezTo>
                    <a:pt x="1893378" y="26692"/>
                    <a:pt x="1970266" y="5720"/>
                    <a:pt x="2048425" y="0"/>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21" name="Freeform 20">
              <a:extLst>
                <a:ext uri="{FF2B5EF4-FFF2-40B4-BE49-F238E27FC236}">
                  <a16:creationId xmlns:a16="http://schemas.microsoft.com/office/drawing/2014/main" id="{3CABA13C-936F-E73C-54A2-2B65D7368272}"/>
                </a:ext>
              </a:extLst>
            </p:cNvPr>
            <p:cNvSpPr/>
            <p:nvPr userDrawn="1"/>
          </p:nvSpPr>
          <p:spPr>
            <a:xfrm>
              <a:off x="9557646" y="3429000"/>
              <a:ext cx="2634355" cy="2302264"/>
            </a:xfrm>
            <a:custGeom>
              <a:avLst/>
              <a:gdLst>
                <a:gd name="connsiteX0" fmla="*/ 1595709 w 2634355"/>
                <a:gd name="connsiteY0" fmla="*/ 546 h 2302264"/>
                <a:gd name="connsiteX1" fmla="*/ 1718219 w 2634355"/>
                <a:gd name="connsiteY1" fmla="*/ 40674 h 2302264"/>
                <a:gd name="connsiteX2" fmla="*/ 1728386 w 2634355"/>
                <a:gd name="connsiteY2" fmla="*/ 350804 h 2302264"/>
                <a:gd name="connsiteX3" fmla="*/ 1113285 w 2634355"/>
                <a:gd name="connsiteY3" fmla="*/ 1342208 h 2302264"/>
                <a:gd name="connsiteX4" fmla="*/ 1103118 w 2634355"/>
                <a:gd name="connsiteY4" fmla="*/ 1459143 h 2302264"/>
                <a:gd name="connsiteX5" fmla="*/ 1265789 w 2634355"/>
                <a:gd name="connsiteY5" fmla="*/ 1418469 h 2302264"/>
                <a:gd name="connsiteX6" fmla="*/ 2287569 w 2634355"/>
                <a:gd name="connsiteY6" fmla="*/ 289795 h 2302264"/>
                <a:gd name="connsiteX7" fmla="*/ 2567163 w 2634355"/>
                <a:gd name="connsiteY7" fmla="*/ 223701 h 2302264"/>
                <a:gd name="connsiteX8" fmla="*/ 2620539 w 2634355"/>
                <a:gd name="connsiteY8" fmla="*/ 275177 h 2302264"/>
                <a:gd name="connsiteX9" fmla="*/ 2634355 w 2634355"/>
                <a:gd name="connsiteY9" fmla="*/ 317786 h 2302264"/>
                <a:gd name="connsiteX10" fmla="*/ 2634355 w 2634355"/>
                <a:gd name="connsiteY10" fmla="*/ 458221 h 2302264"/>
                <a:gd name="connsiteX11" fmla="*/ 2627528 w 2634355"/>
                <a:gd name="connsiteY11" fmla="*/ 485533 h 2302264"/>
                <a:gd name="connsiteX12" fmla="*/ 2562079 w 2634355"/>
                <a:gd name="connsiteY12" fmla="*/ 610095 h 2302264"/>
                <a:gd name="connsiteX13" fmla="*/ 1911393 w 2634355"/>
                <a:gd name="connsiteY13" fmla="*/ 1357460 h 2302264"/>
                <a:gd name="connsiteX14" fmla="*/ 1565715 w 2634355"/>
                <a:gd name="connsiteY14" fmla="*/ 1733685 h 2302264"/>
                <a:gd name="connsiteX15" fmla="*/ 1647052 w 2634355"/>
                <a:gd name="connsiteY15" fmla="*/ 1942132 h 2302264"/>
                <a:gd name="connsiteX16" fmla="*/ 1850389 w 2634355"/>
                <a:gd name="connsiteY16" fmla="*/ 1799778 h 2302264"/>
                <a:gd name="connsiteX17" fmla="*/ 2409575 w 2634355"/>
                <a:gd name="connsiteY17" fmla="*/ 1337124 h 2302264"/>
                <a:gd name="connsiteX18" fmla="*/ 2607831 w 2634355"/>
                <a:gd name="connsiteY18" fmla="*/ 1215106 h 2302264"/>
                <a:gd name="connsiteX19" fmla="*/ 2634355 w 2634355"/>
                <a:gd name="connsiteY19" fmla="*/ 1211326 h 2302264"/>
                <a:gd name="connsiteX20" fmla="*/ 2634355 w 2634355"/>
                <a:gd name="connsiteY20" fmla="*/ 1689785 h 2302264"/>
                <a:gd name="connsiteX21" fmla="*/ 2631024 w 2634355"/>
                <a:gd name="connsiteY21" fmla="*/ 1693330 h 2302264"/>
                <a:gd name="connsiteX22" fmla="*/ 2170651 w 2634355"/>
                <a:gd name="connsiteY22" fmla="*/ 2033648 h 2302264"/>
                <a:gd name="connsiteX23" fmla="*/ 1570799 w 2634355"/>
                <a:gd name="connsiteY23" fmla="*/ 2277684 h 2302264"/>
                <a:gd name="connsiteX24" fmla="*/ 701522 w 2634355"/>
                <a:gd name="connsiteY24" fmla="*/ 2201424 h 2302264"/>
                <a:gd name="connsiteX25" fmla="*/ 1052281 w 2634355"/>
                <a:gd name="connsiteY25" fmla="*/ 1921797 h 2302264"/>
                <a:gd name="connsiteX26" fmla="*/ 859109 w 2634355"/>
                <a:gd name="connsiteY26" fmla="*/ 1413385 h 2302264"/>
                <a:gd name="connsiteX27" fmla="*/ 381263 w 2634355"/>
                <a:gd name="connsiteY27" fmla="*/ 1677760 h 2302264"/>
                <a:gd name="connsiteX28" fmla="*/ 396512 w 2634355"/>
                <a:gd name="connsiteY28" fmla="*/ 2023480 h 2302264"/>
                <a:gd name="connsiteX29" fmla="*/ 0 w 2634355"/>
                <a:gd name="connsiteY29" fmla="*/ 1459143 h 2302264"/>
                <a:gd name="connsiteX30" fmla="*/ 284677 w 2634355"/>
                <a:gd name="connsiteY30" fmla="*/ 1525236 h 2302264"/>
                <a:gd name="connsiteX31" fmla="*/ 793024 w 2634355"/>
                <a:gd name="connsiteY31" fmla="*/ 1001572 h 2302264"/>
                <a:gd name="connsiteX32" fmla="*/ 1377627 w 2634355"/>
                <a:gd name="connsiteY32" fmla="*/ 101683 h 2302264"/>
                <a:gd name="connsiteX33" fmla="*/ 1595709 w 2634355"/>
                <a:gd name="connsiteY33" fmla="*/ 546 h 23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34355" h="2302264">
                  <a:moveTo>
                    <a:pt x="1595709" y="546"/>
                  </a:moveTo>
                  <a:cubicBezTo>
                    <a:pt x="1641014" y="-2701"/>
                    <a:pt x="1683905" y="8262"/>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68907" y="228785"/>
                    <a:pt x="2475658" y="167776"/>
                    <a:pt x="2567163" y="223701"/>
                  </a:cubicBezTo>
                  <a:cubicBezTo>
                    <a:pt x="2590037" y="236411"/>
                    <a:pt x="2607830" y="254205"/>
                    <a:pt x="2620539" y="275177"/>
                  </a:cubicBezTo>
                  <a:lnTo>
                    <a:pt x="2634355" y="317786"/>
                  </a:lnTo>
                  <a:lnTo>
                    <a:pt x="2634355" y="458221"/>
                  </a:lnTo>
                  <a:lnTo>
                    <a:pt x="2627528" y="485533"/>
                  </a:lnTo>
                  <a:cubicBezTo>
                    <a:pt x="2611642" y="528748"/>
                    <a:pt x="2587495" y="569421"/>
                    <a:pt x="2562079" y="610095"/>
                  </a:cubicBezTo>
                  <a:cubicBezTo>
                    <a:pt x="2389239" y="889722"/>
                    <a:pt x="2145231" y="1128675"/>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cubicBezTo>
                    <a:pt x="2470577" y="1286283"/>
                    <a:pt x="2531578" y="1235441"/>
                    <a:pt x="2607831" y="1215106"/>
                  </a:cubicBezTo>
                  <a:lnTo>
                    <a:pt x="2634355" y="1211326"/>
                  </a:lnTo>
                  <a:lnTo>
                    <a:pt x="2634355" y="1689785"/>
                  </a:lnTo>
                  <a:lnTo>
                    <a:pt x="2631024" y="1693330"/>
                  </a:lnTo>
                  <a:cubicBezTo>
                    <a:pt x="2491863" y="1821068"/>
                    <a:pt x="2326967" y="1923067"/>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37993" y="50841"/>
                    <a:pt x="1520202" y="5958"/>
                    <a:pt x="1595709" y="546"/>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grpSp>
      <p:pic>
        <p:nvPicPr>
          <p:cNvPr id="4" name="Graphic 3" descr="Eyes with solid fill">
            <a:extLst>
              <a:ext uri="{FF2B5EF4-FFF2-40B4-BE49-F238E27FC236}">
                <a16:creationId xmlns:a16="http://schemas.microsoft.com/office/drawing/2014/main" id="{397881C2-AD3E-2DF0-D3A9-89006A637D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20295" y="1203445"/>
            <a:ext cx="1081161" cy="1047979"/>
          </a:xfrm>
          <a:prstGeom prst="rect">
            <a:avLst/>
          </a:prstGeom>
        </p:spPr>
      </p:pic>
      <p:pic>
        <p:nvPicPr>
          <p:cNvPr id="13" name="Picture Placeholder 6">
            <a:hlinkClick r:id="rId4"/>
            <a:extLst>
              <a:ext uri="{FF2B5EF4-FFF2-40B4-BE49-F238E27FC236}">
                <a16:creationId xmlns:a16="http://schemas.microsoft.com/office/drawing/2014/main" id="{EEDE835C-41D7-440B-A126-730D5A04CFA9}"/>
              </a:ext>
            </a:extLst>
          </p:cNvPr>
          <p:cNvPicPr>
            <a:picLocks noGrp="1" noChangeAspect="1"/>
          </p:cNvPicPr>
          <p:nvPr>
            <p:ph type="pic" sz="quarter" idx="10"/>
          </p:nvPr>
        </p:nvPicPr>
        <p:blipFill>
          <a:blip r:embed="rId5" cstate="email">
            <a:extLst>
              <a:ext uri="{28A0092B-C50C-407E-A947-70E740481C1C}">
                <a14:useLocalDpi xmlns:a14="http://schemas.microsoft.com/office/drawing/2010/main"/>
              </a:ext>
            </a:extLst>
          </a:blip>
          <a:srcRect l="4988" r="4988"/>
          <a:stretch/>
        </p:blipFill>
        <p:spPr>
          <a:xfrm>
            <a:off x="0" y="3153842"/>
            <a:ext cx="4642477" cy="2880154"/>
          </a:xfrm>
        </p:spPr>
      </p:pic>
    </p:spTree>
    <p:extLst>
      <p:ext uri="{BB962C8B-B14F-4D97-AF65-F5344CB8AC3E}">
        <p14:creationId xmlns:p14="http://schemas.microsoft.com/office/powerpoint/2010/main" val="3050761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16</a:t>
            </a:fld>
            <a:endParaRPr lang="en-US" dirty="0"/>
          </a:p>
        </p:txBody>
      </p:sp>
      <p:sp>
        <p:nvSpPr>
          <p:cNvPr id="16" name="TextBox 15">
            <a:extLst>
              <a:ext uri="{FF2B5EF4-FFF2-40B4-BE49-F238E27FC236}">
                <a16:creationId xmlns:a16="http://schemas.microsoft.com/office/drawing/2014/main" id="{4E996327-03C2-E6FB-EC6F-4467F2C1C952}"/>
              </a:ext>
            </a:extLst>
          </p:cNvPr>
          <p:cNvSpPr txBox="1"/>
          <p:nvPr/>
        </p:nvSpPr>
        <p:spPr>
          <a:xfrm>
            <a:off x="3744310" y="471214"/>
            <a:ext cx="8236195" cy="6586418"/>
          </a:xfrm>
          <a:prstGeom prst="rect">
            <a:avLst/>
          </a:prstGeom>
          <a:noFill/>
        </p:spPr>
        <p:txBody>
          <a:bodyPr wrap="square" rtlCol="0">
            <a:spAutoFit/>
          </a:bodyPr>
          <a:lstStyle/>
          <a:p>
            <a:r>
              <a:rPr lang="en-GB" sz="2000" b="1" dirty="0" err="1">
                <a:solidFill>
                  <a:srgbClr val="915F9E"/>
                </a:solidFill>
                <a:latin typeface="Calibri" panose="020F0502020204030204" pitchFamily="34" charset="0"/>
                <a:ea typeface="Calibri" panose="020F0502020204030204" pitchFamily="34" charset="0"/>
                <a:cs typeface="Calibri" panose="020F0502020204030204" pitchFamily="34" charset="0"/>
              </a:rPr>
              <a:t>Mamobo Ogoro </a:t>
            </a:r>
            <a:r>
              <a:rPr lang="en-GB" sz="2000" dirty="0">
                <a:latin typeface="Calibri" panose="020F0502020204030204" pitchFamily="34" charset="0"/>
                <a:ea typeface="Calibri" panose="020F0502020204030204" pitchFamily="34" charset="0"/>
                <a:cs typeface="Calibri" panose="020F0502020204030204" pitchFamily="34" charset="0"/>
              </a:rPr>
              <a:t>ist eine Sozialunternehmerin mit Sitz in Dublin, Irland. Ihr Unternehmen Gorm hat die Vision, ein Verständnis dafür zu schaffen, dass </a:t>
            </a:r>
            <a:r>
              <a:rPr lang="en-GB" sz="2000" dirty="0" err="1">
                <a:latin typeface="Calibri" panose="020F0502020204030204" pitchFamily="34" charset="0"/>
                <a:ea typeface="Calibri" panose="020F0502020204030204" pitchFamily="34" charset="0"/>
                <a:cs typeface="Calibri" panose="020F0502020204030204" pitchFamily="34" charset="0"/>
              </a:rPr>
              <a:t>Unterschiede</a:t>
            </a:r>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dirty="0" err="1">
                <a:latin typeface="Calibri" panose="020F0502020204030204" pitchFamily="34" charset="0"/>
                <a:ea typeface="Calibri" panose="020F0502020204030204" pitchFamily="34" charset="0"/>
                <a:cs typeface="Calibri" panose="020F0502020204030204" pitchFamily="34" charset="0"/>
              </a:rPr>
              <a:t>uns</a:t>
            </a:r>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dirty="0" err="1">
                <a:latin typeface="Calibri" panose="020F0502020204030204" pitchFamily="34" charset="0"/>
                <a:ea typeface="Calibri" panose="020F0502020204030204" pitchFamily="34" charset="0"/>
                <a:cs typeface="Calibri" panose="020F0502020204030204" pitchFamily="34" charset="0"/>
              </a:rPr>
              <a:t>als</a:t>
            </a:r>
            <a:r>
              <a:rPr lang="en-GB" sz="2000" dirty="0">
                <a:latin typeface="Calibri" panose="020F0502020204030204" pitchFamily="34" charset="0"/>
                <a:ea typeface="Calibri" panose="020F0502020204030204" pitchFamily="34" charset="0"/>
                <a:cs typeface="Calibri" panose="020F0502020204030204" pitchFamily="34" charset="0"/>
              </a:rPr>
              <a:t> Menschen </a:t>
            </a:r>
            <a:r>
              <a:rPr lang="en-GB" sz="2000" dirty="0" err="1">
                <a:latin typeface="Calibri" panose="020F0502020204030204" pitchFamily="34" charset="0"/>
                <a:ea typeface="Calibri" panose="020F0502020204030204" pitchFamily="34" charset="0"/>
                <a:cs typeface="Calibri" panose="020F0502020204030204" pitchFamily="34" charset="0"/>
              </a:rPr>
              <a:t>nicht</a:t>
            </a:r>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dirty="0" err="1">
                <a:latin typeface="Calibri" panose="020F0502020204030204" pitchFamily="34" charset="0"/>
                <a:ea typeface="Calibri" panose="020F0502020204030204" pitchFamily="34" charset="0"/>
                <a:cs typeface="Calibri" panose="020F0502020204030204" pitchFamily="34" charset="0"/>
              </a:rPr>
              <a:t>trennen</a:t>
            </a:r>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dirty="0" err="1">
                <a:latin typeface="Calibri" panose="020F0502020204030204" pitchFamily="34" charset="0"/>
                <a:ea typeface="Calibri" panose="020F0502020204030204" pitchFamily="34" charset="0"/>
                <a:cs typeface="Calibri" panose="020F0502020204030204" pitchFamily="34" charset="0"/>
              </a:rPr>
              <a:t>müssen</a:t>
            </a:r>
            <a:r>
              <a:rPr lang="en-GB" sz="2000" dirty="0">
                <a:latin typeface="Calibri" panose="020F0502020204030204" pitchFamily="34" charset="0"/>
                <a:ea typeface="Calibri" panose="020F0502020204030204" pitchFamily="34" charset="0"/>
                <a:cs typeface="Calibri" panose="020F0502020204030204" pitchFamily="34" charset="0"/>
              </a:rPr>
              <a:t>. Durch eine einzigartige Mischung aus digitalen Medien und evidenzbasierten interkulturellen Schulungen und Beratungen will Gorm eine Brücke zwischen Gemeinschaft und Wirtschaft schlagen. </a:t>
            </a:r>
          </a:p>
          <a:p>
            <a:r>
              <a:rPr lang="en-GB" sz="2000" dirty="0">
                <a:latin typeface="Calibri" panose="020F0502020204030204" pitchFamily="34" charset="0"/>
                <a:ea typeface="Calibri" panose="020F0502020204030204" pitchFamily="34" charset="0"/>
                <a:cs typeface="Calibri" panose="020F0502020204030204" pitchFamily="34" charset="0"/>
              </a:rPr>
              <a:t>Gorm ist ein überparteiliches und nicht-religiöses Sozialunternehmen, das sich auf einen Ansatz konzentriert, bei dem der Mensch im Mittelpunkt steht und das sich über die Grenzen hinweg durch medienbezogene Projekte und interkulturelle Schulungsprogramme engagiert. </a:t>
            </a:r>
          </a:p>
          <a:p>
            <a:endParaRPr lang="en-GB" sz="2000" dirty="0">
              <a:latin typeface="Calibri" panose="020F0502020204030204" pitchFamily="34" charset="0"/>
              <a:ea typeface="Calibri" panose="020F0502020204030204" pitchFamily="34" charset="0"/>
              <a:cs typeface="Calibri" panose="020F0502020204030204" pitchFamily="34" charset="0"/>
            </a:endParaRPr>
          </a:p>
          <a:p>
            <a:r>
              <a:rPr lang="en-GB" sz="2000" dirty="0" err="1">
                <a:latin typeface="Calibri" panose="020F0502020204030204" pitchFamily="34" charset="0"/>
                <a:ea typeface="Calibri" panose="020F0502020204030204" pitchFamily="34" charset="0"/>
                <a:cs typeface="Calibri" panose="020F0502020204030204" pitchFamily="34" charset="0"/>
              </a:rPr>
              <a:t>Ihre</a:t>
            </a:r>
            <a:r>
              <a:rPr lang="en-GB" sz="2000" dirty="0">
                <a:latin typeface="Calibri" panose="020F0502020204030204" pitchFamily="34" charset="0"/>
                <a:ea typeface="Calibri" panose="020F0502020204030204" pitchFamily="34" charset="0"/>
                <a:cs typeface="Calibri" panose="020F0502020204030204" pitchFamily="34" charset="0"/>
              </a:rPr>
              <a:t> Werte bei der Verwirklichung ihrer Vision von Einheit sind: </a:t>
            </a:r>
          </a:p>
          <a:p>
            <a:endParaRPr lang="en-GB" sz="900" dirty="0">
              <a:latin typeface="Calibri" panose="020F0502020204030204" pitchFamily="34" charset="0"/>
              <a:ea typeface="Calibri" panose="020F0502020204030204" pitchFamily="34" charset="0"/>
              <a:cs typeface="Calibri" panose="020F0502020204030204" pitchFamily="34" charset="0"/>
            </a:endParaRPr>
          </a:p>
          <a:p>
            <a:r>
              <a:rPr lang="en-GB" sz="1800" b="1" dirty="0">
                <a:solidFill>
                  <a:srgbClr val="E97924"/>
                </a:solidFill>
                <a:latin typeface="Calibri" panose="020F0502020204030204" pitchFamily="34" charset="0"/>
                <a:ea typeface="Calibri" panose="020F0502020204030204" pitchFamily="34" charset="0"/>
                <a:cs typeface="Calibri" panose="020F0502020204030204" pitchFamily="34" charset="0"/>
              </a:rPr>
              <a:t>Einigkeit</a:t>
            </a:r>
            <a:r>
              <a:rPr lang="en-GB" sz="1800" dirty="0">
                <a:solidFill>
                  <a:srgbClr val="E97924"/>
                </a:solidFill>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Menschenzentrierter</a:t>
            </a:r>
            <a:r>
              <a:rPr lang="en-GB" sz="1800" dirty="0">
                <a:latin typeface="Calibri" panose="020F0502020204030204" pitchFamily="34" charset="0"/>
                <a:ea typeface="Calibri" panose="020F0502020204030204" pitchFamily="34" charset="0"/>
                <a:cs typeface="Calibri" panose="020F0502020204030204" pitchFamily="34" charset="0"/>
              </a:rPr>
              <a:t> Ansatz</a:t>
            </a:r>
          </a:p>
          <a:p>
            <a:r>
              <a:rPr lang="en-GB" sz="1800" b="1" dirty="0">
                <a:solidFill>
                  <a:srgbClr val="915F9E"/>
                </a:solidFill>
                <a:latin typeface="Calibri" panose="020F0502020204030204" pitchFamily="34" charset="0"/>
                <a:ea typeface="Calibri" panose="020F0502020204030204" pitchFamily="34" charset="0"/>
                <a:cs typeface="Calibri" panose="020F0502020204030204" pitchFamily="34" charset="0"/>
              </a:rPr>
              <a:t>Offenheit gegenüber Unterschieden: </a:t>
            </a:r>
            <a:r>
              <a:rPr lang="en-GB" sz="1800" dirty="0">
                <a:latin typeface="Calibri" panose="020F0502020204030204" pitchFamily="34" charset="0"/>
                <a:ea typeface="Calibri" panose="020F0502020204030204" pitchFamily="34" charset="0"/>
                <a:cs typeface="Calibri" panose="020F0502020204030204" pitchFamily="34" charset="0"/>
              </a:rPr>
              <a:t>Menschliche und soziale Unterschiede anerkennen. </a:t>
            </a:r>
          </a:p>
          <a:p>
            <a:r>
              <a:rPr lang="en-GB" sz="1800" b="1" dirty="0">
                <a:solidFill>
                  <a:srgbClr val="7ABB57"/>
                </a:solidFill>
                <a:latin typeface="Calibri" panose="020F0502020204030204" pitchFamily="34" charset="0"/>
                <a:ea typeface="Calibri" panose="020F0502020204030204" pitchFamily="34" charset="0"/>
                <a:cs typeface="Calibri" panose="020F0502020204030204" pitchFamily="34" charset="0"/>
              </a:rPr>
              <a:t>Respekt</a:t>
            </a:r>
            <a:r>
              <a:rPr lang="en-GB" sz="1800" dirty="0">
                <a:solidFill>
                  <a:srgbClr val="7ABB57"/>
                </a:solidFill>
                <a:latin typeface="Calibri" panose="020F0502020204030204" pitchFamily="34" charset="0"/>
                <a:ea typeface="Calibri" panose="020F0502020204030204" pitchFamily="34" charset="0"/>
                <a:cs typeface="Calibri" panose="020F0502020204030204" pitchFamily="34" charset="0"/>
              </a:rPr>
              <a:t>: </a:t>
            </a:r>
            <a:r>
              <a:rPr lang="en-GB" sz="1800" dirty="0">
                <a:latin typeface="Calibri" panose="020F0502020204030204" pitchFamily="34" charset="0"/>
                <a:ea typeface="Calibri" panose="020F0502020204030204" pitchFamily="34" charset="0"/>
                <a:cs typeface="Calibri" panose="020F0502020204030204" pitchFamily="34" charset="0"/>
              </a:rPr>
              <a:t>Andere so behandeln, wie man selbst behandelt werden möchte. </a:t>
            </a:r>
          </a:p>
          <a:p>
            <a:r>
              <a:rPr lang="en-GB" sz="1800" b="1" dirty="0">
                <a:solidFill>
                  <a:srgbClr val="305C6F"/>
                </a:solidFill>
                <a:latin typeface="Calibri" panose="020F0502020204030204" pitchFamily="34" charset="0"/>
                <a:ea typeface="Calibri" panose="020F0502020204030204" pitchFamily="34" charset="0"/>
                <a:cs typeface="Calibri" panose="020F0502020204030204" pitchFamily="34" charset="0"/>
              </a:rPr>
              <a:t>Integrität</a:t>
            </a:r>
            <a:r>
              <a:rPr lang="en-GB" sz="1800" dirty="0">
                <a:solidFill>
                  <a:srgbClr val="305C6F"/>
                </a:solidFill>
                <a:latin typeface="Calibri" panose="020F0502020204030204" pitchFamily="34" charset="0"/>
                <a:ea typeface="Calibri" panose="020F0502020204030204" pitchFamily="34" charset="0"/>
                <a:cs typeface="Calibri" panose="020F0502020204030204" pitchFamily="34" charset="0"/>
              </a:rPr>
              <a:t>: </a:t>
            </a:r>
            <a:r>
              <a:rPr lang="en-GB" sz="1800" dirty="0">
                <a:latin typeface="Calibri" panose="020F0502020204030204" pitchFamily="34" charset="0"/>
                <a:ea typeface="Calibri" panose="020F0502020204030204" pitchFamily="34" charset="0"/>
                <a:cs typeface="Calibri" panose="020F0502020204030204" pitchFamily="34" charset="0"/>
              </a:rPr>
              <a:t>Zu wissen und zu tun, was richtig ist. </a:t>
            </a:r>
          </a:p>
          <a:p>
            <a:r>
              <a:rPr lang="en-GB" sz="1800" b="1" dirty="0" err="1">
                <a:solidFill>
                  <a:srgbClr val="915F9E"/>
                </a:solidFill>
                <a:latin typeface="Calibri" panose="020F0502020204030204" pitchFamily="34" charset="0"/>
                <a:ea typeface="Calibri" panose="020F0502020204030204" pitchFamily="34" charset="0"/>
                <a:cs typeface="Calibri" panose="020F0502020204030204" pitchFamily="34" charset="0"/>
              </a:rPr>
              <a:t>Inklusion</a:t>
            </a:r>
            <a:r>
              <a:rPr lang="en-GB" sz="1800" dirty="0">
                <a:solidFill>
                  <a:srgbClr val="915F9E"/>
                </a:solidFill>
                <a:latin typeface="Calibri" panose="020F0502020204030204" pitchFamily="34" charset="0"/>
                <a:ea typeface="Calibri" panose="020F0502020204030204" pitchFamily="34" charset="0"/>
                <a:cs typeface="Calibri" panose="020F0502020204030204" pitchFamily="34" charset="0"/>
              </a:rPr>
              <a:t>: </a:t>
            </a:r>
            <a:r>
              <a:rPr lang="en-GB" sz="1800" dirty="0">
                <a:latin typeface="Calibri" panose="020F0502020204030204" pitchFamily="34" charset="0"/>
                <a:ea typeface="Calibri" panose="020F0502020204030204" pitchFamily="34" charset="0"/>
                <a:cs typeface="Calibri" panose="020F0502020204030204" pitchFamily="34" charset="0"/>
              </a:rPr>
              <a:t>Gelegenheiten wahrnehmen, einen Beitrag zu leisten.</a:t>
            </a:r>
          </a:p>
          <a:p>
            <a:r>
              <a:rPr lang="en-GB" sz="1800" b="1" dirty="0">
                <a:solidFill>
                  <a:srgbClr val="7ABB57"/>
                </a:solidFill>
                <a:latin typeface="Calibri" panose="020F0502020204030204" pitchFamily="34" charset="0"/>
                <a:ea typeface="Calibri" panose="020F0502020204030204" pitchFamily="34" charset="0"/>
                <a:cs typeface="Calibri" panose="020F0502020204030204" pitchFamily="34" charset="0"/>
              </a:rPr>
              <a:t>Menschenrechte</a:t>
            </a:r>
            <a:r>
              <a:rPr lang="en-GB" sz="1800" dirty="0">
                <a:solidFill>
                  <a:srgbClr val="7ABB57"/>
                </a:solidFill>
                <a:latin typeface="Calibri" panose="020F0502020204030204" pitchFamily="34" charset="0"/>
                <a:ea typeface="Calibri" panose="020F0502020204030204" pitchFamily="34" charset="0"/>
                <a:cs typeface="Calibri" panose="020F0502020204030204" pitchFamily="34" charset="0"/>
              </a:rPr>
              <a:t>: </a:t>
            </a:r>
            <a:r>
              <a:rPr lang="en-GB" sz="1800" dirty="0">
                <a:latin typeface="Calibri" panose="020F0502020204030204" pitchFamily="34" charset="0"/>
                <a:ea typeface="Calibri" panose="020F0502020204030204" pitchFamily="34" charset="0"/>
                <a:cs typeface="Calibri" panose="020F0502020204030204" pitchFamily="34" charset="0"/>
              </a:rPr>
              <a:t>Schutz der bürgerlichen, politischen, wirtschaftlichen, kulturellen und sozialen Rechte der Menschen.</a:t>
            </a:r>
          </a:p>
          <a:p>
            <a:r>
              <a:rPr lang="en-GB" sz="2000" dirty="0">
                <a:latin typeface="Calibri" panose="020F0502020204030204" pitchFamily="34" charset="0"/>
                <a:ea typeface="Calibri" panose="020F0502020204030204" pitchFamily="34" charset="0"/>
                <a:cs typeface="Calibri" panose="020F0502020204030204" pitchFamily="34" charset="0"/>
              </a:rPr>
              <a:t> </a:t>
            </a:r>
            <a:endParaRPr lang="en-IE" sz="20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Placeholder 5">
            <a:extLst>
              <a:ext uri="{FF2B5EF4-FFF2-40B4-BE49-F238E27FC236}">
                <a16:creationId xmlns:a16="http://schemas.microsoft.com/office/drawing/2014/main" id="{8C8A8263-16CC-4AD3-B9C6-774A980382C1}"/>
              </a:ext>
            </a:extLst>
          </p:cNvPr>
          <p:cNvPicPr>
            <a:picLocks noChangeAspect="1"/>
          </p:cNvPicPr>
          <p:nvPr/>
        </p:nvPicPr>
        <p:blipFill>
          <a:blip r:embed="rId2" cstate="email">
            <a:extLst>
              <a:ext uri="{28A0092B-C50C-407E-A947-70E740481C1C}">
                <a14:useLocalDpi xmlns:a14="http://schemas.microsoft.com/office/drawing/2010/main"/>
              </a:ext>
            </a:extLst>
          </a:blip>
          <a:srcRect l="25973" r="25973"/>
          <a:stretch>
            <a:fillRect/>
          </a:stretch>
        </p:blipFill>
        <p:spPr>
          <a:xfrm>
            <a:off x="415637" y="0"/>
            <a:ext cx="3117272" cy="6484742"/>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solidFill>
            <a:schemeClr val="bg1">
              <a:lumMod val="85000"/>
            </a:schemeClr>
          </a:solidFill>
        </p:spPr>
      </p:pic>
    </p:spTree>
    <p:extLst>
      <p:ext uri="{BB962C8B-B14F-4D97-AF65-F5344CB8AC3E}">
        <p14:creationId xmlns:p14="http://schemas.microsoft.com/office/powerpoint/2010/main" val="4048681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4987929" y="189682"/>
            <a:ext cx="6577261" cy="1215785"/>
          </a:xfrm>
        </p:spPr>
        <p:txBody>
          <a:bodyPr/>
          <a:lstStyle/>
          <a:p>
            <a:r>
              <a:rPr lang="en-US" dirty="0"/>
              <a:t>Tipps für eine wirksame interkulturelle Kommunikation</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5054860" y="1391786"/>
            <a:ext cx="6561082" cy="2706081"/>
          </a:xfrm>
        </p:spPr>
        <p:txBody>
          <a:bodyPr/>
          <a:lstStyle/>
          <a:p>
            <a:r>
              <a:rPr lang="en-GB" sz="1600" b="1" dirty="0">
                <a:solidFill>
                  <a:srgbClr val="E97924"/>
                </a:solidFill>
              </a:rPr>
              <a:t>1. Etikette einhalten  </a:t>
            </a:r>
          </a:p>
          <a:p>
            <a:r>
              <a:rPr lang="en-GB" sz="1600" dirty="0"/>
              <a:t>Viele Kulturen haben bestimmte Umgangsformen für ihre Kommunikation. Bevor Sie sich treffen, sollten Sie sich über die Zielkultur informieren oder, wenn es die Zeit erlaubt, ein interkulturelles Training absolvieren. Jede Kultur hat ihre eigene Art, diese Förmlichkeit auszudrücken: das </a:t>
            </a:r>
            <a:r>
              <a:rPr lang="en-GB" sz="1600" dirty="0" err="1"/>
              <a:t>Siezen</a:t>
            </a:r>
            <a:r>
              <a:rPr lang="en-GB" sz="1600" dirty="0"/>
              <a:t> in Deutschland, die Umkehrung von Familien- und Vornamen in China, die Verwendung von "</a:t>
            </a:r>
            <a:r>
              <a:rPr lang="en-GB" sz="1600" dirty="0" err="1"/>
              <a:t>san</a:t>
            </a:r>
            <a:r>
              <a:rPr lang="en-GB" sz="1600" dirty="0"/>
              <a:t>" in Japan </a:t>
            </a:r>
            <a:r>
              <a:rPr lang="en-GB" sz="1600" dirty="0" err="1"/>
              <a:t>als</a:t>
            </a:r>
            <a:r>
              <a:rPr lang="en-GB" sz="1600" dirty="0"/>
              <a:t> </a:t>
            </a:r>
            <a:r>
              <a:rPr lang="en-GB" sz="1600" dirty="0" err="1"/>
              <a:t>förmliche</a:t>
            </a:r>
            <a:r>
              <a:rPr lang="en-GB" sz="1600" dirty="0"/>
              <a:t> </a:t>
            </a:r>
            <a:r>
              <a:rPr lang="en-GB" sz="1600" dirty="0" err="1"/>
              <a:t>Anrede</a:t>
            </a:r>
            <a:r>
              <a:rPr lang="en-GB" sz="1600" dirty="0"/>
              <a:t> </a:t>
            </a:r>
            <a:r>
              <a:rPr lang="en-GB" sz="1600" dirty="0" err="1"/>
              <a:t>oder</a:t>
            </a:r>
            <a:r>
              <a:rPr lang="en-GB" sz="1600" dirty="0"/>
              <a:t> </a:t>
            </a:r>
            <a:r>
              <a:rPr lang="en-GB" sz="1600" dirty="0" err="1"/>
              <a:t>Ähnliches</a:t>
            </a:r>
            <a:r>
              <a:rPr lang="en-GB" sz="1600" dirty="0"/>
              <a:t>. Seien Sie sich </a:t>
            </a:r>
            <a:r>
              <a:rPr lang="en-GB" sz="1600" dirty="0" err="1"/>
              <a:t>dieser</a:t>
            </a:r>
            <a:r>
              <a:rPr lang="en-GB" sz="1600" dirty="0"/>
              <a:t> </a:t>
            </a:r>
            <a:r>
              <a:rPr lang="en-GB" sz="1600" dirty="0" err="1"/>
              <a:t>Normen</a:t>
            </a:r>
            <a:r>
              <a:rPr lang="en-GB" sz="1600" dirty="0"/>
              <a:t> </a:t>
            </a:r>
            <a:r>
              <a:rPr lang="en-GB" sz="1600" dirty="0" err="1"/>
              <a:t>bewusst</a:t>
            </a:r>
            <a:r>
              <a:rPr lang="en-GB" sz="1600" dirty="0"/>
              <a:t> und sprechen Sie </a:t>
            </a:r>
            <a:r>
              <a:rPr lang="en-GB" sz="1600" dirty="0" err="1"/>
              <a:t>Ihr</a:t>
            </a:r>
            <a:r>
              <a:rPr lang="en-GB" sz="1600" dirty="0"/>
              <a:t> </a:t>
            </a:r>
            <a:r>
              <a:rPr lang="en-GB" sz="1600" dirty="0" err="1"/>
              <a:t>Gegenüber</a:t>
            </a:r>
            <a:r>
              <a:rPr lang="en-GB" sz="1600" dirty="0"/>
              <a:t> </a:t>
            </a:r>
            <a:r>
              <a:rPr lang="en-GB" sz="1600" dirty="0" err="1"/>
              <a:t>nicht</a:t>
            </a:r>
            <a:r>
              <a:rPr lang="en-GB" sz="1600" dirty="0"/>
              <a:t> direkt mit dem Vornamen an, bevor Sie nicht ein entsprechendes Zeichen von Ihrem Gesprächspartner erhalten haben.</a:t>
            </a:r>
            <a:endParaRPr lang="en-US" sz="1600"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59"/>
          </p:nvPr>
        </p:nvSpPr>
        <p:spPr>
          <a:xfrm>
            <a:off x="4327736" y="4575701"/>
            <a:ext cx="3700448" cy="1632228"/>
          </a:xfrm>
          <a:prstGeom prst="rect">
            <a:avLst/>
          </a:prstGeom>
        </p:spPr>
        <p:txBody>
          <a:bodyPr>
            <a:normAutofit/>
          </a:bodyPr>
          <a:lstStyle/>
          <a:p>
            <a:r>
              <a:rPr lang="en-GB" dirty="0"/>
              <a:t>"Toleranz, interkultureller Dialog und Respekt vor der Vielfalt sind in einer Welt, in der die Völker immer enger miteinander verbunden sind, wichtiger denn je.”</a:t>
            </a:r>
            <a:endParaRPr lang="en-US" dirty="0"/>
          </a:p>
        </p:txBody>
      </p:sp>
      <p:sp>
        <p:nvSpPr>
          <p:cNvPr id="5" name="Text Placeholder 4">
            <a:extLst>
              <a:ext uri="{FF2B5EF4-FFF2-40B4-BE49-F238E27FC236}">
                <a16:creationId xmlns:a16="http://schemas.microsoft.com/office/drawing/2014/main" id="{B178C4A1-1100-E85F-944C-C7F845825702}"/>
              </a:ext>
            </a:extLst>
          </p:cNvPr>
          <p:cNvSpPr>
            <a:spLocks noGrp="1"/>
          </p:cNvSpPr>
          <p:nvPr>
            <p:ph type="body" sz="quarter" idx="60"/>
          </p:nvPr>
        </p:nvSpPr>
        <p:spPr/>
        <p:txBody>
          <a:bodyPr/>
          <a:lstStyle/>
          <a:p>
            <a:r>
              <a:rPr lang="en-GB" dirty="0"/>
              <a:t>"</a:t>
            </a:r>
          </a:p>
        </p:txBody>
      </p:sp>
      <p:sp>
        <p:nvSpPr>
          <p:cNvPr id="6" name="Text Placeholder 5">
            <a:extLst>
              <a:ext uri="{FF2B5EF4-FFF2-40B4-BE49-F238E27FC236}">
                <a16:creationId xmlns:a16="http://schemas.microsoft.com/office/drawing/2014/main" id="{3360ED65-2633-A399-9A98-16A423322A25}"/>
              </a:ext>
            </a:extLst>
          </p:cNvPr>
          <p:cNvSpPr>
            <a:spLocks noGrp="1"/>
          </p:cNvSpPr>
          <p:nvPr>
            <p:ph type="body" sz="quarter" idx="61"/>
          </p:nvPr>
        </p:nvSpPr>
        <p:spPr/>
        <p:txBody>
          <a:bodyPr/>
          <a:lstStyle/>
          <a:p>
            <a:endParaRPr lang="en-GB" dirty="0"/>
          </a:p>
          <a:p>
            <a:r>
              <a:rPr lang="en-GB" b="0" dirty="0" err="1"/>
              <a:t>Koffi </a:t>
            </a:r>
            <a:r>
              <a:rPr lang="en-GB" b="0" dirty="0"/>
              <a:t>Annan</a:t>
            </a:r>
          </a:p>
          <a:p>
            <a:r>
              <a:rPr lang="en-GB" b="0" dirty="0"/>
              <a:t>Ehemaliger Generalsekretär der Vereinten Nationen</a:t>
            </a:r>
          </a:p>
          <a:p>
            <a:endParaRPr lang="en-GB" b="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17</a:t>
            </a:fld>
            <a:endParaRPr lang="en-US" sz="1291" dirty="0"/>
          </a:p>
        </p:txBody>
      </p:sp>
      <p:sp>
        <p:nvSpPr>
          <p:cNvPr id="2" name="Slide Number Placeholder 2">
            <a:extLst>
              <a:ext uri="{FF2B5EF4-FFF2-40B4-BE49-F238E27FC236}">
                <a16:creationId xmlns:a16="http://schemas.microsoft.com/office/drawing/2014/main" id="{DDD4921C-91E5-DB7A-2BD7-5E66F2B3ECD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17</a:t>
            </a:fld>
            <a:endParaRPr lang="en-US" sz="800" dirty="0">
              <a:latin typeface="Calibri" panose="020F0502020204030204" pitchFamily="34" charset="0"/>
              <a:cs typeface="Calibri" panose="020F0502020204030204" pitchFamily="34" charset="0"/>
            </a:endParaRPr>
          </a:p>
        </p:txBody>
      </p:sp>
      <p:pic>
        <p:nvPicPr>
          <p:cNvPr id="11" name="Picture Placeholder 10" descr="A person sitting at a table using a computer&#10;&#10;Description automatically generated">
            <a:extLst>
              <a:ext uri="{FF2B5EF4-FFF2-40B4-BE49-F238E27FC236}">
                <a16:creationId xmlns:a16="http://schemas.microsoft.com/office/drawing/2014/main" id="{33582710-C1B5-4AA1-80E1-D94039E74042}"/>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4462" r="4462"/>
          <a:stretch>
            <a:fillRect/>
          </a:stretch>
        </p:blipFill>
        <p:spPr>
          <a:xfrm>
            <a:off x="0" y="0"/>
            <a:ext cx="4163818" cy="6858000"/>
          </a:xfrm>
        </p:spPr>
      </p:pic>
    </p:spTree>
    <p:extLst>
      <p:ext uri="{BB962C8B-B14F-4D97-AF65-F5344CB8AC3E}">
        <p14:creationId xmlns:p14="http://schemas.microsoft.com/office/powerpoint/2010/main" val="311778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18</a:t>
            </a:fld>
            <a:endParaRPr lang="en-US" dirty="0"/>
          </a:p>
        </p:txBody>
      </p:sp>
      <p:sp>
        <p:nvSpPr>
          <p:cNvPr id="16" name="TextBox 15">
            <a:extLst>
              <a:ext uri="{FF2B5EF4-FFF2-40B4-BE49-F238E27FC236}">
                <a16:creationId xmlns:a16="http://schemas.microsoft.com/office/drawing/2014/main" id="{4E996327-03C2-E6FB-EC6F-4467F2C1C952}"/>
              </a:ext>
            </a:extLst>
          </p:cNvPr>
          <p:cNvSpPr txBox="1"/>
          <p:nvPr/>
        </p:nvSpPr>
        <p:spPr>
          <a:xfrm>
            <a:off x="3829244" y="612844"/>
            <a:ext cx="8159558" cy="5940088"/>
          </a:xfrm>
          <a:prstGeom prst="rect">
            <a:avLst/>
          </a:prstGeom>
          <a:noFill/>
        </p:spPr>
        <p:txBody>
          <a:bodyPr wrap="square" rtlCol="0">
            <a:spAutoFit/>
          </a:bodyPr>
          <a:lstStyle/>
          <a:p>
            <a:r>
              <a:rPr lang="en-GB" sz="2000" b="1" dirty="0">
                <a:solidFill>
                  <a:srgbClr val="7ABB57"/>
                </a:solidFill>
                <a:latin typeface="Calibri" panose="020F0502020204030204" pitchFamily="34" charset="0"/>
                <a:ea typeface="Calibri" panose="020F0502020204030204" pitchFamily="34" charset="0"/>
                <a:cs typeface="Calibri" panose="020F0502020204030204" pitchFamily="34" charset="0"/>
              </a:rPr>
              <a:t>2. Vermeiden Sie Slang </a:t>
            </a:r>
          </a:p>
          <a:p>
            <a:r>
              <a:rPr lang="de-DE" sz="2000" dirty="0">
                <a:solidFill>
                  <a:srgbClr val="0C2D45"/>
                </a:solidFill>
                <a:latin typeface="Calibri" panose="020F0502020204030204" pitchFamily="34" charset="0"/>
                <a:ea typeface="Calibri" panose="020F0502020204030204" pitchFamily="34" charset="0"/>
                <a:cs typeface="Calibri" panose="020F0502020204030204" pitchFamily="34" charset="0"/>
              </a:rPr>
              <a:t>Die meisten gebildeten Nicht-Muttersprachler haben ein umfassendes Verständnis der englischen Sprache, nicht aber von Umgangssprache, Redewendungen oder Sprichwörtern. So kann es vorkommen, dass sie die Bedeutung oder den Kontext nicht vollständig erfassen, selbst wenn sie die einzelnen Wörter verstehen. Dies kann zu Verwirrung oder unbeabsichtigter Beleidigung führen.</a:t>
            </a:r>
          </a:p>
          <a:p>
            <a:endParaRPr lang="en-GB" sz="2000" dirty="0">
              <a:latin typeface="Calibri" panose="020F0502020204030204" pitchFamily="34" charset="0"/>
              <a:ea typeface="Calibri" panose="020F0502020204030204" pitchFamily="34" charset="0"/>
              <a:cs typeface="Calibri" panose="020F0502020204030204" pitchFamily="34" charset="0"/>
            </a:endParaRPr>
          </a:p>
          <a:p>
            <a:r>
              <a:rPr lang="en-GB" sz="2000" b="1" dirty="0">
                <a:solidFill>
                  <a:srgbClr val="E97924"/>
                </a:solidFill>
                <a:latin typeface="Calibri" panose="020F0502020204030204" pitchFamily="34" charset="0"/>
                <a:ea typeface="Calibri" panose="020F0502020204030204" pitchFamily="34" charset="0"/>
                <a:cs typeface="Calibri" panose="020F0502020204030204" pitchFamily="34" charset="0"/>
              </a:rPr>
              <a:t>3. Sprechen Sie langsam</a:t>
            </a:r>
          </a:p>
          <a:p>
            <a:r>
              <a:rPr lang="en-GB" sz="2000" dirty="0">
                <a:solidFill>
                  <a:srgbClr val="0C2D45"/>
                </a:solidFill>
                <a:latin typeface="Calibri" panose="020F0502020204030204" pitchFamily="34" charset="0"/>
                <a:ea typeface="Calibri" panose="020F0502020204030204" pitchFamily="34" charset="0"/>
                <a:cs typeface="Calibri" panose="020F0502020204030204" pitchFamily="34" charset="0"/>
              </a:rPr>
              <a:t>Auch wenn Englisch die gemeinsame Sprache in einer kulturübergreifenden Situation ist, ist es keine gute Idee, in Ihrem normalen Tempo zu sprechen. Langsameres Sprechen ist hilfreich, ebenso wie eine deutliche und korrekte Aussprache. Gliedern Sie Ihre Sätze in kurze, überschaubare Abschnitte und geben Sie Ihren Zuhörern Zeit, Ihre Worte zu übersetzen und zu verdauen, während Sie sprechen. Verlangsamen Sie aber nicht zu sehr, denn das könnte herablassend wirken. Wenn das Problem umgekehrt ist, scheuen Sie sich nicht, Ihre Zuhörer höflich zu bitten, langsamer zu sprechen.</a:t>
            </a:r>
          </a:p>
          <a:p>
            <a:endParaRPr lang="en-GB" sz="2000" dirty="0">
              <a:latin typeface="Calibri" panose="020F0502020204030204" pitchFamily="34" charset="0"/>
              <a:ea typeface="Calibri" panose="020F0502020204030204" pitchFamily="34" charset="0"/>
              <a:cs typeface="Calibri" panose="020F0502020204030204" pitchFamily="34" charset="0"/>
            </a:endParaRPr>
          </a:p>
          <a:p>
            <a:endParaRPr lang="en-GB" sz="2000" dirty="0">
              <a:latin typeface="Calibri" panose="020F0502020204030204" pitchFamily="34" charset="0"/>
              <a:ea typeface="Calibri" panose="020F0502020204030204" pitchFamily="34" charset="0"/>
              <a:cs typeface="Calibri" panose="020F0502020204030204" pitchFamily="34" charset="0"/>
            </a:endParaRPr>
          </a:p>
        </p:txBody>
      </p:sp>
      <p:pic>
        <p:nvPicPr>
          <p:cNvPr id="5" name="Grafik 4">
            <a:extLst>
              <a:ext uri="{FF2B5EF4-FFF2-40B4-BE49-F238E27FC236}">
                <a16:creationId xmlns:a16="http://schemas.microsoft.com/office/drawing/2014/main" id="{DF330C29-CEAE-40BB-8BEA-CB7287660A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45407" y="6477549"/>
            <a:ext cx="2634978" cy="288637"/>
          </a:xfrm>
          <a:prstGeom prst="rect">
            <a:avLst/>
          </a:prstGeom>
        </p:spPr>
      </p:pic>
      <p:pic>
        <p:nvPicPr>
          <p:cNvPr id="6" name="Picture Placeholder 11" descr="A group of people looking at a computer&#10;&#10;Description automatically generated">
            <a:extLst>
              <a:ext uri="{FF2B5EF4-FFF2-40B4-BE49-F238E27FC236}">
                <a16:creationId xmlns:a16="http://schemas.microsoft.com/office/drawing/2014/main" id="{5726BA99-42E3-446A-953A-26D21782F484}"/>
              </a:ext>
            </a:extLst>
          </p:cNvPr>
          <p:cNvPicPr>
            <a:picLocks noChangeAspect="1"/>
          </p:cNvPicPr>
          <p:nvPr/>
        </p:nvPicPr>
        <p:blipFill>
          <a:blip r:embed="rId3" cstate="email">
            <a:extLst>
              <a:ext uri="{28A0092B-C50C-407E-A947-70E740481C1C}">
                <a14:useLocalDpi xmlns:a14="http://schemas.microsoft.com/office/drawing/2010/main"/>
              </a:ext>
            </a:extLst>
          </a:blip>
          <a:srcRect l="13960" r="13960"/>
          <a:stretch>
            <a:fillRect/>
          </a:stretch>
        </p:blipFill>
        <p:spPr>
          <a:xfrm>
            <a:off x="415637" y="0"/>
            <a:ext cx="3117272" cy="6484742"/>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solidFill>
            <a:schemeClr val="bg1">
              <a:lumMod val="85000"/>
            </a:schemeClr>
          </a:solidFill>
        </p:spPr>
      </p:pic>
    </p:spTree>
    <p:extLst>
      <p:ext uri="{BB962C8B-B14F-4D97-AF65-F5344CB8AC3E}">
        <p14:creationId xmlns:p14="http://schemas.microsoft.com/office/powerpoint/2010/main" val="3581513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1239692"/>
            <a:ext cx="10483429" cy="4378615"/>
          </a:xfrm>
        </p:spPr>
        <p:txBody>
          <a:bodyPr/>
          <a:lstStyle/>
          <a:p>
            <a:r>
              <a:rPr lang="en-GB" sz="2000" b="1" dirty="0">
                <a:solidFill>
                  <a:srgbClr val="7ABB57"/>
                </a:solidFill>
              </a:rPr>
              <a:t>4. Einfach halten</a:t>
            </a:r>
          </a:p>
          <a:p>
            <a:r>
              <a:rPr lang="en-GB" sz="2000" dirty="0"/>
              <a:t>In einem kulturübergreifenden Gespräch müssen Sie es nicht durch große Worte erschweren. Halten Sie es einfach. Zweisilbige Wörter sind viel leichter zu verstehen </a:t>
            </a:r>
            <a:r>
              <a:rPr lang="en-GB" sz="2000" dirty="0" err="1"/>
              <a:t>als</a:t>
            </a:r>
            <a:r>
              <a:rPr lang="en-GB" sz="2000" dirty="0"/>
              <a:t> </a:t>
            </a:r>
            <a:r>
              <a:rPr lang="en-GB" sz="2000" dirty="0" err="1"/>
              <a:t>dreisilbige</a:t>
            </a:r>
            <a:r>
              <a:rPr lang="en-GB" sz="2000" dirty="0"/>
              <a:t> und </a:t>
            </a:r>
            <a:r>
              <a:rPr lang="en-GB" sz="2000" dirty="0" err="1"/>
              <a:t>einsilbige</a:t>
            </a:r>
            <a:r>
              <a:rPr lang="en-GB" sz="2000" dirty="0"/>
              <a:t> Wörter sind besser als zweisilbige.</a:t>
            </a:r>
          </a:p>
          <a:p>
            <a:endParaRPr lang="en-GB" sz="2000" dirty="0"/>
          </a:p>
          <a:p>
            <a:r>
              <a:rPr lang="en-GB" sz="2000" b="1" dirty="0">
                <a:solidFill>
                  <a:srgbClr val="E97924"/>
                </a:solidFill>
              </a:rPr>
              <a:t>5. Aktives Zuhören üben</a:t>
            </a:r>
          </a:p>
          <a:p>
            <a:r>
              <a:rPr lang="en-GB" sz="2000" dirty="0"/>
              <a:t>Aktives Zuhören ist eine sehr wirksame Strategie zur Verbesserung der kulturübergreifenden Kommunikation. Wiederholen oder fassen Sie zusammen, was die andere Person gesagt hat, um sicherzustellen, dass Sie sie richtig </a:t>
            </a:r>
            <a:r>
              <a:rPr lang="en-GB" sz="2000" dirty="0" err="1"/>
              <a:t>verstanden</a:t>
            </a:r>
            <a:r>
              <a:rPr lang="en-GB" sz="2000" dirty="0"/>
              <a:t> </a:t>
            </a:r>
            <a:r>
              <a:rPr lang="en-GB" sz="2000" dirty="0" err="1"/>
              <a:t>haben</a:t>
            </a:r>
            <a:r>
              <a:rPr lang="en-GB" sz="2000" dirty="0"/>
              <a:t> und stellen Sie häufig Fragen. So können Sie sicherstellen, dass keine wichtigen Informationen übersehen oder missverstanden werden.</a:t>
            </a: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19</a:t>
            </a:fld>
            <a:endParaRPr lang="en-US" sz="800" dirty="0">
              <a:latin typeface="Calibri" panose="020F0502020204030204" pitchFamily="34" charset="0"/>
              <a:cs typeface="Calibri" panose="020F0502020204030204" pitchFamily="34" charset="0"/>
            </a:endParaRPr>
          </a:p>
        </p:txBody>
      </p:sp>
      <p:pic>
        <p:nvPicPr>
          <p:cNvPr id="5" name="Graphic 4" descr="Ear outline">
            <a:extLst>
              <a:ext uri="{FF2B5EF4-FFF2-40B4-BE49-F238E27FC236}">
                <a16:creationId xmlns:a16="http://schemas.microsoft.com/office/drawing/2014/main" id="{9128E50D-CD9B-59D0-F5AD-14CBA2024D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77549" y="404677"/>
            <a:ext cx="1471296" cy="1471296"/>
          </a:xfrm>
          <a:prstGeom prst="rect">
            <a:avLst/>
          </a:prstGeom>
        </p:spPr>
      </p:pic>
    </p:spTree>
    <p:extLst>
      <p:ext uri="{BB962C8B-B14F-4D97-AF65-F5344CB8AC3E}">
        <p14:creationId xmlns:p14="http://schemas.microsoft.com/office/powerpoint/2010/main" val="2202816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a:xfrm>
            <a:off x="1997548" y="2070648"/>
            <a:ext cx="1045074" cy="223473"/>
          </a:xfrm>
        </p:spPr>
        <p:txBody>
          <a:bodyPr/>
          <a:lstStyle/>
          <a:p>
            <a:r>
              <a:rPr lang="en-US" dirty="0">
                <a:solidFill>
                  <a:srgbClr val="915F9E"/>
                </a:solidFill>
              </a:rPr>
              <a:t>01</a:t>
            </a:r>
          </a:p>
        </p:txBody>
      </p:sp>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a:xfrm>
            <a:off x="1997548" y="2532237"/>
            <a:ext cx="1045074" cy="223473"/>
          </a:xfrm>
        </p:spPr>
        <p:txBody>
          <a:bodyPr/>
          <a:lstStyle/>
          <a:p>
            <a:r>
              <a:rPr lang="en-US" dirty="0">
                <a:solidFill>
                  <a:srgbClr val="915F9E"/>
                </a:solidFill>
              </a:rPr>
              <a:t>02</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a:xfrm>
            <a:off x="2898346" y="2514984"/>
            <a:ext cx="7625889" cy="272295"/>
          </a:xfrm>
        </p:spPr>
        <p:txBody>
          <a:bodyPr/>
          <a:lstStyle/>
          <a:p>
            <a:r>
              <a:rPr lang="en-US" dirty="0">
                <a:solidFill>
                  <a:srgbClr val="0C2D45"/>
                </a:solidFill>
              </a:rPr>
              <a:t>Interkulturelle Kommunikation </a:t>
            </a: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a:xfrm>
            <a:off x="1997548" y="2958181"/>
            <a:ext cx="1045074" cy="223473"/>
          </a:xfrm>
        </p:spPr>
        <p:txBody>
          <a:bodyPr/>
          <a:lstStyle/>
          <a:p>
            <a:r>
              <a:rPr lang="en-US" dirty="0">
                <a:solidFill>
                  <a:srgbClr val="915F9E"/>
                </a:solidFill>
              </a:rPr>
              <a:t>03</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a:xfrm>
            <a:off x="2898346" y="2940929"/>
            <a:ext cx="7712154" cy="337110"/>
          </a:xfrm>
        </p:spPr>
        <p:txBody>
          <a:bodyPr/>
          <a:lstStyle/>
          <a:p>
            <a:r>
              <a:rPr lang="en-US" dirty="0"/>
              <a:t>Selbstvertrauen aufbauen </a:t>
            </a:r>
            <a:endParaRPr lang="en-US" dirty="0">
              <a:solidFill>
                <a:srgbClr val="0C2D45"/>
              </a:solidFill>
            </a:endParaRPr>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a:xfrm>
            <a:off x="1997548" y="3370947"/>
            <a:ext cx="1045074" cy="223473"/>
          </a:xfrm>
        </p:spPr>
        <p:txBody>
          <a:bodyPr/>
          <a:lstStyle/>
          <a:p>
            <a:r>
              <a:rPr lang="en-US" dirty="0">
                <a:solidFill>
                  <a:srgbClr val="915F9E"/>
                </a:solidFill>
              </a:rPr>
              <a:t>04</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a:xfrm>
            <a:off x="2898346" y="3353695"/>
            <a:ext cx="8107135" cy="337111"/>
          </a:xfrm>
        </p:spPr>
        <p:txBody>
          <a:bodyPr/>
          <a:lstStyle/>
          <a:p>
            <a:r>
              <a:rPr lang="de-DE" dirty="0"/>
              <a:t>Eine globale Perspektive annehmen &amp; globale Vorteile nutzen</a:t>
            </a: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a:xfrm>
            <a:off x="1997548" y="3797309"/>
            <a:ext cx="1045074" cy="223473"/>
          </a:xfrm>
        </p:spPr>
        <p:txBody>
          <a:bodyPr/>
          <a:lstStyle/>
          <a:p>
            <a:r>
              <a:rPr lang="en-US" dirty="0">
                <a:solidFill>
                  <a:srgbClr val="915F9E"/>
                </a:solidFill>
              </a:rPr>
              <a:t>05</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22"/>
          </p:nvPr>
        </p:nvSpPr>
        <p:spPr>
          <a:xfrm>
            <a:off x="2898346" y="3766462"/>
            <a:ext cx="8587410" cy="337110"/>
          </a:xfrm>
        </p:spPr>
        <p:txBody>
          <a:bodyPr/>
          <a:lstStyle/>
          <a:p>
            <a:r>
              <a:rPr lang="de-DE" dirty="0"/>
              <a:t>Psychisches Wohlbefinden &amp; Ressourcen zur Unterstützung</a:t>
            </a:r>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a:xfrm>
            <a:off x="2694576" y="991145"/>
            <a:ext cx="5039724" cy="532331"/>
          </a:xfrm>
        </p:spPr>
        <p:txBody>
          <a:bodyPr/>
          <a:lstStyle/>
          <a:p>
            <a:r>
              <a:rPr lang="en-US" dirty="0">
                <a:solidFill>
                  <a:srgbClr val="915F9E"/>
                </a:solidFill>
              </a:rPr>
              <a:t>INHALTSVERZEICHNIS</a:t>
            </a:r>
          </a:p>
        </p:txBody>
      </p:sp>
      <p:sp>
        <p:nvSpPr>
          <p:cNvPr id="2" name="Slide Number Placeholder 2">
            <a:extLst>
              <a:ext uri="{FF2B5EF4-FFF2-40B4-BE49-F238E27FC236}">
                <a16:creationId xmlns:a16="http://schemas.microsoft.com/office/drawing/2014/main" id="{C72DD1BA-8BB3-FA93-2FF2-226664E56F8C}"/>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2</a:t>
            </a:fld>
            <a:endParaRPr lang="en-US" sz="800"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1D63E6E2-02FD-2785-66E4-7280F53B98A3}"/>
              </a:ext>
            </a:extLst>
          </p:cNvPr>
          <p:cNvSpPr>
            <a:spLocks noGrp="1"/>
          </p:cNvSpPr>
          <p:nvPr>
            <p:ph type="body" sz="quarter" idx="49"/>
          </p:nvPr>
        </p:nvSpPr>
        <p:spPr>
          <a:xfrm>
            <a:off x="2898346" y="1999692"/>
            <a:ext cx="6956279" cy="361642"/>
          </a:xfrm>
        </p:spPr>
        <p:txBody>
          <a:bodyPr/>
          <a:lstStyle/>
          <a:p>
            <a:r>
              <a:rPr lang="de-DE" dirty="0"/>
              <a:t>Aufbau von Resilienz &amp; positiver Denkweise</a:t>
            </a:r>
          </a:p>
        </p:txBody>
      </p:sp>
      <p:sp>
        <p:nvSpPr>
          <p:cNvPr id="8" name="Textfeld 7">
            <a:extLst>
              <a:ext uri="{FF2B5EF4-FFF2-40B4-BE49-F238E27FC236}">
                <a16:creationId xmlns:a16="http://schemas.microsoft.com/office/drawing/2014/main" id="{A8185139-A612-898A-DEB3-CD01D2177928}"/>
              </a:ext>
            </a:extLst>
          </p:cNvPr>
          <p:cNvSpPr txBox="1"/>
          <p:nvPr/>
        </p:nvSpPr>
        <p:spPr>
          <a:xfrm>
            <a:off x="777082" y="5424813"/>
            <a:ext cx="4845906" cy="677108"/>
          </a:xfrm>
          <a:prstGeom prst="rect">
            <a:avLst/>
          </a:prstGeom>
          <a:noFill/>
        </p:spPr>
        <p:txBody>
          <a:bodyPr wrap="square" rtlCol="0">
            <a:spAutoFit/>
          </a:bodyPr>
          <a:lstStyle/>
          <a:p>
            <a:r>
              <a:rPr lang="de-DE" sz="1000" i="1" dirty="0">
                <a:latin typeface="Calibri" panose="020F0502020204030204" pitchFamily="34" charset="0"/>
                <a:ea typeface="Calibri" panose="020F0502020204030204" pitchFamily="34" charset="0"/>
                <a:cs typeface="Calibri" panose="020F0502020204030204" pitchFamily="34" charset="0"/>
              </a:rPr>
              <a:t>Hinweis: Aus Gründen der besseren Lesbarkeit wird in diesem Dokument das generische Maskulinum verwendet. Sämtliche Personenbezeichnungen gelten gleichermaßen für alle Geschlechter.</a:t>
            </a:r>
          </a:p>
          <a:p>
            <a:endParaRPr lang="de-DE" sz="800"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1223166"/>
            <a:ext cx="10483429" cy="5127273"/>
          </a:xfrm>
        </p:spPr>
        <p:txBody>
          <a:bodyPr/>
          <a:lstStyle/>
          <a:p>
            <a:r>
              <a:rPr lang="en-GB" sz="2000" b="1" dirty="0">
                <a:solidFill>
                  <a:srgbClr val="7ABB57"/>
                </a:solidFill>
              </a:rPr>
              <a:t>6. Sich beim Reden abwechseln</a:t>
            </a:r>
          </a:p>
          <a:p>
            <a:r>
              <a:rPr lang="en-GB" sz="2000" dirty="0"/>
              <a:t>Lassen Sie das Gespräch freier fließen, indem Sie abwechselnd das Wort ergreifen. Sagen Sie etwas und hören Sie dann zu, wie die andere Person antwortet. Vor allem bei Menschen, die Englisch als Zweitsprache sprechen, ist es besser, sich kurz auszutauschen, als einen langen Monolog zu halten, dem der andere nur schwer folgen kann.</a:t>
            </a:r>
          </a:p>
          <a:p>
            <a:endParaRPr lang="en-GB" sz="2000" dirty="0"/>
          </a:p>
          <a:p>
            <a:r>
              <a:rPr lang="en-GB" sz="2000" b="1" dirty="0">
                <a:solidFill>
                  <a:srgbClr val="E97924"/>
                </a:solidFill>
              </a:rPr>
              <a:t>7. Dinge aufschreiben</a:t>
            </a:r>
          </a:p>
          <a:p>
            <a:r>
              <a:rPr lang="en-GB" sz="2000" dirty="0"/>
              <a:t>Wenn Sie sich nicht sicher sind, ob Ihr Gesprächspartner Sie richtig verstanden hat, schreiben Sie es auf, um sicherzugehen. Das kann besonders hilfreich sein, wenn Sie über große Zahlen sprechen. </a:t>
            </a:r>
          </a:p>
          <a:p>
            <a:endParaRPr lang="en-GB" sz="2000" dirty="0"/>
          </a:p>
          <a:p>
            <a:r>
              <a:rPr lang="en-GB" sz="2000" b="1" dirty="0">
                <a:solidFill>
                  <a:srgbClr val="7ABB57"/>
                </a:solidFill>
              </a:rPr>
              <a:t>8. Vermeiden Sie geschlossene Fragen</a:t>
            </a:r>
          </a:p>
          <a:p>
            <a:r>
              <a:rPr lang="en-GB" sz="2000" dirty="0"/>
              <a:t>Formulieren Sie keine Fragen, die mit "Ja" oder "Nein" beantwortet werden müssen. In vielen Kulturen ist es schwierig oder peinlich, mit "Nein" zu antworten, so dass Sie immer ein "Ja" bekommen werden, auch wenn die eigentliche Antwort "Nein" lautet. Stellen Sie stattdessen offene Fragen, die Informationen erfordern.</a:t>
            </a:r>
          </a:p>
          <a:p>
            <a:endParaRPr lang="en-GB" sz="2000"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20</a:t>
            </a:fld>
            <a:endParaRPr lang="en-US" sz="800" dirty="0">
              <a:latin typeface="Calibri" panose="020F0502020204030204" pitchFamily="34" charset="0"/>
              <a:cs typeface="Calibri" panose="020F0502020204030204" pitchFamily="34" charset="0"/>
            </a:endParaRPr>
          </a:p>
        </p:txBody>
      </p:sp>
      <p:pic>
        <p:nvPicPr>
          <p:cNvPr id="7" name="Graphic 6" descr="Scribble outline">
            <a:extLst>
              <a:ext uri="{FF2B5EF4-FFF2-40B4-BE49-F238E27FC236}">
                <a16:creationId xmlns:a16="http://schemas.microsoft.com/office/drawing/2014/main" id="{5F642FC2-245C-CE3E-5F22-CBDB15FFC6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49288" y="283996"/>
            <a:ext cx="1098884" cy="1170108"/>
          </a:xfrm>
          <a:prstGeom prst="rect">
            <a:avLst/>
          </a:prstGeom>
        </p:spPr>
      </p:pic>
    </p:spTree>
    <p:extLst>
      <p:ext uri="{BB962C8B-B14F-4D97-AF65-F5344CB8AC3E}">
        <p14:creationId xmlns:p14="http://schemas.microsoft.com/office/powerpoint/2010/main" val="2744345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9" y="1151627"/>
            <a:ext cx="10483429" cy="5340581"/>
          </a:xfrm>
        </p:spPr>
        <p:txBody>
          <a:bodyPr/>
          <a:lstStyle/>
          <a:p>
            <a:r>
              <a:rPr lang="en-GB" sz="2000" b="1" dirty="0">
                <a:solidFill>
                  <a:srgbClr val="E97924"/>
                </a:solidFill>
              </a:rPr>
              <a:t>9. Seien Sie vorsichtig mit Humor</a:t>
            </a:r>
          </a:p>
          <a:p>
            <a:r>
              <a:rPr lang="en-GB" sz="2000" dirty="0"/>
              <a:t>Viele Kulturen nehmen die Geschäftswelt sehr ernst und sind der Meinung, dass man sich professionell verhalten und immer das Protokoll befolgen sollte. Daher schätzen sie den Einsatz von Humor und Witzen in einem geschäftlichen Umfeld nicht. Wenn Sie Humor verwenden, stellen Sie sicher, dass er in der anderen Kultur verstanden und geschätzt wird und nicht beleidigend wirkt. </a:t>
            </a:r>
          </a:p>
          <a:p>
            <a:endParaRPr lang="en-GB" sz="2000" dirty="0"/>
          </a:p>
          <a:p>
            <a:r>
              <a:rPr lang="en-GB" sz="2000" b="1" dirty="0">
                <a:solidFill>
                  <a:srgbClr val="7ABB57"/>
                </a:solidFill>
              </a:rPr>
              <a:t>10. Unterstützend sein</a:t>
            </a:r>
          </a:p>
          <a:p>
            <a:r>
              <a:rPr lang="en-GB" sz="2000" dirty="0"/>
              <a:t>Bei einer effektiven kulturübergreifenden Kommunikation geht es darum, dass sich alle Beteiligten wohl fühlen. Behandeln Sie in jedem Gespräch mit einem Nicht-Muttersprachler Englisch mit Respekt, geben Sie Ihr Bestes, um klar </a:t>
            </a:r>
            <a:r>
              <a:rPr lang="en-GB" sz="2000" dirty="0" err="1"/>
              <a:t>zu</a:t>
            </a:r>
            <a:r>
              <a:rPr lang="en-GB" sz="2000" dirty="0"/>
              <a:t> </a:t>
            </a:r>
            <a:r>
              <a:rPr lang="en-GB" sz="2000" dirty="0" err="1"/>
              <a:t>kommunizieren</a:t>
            </a:r>
            <a:r>
              <a:rPr lang="en-GB" sz="2000" dirty="0"/>
              <a:t> und  ermutigen Sie ihn, wenn er antwortet. Dies wird dazu beitragen, Vertrauen in Sie aufzubauen.</a:t>
            </a: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21</a:t>
            </a:fld>
            <a:endParaRPr lang="en-US" sz="800" dirty="0">
              <a:latin typeface="Calibri" panose="020F0502020204030204" pitchFamily="34" charset="0"/>
              <a:cs typeface="Calibri" panose="020F0502020204030204" pitchFamily="34" charset="0"/>
            </a:endParaRPr>
          </a:p>
        </p:txBody>
      </p:sp>
      <p:pic>
        <p:nvPicPr>
          <p:cNvPr id="9" name="Graphic 8" descr="Care outline">
            <a:extLst>
              <a:ext uri="{FF2B5EF4-FFF2-40B4-BE49-F238E27FC236}">
                <a16:creationId xmlns:a16="http://schemas.microsoft.com/office/drawing/2014/main" id="{6E7E71EF-BD9A-529F-4BDE-25251C4AF0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76326" y="92577"/>
            <a:ext cx="1443497" cy="1390815"/>
          </a:xfrm>
          <a:prstGeom prst="rect">
            <a:avLst/>
          </a:prstGeom>
        </p:spPr>
      </p:pic>
    </p:spTree>
    <p:extLst>
      <p:ext uri="{BB962C8B-B14F-4D97-AF65-F5344CB8AC3E}">
        <p14:creationId xmlns:p14="http://schemas.microsoft.com/office/powerpoint/2010/main" val="1828651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03</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a:t>Selbstvertrauen aufbauen</a:t>
            </a:r>
          </a:p>
          <a:p>
            <a:endParaRPr lang="en-US" dirty="0"/>
          </a:p>
        </p:txBody>
      </p:sp>
      <p:grpSp>
        <p:nvGrpSpPr>
          <p:cNvPr id="4" name="Group 3">
            <a:extLst>
              <a:ext uri="{FF2B5EF4-FFF2-40B4-BE49-F238E27FC236}">
                <a16:creationId xmlns:a16="http://schemas.microsoft.com/office/drawing/2014/main" id="{0AEB5470-96B6-8100-EA6A-FE83A5CCAEA1}"/>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A4A388A6-6552-EF6C-2416-06387A7375FA}"/>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AC87F04-5553-B677-9704-D36971D0ADAF}"/>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A755FE1D-FAFE-4257-4A7A-9EA607E84D14}"/>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10" name="Picture Placeholder 12">
            <a:extLst>
              <a:ext uri="{FF2B5EF4-FFF2-40B4-BE49-F238E27FC236}">
                <a16:creationId xmlns:a16="http://schemas.microsoft.com/office/drawing/2014/main" id="{873FADAB-98AA-4196-81AF-D9BFE712A4A0}"/>
              </a:ext>
            </a:extLst>
          </p:cNvPr>
          <p:cNvPicPr>
            <a:picLocks noGrp="1" noChangeAspect="1"/>
          </p:cNvPicPr>
          <p:nvPr>
            <p:ph type="pic" sz="quarter" idx="21"/>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42507" r="959"/>
          <a:stretch/>
        </p:blipFill>
        <p:spPr>
          <a:xfrm>
            <a:off x="6841657" y="0"/>
            <a:ext cx="5364392" cy="6325815"/>
          </a:xfrm>
        </p:spPr>
      </p:pic>
    </p:spTree>
    <p:extLst>
      <p:ext uri="{BB962C8B-B14F-4D97-AF65-F5344CB8AC3E}">
        <p14:creationId xmlns:p14="http://schemas.microsoft.com/office/powerpoint/2010/main" val="1080694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EF5D64-8FCB-D945-B617-49D7AAABCA54}"/>
              </a:ext>
            </a:extLst>
          </p:cNvPr>
          <p:cNvSpPr>
            <a:spLocks noGrp="1"/>
          </p:cNvSpPr>
          <p:nvPr>
            <p:ph type="body" sz="quarter" idx="30"/>
          </p:nvPr>
        </p:nvSpPr>
        <p:spPr/>
        <p:txBody>
          <a:bodyPr>
            <a:normAutofit fontScale="85000" lnSpcReduction="10000"/>
          </a:bodyPr>
          <a:lstStyle/>
          <a:p>
            <a:r>
              <a:rPr lang="en-US" dirty="0"/>
              <a:t>Was verstehen wir unter Selbstvertrauen?</a:t>
            </a:r>
          </a:p>
          <a:p>
            <a:endParaRPr lang="en-US" dirty="0"/>
          </a:p>
        </p:txBody>
      </p:sp>
      <p:sp>
        <p:nvSpPr>
          <p:cNvPr id="9" name="Text Placeholder 8">
            <a:extLst>
              <a:ext uri="{FF2B5EF4-FFF2-40B4-BE49-F238E27FC236}">
                <a16:creationId xmlns:a16="http://schemas.microsoft.com/office/drawing/2014/main" id="{F9620A6D-EEDA-A543-BCD1-C308C18EBD19}"/>
              </a:ext>
            </a:extLst>
          </p:cNvPr>
          <p:cNvSpPr>
            <a:spLocks noGrp="1"/>
          </p:cNvSpPr>
          <p:nvPr>
            <p:ph type="body" sz="quarter" idx="48"/>
          </p:nvPr>
        </p:nvSpPr>
        <p:spPr/>
        <p:txBody>
          <a:bodyPr>
            <a:normAutofit fontScale="77500" lnSpcReduction="20000"/>
          </a:bodyPr>
          <a:lstStyle/>
          <a:p>
            <a:pPr algn="l"/>
            <a:r>
              <a:rPr lang="en-GB" dirty="0"/>
              <a:t>Es ist eine Eigenschaft, die den Glauben an die eigenen Fähigkeiten fördert und stärkt. Selbstvertrauen ermöglicht es dem Einzelnen, Vertrauen in seine Kompetenzen zu entwickeln und seinem Urteilsvermögen, seinen Entscheidungen und seinen Fähigkeiten zu vertrauen. </a:t>
            </a:r>
          </a:p>
          <a:p>
            <a:pPr algn="l"/>
            <a:r>
              <a:rPr lang="en-GB" dirty="0"/>
              <a:t>Ein hohes Maß an Selbstvertrauen kann Fachkräfte motivieren, anspruchsvolle Aufgaben zu erledigen und komplexe Probleme anzugehen. </a:t>
            </a:r>
          </a:p>
          <a:p>
            <a:pPr algn="l"/>
            <a:r>
              <a:rPr lang="en-GB" dirty="0"/>
              <a:t>Selbstbewusste Menschen sind in der Lage, über ihre Stärken und Schwächen nachzudenken und Situationen zu bewerten, um Lösungen für Probleme zu finden.</a:t>
            </a:r>
          </a:p>
          <a:p>
            <a:endParaRPr lang="en-US" dirty="0"/>
          </a:p>
        </p:txBody>
      </p:sp>
      <p:pic>
        <p:nvPicPr>
          <p:cNvPr id="5" name="Picture Placeholder 3">
            <a:extLst>
              <a:ext uri="{FF2B5EF4-FFF2-40B4-BE49-F238E27FC236}">
                <a16:creationId xmlns:a16="http://schemas.microsoft.com/office/drawing/2014/main" id="{A8028339-FB9A-42D3-985A-9423514E5262}"/>
              </a:ext>
            </a:extLst>
          </p:cNvPr>
          <p:cNvPicPr>
            <a:picLocks noGrp="1" noChangeAspect="1"/>
          </p:cNvPicPr>
          <p:nvPr>
            <p:ph type="pic" sz="quarter" idx="21"/>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13577" r="42660" b="38043"/>
          <a:stretch/>
        </p:blipFill>
        <p:spPr>
          <a:xfrm>
            <a:off x="0" y="0"/>
            <a:ext cx="12192000" cy="6858000"/>
          </a:xfrm>
        </p:spPr>
      </p:pic>
    </p:spTree>
    <p:extLst>
      <p:ext uri="{BB962C8B-B14F-4D97-AF65-F5344CB8AC3E}">
        <p14:creationId xmlns:p14="http://schemas.microsoft.com/office/powerpoint/2010/main" val="1705186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4B26093-4BBF-2D4E-AE6B-8CC97182CFB6}"/>
              </a:ext>
            </a:extLst>
          </p:cNvPr>
          <p:cNvSpPr>
            <a:spLocks noGrp="1"/>
          </p:cNvSpPr>
          <p:nvPr>
            <p:ph type="body" sz="quarter" idx="30"/>
          </p:nvPr>
        </p:nvSpPr>
        <p:spPr>
          <a:xfrm>
            <a:off x="946245" y="5087695"/>
            <a:ext cx="8703941" cy="1346830"/>
          </a:xfrm>
        </p:spPr>
        <p:txBody>
          <a:bodyPr/>
          <a:lstStyle/>
          <a:p>
            <a:r>
              <a:rPr lang="en-US" dirty="0"/>
              <a:t>Merkmale von selbstbewussten Menschen</a:t>
            </a:r>
          </a:p>
        </p:txBody>
      </p:sp>
      <p:sp>
        <p:nvSpPr>
          <p:cNvPr id="23" name="Slide Number Placeholder 2">
            <a:extLst>
              <a:ext uri="{FF2B5EF4-FFF2-40B4-BE49-F238E27FC236}">
                <a16:creationId xmlns:a16="http://schemas.microsoft.com/office/drawing/2014/main" id="{2F131F26-563C-924F-93B0-16AF018661A8}"/>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24</a:t>
            </a:fld>
            <a:endParaRPr lang="en-US" sz="1291" dirty="0"/>
          </a:p>
        </p:txBody>
      </p:sp>
      <p:sp>
        <p:nvSpPr>
          <p:cNvPr id="2" name="Slide Number Placeholder 2">
            <a:extLst>
              <a:ext uri="{FF2B5EF4-FFF2-40B4-BE49-F238E27FC236}">
                <a16:creationId xmlns:a16="http://schemas.microsoft.com/office/drawing/2014/main" id="{395673E0-CE8C-2C29-8AE7-992C0D88196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24</a:t>
            </a:fld>
            <a:endParaRPr lang="en-US" sz="800" dirty="0">
              <a:latin typeface="Calibri" panose="020F0502020204030204" pitchFamily="34" charset="0"/>
              <a:cs typeface="Calibri" panose="020F0502020204030204" pitchFamily="34" charset="0"/>
            </a:endParaRPr>
          </a:p>
        </p:txBody>
      </p:sp>
      <p:pic>
        <p:nvPicPr>
          <p:cNvPr id="9" name="Picture Placeholder 17">
            <a:extLst>
              <a:ext uri="{FF2B5EF4-FFF2-40B4-BE49-F238E27FC236}">
                <a16:creationId xmlns:a16="http://schemas.microsoft.com/office/drawing/2014/main" id="{9BCA1840-0042-4491-A02C-7D17229BB504}"/>
              </a:ext>
            </a:extLst>
          </p:cNvPr>
          <p:cNvPicPr>
            <a:picLocks noGrp="1" noChangeAspect="1"/>
          </p:cNvPicPr>
          <p:nvPr>
            <p:ph type="pic" sz="quarter" idx="23"/>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4071" r="14071"/>
          <a:stretch>
            <a:fillRect/>
          </a:stretch>
        </p:blipFill>
        <p:spPr>
          <a:xfrm>
            <a:off x="438150" y="423475"/>
            <a:ext cx="3752850" cy="3481775"/>
          </a:xfrm>
        </p:spPr>
      </p:pic>
      <p:pic>
        <p:nvPicPr>
          <p:cNvPr id="11" name="Picture Placeholder 21">
            <a:extLst>
              <a:ext uri="{FF2B5EF4-FFF2-40B4-BE49-F238E27FC236}">
                <a16:creationId xmlns:a16="http://schemas.microsoft.com/office/drawing/2014/main" id="{EDB7A44F-C370-4687-BA7E-52968BA731D3}"/>
              </a:ext>
            </a:extLst>
          </p:cNvPr>
          <p:cNvPicPr>
            <a:picLocks noGrp="1" noChangeAspect="1"/>
          </p:cNvPicPr>
          <p:nvPr>
            <p:ph type="pic" sz="quarter" idx="49"/>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9589" b="9589"/>
          <a:stretch>
            <a:fillRect/>
          </a:stretch>
        </p:blipFill>
        <p:spPr>
          <a:xfrm>
            <a:off x="4686300" y="423475"/>
            <a:ext cx="2819400" cy="1519624"/>
          </a:xfrm>
        </p:spPr>
      </p:pic>
      <p:pic>
        <p:nvPicPr>
          <p:cNvPr id="12" name="Picture Placeholder 19">
            <a:extLst>
              <a:ext uri="{FF2B5EF4-FFF2-40B4-BE49-F238E27FC236}">
                <a16:creationId xmlns:a16="http://schemas.microsoft.com/office/drawing/2014/main" id="{9E67D356-BD18-4797-9A8C-C60FE7C34086}"/>
              </a:ext>
            </a:extLst>
          </p:cNvPr>
          <p:cNvPicPr>
            <a:picLocks noGrp="1" noChangeAspect="1"/>
          </p:cNvPicPr>
          <p:nvPr>
            <p:ph type="pic" sz="quarter" idx="50"/>
          </p:nvPr>
        </p:nvPicPr>
        <p:blipFill>
          <a:blip r:embed="rId6" cstate="email">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t="9586" b="9586"/>
          <a:stretch>
            <a:fillRect/>
          </a:stretch>
        </p:blipFill>
        <p:spPr>
          <a:xfrm>
            <a:off x="4686300" y="2404676"/>
            <a:ext cx="2819400" cy="1519624"/>
          </a:xfrm>
        </p:spPr>
      </p:pic>
      <p:pic>
        <p:nvPicPr>
          <p:cNvPr id="14" name="Picture Placeholder 24">
            <a:extLst>
              <a:ext uri="{FF2B5EF4-FFF2-40B4-BE49-F238E27FC236}">
                <a16:creationId xmlns:a16="http://schemas.microsoft.com/office/drawing/2014/main" id="{FC519AC7-B655-4C96-9375-889AFB58C389}"/>
              </a:ext>
            </a:extLst>
          </p:cNvPr>
          <p:cNvPicPr>
            <a:picLocks noGrp="1" noChangeAspect="1"/>
          </p:cNvPicPr>
          <p:nvPr>
            <p:ph type="pic" sz="quarter" idx="51"/>
          </p:nvPr>
        </p:nvPicPr>
        <p:blipFill rotWithShape="1">
          <a:blip r:embed="rId8" cstate="email">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a:ext>
            </a:extLst>
          </a:blip>
          <a:srcRect l="14032" r="14032"/>
          <a:stretch/>
        </p:blipFill>
        <p:spPr>
          <a:xfrm>
            <a:off x="7962900" y="442913"/>
            <a:ext cx="3752850" cy="3481387"/>
          </a:xfrm>
        </p:spPr>
      </p:pic>
    </p:spTree>
    <p:extLst>
      <p:ext uri="{BB962C8B-B14F-4D97-AF65-F5344CB8AC3E}">
        <p14:creationId xmlns:p14="http://schemas.microsoft.com/office/powerpoint/2010/main" val="4185087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ABEC25E-6AC9-FB41-9B79-FCCA51F914BA}"/>
              </a:ext>
            </a:extLst>
          </p:cNvPr>
          <p:cNvSpPr>
            <a:spLocks noGrp="1"/>
          </p:cNvSpPr>
          <p:nvPr>
            <p:ph type="body" sz="quarter" idx="50"/>
          </p:nvPr>
        </p:nvSpPr>
        <p:spPr>
          <a:xfrm>
            <a:off x="4358285" y="1117857"/>
            <a:ext cx="7160273" cy="1506809"/>
          </a:xfrm>
        </p:spPr>
        <p:txBody>
          <a:bodyPr/>
          <a:lstStyle/>
          <a:p>
            <a:r>
              <a:rPr lang="en-GB" sz="2200" dirty="0"/>
              <a:t>Selbstbewusste Menschen nehmen häufig an Gruppendiskussionen teil und leisten einen Beitrag dazu. Sie präsentieren ihre Gedanken und Meinungen selbstbewusst, da sie Vertrauen in ihr Urteilsvermögen, ihre Fähigkeiten und ihre Herangehensweise an berufliche Aufgaben haben. </a:t>
            </a:r>
            <a:endParaRPr lang="en-US" sz="2200" dirty="0"/>
          </a:p>
        </p:txBody>
      </p:sp>
      <p:sp>
        <p:nvSpPr>
          <p:cNvPr id="15" name="Text Placeholder 14">
            <a:extLst>
              <a:ext uri="{FF2B5EF4-FFF2-40B4-BE49-F238E27FC236}">
                <a16:creationId xmlns:a16="http://schemas.microsoft.com/office/drawing/2014/main" id="{916741EA-C4C3-2943-9ED8-EA521E6F9D43}"/>
              </a:ext>
            </a:extLst>
          </p:cNvPr>
          <p:cNvSpPr>
            <a:spLocks noGrp="1"/>
          </p:cNvSpPr>
          <p:nvPr>
            <p:ph type="body" sz="quarter" idx="54"/>
          </p:nvPr>
        </p:nvSpPr>
        <p:spPr>
          <a:xfrm>
            <a:off x="4327047" y="3279185"/>
            <a:ext cx="7160276" cy="730066"/>
          </a:xfrm>
        </p:spPr>
        <p:txBody>
          <a:bodyPr/>
          <a:lstStyle/>
          <a:p>
            <a:r>
              <a:rPr lang="en-US" dirty="0" err="1"/>
              <a:t>Offen</a:t>
            </a:r>
            <a:r>
              <a:rPr lang="en-US" dirty="0"/>
              <a:t> </a:t>
            </a:r>
            <a:r>
              <a:rPr lang="en-US" dirty="0" err="1"/>
              <a:t>für</a:t>
            </a:r>
            <a:r>
              <a:rPr lang="en-US" dirty="0"/>
              <a:t> </a:t>
            </a:r>
            <a:r>
              <a:rPr lang="en-US" dirty="0" err="1"/>
              <a:t>Austausch</a:t>
            </a:r>
            <a:endParaRPr lang="en-US" dirty="0"/>
          </a:p>
        </p:txBody>
      </p:sp>
      <p:sp>
        <p:nvSpPr>
          <p:cNvPr id="16" name="Text Placeholder 15">
            <a:extLst>
              <a:ext uri="{FF2B5EF4-FFF2-40B4-BE49-F238E27FC236}">
                <a16:creationId xmlns:a16="http://schemas.microsoft.com/office/drawing/2014/main" id="{0F9CC369-FB0E-B146-AA56-923048664497}"/>
              </a:ext>
            </a:extLst>
          </p:cNvPr>
          <p:cNvSpPr>
            <a:spLocks noGrp="1"/>
          </p:cNvSpPr>
          <p:nvPr>
            <p:ph type="body" sz="quarter" idx="55"/>
          </p:nvPr>
        </p:nvSpPr>
        <p:spPr>
          <a:xfrm>
            <a:off x="4358285" y="3844552"/>
            <a:ext cx="7160273" cy="945874"/>
          </a:xfrm>
        </p:spPr>
        <p:txBody>
          <a:bodyPr/>
          <a:lstStyle/>
          <a:p>
            <a:r>
              <a:rPr lang="en-GB" sz="2200" dirty="0"/>
              <a:t>Eine wichtige Eigenschaft selbstbewusster Menschen ist, dass sie das, was sie für richtig halten, auch in die Tat umsetzen. Als selbstbewusste Person sind Sie vielleicht offen für das Feedback von anderen, bevor Sie Ihre endgültige Entscheidung treffen. Selbstbewusste Menschen können ihre Ansichten auch in einer ruhigen Art und Weise darlegen. </a:t>
            </a:r>
            <a:endParaRPr lang="en-US" sz="2200" dirty="0"/>
          </a:p>
        </p:txBody>
      </p:sp>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25</a:t>
            </a:fld>
            <a:endParaRPr lang="en-US" sz="800" dirty="0">
              <a:latin typeface="Calibri" panose="020F0502020204030204" pitchFamily="34" charset="0"/>
              <a:cs typeface="Calibri" panose="020F0502020204030204" pitchFamily="34" charset="0"/>
            </a:endParaRPr>
          </a:p>
        </p:txBody>
      </p:sp>
      <p:sp>
        <p:nvSpPr>
          <p:cNvPr id="5" name="Text Placeholder 9">
            <a:extLst>
              <a:ext uri="{FF2B5EF4-FFF2-40B4-BE49-F238E27FC236}">
                <a16:creationId xmlns:a16="http://schemas.microsoft.com/office/drawing/2014/main" id="{A553FB11-6842-AD37-48DD-F73B2174BAE5}"/>
              </a:ext>
            </a:extLst>
          </p:cNvPr>
          <p:cNvSpPr txBox="1">
            <a:spLocks/>
          </p:cNvSpPr>
          <p:nvPr/>
        </p:nvSpPr>
        <p:spPr>
          <a:xfrm>
            <a:off x="4327047" y="547460"/>
            <a:ext cx="7160276" cy="73006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dirty="0"/>
              <a:t>An sich selbst glauben</a:t>
            </a:r>
          </a:p>
        </p:txBody>
      </p:sp>
      <p:pic>
        <p:nvPicPr>
          <p:cNvPr id="10" name="Picture Placeholder 16">
            <a:extLst>
              <a:ext uri="{FF2B5EF4-FFF2-40B4-BE49-F238E27FC236}">
                <a16:creationId xmlns:a16="http://schemas.microsoft.com/office/drawing/2014/main" id="{75D596B1-B624-487B-B4C9-89C48457AADD}"/>
              </a:ext>
            </a:extLst>
          </p:cNvPr>
          <p:cNvPicPr>
            <a:picLocks noGrp="1" noChangeAspect="1"/>
          </p:cNvPicPr>
          <p:nvPr>
            <p:ph type="pic" sz="quarter" idx="57"/>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195" r="1195"/>
          <a:stretch>
            <a:fillRect/>
          </a:stretch>
        </p:blipFill>
        <p:spPr>
          <a:xfrm>
            <a:off x="501328" y="413959"/>
            <a:ext cx="2529327" cy="1727134"/>
          </a:xfrm>
        </p:spPr>
      </p:pic>
      <p:pic>
        <p:nvPicPr>
          <p:cNvPr id="12" name="Picture Placeholder 18">
            <a:extLst>
              <a:ext uri="{FF2B5EF4-FFF2-40B4-BE49-F238E27FC236}">
                <a16:creationId xmlns:a16="http://schemas.microsoft.com/office/drawing/2014/main" id="{659FF5EC-7CFE-44BF-931E-BB4579E605B8}"/>
              </a:ext>
            </a:extLst>
          </p:cNvPr>
          <p:cNvPicPr>
            <a:picLocks noGrp="1" noChangeAspect="1"/>
          </p:cNvPicPr>
          <p:nvPr>
            <p:ph type="pic" sz="quarter" idx="58"/>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l="1195" r="1195"/>
          <a:stretch>
            <a:fillRect/>
          </a:stretch>
        </p:blipFill>
        <p:spPr>
          <a:xfrm>
            <a:off x="482278" y="2539396"/>
            <a:ext cx="2529327" cy="1727134"/>
          </a:xfrm>
        </p:spPr>
      </p:pic>
      <p:pic>
        <p:nvPicPr>
          <p:cNvPr id="13" name="Picture Placeholder 20">
            <a:extLst>
              <a:ext uri="{FF2B5EF4-FFF2-40B4-BE49-F238E27FC236}">
                <a16:creationId xmlns:a16="http://schemas.microsoft.com/office/drawing/2014/main" id="{6A741D14-B782-415E-99EF-1C2BA3C1697F}"/>
              </a:ext>
            </a:extLst>
          </p:cNvPr>
          <p:cNvPicPr>
            <a:picLocks noGrp="1" noChangeAspect="1"/>
          </p:cNvPicPr>
          <p:nvPr>
            <p:ph type="pic" sz="quarter" idx="59"/>
          </p:nvPr>
        </p:nvPicPr>
        <p:blipFill>
          <a:blip r:embed="rId6" cstate="email">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t="27234" b="27234"/>
          <a:stretch>
            <a:fillRect/>
          </a:stretch>
        </p:blipFill>
        <p:spPr>
          <a:xfrm>
            <a:off x="463228" y="4672996"/>
            <a:ext cx="2529327" cy="1727134"/>
          </a:xfrm>
        </p:spPr>
      </p:pic>
    </p:spTree>
    <p:extLst>
      <p:ext uri="{BB962C8B-B14F-4D97-AF65-F5344CB8AC3E}">
        <p14:creationId xmlns:p14="http://schemas.microsoft.com/office/powerpoint/2010/main" val="1002237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ABEC25E-6AC9-FB41-9B79-FCCA51F914BA}"/>
              </a:ext>
            </a:extLst>
          </p:cNvPr>
          <p:cNvSpPr>
            <a:spLocks noGrp="1"/>
          </p:cNvSpPr>
          <p:nvPr>
            <p:ph type="body" sz="quarter" idx="50"/>
          </p:nvPr>
        </p:nvSpPr>
        <p:spPr>
          <a:xfrm>
            <a:off x="4358285" y="1117857"/>
            <a:ext cx="7160273" cy="1924432"/>
          </a:xfrm>
        </p:spPr>
        <p:txBody>
          <a:bodyPr/>
          <a:lstStyle/>
          <a:p>
            <a:r>
              <a:rPr lang="en-GB" sz="2200" dirty="0"/>
              <a:t>Das Vertrauen in die eigenen Fähigkeiten kann dazu führen, dass man Herausforderungen sucht, um Wissen </a:t>
            </a:r>
            <a:r>
              <a:rPr lang="en-GB" sz="2200" dirty="0" err="1"/>
              <a:t>zu</a:t>
            </a:r>
            <a:r>
              <a:rPr lang="en-GB" sz="2200" dirty="0"/>
              <a:t> </a:t>
            </a:r>
            <a:r>
              <a:rPr lang="en-GB" sz="2200" dirty="0" err="1"/>
              <a:t>testen</a:t>
            </a:r>
            <a:r>
              <a:rPr lang="en-GB" sz="2200" dirty="0"/>
              <a:t>  und </a:t>
            </a:r>
            <a:r>
              <a:rPr lang="en-GB" sz="2200" dirty="0" err="1"/>
              <a:t>Erfahrungen</a:t>
            </a:r>
            <a:r>
              <a:rPr lang="en-GB" sz="2200" dirty="0"/>
              <a:t> </a:t>
            </a:r>
            <a:r>
              <a:rPr lang="en-GB" sz="2200" dirty="0" err="1"/>
              <a:t>zu</a:t>
            </a:r>
            <a:r>
              <a:rPr lang="en-GB" sz="2200" dirty="0"/>
              <a:t> </a:t>
            </a:r>
            <a:r>
              <a:rPr lang="en-GB" sz="2200" dirty="0" err="1"/>
              <a:t>sammeln</a:t>
            </a:r>
            <a:r>
              <a:rPr lang="en-GB" sz="2200" dirty="0"/>
              <a:t>. Ein selbstbewusster Mensch glaubt in der Regel, dass er Schwierigkeiten, mit denen er konfrontiert wird, erfolgreich überwinden kann, indem er die entsprechenden Fähigkeiten, Kenntnisse oder Erfahrungen einsetzt. </a:t>
            </a:r>
            <a:endParaRPr lang="en-US" sz="2200" dirty="0"/>
          </a:p>
        </p:txBody>
      </p:sp>
      <p:sp>
        <p:nvSpPr>
          <p:cNvPr id="15" name="Text Placeholder 14">
            <a:extLst>
              <a:ext uri="{FF2B5EF4-FFF2-40B4-BE49-F238E27FC236}">
                <a16:creationId xmlns:a16="http://schemas.microsoft.com/office/drawing/2014/main" id="{916741EA-C4C3-2943-9ED8-EA521E6F9D43}"/>
              </a:ext>
            </a:extLst>
          </p:cNvPr>
          <p:cNvSpPr>
            <a:spLocks noGrp="1"/>
          </p:cNvSpPr>
          <p:nvPr>
            <p:ph type="body" sz="quarter" idx="54"/>
          </p:nvPr>
        </p:nvSpPr>
        <p:spPr>
          <a:xfrm>
            <a:off x="4327047" y="3557286"/>
            <a:ext cx="7160276" cy="730066"/>
          </a:xfrm>
        </p:spPr>
        <p:txBody>
          <a:bodyPr/>
          <a:lstStyle/>
          <a:p>
            <a:r>
              <a:rPr lang="en-US" dirty="0"/>
              <a:t>Kritik positiv annehmen</a:t>
            </a:r>
          </a:p>
        </p:txBody>
      </p:sp>
      <p:sp>
        <p:nvSpPr>
          <p:cNvPr id="16" name="Text Placeholder 15">
            <a:extLst>
              <a:ext uri="{FF2B5EF4-FFF2-40B4-BE49-F238E27FC236}">
                <a16:creationId xmlns:a16="http://schemas.microsoft.com/office/drawing/2014/main" id="{0F9CC369-FB0E-B146-AA56-923048664497}"/>
              </a:ext>
            </a:extLst>
          </p:cNvPr>
          <p:cNvSpPr>
            <a:spLocks noGrp="1"/>
          </p:cNvSpPr>
          <p:nvPr>
            <p:ph type="body" sz="quarter" idx="55"/>
          </p:nvPr>
        </p:nvSpPr>
        <p:spPr>
          <a:xfrm>
            <a:off x="4358285" y="4180850"/>
            <a:ext cx="7160273" cy="2259789"/>
          </a:xfrm>
        </p:spPr>
        <p:txBody>
          <a:bodyPr/>
          <a:lstStyle/>
          <a:p>
            <a:r>
              <a:rPr lang="en-GB" sz="2200" dirty="0"/>
              <a:t>Erfolg und Misserfolg sind sowohl im Berufs- als auch im Privatleben möglich. Eine selbstbewusste Person hat die Fähigkeit, sowohl Lob als auch Kritik konstruktiv anzunehmen. Sie sind eher geneigt, Feedback </a:t>
            </a:r>
            <a:r>
              <a:rPr lang="en-GB" sz="2200" dirty="0" err="1"/>
              <a:t>zu</a:t>
            </a:r>
            <a:r>
              <a:rPr lang="en-GB" sz="2200" dirty="0"/>
              <a:t> </a:t>
            </a:r>
            <a:r>
              <a:rPr lang="en-GB" sz="2200" dirty="0" err="1"/>
              <a:t>reflektieren</a:t>
            </a:r>
            <a:r>
              <a:rPr lang="en-GB" sz="2200" dirty="0"/>
              <a:t> und es zu nutzen, um Herausforderungen zu meistern.</a:t>
            </a:r>
            <a:endParaRPr lang="en-US" sz="2200" dirty="0"/>
          </a:p>
        </p:txBody>
      </p:sp>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26</a:t>
            </a:fld>
            <a:endParaRPr lang="en-US" sz="800" dirty="0">
              <a:latin typeface="Calibri" panose="020F0502020204030204" pitchFamily="34" charset="0"/>
              <a:cs typeface="Calibri" panose="020F0502020204030204" pitchFamily="34" charset="0"/>
            </a:endParaRPr>
          </a:p>
        </p:txBody>
      </p:sp>
      <p:sp>
        <p:nvSpPr>
          <p:cNvPr id="5" name="Text Placeholder 9">
            <a:extLst>
              <a:ext uri="{FF2B5EF4-FFF2-40B4-BE49-F238E27FC236}">
                <a16:creationId xmlns:a16="http://schemas.microsoft.com/office/drawing/2014/main" id="{A553FB11-6842-AD37-48DD-F73B2174BAE5}"/>
              </a:ext>
            </a:extLst>
          </p:cNvPr>
          <p:cNvSpPr txBox="1">
            <a:spLocks/>
          </p:cNvSpPr>
          <p:nvPr/>
        </p:nvSpPr>
        <p:spPr>
          <a:xfrm>
            <a:off x="4327047" y="547460"/>
            <a:ext cx="7160276" cy="73006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dirty="0"/>
              <a:t>Neue </a:t>
            </a:r>
            <a:r>
              <a:rPr lang="en-US" dirty="0" err="1"/>
              <a:t>Herausforderungen</a:t>
            </a:r>
            <a:r>
              <a:rPr lang="en-US" dirty="0"/>
              <a:t> </a:t>
            </a:r>
            <a:r>
              <a:rPr lang="en-US" dirty="0" err="1"/>
              <a:t>annehmen</a:t>
            </a:r>
            <a:endParaRPr lang="en-US" dirty="0"/>
          </a:p>
        </p:txBody>
      </p:sp>
      <p:pic>
        <p:nvPicPr>
          <p:cNvPr id="12" name="Picture Placeholder 6" descr="A group of people sitting at a table&#10;&#10;Description automatically generated">
            <a:extLst>
              <a:ext uri="{FF2B5EF4-FFF2-40B4-BE49-F238E27FC236}">
                <a16:creationId xmlns:a16="http://schemas.microsoft.com/office/drawing/2014/main" id="{5CB10B00-1CE9-42AC-8C77-8CC0527132E5}"/>
              </a:ext>
            </a:extLst>
          </p:cNvPr>
          <p:cNvPicPr>
            <a:picLocks noGrp="1" noChangeAspect="1"/>
          </p:cNvPicPr>
          <p:nvPr>
            <p:ph type="pic" sz="quarter" idx="57"/>
          </p:nvPr>
        </p:nvPicPr>
        <p:blipFill>
          <a:blip r:embed="rId2" cstate="email">
            <a:extLst>
              <a:ext uri="{28A0092B-C50C-407E-A947-70E740481C1C}">
                <a14:useLocalDpi xmlns:a14="http://schemas.microsoft.com/office/drawing/2010/main"/>
              </a:ext>
            </a:extLst>
          </a:blip>
          <a:srcRect l="1195" r="1195"/>
          <a:stretch>
            <a:fillRect/>
          </a:stretch>
        </p:blipFill>
        <p:spPr>
          <a:xfrm>
            <a:off x="501328" y="413959"/>
            <a:ext cx="2529327" cy="1727134"/>
          </a:xfrm>
        </p:spPr>
      </p:pic>
      <p:pic>
        <p:nvPicPr>
          <p:cNvPr id="13" name="Picture Placeholder 22" descr="A group of people sitting around a table&#10;&#10;Description automatically generated">
            <a:extLst>
              <a:ext uri="{FF2B5EF4-FFF2-40B4-BE49-F238E27FC236}">
                <a16:creationId xmlns:a16="http://schemas.microsoft.com/office/drawing/2014/main" id="{2BCDF80F-1FB0-4F83-80F5-E0ABC58CC6A8}"/>
              </a:ext>
            </a:extLst>
          </p:cNvPr>
          <p:cNvPicPr>
            <a:picLocks noChangeAspect="1"/>
          </p:cNvPicPr>
          <p:nvPr/>
        </p:nvPicPr>
        <p:blipFill>
          <a:blip r:embed="rId3" cstate="email">
            <a:extLst>
              <a:ext uri="{28A0092B-C50C-407E-A947-70E740481C1C}">
                <a14:useLocalDpi xmlns:a14="http://schemas.microsoft.com/office/drawing/2010/main"/>
              </a:ext>
            </a:extLst>
          </a:blip>
          <a:srcRect l="1195" r="1195"/>
          <a:stretch>
            <a:fillRect/>
          </a:stretch>
        </p:blipFill>
        <p:spPr>
          <a:xfrm>
            <a:off x="463228" y="467299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pic>
      <p:pic>
        <p:nvPicPr>
          <p:cNvPr id="14" name="Picture Placeholder 30" descr="A person holding papers in a hallway&#10;&#10;Description automatically generated">
            <a:extLst>
              <a:ext uri="{FF2B5EF4-FFF2-40B4-BE49-F238E27FC236}">
                <a16:creationId xmlns:a16="http://schemas.microsoft.com/office/drawing/2014/main" id="{CD224C0E-CB82-413C-B658-78F9E44ECCDE}"/>
              </a:ext>
            </a:extLst>
          </p:cNvPr>
          <p:cNvPicPr>
            <a:picLocks noGrp="1" noChangeAspect="1"/>
          </p:cNvPicPr>
          <p:nvPr>
            <p:ph type="pic" sz="quarter" idx="58"/>
          </p:nvPr>
        </p:nvPicPr>
        <p:blipFill>
          <a:blip r:embed="rId4" cstate="email">
            <a:extLst>
              <a:ext uri="{28A0092B-C50C-407E-A947-70E740481C1C}">
                <a14:useLocalDpi xmlns:a14="http://schemas.microsoft.com/office/drawing/2010/main"/>
              </a:ext>
            </a:extLst>
          </a:blip>
          <a:srcRect l="1191" r="1191"/>
          <a:stretch>
            <a:fillRect/>
          </a:stretch>
        </p:blipFill>
        <p:spPr>
          <a:xfrm>
            <a:off x="482278" y="2539396"/>
            <a:ext cx="2529327" cy="1727134"/>
          </a:xfrm>
        </p:spPr>
      </p:pic>
    </p:spTree>
    <p:extLst>
      <p:ext uri="{BB962C8B-B14F-4D97-AF65-F5344CB8AC3E}">
        <p14:creationId xmlns:p14="http://schemas.microsoft.com/office/powerpoint/2010/main" val="3394996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p:txBody>
          <a:bodyPr/>
          <a:lstStyle/>
          <a:p>
            <a:r>
              <a:rPr lang="en-US" dirty="0" err="1"/>
              <a:t>Übungen</a:t>
            </a:r>
            <a:r>
              <a:rPr lang="en-US" dirty="0"/>
              <a:t> </a:t>
            </a:r>
            <a:r>
              <a:rPr lang="en-US" dirty="0" err="1"/>
              <a:t>zum</a:t>
            </a:r>
            <a:r>
              <a:rPr lang="en-US" dirty="0"/>
              <a:t> Aufbau von Selbstvertrauen</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713853"/>
            <a:ext cx="10483429" cy="4547363"/>
          </a:xfrm>
        </p:spPr>
        <p:txBody>
          <a:bodyPr/>
          <a:lstStyle/>
          <a:p>
            <a:pPr marL="342900" indent="-342900">
              <a:buFont typeface="Arial" panose="020B0604020202020204" pitchFamily="34" charset="0"/>
              <a:buChar char="•"/>
            </a:pPr>
            <a:r>
              <a:rPr lang="en-US" sz="2200" b="1" dirty="0">
                <a:solidFill>
                  <a:srgbClr val="7ABB57"/>
                </a:solidFill>
              </a:rPr>
              <a:t>Sprechen Sie es aus! </a:t>
            </a:r>
          </a:p>
          <a:p>
            <a:r>
              <a:rPr lang="en-GB" sz="2200" dirty="0"/>
              <a:t>Welche Sorgen oder negativen Gedanken Sie </a:t>
            </a:r>
            <a:r>
              <a:rPr lang="en-GB" sz="2200" dirty="0" err="1"/>
              <a:t>auch</a:t>
            </a:r>
            <a:r>
              <a:rPr lang="en-GB" sz="2200" dirty="0"/>
              <a:t> </a:t>
            </a:r>
            <a:r>
              <a:rPr lang="en-GB" sz="2200" dirty="0" err="1"/>
              <a:t>haben</a:t>
            </a:r>
            <a:r>
              <a:rPr lang="en-GB" sz="2200" dirty="0"/>
              <a:t> - es gibt immer etwas, was Sie tun können, um sich besser zu fühlen. Sprechen Sie mit jemandem. Diese Person kann ein Familienmitglied, ein Freund oder eine medizinische Fachkraft sein. Reden hilft, ein Problem aus einer anderen Perspektive zu betrachten. Es wird Ihnen auch helfen, die Dinge klarer zu sehen. Finden Sie die </a:t>
            </a:r>
            <a:r>
              <a:rPr lang="en-GB" sz="2200" dirty="0" err="1"/>
              <a:t>positiven</a:t>
            </a:r>
            <a:r>
              <a:rPr lang="en-GB" sz="2200" dirty="0"/>
              <a:t> </a:t>
            </a:r>
            <a:r>
              <a:rPr lang="en-GB" sz="2200" dirty="0" err="1"/>
              <a:t>Aspekte</a:t>
            </a:r>
            <a:r>
              <a:rPr lang="en-GB" sz="2200" dirty="0"/>
              <a:t> </a:t>
            </a:r>
            <a:r>
              <a:rPr lang="en-GB" sz="2200" dirty="0" err="1"/>
              <a:t>daran</a:t>
            </a:r>
            <a:r>
              <a:rPr lang="en-GB" sz="2200" dirty="0"/>
              <a:t>. Denken Sie an </a:t>
            </a:r>
            <a:r>
              <a:rPr lang="en-GB" sz="2200" dirty="0" err="1"/>
              <a:t>Ihre</a:t>
            </a:r>
            <a:r>
              <a:rPr lang="en-GB" sz="2200" dirty="0"/>
              <a:t> </a:t>
            </a:r>
            <a:r>
              <a:rPr lang="en-GB" sz="2200" dirty="0" err="1"/>
              <a:t>Stärken</a:t>
            </a:r>
            <a:r>
              <a:rPr lang="en-GB" sz="2200" dirty="0"/>
              <a:t> und was Sie </a:t>
            </a:r>
            <a:r>
              <a:rPr lang="en-GB" sz="2200" dirty="0" err="1"/>
              <a:t>schon</a:t>
            </a:r>
            <a:r>
              <a:rPr lang="en-GB" sz="2200" dirty="0"/>
              <a:t> </a:t>
            </a:r>
            <a:r>
              <a:rPr lang="en-GB" sz="2200" dirty="0" err="1"/>
              <a:t>alles</a:t>
            </a:r>
            <a:r>
              <a:rPr lang="en-GB" sz="2200" dirty="0"/>
              <a:t> </a:t>
            </a:r>
            <a:r>
              <a:rPr lang="en-GB" sz="2200" dirty="0" err="1"/>
              <a:t>erreicht</a:t>
            </a:r>
            <a:r>
              <a:rPr lang="en-GB" sz="2200" dirty="0"/>
              <a:t> </a:t>
            </a:r>
            <a:r>
              <a:rPr lang="en-GB" sz="2200" dirty="0" err="1"/>
              <a:t>haben</a:t>
            </a:r>
            <a:r>
              <a:rPr lang="en-GB" sz="2200" dirty="0"/>
              <a:t>. Konzentrieren Sie sich auf die positiven Dinge an sich selbst. Das wird Ihnen helfen, Ihr Selbstvertrauen zu stärken.</a:t>
            </a:r>
          </a:p>
          <a:p>
            <a:endParaRPr lang="en-GB" sz="2200" dirty="0"/>
          </a:p>
          <a:p>
            <a:pPr marL="342900" indent="-342900">
              <a:buFont typeface="Arial" panose="020B0604020202020204" pitchFamily="34" charset="0"/>
              <a:buChar char="•"/>
            </a:pPr>
            <a:r>
              <a:rPr lang="en-GB" sz="2200" b="1" dirty="0">
                <a:solidFill>
                  <a:srgbClr val="7ABB57"/>
                </a:solidFill>
              </a:rPr>
              <a:t>Führen Sie ein Dankbarkeitstagebuch </a:t>
            </a:r>
          </a:p>
          <a:p>
            <a:r>
              <a:rPr lang="en-GB" sz="2200" dirty="0" err="1"/>
              <a:t>Zählen</a:t>
            </a:r>
            <a:r>
              <a:rPr lang="en-GB" sz="2200" dirty="0"/>
              <a:t> Sie </a:t>
            </a:r>
            <a:r>
              <a:rPr lang="en-GB" sz="2200" dirty="0" err="1"/>
              <a:t>täglich</a:t>
            </a:r>
            <a:r>
              <a:rPr lang="en-GB" sz="2200" dirty="0"/>
              <a:t> 5 Dinge auf, für die Sie </a:t>
            </a:r>
            <a:r>
              <a:rPr lang="en-GB" sz="2200" dirty="0" err="1"/>
              <a:t>dankbar</a:t>
            </a:r>
            <a:r>
              <a:rPr lang="en-GB" sz="2200" dirty="0"/>
              <a:t> sind.</a:t>
            </a:r>
          </a:p>
          <a:p>
            <a:endParaRPr lang="en-US" sz="2200"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27</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0916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p:txBody>
          <a:bodyPr/>
          <a:lstStyle/>
          <a:p>
            <a:r>
              <a:rPr lang="en-US" dirty="0"/>
              <a:t>Aufbau von Selbstvertrauen</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652879"/>
            <a:ext cx="10483429" cy="4821504"/>
          </a:xfrm>
        </p:spPr>
        <p:txBody>
          <a:bodyPr/>
          <a:lstStyle/>
          <a:p>
            <a:pPr marL="342900" indent="-342900">
              <a:buFont typeface="Arial" panose="020B0604020202020204" pitchFamily="34" charset="0"/>
              <a:buChar char="•"/>
            </a:pPr>
            <a:r>
              <a:rPr lang="en-GB" sz="2200" b="1" dirty="0">
                <a:solidFill>
                  <a:srgbClr val="7ABB57"/>
                </a:solidFill>
              </a:rPr>
              <a:t>Gute Taten vollbringen </a:t>
            </a:r>
          </a:p>
          <a:p>
            <a:r>
              <a:rPr lang="en-GB" sz="2200" dirty="0">
                <a:solidFill>
                  <a:schemeClr val="tx1"/>
                </a:solidFill>
              </a:rPr>
              <a:t>Wenn Sie anderen helfen, werden Sie sich auch gut fühlen. Versuchen Sie, jeden Tag 3 nette Dinge für andere zu tun.</a:t>
            </a:r>
          </a:p>
          <a:p>
            <a:endParaRPr lang="en-US" sz="2200" b="1" dirty="0">
              <a:solidFill>
                <a:srgbClr val="7ABB57"/>
              </a:solidFill>
            </a:endParaRPr>
          </a:p>
          <a:p>
            <a:pPr marL="342900" indent="-342900">
              <a:buFont typeface="Arial" panose="020B0604020202020204" pitchFamily="34" charset="0"/>
              <a:buChar char="•"/>
            </a:pPr>
            <a:r>
              <a:rPr lang="en-US" sz="2200" b="1" dirty="0" err="1">
                <a:solidFill>
                  <a:srgbClr val="7ABB57"/>
                </a:solidFill>
              </a:rPr>
              <a:t>Gönnen</a:t>
            </a:r>
            <a:r>
              <a:rPr lang="en-US" sz="2200" b="1" dirty="0">
                <a:solidFill>
                  <a:srgbClr val="7ABB57"/>
                </a:solidFill>
              </a:rPr>
              <a:t> Sie </a:t>
            </a:r>
            <a:r>
              <a:rPr lang="en-US" sz="2200" b="1" dirty="0" err="1">
                <a:solidFill>
                  <a:srgbClr val="7ABB57"/>
                </a:solidFill>
              </a:rPr>
              <a:t>sich</a:t>
            </a:r>
            <a:r>
              <a:rPr lang="en-US" sz="2200" b="1" dirty="0">
                <a:solidFill>
                  <a:srgbClr val="7ABB57"/>
                </a:solidFill>
              </a:rPr>
              <a:t> </a:t>
            </a:r>
            <a:r>
              <a:rPr lang="en-US" sz="2200" b="1" dirty="0" err="1">
                <a:solidFill>
                  <a:srgbClr val="7ABB57"/>
                </a:solidFill>
              </a:rPr>
              <a:t>etwas</a:t>
            </a:r>
            <a:endParaRPr lang="en-US" sz="2200" b="1" dirty="0">
              <a:solidFill>
                <a:srgbClr val="7ABB57"/>
              </a:solidFill>
            </a:endParaRPr>
          </a:p>
          <a:p>
            <a:r>
              <a:rPr lang="en-GB" sz="2200" dirty="0"/>
              <a:t>Sorgen Sie dafür, dass Sie </a:t>
            </a:r>
            <a:r>
              <a:rPr lang="en-GB" sz="2200" dirty="0" err="1"/>
              <a:t>zwischen</a:t>
            </a:r>
            <a:r>
              <a:rPr lang="en-GB" sz="2200" dirty="0"/>
              <a:t> </a:t>
            </a:r>
            <a:r>
              <a:rPr lang="en-GB" sz="2200" dirty="0" err="1"/>
              <a:t>Ihren</a:t>
            </a:r>
            <a:r>
              <a:rPr lang="en-GB" sz="2200" dirty="0"/>
              <a:t> </a:t>
            </a:r>
            <a:r>
              <a:rPr lang="en-GB" sz="2200" dirty="0" err="1"/>
              <a:t>Pflichten</a:t>
            </a:r>
            <a:r>
              <a:rPr lang="en-GB" sz="2200" dirty="0"/>
              <a:t> </a:t>
            </a:r>
            <a:r>
              <a:rPr lang="en-GB" sz="2200" dirty="0" err="1"/>
              <a:t>auch</a:t>
            </a:r>
            <a:r>
              <a:rPr lang="en-GB" sz="2200" dirty="0"/>
              <a:t> </a:t>
            </a:r>
            <a:r>
              <a:rPr lang="en-GB" sz="2200" dirty="0" err="1"/>
              <a:t>immer</a:t>
            </a:r>
            <a:r>
              <a:rPr lang="en-GB" sz="2200" dirty="0"/>
              <a:t> </a:t>
            </a:r>
            <a:r>
              <a:rPr lang="en-GB" sz="2200" dirty="0" err="1"/>
              <a:t>wieder</a:t>
            </a:r>
            <a:r>
              <a:rPr lang="en-GB" sz="2200" dirty="0"/>
              <a:t> Dinge tun, die Ihnen Spaß machen. Dadurch werden Sie sich glücklicher fühlen und ein positiveres Selbstbild haben.</a:t>
            </a:r>
          </a:p>
          <a:p>
            <a:endParaRPr lang="en-GB" sz="2200" dirty="0"/>
          </a:p>
          <a:p>
            <a:pPr marL="342900" indent="-342900">
              <a:buFont typeface="Arial" panose="020B0604020202020204" pitchFamily="34" charset="0"/>
              <a:buChar char="•"/>
            </a:pPr>
            <a:r>
              <a:rPr lang="en-GB" sz="2200" b="1" dirty="0">
                <a:solidFill>
                  <a:srgbClr val="7ABB57"/>
                </a:solidFill>
              </a:rPr>
              <a:t>Seien Sie nicht zu streng mit sich selbst!</a:t>
            </a:r>
          </a:p>
          <a:p>
            <a:r>
              <a:rPr lang="en-GB" sz="2200" dirty="0">
                <a:solidFill>
                  <a:schemeClr val="tx1"/>
                </a:solidFill>
              </a:rPr>
              <a:t>Wenn Sie einen Fehler machen oder die Dinge nicht so laufen, </a:t>
            </a:r>
            <a:r>
              <a:rPr lang="en-GB" sz="2200" dirty="0" err="1">
                <a:solidFill>
                  <a:schemeClr val="tx1"/>
                </a:solidFill>
              </a:rPr>
              <a:t>wie</a:t>
            </a:r>
            <a:r>
              <a:rPr lang="en-GB" sz="2200" dirty="0">
                <a:solidFill>
                  <a:schemeClr val="tx1"/>
                </a:solidFill>
              </a:rPr>
              <a:t> </a:t>
            </a:r>
            <a:r>
              <a:rPr lang="en-GB" sz="2200" dirty="0" err="1">
                <a:solidFill>
                  <a:schemeClr val="tx1"/>
                </a:solidFill>
              </a:rPr>
              <a:t>geplant</a:t>
            </a:r>
            <a:r>
              <a:rPr lang="en-GB" sz="2200" dirty="0">
                <a:solidFill>
                  <a:schemeClr val="tx1"/>
                </a:solidFill>
              </a:rPr>
              <a:t>, versuchen Sie, freundlich zu sich selbst zu sein. </a:t>
            </a:r>
            <a:r>
              <a:rPr lang="en-GB" sz="2200" dirty="0" err="1">
                <a:solidFill>
                  <a:schemeClr val="tx1"/>
                </a:solidFill>
              </a:rPr>
              <a:t>Fehler</a:t>
            </a:r>
            <a:r>
              <a:rPr lang="en-GB" sz="2200" dirty="0">
                <a:solidFill>
                  <a:schemeClr val="tx1"/>
                </a:solidFill>
              </a:rPr>
              <a:t> </a:t>
            </a:r>
            <a:r>
              <a:rPr lang="en-GB" sz="2200" dirty="0" err="1">
                <a:solidFill>
                  <a:schemeClr val="tx1"/>
                </a:solidFill>
              </a:rPr>
              <a:t>sind</a:t>
            </a:r>
            <a:r>
              <a:rPr lang="en-GB" sz="2200" dirty="0">
                <a:solidFill>
                  <a:schemeClr val="tx1"/>
                </a:solidFill>
              </a:rPr>
              <a:t> </a:t>
            </a:r>
            <a:r>
              <a:rPr lang="en-GB" sz="2200" dirty="0" err="1">
                <a:solidFill>
                  <a:schemeClr val="tx1"/>
                </a:solidFill>
              </a:rPr>
              <a:t>auch</a:t>
            </a:r>
            <a:r>
              <a:rPr lang="en-GB" sz="2200" dirty="0">
                <a:solidFill>
                  <a:schemeClr val="tx1"/>
                </a:solidFill>
              </a:rPr>
              <a:t> Helfer. </a:t>
            </a:r>
            <a:r>
              <a:rPr lang="en-GB" sz="2200" dirty="0" err="1">
                <a:solidFill>
                  <a:schemeClr val="tx1"/>
                </a:solidFill>
              </a:rPr>
              <a:t>Anstatt</a:t>
            </a:r>
            <a:r>
              <a:rPr lang="en-GB" sz="2200" dirty="0">
                <a:solidFill>
                  <a:schemeClr val="tx1"/>
                </a:solidFill>
              </a:rPr>
              <a:t> </a:t>
            </a:r>
            <a:r>
              <a:rPr lang="en-GB" sz="2200" dirty="0" err="1">
                <a:solidFill>
                  <a:schemeClr val="tx1"/>
                </a:solidFill>
              </a:rPr>
              <a:t>sich</a:t>
            </a:r>
            <a:r>
              <a:rPr lang="en-GB" sz="2200" dirty="0">
                <a:solidFill>
                  <a:schemeClr val="tx1"/>
                </a:solidFill>
              </a:rPr>
              <a:t> zu kritisieren, </a:t>
            </a:r>
            <a:r>
              <a:rPr lang="en-GB" sz="2200" dirty="0" err="1">
                <a:solidFill>
                  <a:schemeClr val="tx1"/>
                </a:solidFill>
              </a:rPr>
              <a:t>sollten</a:t>
            </a:r>
            <a:r>
              <a:rPr lang="en-GB" sz="2200" dirty="0">
                <a:solidFill>
                  <a:schemeClr val="tx1"/>
                </a:solidFill>
              </a:rPr>
              <a:t> Sie </a:t>
            </a:r>
            <a:r>
              <a:rPr lang="en-GB" sz="2200" dirty="0" err="1">
                <a:solidFill>
                  <a:schemeClr val="tx1"/>
                </a:solidFill>
              </a:rPr>
              <a:t>aus</a:t>
            </a:r>
            <a:r>
              <a:rPr lang="en-GB" sz="2200" dirty="0">
                <a:solidFill>
                  <a:schemeClr val="tx1"/>
                </a:solidFill>
              </a:rPr>
              <a:t> </a:t>
            </a:r>
            <a:r>
              <a:rPr lang="en-GB" sz="2200" dirty="0" err="1">
                <a:solidFill>
                  <a:schemeClr val="tx1"/>
                </a:solidFill>
              </a:rPr>
              <a:t>dem</a:t>
            </a:r>
            <a:r>
              <a:rPr lang="en-GB" sz="2200" dirty="0">
                <a:solidFill>
                  <a:schemeClr val="tx1"/>
                </a:solidFill>
              </a:rPr>
              <a:t> </a:t>
            </a:r>
            <a:r>
              <a:rPr lang="en-GB" sz="2200" dirty="0" err="1">
                <a:solidFill>
                  <a:schemeClr val="tx1"/>
                </a:solidFill>
              </a:rPr>
              <a:t>lernen</a:t>
            </a:r>
            <a:r>
              <a:rPr lang="en-GB" sz="2200" dirty="0">
                <a:solidFill>
                  <a:schemeClr val="tx1"/>
                </a:solidFill>
              </a:rPr>
              <a:t>, was passiert ist. Überlegen Sie, was Sie in Zukunft anders machen könnten.</a:t>
            </a:r>
            <a:endParaRPr lang="en-US" sz="2200"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28</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0396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2">
            <a:extLst>
              <a:ext uri="{FF2B5EF4-FFF2-40B4-BE49-F238E27FC236}">
                <a16:creationId xmlns:a16="http://schemas.microsoft.com/office/drawing/2014/main" id="{27448766-29B1-679E-17B5-46F7FDCB266B}"/>
              </a:ext>
            </a:extLst>
          </p:cNvPr>
          <p:cNvSpPr>
            <a:spLocks noGrp="1"/>
          </p:cNvSpPr>
          <p:nvPr>
            <p:ph type="body" sz="quarter" idx="30"/>
          </p:nvPr>
        </p:nvSpPr>
        <p:spPr>
          <a:xfrm>
            <a:off x="4570051" y="565495"/>
            <a:ext cx="6577261" cy="1063512"/>
          </a:xfrm>
        </p:spPr>
        <p:txBody>
          <a:bodyPr/>
          <a:lstStyle/>
          <a:p>
            <a:r>
              <a:rPr lang="en-US" dirty="0">
                <a:solidFill>
                  <a:srgbClr val="E97924"/>
                </a:solidFill>
              </a:rPr>
              <a:t>Neue Verbindungen</a:t>
            </a:r>
          </a:p>
          <a:p>
            <a:r>
              <a:rPr lang="en-US" sz="2400" dirty="0" err="1"/>
              <a:t>Jaky </a:t>
            </a:r>
            <a:r>
              <a:rPr lang="en-US" sz="2400" dirty="0"/>
              <a:t>Romero</a:t>
            </a:r>
          </a:p>
        </p:txBody>
      </p:sp>
      <p:sp>
        <p:nvSpPr>
          <p:cNvPr id="32" name="Text Placeholder 3">
            <a:extLst>
              <a:ext uri="{FF2B5EF4-FFF2-40B4-BE49-F238E27FC236}">
                <a16:creationId xmlns:a16="http://schemas.microsoft.com/office/drawing/2014/main" id="{504A5A20-7989-308E-CECC-764433DCA018}"/>
              </a:ext>
            </a:extLst>
          </p:cNvPr>
          <p:cNvSpPr>
            <a:spLocks noGrp="1"/>
          </p:cNvSpPr>
          <p:nvPr>
            <p:ph type="body" sz="quarter" idx="48"/>
          </p:nvPr>
        </p:nvSpPr>
        <p:spPr>
          <a:xfrm>
            <a:off x="4570051" y="1734884"/>
            <a:ext cx="7249771" cy="2731723"/>
          </a:xfrm>
        </p:spPr>
        <p:txBody>
          <a:bodyPr/>
          <a:lstStyle/>
          <a:p>
            <a:r>
              <a:rPr lang="en-US" dirty="0"/>
              <a:t>New Connections ist ein Bildungsreiseunternehmen mit Sitz in Leitrim, Irland. Sie </a:t>
            </a:r>
            <a:r>
              <a:rPr lang="en-US" dirty="0" err="1"/>
              <a:t>geben</a:t>
            </a:r>
            <a:r>
              <a:rPr lang="en-US" dirty="0"/>
              <a:t> Menschen aus Nicaragua die </a:t>
            </a:r>
            <a:r>
              <a:rPr lang="en-US" dirty="0" err="1"/>
              <a:t>Möglichkeit</a:t>
            </a:r>
            <a:r>
              <a:rPr lang="en-US" dirty="0"/>
              <a:t> </a:t>
            </a:r>
            <a:r>
              <a:rPr lang="en-US" dirty="0" err="1"/>
              <a:t>nach</a:t>
            </a:r>
            <a:r>
              <a:rPr lang="en-US" dirty="0"/>
              <a:t> </a:t>
            </a:r>
            <a:r>
              <a:rPr lang="en-US" dirty="0" err="1"/>
              <a:t>Irland</a:t>
            </a:r>
            <a:r>
              <a:rPr lang="en-US" dirty="0"/>
              <a:t> </a:t>
            </a:r>
            <a:r>
              <a:rPr lang="en-US" dirty="0" err="1"/>
              <a:t>zu</a:t>
            </a:r>
            <a:r>
              <a:rPr lang="en-US" dirty="0"/>
              <a:t> </a:t>
            </a:r>
            <a:r>
              <a:rPr lang="en-US" dirty="0" err="1"/>
              <a:t>kommen</a:t>
            </a:r>
            <a:r>
              <a:rPr lang="en-US" dirty="0"/>
              <a:t>, die Englisch lernen, arbeiten und in eine andere Kultur eintauchen wollen. </a:t>
            </a:r>
            <a:r>
              <a:rPr lang="en-US" dirty="0" err="1"/>
              <a:t>Jaky </a:t>
            </a:r>
            <a:r>
              <a:rPr lang="en-US" dirty="0"/>
              <a:t>hat bereits in der Vergangenheit in einem Reisebüro gearbeitet. </a:t>
            </a:r>
            <a:r>
              <a:rPr lang="en-GB" dirty="0"/>
              <a:t>Es macht ihr Spaß, Menschen </a:t>
            </a:r>
            <a:r>
              <a:rPr lang="en-GB" dirty="0" err="1"/>
              <a:t>zu</a:t>
            </a:r>
            <a:r>
              <a:rPr lang="en-GB" dirty="0"/>
              <a:t> </a:t>
            </a:r>
            <a:r>
              <a:rPr lang="en-GB" dirty="0" err="1"/>
              <a:t>helfen</a:t>
            </a:r>
            <a:r>
              <a:rPr lang="en-GB" dirty="0"/>
              <a:t> und  so wollte sie </a:t>
            </a:r>
            <a:r>
              <a:rPr lang="en-GB" dirty="0" err="1"/>
              <a:t>Studenten</a:t>
            </a:r>
            <a:r>
              <a:rPr lang="en-GB" dirty="0"/>
              <a:t> </a:t>
            </a:r>
            <a:r>
              <a:rPr lang="en-GB" dirty="0" err="1"/>
              <a:t>ermöglichen</a:t>
            </a:r>
            <a:r>
              <a:rPr lang="en-GB" dirty="0"/>
              <a:t>, eine andere Kultur kennenzulernen und Englisch zu lernen. In der </a:t>
            </a:r>
            <a:r>
              <a:rPr lang="en-GB" dirty="0" err="1"/>
              <a:t>Verbindung</a:t>
            </a:r>
            <a:r>
              <a:rPr lang="en-GB" dirty="0"/>
              <a:t> </a:t>
            </a:r>
            <a:r>
              <a:rPr lang="en-GB" dirty="0" err="1"/>
              <a:t>aus</a:t>
            </a:r>
            <a:r>
              <a:rPr lang="en-GB" dirty="0"/>
              <a:t> </a:t>
            </a:r>
            <a:r>
              <a:rPr lang="en-US" dirty="0" err="1"/>
              <a:t>Sprachenlernen</a:t>
            </a:r>
            <a:r>
              <a:rPr lang="en-US" dirty="0"/>
              <a:t> und </a:t>
            </a:r>
            <a:r>
              <a:rPr lang="en-US" dirty="0" err="1"/>
              <a:t>Tourismus</a:t>
            </a:r>
            <a:r>
              <a:rPr lang="en-US" dirty="0"/>
              <a:t> </a:t>
            </a:r>
            <a:r>
              <a:rPr lang="en-US" dirty="0" err="1"/>
              <a:t>sah</a:t>
            </a:r>
            <a:r>
              <a:rPr lang="en-US" dirty="0"/>
              <a:t> Sie </a:t>
            </a:r>
            <a:r>
              <a:rPr lang="en-US" dirty="0" err="1"/>
              <a:t>eine</a:t>
            </a:r>
            <a:r>
              <a:rPr lang="en-US" dirty="0"/>
              <a:t> </a:t>
            </a:r>
            <a:r>
              <a:rPr lang="en-US" dirty="0" err="1"/>
              <a:t>Nische</a:t>
            </a:r>
            <a:r>
              <a:rPr lang="en-US" dirty="0"/>
              <a:t> und </a:t>
            </a:r>
            <a:r>
              <a:rPr lang="en-US" dirty="0" err="1"/>
              <a:t>gründete</a:t>
            </a:r>
            <a:r>
              <a:rPr lang="en-US" dirty="0"/>
              <a:t> </a:t>
            </a:r>
            <a:r>
              <a:rPr lang="en-US" dirty="0" err="1"/>
              <a:t>darauf</a:t>
            </a:r>
            <a:r>
              <a:rPr lang="en-US" dirty="0"/>
              <a:t> </a:t>
            </a:r>
            <a:r>
              <a:rPr lang="en-US" dirty="0" err="1"/>
              <a:t>aufbauend</a:t>
            </a:r>
            <a:r>
              <a:rPr lang="en-US" dirty="0"/>
              <a:t> </a:t>
            </a:r>
            <a:r>
              <a:rPr lang="en-US" dirty="0" err="1"/>
              <a:t>ein</a:t>
            </a:r>
            <a:r>
              <a:rPr lang="en-US" dirty="0"/>
              <a:t> </a:t>
            </a:r>
            <a:r>
              <a:rPr lang="en-US" dirty="0" err="1"/>
              <a:t>Unternehmen</a:t>
            </a:r>
            <a:r>
              <a:rPr lang="en-US" dirty="0"/>
              <a:t>. Sie </a:t>
            </a:r>
            <a:r>
              <a:rPr lang="en-US" dirty="0" err="1"/>
              <a:t>recherchierte</a:t>
            </a:r>
            <a:r>
              <a:rPr lang="en-US" dirty="0"/>
              <a:t> und </a:t>
            </a:r>
            <a:r>
              <a:rPr lang="en-US" dirty="0" err="1"/>
              <a:t>ging</a:t>
            </a:r>
            <a:r>
              <a:rPr lang="en-US" dirty="0"/>
              <a:t>    	         </a:t>
            </a:r>
            <a:r>
              <a:rPr lang="en-US" dirty="0" err="1"/>
              <a:t>Partnerschaften</a:t>
            </a:r>
            <a:r>
              <a:rPr lang="en-US" dirty="0"/>
              <a:t> ein. Heute </a:t>
            </a:r>
            <a:r>
              <a:rPr lang="en-US" dirty="0" err="1"/>
              <a:t>ist</a:t>
            </a:r>
            <a:r>
              <a:rPr lang="en-US" dirty="0"/>
              <a:t> </a:t>
            </a:r>
            <a:r>
              <a:rPr lang="en-US" dirty="0" err="1"/>
              <a:t>sie</a:t>
            </a:r>
            <a:r>
              <a:rPr lang="en-US" dirty="0"/>
              <a:t>	         </a:t>
            </a:r>
            <a:r>
              <a:rPr lang="en-US" dirty="0" err="1"/>
              <a:t>Inhaberin</a:t>
            </a:r>
            <a:r>
              <a:rPr lang="en-US" dirty="0"/>
              <a:t> dieses </a:t>
            </a:r>
            <a:r>
              <a:rPr lang="en-US" dirty="0" err="1"/>
              <a:t>erfolgreichen</a:t>
            </a:r>
            <a:r>
              <a:rPr lang="en-US" dirty="0"/>
              <a:t>	 	         Unternehmens in Irland.</a:t>
            </a:r>
          </a:p>
        </p:txBody>
      </p:sp>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pPr>
              <a:spcAft>
                <a:spcPts val="600"/>
              </a:spcAft>
            </a:pPr>
            <a:fld id="{CB2079F2-58AF-ED44-82D7-E04B2F6FD686}" type="slidenum">
              <a:rPr lang="en-US" smtClean="0"/>
              <a:t>29</a:t>
            </a:fld>
            <a:endParaRPr lang="en-US"/>
          </a:p>
        </p:txBody>
      </p:sp>
      <p:pic>
        <p:nvPicPr>
          <p:cNvPr id="6" name="Picture Placeholder 5" descr="A pregnant person wearing headphones&#10;&#10;Description automatically generated">
            <a:extLst>
              <a:ext uri="{FF2B5EF4-FFF2-40B4-BE49-F238E27FC236}">
                <a16:creationId xmlns:a16="http://schemas.microsoft.com/office/drawing/2014/main" id="{AECB746A-39E7-489E-B5C1-F2D4ED22C29E}"/>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19047"/>
          <a:stretch/>
        </p:blipFill>
        <p:spPr>
          <a:xfrm>
            <a:off x="20" y="10"/>
            <a:ext cx="4163798" cy="6857990"/>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noFill/>
        </p:spPr>
      </p:pic>
      <p:pic>
        <p:nvPicPr>
          <p:cNvPr id="8" name="Picture 9" descr="A flag of ireland with green white and orange stripes&#10;&#10;Description automatically generated">
            <a:extLst>
              <a:ext uri="{FF2B5EF4-FFF2-40B4-BE49-F238E27FC236}">
                <a16:creationId xmlns:a16="http://schemas.microsoft.com/office/drawing/2014/main" id="{217DB130-2DEF-4A88-9F0F-B1E0133FD1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8704" b="8104"/>
          <a:stretch/>
        </p:blipFill>
        <p:spPr>
          <a:xfrm>
            <a:off x="4570051" y="5419486"/>
            <a:ext cx="2023104" cy="1174282"/>
          </a:xfrm>
          <a:prstGeom prst="rect">
            <a:avLst/>
          </a:prstGeom>
        </p:spPr>
      </p:pic>
      <p:pic>
        <p:nvPicPr>
          <p:cNvPr id="7" name="Picture 7" descr="A blue and white flag with a triangle and a red sun&#10;&#10;Description automatically generated">
            <a:extLst>
              <a:ext uri="{FF2B5EF4-FFF2-40B4-BE49-F238E27FC236}">
                <a16:creationId xmlns:a16="http://schemas.microsoft.com/office/drawing/2014/main" id="{649976FE-AD55-4287-B678-674312D495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21224" y="4707322"/>
            <a:ext cx="1906960" cy="1109664"/>
          </a:xfrm>
          <a:prstGeom prst="rect">
            <a:avLst/>
          </a:prstGeom>
        </p:spPr>
      </p:pic>
      <p:pic>
        <p:nvPicPr>
          <p:cNvPr id="9" name="Picture 3" descr="A logo of an airplane&#10;&#10;Description automatically generated">
            <a:extLst>
              <a:ext uri="{FF2B5EF4-FFF2-40B4-BE49-F238E27FC236}">
                <a16:creationId xmlns:a16="http://schemas.microsoft.com/office/drawing/2014/main" id="{4D79EF9B-64B0-400C-B716-209DB4E8A9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1392" y="205678"/>
            <a:ext cx="1347207" cy="1423329"/>
          </a:xfrm>
          <a:prstGeom prst="rect">
            <a:avLst/>
          </a:prstGeom>
        </p:spPr>
      </p:pic>
    </p:spTree>
    <p:extLst>
      <p:ext uri="{BB962C8B-B14F-4D97-AF65-F5344CB8AC3E}">
        <p14:creationId xmlns:p14="http://schemas.microsoft.com/office/powerpoint/2010/main" val="178525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01</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de-DE" dirty="0"/>
              <a:t>Aufbau von Resilienz und positiver Denkweise</a:t>
            </a:r>
          </a:p>
          <a:p>
            <a:endParaRPr lang="en-US" dirty="0"/>
          </a:p>
        </p:txBody>
      </p:sp>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10" name="Picture Placeholder 9">
            <a:extLst>
              <a:ext uri="{FF2B5EF4-FFF2-40B4-BE49-F238E27FC236}">
                <a16:creationId xmlns:a16="http://schemas.microsoft.com/office/drawing/2014/main" id="{908E589D-0169-4E77-9434-2554D661978C}"/>
              </a:ext>
            </a:extLst>
          </p:cNvPr>
          <p:cNvPicPr>
            <a:picLocks noGrp="1" noChangeAspect="1"/>
          </p:cNvPicPr>
          <p:nvPr>
            <p:ph type="pic" sz="quarter" idx="21"/>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1707" r="21707"/>
          <a:stretch>
            <a:fillRect/>
          </a:stretch>
        </p:blipFill>
        <p:spPr>
          <a:xfrm>
            <a:off x="6841657" y="0"/>
            <a:ext cx="5364392" cy="6325815"/>
          </a:xfrm>
        </p:spPr>
      </p:pic>
    </p:spTree>
    <p:extLst>
      <p:ext uri="{BB962C8B-B14F-4D97-AF65-F5344CB8AC3E}">
        <p14:creationId xmlns:p14="http://schemas.microsoft.com/office/powerpoint/2010/main" val="3218203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04</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852225" y="3286745"/>
            <a:ext cx="5616603" cy="1759388"/>
          </a:xfrm>
        </p:spPr>
        <p:txBody>
          <a:bodyPr/>
          <a:lstStyle/>
          <a:p>
            <a:r>
              <a:rPr lang="de-DE" dirty="0"/>
              <a:t>Eine globale Perspektive annehmen und globale Vorteile nutzen</a:t>
            </a:r>
          </a:p>
        </p:txBody>
      </p:sp>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10" name="Picture Placeholder 9">
            <a:extLst>
              <a:ext uri="{FF2B5EF4-FFF2-40B4-BE49-F238E27FC236}">
                <a16:creationId xmlns:a16="http://schemas.microsoft.com/office/drawing/2014/main" id="{A36999D5-2389-45D8-89A1-C2DCC31FEEFB}"/>
              </a:ext>
            </a:extLst>
          </p:cNvPr>
          <p:cNvPicPr>
            <a:picLocks noGrp="1" noChangeAspect="1"/>
          </p:cNvPicPr>
          <p:nvPr>
            <p:ph type="pic" sz="quarter" idx="21"/>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1707" r="21707"/>
          <a:stretch>
            <a:fillRect/>
          </a:stretch>
        </p:blipFill>
        <p:spPr>
          <a:xfrm>
            <a:off x="6841657" y="0"/>
            <a:ext cx="5364392" cy="6325815"/>
          </a:xfrm>
        </p:spPr>
      </p:pic>
    </p:spTree>
    <p:extLst>
      <p:ext uri="{BB962C8B-B14F-4D97-AF65-F5344CB8AC3E}">
        <p14:creationId xmlns:p14="http://schemas.microsoft.com/office/powerpoint/2010/main" val="3644494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443245" y="1409888"/>
            <a:ext cx="7117488" cy="808098"/>
          </a:xfrm>
        </p:spPr>
        <p:txBody>
          <a:bodyPr/>
          <a:lstStyle/>
          <a:p>
            <a:r>
              <a:rPr lang="en-US" dirty="0"/>
              <a:t>Globale Perspektive</a:t>
            </a:r>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336891" y="2145062"/>
            <a:ext cx="7223842" cy="3442937"/>
          </a:xfrm>
        </p:spPr>
        <p:txBody>
          <a:bodyPr/>
          <a:lstStyle/>
          <a:p>
            <a:r>
              <a:rPr lang="en-GB" dirty="0"/>
              <a:t>Eine globale Perspektive bedeutet, zu sehen und zu verstehen, wie sich eine Situation auf Menschen in der ganzen Welt auswirkt oder mit ihnen zusammenhängt. </a:t>
            </a:r>
          </a:p>
          <a:p>
            <a:endParaRPr lang="en-GB" dirty="0"/>
          </a:p>
          <a:p>
            <a:r>
              <a:rPr lang="en-GB" dirty="0"/>
              <a:t>Wenn wir global denken, können wir den kommenden Veränderungen voraus sein. In der Wirtschaft hat man die Nase vorn, wenn man Wirtschaft, Politik, Soziologie und alle anderen Bereiche aus einer globalen Perspektive betrachten kann. </a:t>
            </a:r>
            <a:endParaRPr lang="en-US" dirty="0"/>
          </a:p>
        </p:txBody>
      </p:sp>
      <p:pic>
        <p:nvPicPr>
          <p:cNvPr id="5" name="Picture Placeholder 3">
            <a:extLst>
              <a:ext uri="{FF2B5EF4-FFF2-40B4-BE49-F238E27FC236}">
                <a16:creationId xmlns:a16="http://schemas.microsoft.com/office/drawing/2014/main" id="{976E26DE-B2E3-44F9-8017-B0380177C7CD}"/>
              </a:ext>
            </a:extLst>
          </p:cNvPr>
          <p:cNvPicPr>
            <a:picLocks noGrp="1" noChangeAspect="1"/>
          </p:cNvPicPr>
          <p:nvPr>
            <p:ph type="pic" sz="quarter" idx="21"/>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7855" b="7855"/>
          <a:stretch>
            <a:fillRect/>
          </a:stretch>
        </p:blipFill>
        <p:spPr>
          <a:xfrm>
            <a:off x="0" y="0"/>
            <a:ext cx="12192000" cy="6858000"/>
          </a:xfrm>
        </p:spPr>
      </p:pic>
    </p:spTree>
    <p:extLst>
      <p:ext uri="{BB962C8B-B14F-4D97-AF65-F5344CB8AC3E}">
        <p14:creationId xmlns:p14="http://schemas.microsoft.com/office/powerpoint/2010/main" val="3967332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F91F1-1250-EE22-777B-D6A0657EF30E}"/>
              </a:ext>
            </a:extLst>
          </p:cNvPr>
          <p:cNvSpPr>
            <a:spLocks noGrp="1"/>
          </p:cNvSpPr>
          <p:nvPr>
            <p:ph type="body" sz="quarter" idx="30"/>
          </p:nvPr>
        </p:nvSpPr>
        <p:spPr/>
        <p:txBody>
          <a:bodyPr/>
          <a:lstStyle/>
          <a:p>
            <a:r>
              <a:rPr lang="en-GB" dirty="0"/>
              <a:t>Globale Perspektiven sind wichtig, </a:t>
            </a:r>
            <a:r>
              <a:rPr lang="en-GB" dirty="0" err="1"/>
              <a:t>weil</a:t>
            </a:r>
            <a:r>
              <a:rPr lang="en-GB" dirty="0"/>
              <a:t> </a:t>
            </a:r>
            <a:r>
              <a:rPr lang="en-GB" dirty="0" err="1"/>
              <a:t>sie</a:t>
            </a:r>
            <a:r>
              <a:rPr lang="en-GB" dirty="0"/>
              <a:t>…</a:t>
            </a:r>
          </a:p>
        </p:txBody>
      </p:sp>
      <p:sp>
        <p:nvSpPr>
          <p:cNvPr id="3" name="Text Placeholder 2">
            <a:extLst>
              <a:ext uri="{FF2B5EF4-FFF2-40B4-BE49-F238E27FC236}">
                <a16:creationId xmlns:a16="http://schemas.microsoft.com/office/drawing/2014/main" id="{DD96D070-92FB-19C0-0ED6-6AB76FDE85DF}"/>
              </a:ext>
            </a:extLst>
          </p:cNvPr>
          <p:cNvSpPr>
            <a:spLocks noGrp="1"/>
          </p:cNvSpPr>
          <p:nvPr>
            <p:ph type="body" sz="quarter" idx="48"/>
          </p:nvPr>
        </p:nvSpPr>
        <p:spPr>
          <a:xfrm>
            <a:off x="854282" y="1574800"/>
            <a:ext cx="10483429" cy="4980003"/>
          </a:xfrm>
        </p:spPr>
        <p:txBody>
          <a:bodyPr/>
          <a:lstStyle/>
          <a:p>
            <a:r>
              <a:rPr lang="en-GB" sz="2000" b="1" dirty="0">
                <a:solidFill>
                  <a:srgbClr val="7ABB57"/>
                </a:solidFill>
              </a:rPr>
              <a:t>1. </a:t>
            </a:r>
            <a:r>
              <a:rPr lang="en-GB" sz="2000" b="1" dirty="0" err="1">
                <a:solidFill>
                  <a:srgbClr val="7ABB57"/>
                </a:solidFill>
              </a:rPr>
              <a:t>Ihre</a:t>
            </a:r>
            <a:r>
              <a:rPr lang="en-GB" sz="2000" b="1" dirty="0">
                <a:solidFill>
                  <a:srgbClr val="7ABB57"/>
                </a:solidFill>
              </a:rPr>
              <a:t> </a:t>
            </a:r>
            <a:r>
              <a:rPr lang="en-GB" sz="2000" b="1" dirty="0" err="1">
                <a:solidFill>
                  <a:srgbClr val="7ABB57"/>
                </a:solidFill>
              </a:rPr>
              <a:t>Kreativität</a:t>
            </a:r>
            <a:r>
              <a:rPr lang="en-GB" sz="2000" b="1" dirty="0">
                <a:solidFill>
                  <a:srgbClr val="7ABB57"/>
                </a:solidFill>
              </a:rPr>
              <a:t> </a:t>
            </a:r>
            <a:r>
              <a:rPr lang="en-GB" sz="2000" b="1" dirty="0" err="1">
                <a:solidFill>
                  <a:srgbClr val="7ABB57"/>
                </a:solidFill>
              </a:rPr>
              <a:t>inspirieren</a:t>
            </a:r>
            <a:endParaRPr lang="en-GB" sz="2000" b="1" dirty="0">
              <a:solidFill>
                <a:srgbClr val="7ABB57"/>
              </a:solidFill>
            </a:endParaRPr>
          </a:p>
          <a:p>
            <a:r>
              <a:rPr lang="en-GB" sz="2000" dirty="0"/>
              <a:t>Eine Studie von Scientific American mit dem Titel "How Diversity Makes Us Smarter" (Wie Vielfalt uns klüger macht) zeigt, dass sozial vielfältige Gruppen innovativer sind als homogene Gruppen. Mit anderen Worten: Menschen aus allen Gesellschaftsschichten bringen mehr einzigartige Lösungen und positive Ergebnisse hervor.</a:t>
            </a:r>
          </a:p>
          <a:p>
            <a:endParaRPr lang="en-GB" sz="2000" dirty="0"/>
          </a:p>
          <a:p>
            <a:r>
              <a:rPr lang="en-GB" sz="2000" b="1" dirty="0">
                <a:solidFill>
                  <a:srgbClr val="7ABB57"/>
                </a:solidFill>
              </a:rPr>
              <a:t>2. Sie </a:t>
            </a:r>
            <a:r>
              <a:rPr lang="en-GB" sz="2000" b="1" dirty="0" err="1">
                <a:solidFill>
                  <a:srgbClr val="7ABB57"/>
                </a:solidFill>
              </a:rPr>
              <a:t>zu</a:t>
            </a:r>
            <a:r>
              <a:rPr lang="en-GB" sz="2000" b="1" dirty="0">
                <a:solidFill>
                  <a:srgbClr val="7ABB57"/>
                </a:solidFill>
              </a:rPr>
              <a:t> </a:t>
            </a:r>
            <a:r>
              <a:rPr lang="en-GB" sz="2000" b="1" dirty="0" err="1">
                <a:solidFill>
                  <a:srgbClr val="7ABB57"/>
                </a:solidFill>
              </a:rPr>
              <a:t>einem</a:t>
            </a:r>
            <a:r>
              <a:rPr lang="en-GB" sz="2000" b="1" dirty="0">
                <a:solidFill>
                  <a:srgbClr val="7ABB57"/>
                </a:solidFill>
              </a:rPr>
              <a:t> Akteur des </a:t>
            </a:r>
            <a:r>
              <a:rPr lang="en-GB" sz="2000" b="1" dirty="0" err="1">
                <a:solidFill>
                  <a:srgbClr val="7ABB57"/>
                </a:solidFill>
              </a:rPr>
              <a:t>Wandels</a:t>
            </a:r>
            <a:r>
              <a:rPr lang="en-GB" sz="2000" b="1" dirty="0">
                <a:solidFill>
                  <a:srgbClr val="7ABB57"/>
                </a:solidFill>
              </a:rPr>
              <a:t> </a:t>
            </a:r>
            <a:r>
              <a:rPr lang="en-GB" sz="2000" b="1" dirty="0" err="1">
                <a:solidFill>
                  <a:srgbClr val="7ABB57"/>
                </a:solidFill>
              </a:rPr>
              <a:t>machen</a:t>
            </a:r>
            <a:endParaRPr lang="en-GB" sz="2000" b="1" dirty="0">
              <a:solidFill>
                <a:srgbClr val="7ABB57"/>
              </a:solidFill>
            </a:endParaRPr>
          </a:p>
          <a:p>
            <a:r>
              <a:rPr lang="en-GB" sz="2000" dirty="0"/>
              <a:t>Sie können als Student, Praktikant, Angestellter oder Unternehmer den Wandel mitgestalten. Es wird nicht leicht sein, aber Sie müssen sehen, was bereits </a:t>
            </a:r>
            <a:r>
              <a:rPr lang="en-GB" sz="2000" dirty="0" err="1"/>
              <a:t>getan</a:t>
            </a:r>
            <a:r>
              <a:rPr lang="en-GB" sz="2000" dirty="0"/>
              <a:t> </a:t>
            </a:r>
            <a:r>
              <a:rPr lang="en-GB" sz="2000" dirty="0" err="1"/>
              <a:t>wurde</a:t>
            </a:r>
            <a:r>
              <a:rPr lang="en-GB" sz="2000" dirty="0"/>
              <a:t> und  es anpassen, um Ihrer Gemeinschaft zu dienen. </a:t>
            </a:r>
          </a:p>
          <a:p>
            <a:r>
              <a:rPr lang="en-GB" sz="2000" b="1" dirty="0">
                <a:solidFill>
                  <a:srgbClr val="7ABB57"/>
                </a:solidFill>
              </a:rPr>
              <a:t>3. </a:t>
            </a:r>
            <a:r>
              <a:rPr lang="de-DE" sz="2000" b="1" dirty="0">
                <a:solidFill>
                  <a:srgbClr val="7ABB57"/>
                </a:solidFill>
              </a:rPr>
              <a:t>Sie zu einem interessanten Arbeitgeber machen</a:t>
            </a:r>
          </a:p>
          <a:p>
            <a:r>
              <a:rPr lang="en-GB" sz="2000" dirty="0" err="1"/>
              <a:t>Laut</a:t>
            </a:r>
            <a:r>
              <a:rPr lang="en-GB" sz="2000" dirty="0"/>
              <a:t> Forbes ist Kreativität die von den Arbeitgebern am meisten gesuchte Fähigkeit. Das gilt auch </a:t>
            </a:r>
            <a:r>
              <a:rPr lang="en-GB" sz="2000" dirty="0" err="1"/>
              <a:t>heute</a:t>
            </a:r>
            <a:r>
              <a:rPr lang="en-GB" sz="2000" dirty="0"/>
              <a:t> </a:t>
            </a:r>
            <a:r>
              <a:rPr lang="en-GB" sz="2000" dirty="0" err="1"/>
              <a:t>noch</a:t>
            </a:r>
            <a:r>
              <a:rPr lang="en-GB" sz="2000" dirty="0"/>
              <a:t> und global zu denken bedeutet, dass Sie über den Tellerrand hinausschauen können. Die Fähigkeit, unterschiedliche Standpunkte zu akzeptieren, stärkt auch Ihre Fähigkeit zur Zusammenarbeit.</a:t>
            </a:r>
          </a:p>
        </p:txBody>
      </p:sp>
      <p:sp>
        <p:nvSpPr>
          <p:cNvPr id="4" name="Slide Number Placeholder 2">
            <a:extLst>
              <a:ext uri="{FF2B5EF4-FFF2-40B4-BE49-F238E27FC236}">
                <a16:creationId xmlns:a16="http://schemas.microsoft.com/office/drawing/2014/main" id="{49B49AD6-2E7C-70BF-4F5C-57EAB519F314}"/>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32</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1903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0" y="741164"/>
            <a:ext cx="10483431" cy="804265"/>
          </a:xfrm>
        </p:spPr>
        <p:txBody>
          <a:bodyPr/>
          <a:lstStyle/>
          <a:p>
            <a:r>
              <a:rPr lang="en-US" dirty="0"/>
              <a:t>Wie können wir eine globale Perspektive einnehmen?</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545429"/>
            <a:ext cx="10483429" cy="4821504"/>
          </a:xfrm>
        </p:spPr>
        <p:txBody>
          <a:bodyPr/>
          <a:lstStyle/>
          <a:p>
            <a:r>
              <a:rPr lang="en-US" b="1" dirty="0">
                <a:solidFill>
                  <a:srgbClr val="7ABB57"/>
                </a:solidFill>
              </a:rPr>
              <a:t>Seien Sie offen für Kritik!</a:t>
            </a:r>
          </a:p>
          <a:p>
            <a:r>
              <a:rPr lang="en-GB" dirty="0">
                <a:solidFill>
                  <a:schemeClr val="tx1"/>
                </a:solidFill>
              </a:rPr>
              <a:t>Sie müssen in der Lage sein, eventuelle Schwachstellen ehrlich zu benennen und bereit sein, jede dieser Schwachstellen genau zu analysieren, um herauszufinden, wo Sie und Ihre Kollegen etwas verbessern </a:t>
            </a:r>
            <a:r>
              <a:rPr lang="en-GB" dirty="0" err="1">
                <a:solidFill>
                  <a:schemeClr val="tx1"/>
                </a:solidFill>
              </a:rPr>
              <a:t>können</a:t>
            </a:r>
            <a:r>
              <a:rPr lang="en-GB" dirty="0">
                <a:solidFill>
                  <a:schemeClr val="tx1"/>
                </a:solidFill>
              </a:rPr>
              <a:t>.</a:t>
            </a:r>
          </a:p>
          <a:p>
            <a:r>
              <a:rPr lang="en-GB" sz="1100" dirty="0">
                <a:solidFill>
                  <a:schemeClr val="tx1"/>
                </a:solidFill>
              </a:rPr>
              <a:t> </a:t>
            </a:r>
            <a:r>
              <a:rPr lang="en-GB" sz="1800" dirty="0">
                <a:solidFill>
                  <a:schemeClr val="tx1"/>
                </a:solidFill>
              </a:rPr>
              <a:t> </a:t>
            </a:r>
          </a:p>
          <a:p>
            <a:r>
              <a:rPr lang="en-GB" sz="1800" dirty="0">
                <a:solidFill>
                  <a:schemeClr val="tx1"/>
                </a:solidFill>
              </a:rPr>
              <a:t> </a:t>
            </a:r>
          </a:p>
          <a:p>
            <a:r>
              <a:rPr lang="en-GB" dirty="0">
                <a:solidFill>
                  <a:schemeClr val="tx1"/>
                </a:solidFill>
              </a:rPr>
              <a:t>Fragen Sie Ihre Mitarbeiter, ob Sie mehr tun könnten. Möglicherweise haben sie aufschlussreiche Vorschläge, die Sie berücksichtigen können, wie z. B. wohltätige Aktionen, Einstellungsinitiativen und Änderungen der Richtlinien. Sorgen Sie dafür, dass sich jeder wohl fühlt, wenn er zu einer laufenden Diskussion beiträgt.</a:t>
            </a:r>
          </a:p>
          <a:p>
            <a:endParaRPr lang="en-GB"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33</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3288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732248"/>
            <a:ext cx="10483429" cy="5795170"/>
          </a:xfrm>
        </p:spPr>
        <p:txBody>
          <a:bodyPr/>
          <a:lstStyle/>
          <a:p>
            <a:r>
              <a:rPr lang="en-GB" sz="2000" b="1" dirty="0">
                <a:solidFill>
                  <a:srgbClr val="7ABB57"/>
                </a:solidFill>
              </a:rPr>
              <a:t>Buchen Sie einen Online-Kurs mit Ihrem Team</a:t>
            </a:r>
          </a:p>
          <a:p>
            <a:r>
              <a:rPr lang="en-GB" sz="2000" dirty="0">
                <a:solidFill>
                  <a:schemeClr val="tx1"/>
                </a:solidFill>
              </a:rPr>
              <a:t>Sorgen Sie dafür, dass die Veränderungen stetig voranschreiten, indem Sie </a:t>
            </a:r>
            <a:r>
              <a:rPr lang="en-GB" sz="2000" dirty="0" err="1">
                <a:solidFill>
                  <a:schemeClr val="tx1"/>
                </a:solidFill>
              </a:rPr>
              <a:t>einen</a:t>
            </a:r>
            <a:r>
              <a:rPr lang="en-GB" sz="2000" dirty="0">
                <a:solidFill>
                  <a:schemeClr val="tx1"/>
                </a:solidFill>
              </a:rPr>
              <a:t> Online-Kurs für internationale Geschäftsbeziehungen als Gruppe buchen. Lassen Sie Ihre Führungskräfte wissen, dass Sie bereit sind, in die berufliche Weiterentwicklung zu investieren. Zeigen Sie Ihren Mitarbeitern, dass Sie selbst bereit sind, sich weiterzubilden. Das Ergebnis ist, dass auch Sie eine Kultur aufbauen und nicht der alleinige Initiator des geschäftlichen Wandels sein </a:t>
            </a:r>
            <a:r>
              <a:rPr lang="en-GB" sz="2000" dirty="0" err="1">
                <a:solidFill>
                  <a:schemeClr val="tx1"/>
                </a:solidFill>
              </a:rPr>
              <a:t>werden</a:t>
            </a:r>
            <a:r>
              <a:rPr lang="en-GB" sz="2000" dirty="0">
                <a:solidFill>
                  <a:schemeClr val="tx1"/>
                </a:solidFill>
              </a:rPr>
              <a:t>.</a:t>
            </a:r>
          </a:p>
          <a:p>
            <a:endParaRPr lang="en-GB" sz="2000" dirty="0">
              <a:solidFill>
                <a:schemeClr val="tx1"/>
              </a:solidFill>
            </a:endParaRPr>
          </a:p>
          <a:p>
            <a:r>
              <a:rPr lang="en-GB" sz="2000" b="1" dirty="0">
                <a:solidFill>
                  <a:srgbClr val="7ABB57"/>
                </a:solidFill>
              </a:rPr>
              <a:t>Verbesserung der kulturübergreifenden Vernetzung</a:t>
            </a:r>
          </a:p>
          <a:p>
            <a:r>
              <a:rPr lang="en-GB" sz="2000" dirty="0">
                <a:solidFill>
                  <a:schemeClr val="tx1"/>
                </a:solidFill>
              </a:rPr>
              <a:t>Denken Sie daran, dass die Vernetzung von Ort zu Ort unterschiedlich ist. Es kann ratsam sein, </a:t>
            </a:r>
            <a:r>
              <a:rPr lang="en-GB" sz="2000" dirty="0" err="1">
                <a:solidFill>
                  <a:schemeClr val="tx1"/>
                </a:solidFill>
              </a:rPr>
              <a:t>zunächst</a:t>
            </a:r>
            <a:r>
              <a:rPr lang="en-GB" sz="2000" dirty="0">
                <a:solidFill>
                  <a:schemeClr val="tx1"/>
                </a:solidFill>
              </a:rPr>
              <a:t> </a:t>
            </a:r>
            <a:r>
              <a:rPr lang="en-GB" sz="2000" dirty="0" err="1">
                <a:solidFill>
                  <a:schemeClr val="tx1"/>
                </a:solidFill>
              </a:rPr>
              <a:t>Veranstaltungen</a:t>
            </a:r>
            <a:r>
              <a:rPr lang="en-GB" sz="2000" dirty="0">
                <a:solidFill>
                  <a:schemeClr val="tx1"/>
                </a:solidFill>
              </a:rPr>
              <a:t> vor Ort </a:t>
            </a:r>
            <a:r>
              <a:rPr lang="en-GB" sz="2000" dirty="0" err="1">
                <a:solidFill>
                  <a:schemeClr val="tx1"/>
                </a:solidFill>
              </a:rPr>
              <a:t>zu</a:t>
            </a:r>
            <a:r>
              <a:rPr lang="en-GB" sz="2000" dirty="0">
                <a:solidFill>
                  <a:schemeClr val="tx1"/>
                </a:solidFill>
              </a:rPr>
              <a:t> </a:t>
            </a:r>
            <a:r>
              <a:rPr lang="en-GB" sz="2000" dirty="0" err="1">
                <a:solidFill>
                  <a:schemeClr val="tx1"/>
                </a:solidFill>
              </a:rPr>
              <a:t>besuchen</a:t>
            </a:r>
            <a:r>
              <a:rPr lang="en-GB" sz="2000" dirty="0">
                <a:solidFill>
                  <a:schemeClr val="tx1"/>
                </a:solidFill>
              </a:rPr>
              <a:t> und </a:t>
            </a:r>
            <a:r>
              <a:rPr lang="en-GB" sz="2000" dirty="0" err="1">
                <a:solidFill>
                  <a:schemeClr val="tx1"/>
                </a:solidFill>
              </a:rPr>
              <a:t>nur</a:t>
            </a:r>
            <a:r>
              <a:rPr lang="en-GB" sz="2000" dirty="0">
                <a:solidFill>
                  <a:schemeClr val="tx1"/>
                </a:solidFill>
              </a:rPr>
              <a:t> </a:t>
            </a:r>
            <a:r>
              <a:rPr lang="en-GB" sz="2000" dirty="0" err="1">
                <a:solidFill>
                  <a:schemeClr val="tx1"/>
                </a:solidFill>
              </a:rPr>
              <a:t>zu</a:t>
            </a:r>
            <a:r>
              <a:rPr lang="en-GB" sz="2000" dirty="0">
                <a:solidFill>
                  <a:schemeClr val="tx1"/>
                </a:solidFill>
              </a:rPr>
              <a:t> </a:t>
            </a:r>
            <a:r>
              <a:rPr lang="en-GB" sz="2000" dirty="0" err="1">
                <a:solidFill>
                  <a:schemeClr val="tx1"/>
                </a:solidFill>
              </a:rPr>
              <a:t>beobachten</a:t>
            </a:r>
            <a:r>
              <a:rPr lang="en-GB" sz="2000" dirty="0">
                <a:solidFill>
                  <a:schemeClr val="tx1"/>
                </a:solidFill>
              </a:rPr>
              <a:t>: Welche Gepflogenheiten herrschen vor? Wie gehen Fachleute aufeinander zu und wie gehen sie miteinander um? Welche Art von Smalltalk scheint bei den Teilnehmern beliebt zu sein? All dieses Wissen können Sie später in Ihre Bemühungen einfließen lassen. Wenn Ihr Unternehmen erst einmal mit einem kulturübergreifenden Netzwerk verbunden ist, fällt es Ihnen leichter, eine globale Perspektive einzunehmen. Sie werden in der Lage sein, mit Kunden in Kontakt zu treten, die Ihnen regelmäßig Einblicke gewähren, selbst wenn es </a:t>
            </a:r>
            <a:r>
              <a:rPr lang="en-GB" sz="2000" dirty="0" err="1">
                <a:solidFill>
                  <a:schemeClr val="tx1"/>
                </a:solidFill>
              </a:rPr>
              <a:t>sich</a:t>
            </a:r>
            <a:r>
              <a:rPr lang="en-GB" sz="2000" dirty="0">
                <a:solidFill>
                  <a:schemeClr val="tx1"/>
                </a:solidFill>
              </a:rPr>
              <a:t> </a:t>
            </a:r>
            <a:r>
              <a:rPr lang="en-GB" sz="2000" dirty="0" err="1">
                <a:solidFill>
                  <a:schemeClr val="tx1"/>
                </a:solidFill>
              </a:rPr>
              <a:t>dabei</a:t>
            </a:r>
            <a:r>
              <a:rPr lang="en-GB" sz="2000" dirty="0">
                <a:solidFill>
                  <a:schemeClr val="tx1"/>
                </a:solidFill>
              </a:rPr>
              <a:t> um beiläufige Kommentare und Smalltalk handelt. Das alles wird Ihnen helfen, andere Sichtweisen kennen zu lernen.</a:t>
            </a:r>
          </a:p>
          <a:p>
            <a:endParaRPr lang="en-US" sz="2000"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34</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9303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799191"/>
            <a:ext cx="10483429" cy="5795170"/>
          </a:xfrm>
        </p:spPr>
        <p:txBody>
          <a:bodyPr/>
          <a:lstStyle/>
          <a:p>
            <a:r>
              <a:rPr lang="en-US" sz="2000" b="1" dirty="0">
                <a:solidFill>
                  <a:srgbClr val="7ABB57"/>
                </a:solidFill>
              </a:rPr>
              <a:t>Förderung der Vielfalt</a:t>
            </a:r>
          </a:p>
          <a:p>
            <a:r>
              <a:rPr lang="en-GB" sz="2000" dirty="0">
                <a:solidFill>
                  <a:schemeClr val="tx1"/>
                </a:solidFill>
              </a:rPr>
              <a:t>Die </a:t>
            </a:r>
            <a:r>
              <a:rPr lang="en-GB" sz="2000" dirty="0" err="1">
                <a:solidFill>
                  <a:schemeClr val="tx1"/>
                </a:solidFill>
              </a:rPr>
              <a:t>Rekrutierung</a:t>
            </a:r>
            <a:r>
              <a:rPr lang="en-GB" sz="2000" dirty="0">
                <a:solidFill>
                  <a:schemeClr val="tx1"/>
                </a:solidFill>
              </a:rPr>
              <a:t> von </a:t>
            </a:r>
            <a:r>
              <a:rPr lang="en-GB" sz="2000" dirty="0" err="1">
                <a:solidFill>
                  <a:schemeClr val="tx1"/>
                </a:solidFill>
              </a:rPr>
              <a:t>Fachpersonal</a:t>
            </a:r>
            <a:r>
              <a:rPr lang="en-GB" sz="2000" dirty="0">
                <a:solidFill>
                  <a:schemeClr val="tx1"/>
                </a:solidFill>
              </a:rPr>
              <a:t> </a:t>
            </a:r>
            <a:r>
              <a:rPr lang="en-GB" sz="2000" dirty="0" err="1">
                <a:solidFill>
                  <a:schemeClr val="tx1"/>
                </a:solidFill>
              </a:rPr>
              <a:t>ist</a:t>
            </a:r>
            <a:r>
              <a:rPr lang="en-GB" sz="2000" dirty="0">
                <a:solidFill>
                  <a:schemeClr val="tx1"/>
                </a:solidFill>
              </a:rPr>
              <a:t> ein wichtiger Faktor für die Förderung einer globalen Perspektive in der Wirtschaft. Wenn Sie Menschen aus verschiedenen Teilen der Welt einstellen können, werden diese Fachkräfte ihre Erfahrungen in ihre Position einbringen. Sobald ein Arbeitnehmer eingestellt ist, sollten Sie dies nicht als das "Ende" des Prozesses betrachten. Nachdem die Verträge unterzeichnet sind, können Sie versuchen, auch deren Verbindungen zu nutzen. </a:t>
            </a:r>
          </a:p>
          <a:p>
            <a:endParaRPr lang="en-GB" sz="1800" dirty="0">
              <a:solidFill>
                <a:schemeClr val="tx1"/>
              </a:solidFill>
            </a:endParaRPr>
          </a:p>
          <a:p>
            <a:r>
              <a:rPr lang="en-GB" sz="2000" b="1" dirty="0">
                <a:solidFill>
                  <a:srgbClr val="7ABB57"/>
                </a:solidFill>
              </a:rPr>
              <a:t>Wohltätigkeitsorganisationen unterstützen</a:t>
            </a:r>
          </a:p>
          <a:p>
            <a:r>
              <a:rPr lang="en-GB" sz="2000" dirty="0">
                <a:solidFill>
                  <a:schemeClr val="tx1"/>
                </a:solidFill>
              </a:rPr>
              <a:t>Gemeinnützige Organisationen sind bestrebt, über das Weltgeschehen informiert zu sein. Sie verfügen über Ressourcen, die eine Zusammenarbeit mit ihnen zu einer vielversprechenden Möglichkeit machen, die globale Perspektive Ihres Unternehmens zu entwickeln. Viele Wohltätigkeitsorganisationen nehmen auch eine informative Rolle ein. Sie verfügen über die neuesten Erkenntnisse und Statistiken, um die von ihnen geleistete Hilfe im </a:t>
            </a:r>
            <a:r>
              <a:rPr lang="en-GB" sz="2000" dirty="0" err="1">
                <a:solidFill>
                  <a:schemeClr val="tx1"/>
                </a:solidFill>
              </a:rPr>
              <a:t>Ausland</a:t>
            </a:r>
            <a:r>
              <a:rPr lang="en-GB" sz="2000" dirty="0">
                <a:solidFill>
                  <a:schemeClr val="tx1"/>
                </a:solidFill>
              </a:rPr>
              <a:t> </a:t>
            </a:r>
            <a:r>
              <a:rPr lang="en-GB" sz="2000" dirty="0" err="1">
                <a:solidFill>
                  <a:schemeClr val="tx1"/>
                </a:solidFill>
              </a:rPr>
              <a:t>abzubilden</a:t>
            </a:r>
            <a:r>
              <a:rPr lang="en-GB" sz="2000" dirty="0">
                <a:solidFill>
                  <a:schemeClr val="tx1"/>
                </a:solidFill>
              </a:rPr>
              <a:t>. Wenn Ihr Unternehmen mit ihnen zusammenarbeitet oder auch nur spendet, können Sie und Ihre Mitarbeiter außerdem über die Entwicklung der Lage und die Maßnahmen zur Lösung wichtiger Probleme informiert werden.</a:t>
            </a:r>
            <a:endParaRPr lang="en-US" sz="2000"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35</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8837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36</a:t>
            </a:fld>
            <a:endParaRPr lang="en-US" dirty="0"/>
          </a:p>
        </p:txBody>
      </p:sp>
      <p:sp>
        <p:nvSpPr>
          <p:cNvPr id="16" name="TextBox 15">
            <a:extLst>
              <a:ext uri="{FF2B5EF4-FFF2-40B4-BE49-F238E27FC236}">
                <a16:creationId xmlns:a16="http://schemas.microsoft.com/office/drawing/2014/main" id="{4E996327-03C2-E6FB-EC6F-4467F2C1C952}"/>
              </a:ext>
            </a:extLst>
          </p:cNvPr>
          <p:cNvSpPr txBox="1"/>
          <p:nvPr/>
        </p:nvSpPr>
        <p:spPr>
          <a:xfrm>
            <a:off x="3829244" y="612844"/>
            <a:ext cx="8078504" cy="5509200"/>
          </a:xfrm>
          <a:prstGeom prst="rect">
            <a:avLst/>
          </a:prstGeom>
          <a:noFill/>
        </p:spPr>
        <p:txBody>
          <a:bodyPr wrap="square" rtlCol="0">
            <a:spAutoFit/>
          </a:bodyPr>
          <a:lstStyle/>
          <a:p>
            <a:r>
              <a:rPr lang="en-GB" sz="2200" b="1" dirty="0">
                <a:latin typeface="Calibri" panose="020F0502020204030204" pitchFamily="34" charset="0"/>
                <a:ea typeface="Calibri" panose="020F0502020204030204" pitchFamily="34" charset="0"/>
                <a:cs typeface="Calibri" panose="020F0502020204030204" pitchFamily="34" charset="0"/>
              </a:rPr>
              <a:t>Eno Eka</a:t>
            </a:r>
            <a:r>
              <a:rPr lang="en-GB" sz="2200" dirty="0">
                <a:latin typeface="Calibri" panose="020F0502020204030204" pitchFamily="34" charset="0"/>
                <a:ea typeface="Calibri" panose="020F0502020204030204" pitchFamily="34" charset="0"/>
                <a:cs typeface="Calibri" panose="020F0502020204030204" pitchFamily="34" charset="0"/>
              </a:rPr>
              <a:t>, eine kanadische Wirtschaftsanalystin, Beraterin und CEO, ist die treibende Kraft hinter </a:t>
            </a:r>
            <a:r>
              <a:rPr lang="en-GB" sz="2200" dirty="0" err="1">
                <a:latin typeface="Calibri" panose="020F0502020204030204" pitchFamily="34" charset="0"/>
                <a:ea typeface="Calibri" panose="020F0502020204030204" pitchFamily="34" charset="0"/>
                <a:cs typeface="Calibri" panose="020F0502020204030204" pitchFamily="34" charset="0"/>
              </a:rPr>
              <a:t>Eny </a:t>
            </a:r>
            <a:r>
              <a:rPr lang="en-GB" sz="2200" dirty="0">
                <a:latin typeface="Calibri" panose="020F0502020204030204" pitchFamily="34" charset="0"/>
                <a:ea typeface="Calibri" panose="020F0502020204030204" pitchFamily="34" charset="0"/>
                <a:cs typeface="Calibri" panose="020F0502020204030204" pitchFamily="34" charset="0"/>
              </a:rPr>
              <a:t>Consulting und der Business Analysis School. Sie hat ihren Unternehmergeist genutzt, um </a:t>
            </a:r>
            <a:r>
              <a:rPr lang="en-GB" sz="2200" dirty="0" err="1">
                <a:latin typeface="Calibri" panose="020F0502020204030204" pitchFamily="34" charset="0"/>
                <a:ea typeface="Calibri" panose="020F0502020204030204" pitchFamily="34" charset="0"/>
                <a:cs typeface="Calibri" panose="020F0502020204030204" pitchFamily="34" charset="0"/>
              </a:rPr>
              <a:t>mit</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Ihrem</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Unternehmen</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Gewinne</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im</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siebenstelligen</a:t>
            </a:r>
            <a:r>
              <a:rPr lang="en-GB" sz="2200" dirty="0">
                <a:latin typeface="Calibri" panose="020F0502020204030204" pitchFamily="34" charset="0"/>
                <a:ea typeface="Calibri" panose="020F0502020204030204" pitchFamily="34" charset="0"/>
                <a:cs typeface="Calibri" panose="020F0502020204030204" pitchFamily="34" charset="0"/>
              </a:rPr>
              <a:t> Bereich </a:t>
            </a:r>
            <a:r>
              <a:rPr lang="en-GB" sz="2200" dirty="0" err="1">
                <a:latin typeface="Calibri" panose="020F0502020204030204" pitchFamily="34" charset="0"/>
                <a:ea typeface="Calibri" panose="020F0502020204030204" pitchFamily="34" charset="0"/>
                <a:cs typeface="Calibri" panose="020F0502020204030204" pitchFamily="34" charset="0"/>
              </a:rPr>
              <a:t>zu</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erzielen</a:t>
            </a:r>
            <a:r>
              <a:rPr lang="en-GB" sz="2200" dirty="0">
                <a:latin typeface="Calibri" panose="020F0502020204030204" pitchFamily="34" charset="0"/>
                <a:ea typeface="Calibri" panose="020F0502020204030204" pitchFamily="34" charset="0"/>
                <a:cs typeface="Calibri" panose="020F0502020204030204" pitchFamily="34" charset="0"/>
              </a:rPr>
              <a:t>.</a:t>
            </a:r>
          </a:p>
          <a:p>
            <a:r>
              <a:rPr lang="en-GB" sz="2200" dirty="0">
                <a:latin typeface="Calibri" panose="020F0502020204030204" pitchFamily="34" charset="0"/>
                <a:ea typeface="Calibri" panose="020F0502020204030204" pitchFamily="34" charset="0"/>
                <a:cs typeface="Calibri" panose="020F0502020204030204" pitchFamily="34" charset="0"/>
              </a:rPr>
              <a:t>Die Pandemie war ein Wendepunkt für Eno, der sie dazu zwang, über Nacht vom </a:t>
            </a:r>
            <a:r>
              <a:rPr lang="en-GB" sz="2200" dirty="0" err="1">
                <a:latin typeface="Calibri" panose="020F0502020204030204" pitchFamily="34" charset="0"/>
                <a:ea typeface="Calibri" panose="020F0502020204030204" pitchFamily="34" charset="0"/>
                <a:cs typeface="Calibri" panose="020F0502020204030204" pitchFamily="34" charset="0"/>
              </a:rPr>
              <a:t>Angestellten</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zur</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Unternehmerin</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zu</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werden</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angesichts</a:t>
            </a:r>
            <a:r>
              <a:rPr lang="en-GB" sz="2200" dirty="0">
                <a:latin typeface="Calibri" panose="020F0502020204030204" pitchFamily="34" charset="0"/>
                <a:ea typeface="Calibri" panose="020F0502020204030204" pitchFamily="34" charset="0"/>
                <a:cs typeface="Calibri" panose="020F0502020204030204" pitchFamily="34" charset="0"/>
              </a:rPr>
              <a:t> der Krise gründete Eno </a:t>
            </a:r>
            <a:r>
              <a:rPr lang="en-GB" sz="2200" dirty="0" err="1">
                <a:latin typeface="Calibri" panose="020F0502020204030204" pitchFamily="34" charset="0"/>
                <a:ea typeface="Calibri" panose="020F0502020204030204" pitchFamily="34" charset="0"/>
                <a:cs typeface="Calibri" panose="020F0502020204030204" pitchFamily="34" charset="0"/>
              </a:rPr>
              <a:t>Eny</a:t>
            </a:r>
            <a:r>
              <a:rPr lang="en-GB" sz="2200" dirty="0">
                <a:latin typeface="Calibri" panose="020F0502020204030204" pitchFamily="34" charset="0"/>
                <a:ea typeface="Calibri" panose="020F0502020204030204" pitchFamily="34" charset="0"/>
                <a:cs typeface="Calibri" panose="020F0502020204030204" pitchFamily="34" charset="0"/>
              </a:rPr>
              <a:t> Consulting und schuf eine Bildungsplattform, die Unternehmen und Fachleute bei der Umstellung auf </a:t>
            </a:r>
            <a:r>
              <a:rPr lang="en-GB" sz="2200" dirty="0" err="1">
                <a:latin typeface="Calibri" panose="020F0502020204030204" pitchFamily="34" charset="0"/>
                <a:ea typeface="Calibri" panose="020F0502020204030204" pitchFamily="34" charset="0"/>
                <a:cs typeface="Calibri" panose="020F0502020204030204" pitchFamily="34" charset="0"/>
              </a:rPr>
              <a:t>technologische</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Lösungen</a:t>
            </a:r>
            <a:r>
              <a:rPr lang="en-GB" sz="2200" dirty="0">
                <a:latin typeface="Calibri" panose="020F0502020204030204" pitchFamily="34" charset="0"/>
                <a:ea typeface="Calibri" panose="020F0502020204030204" pitchFamily="34" charset="0"/>
                <a:cs typeface="Calibri" panose="020F0502020204030204" pitchFamily="34" charset="0"/>
              </a:rPr>
              <a:t> unterstützt.</a:t>
            </a:r>
          </a:p>
          <a:p>
            <a:r>
              <a:rPr lang="en-GB" sz="2200" dirty="0">
                <a:latin typeface="Calibri" panose="020F0502020204030204" pitchFamily="34" charset="0"/>
                <a:ea typeface="Calibri" panose="020F0502020204030204" pitchFamily="34" charset="0"/>
                <a:cs typeface="Calibri" panose="020F0502020204030204" pitchFamily="34" charset="0"/>
              </a:rPr>
              <a:t>Enos Weg ist ein Beispiel für die Kraft von </a:t>
            </a:r>
            <a:r>
              <a:rPr lang="en-GB" sz="2200" dirty="0" err="1">
                <a:latin typeface="Calibri" panose="020F0502020204030204" pitchFamily="34" charset="0"/>
                <a:ea typeface="Calibri" panose="020F0502020204030204" pitchFamily="34" charset="0"/>
                <a:cs typeface="Calibri" panose="020F0502020204030204" pitchFamily="34" charset="0"/>
              </a:rPr>
              <a:t>Resilienz</a:t>
            </a:r>
            <a:r>
              <a:rPr lang="en-GB" sz="2200" dirty="0">
                <a:latin typeface="Calibri" panose="020F0502020204030204" pitchFamily="34" charset="0"/>
                <a:ea typeface="Calibri" panose="020F0502020204030204" pitchFamily="34" charset="0"/>
                <a:cs typeface="Calibri" panose="020F0502020204030204" pitchFamily="34" charset="0"/>
              </a:rPr>
              <a:t>, Anpassungsfähigkeit und </a:t>
            </a:r>
            <a:r>
              <a:rPr lang="en-GB" sz="2200" dirty="0" err="1">
                <a:latin typeface="Calibri" panose="020F0502020204030204" pitchFamily="34" charset="0"/>
                <a:ea typeface="Calibri" panose="020F0502020204030204" pitchFamily="34" charset="0"/>
                <a:cs typeface="Calibri" panose="020F0502020204030204" pitchFamily="34" charset="0"/>
              </a:rPr>
              <a:t>einem</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unerschütterlichem</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Fokus</a:t>
            </a:r>
            <a:r>
              <a:rPr lang="en-GB" sz="2200" dirty="0">
                <a:latin typeface="Calibri" panose="020F0502020204030204" pitchFamily="34" charset="0"/>
                <a:ea typeface="Calibri" panose="020F0502020204030204" pitchFamily="34" charset="0"/>
                <a:cs typeface="Calibri" panose="020F0502020204030204" pitchFamily="34" charset="0"/>
              </a:rPr>
              <a:t>. Ihre Philosophie </a:t>
            </a:r>
            <a:r>
              <a:rPr lang="en-GB" sz="2200" b="1" dirty="0">
                <a:latin typeface="Calibri" panose="020F0502020204030204" pitchFamily="34" charset="0"/>
                <a:ea typeface="Calibri" panose="020F0502020204030204" pitchFamily="34" charset="0"/>
                <a:cs typeface="Calibri" panose="020F0502020204030204" pitchFamily="34" charset="0"/>
              </a:rPr>
              <a:t>"Konzentriere dich auf den Impact und das Einkommen wird folgen" </a:t>
            </a:r>
            <a:r>
              <a:rPr lang="en-GB" sz="2200" dirty="0">
                <a:latin typeface="Calibri" panose="020F0502020204030204" pitchFamily="34" charset="0"/>
                <a:ea typeface="Calibri" panose="020F0502020204030204" pitchFamily="34" charset="0"/>
                <a:cs typeface="Calibri" panose="020F0502020204030204" pitchFamily="34" charset="0"/>
              </a:rPr>
              <a:t>hat sie auf ihrem Weg begleitet. Heute hat </a:t>
            </a:r>
            <a:r>
              <a:rPr lang="en-GB" sz="2200" dirty="0" err="1">
                <a:latin typeface="Calibri" panose="020F0502020204030204" pitchFamily="34" charset="0"/>
                <a:ea typeface="Calibri" panose="020F0502020204030204" pitchFamily="34" charset="0"/>
                <a:cs typeface="Calibri" panose="020F0502020204030204" pitchFamily="34" charset="0"/>
              </a:rPr>
              <a:t>ihr</a:t>
            </a:r>
            <a:r>
              <a:rPr lang="en-GB" sz="2200" dirty="0">
                <a:latin typeface="Calibri" panose="020F0502020204030204" pitchFamily="34" charset="0"/>
                <a:ea typeface="Calibri" panose="020F0502020204030204" pitchFamily="34" charset="0"/>
                <a:cs typeface="Calibri" panose="020F0502020204030204" pitchFamily="34" charset="0"/>
              </a:rPr>
              <a:t> Unternehmen über 100.000 Fachleute in 90 Ländern erreicht und bestätigen, dass es möglich ist, Krisen in Chancen für Wachstum und Wirkung zu verwandeln.</a:t>
            </a:r>
            <a:endParaRPr lang="en-IE" sz="2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Grafik 4">
            <a:extLst>
              <a:ext uri="{FF2B5EF4-FFF2-40B4-BE49-F238E27FC236}">
                <a16:creationId xmlns:a16="http://schemas.microsoft.com/office/drawing/2014/main" id="{DAB15D1C-FD9C-4F61-94F0-43F9755EE7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45407" y="6477549"/>
            <a:ext cx="2634978" cy="288637"/>
          </a:xfrm>
          <a:prstGeom prst="rect">
            <a:avLst/>
          </a:prstGeom>
        </p:spPr>
      </p:pic>
      <p:pic>
        <p:nvPicPr>
          <p:cNvPr id="6" name="Picture Placeholder 13" descr="A person with long black hair and red lipstick smiling&#10;&#10;Description automatically generated">
            <a:extLst>
              <a:ext uri="{FF2B5EF4-FFF2-40B4-BE49-F238E27FC236}">
                <a16:creationId xmlns:a16="http://schemas.microsoft.com/office/drawing/2014/main" id="{14B3B159-CA9C-4ED7-A262-D30E59C2F93C}"/>
              </a:ext>
            </a:extLst>
          </p:cNvPr>
          <p:cNvPicPr>
            <a:picLocks noChangeAspect="1"/>
          </p:cNvPicPr>
          <p:nvPr/>
        </p:nvPicPr>
        <p:blipFill>
          <a:blip r:embed="rId3" cstate="email">
            <a:extLst>
              <a:ext uri="{28A0092B-C50C-407E-A947-70E740481C1C}">
                <a14:useLocalDpi xmlns:a14="http://schemas.microsoft.com/office/drawing/2010/main"/>
              </a:ext>
            </a:extLst>
          </a:blip>
          <a:srcRect l="26070" r="26070"/>
          <a:stretch>
            <a:fillRect/>
          </a:stretch>
        </p:blipFill>
        <p:spPr>
          <a:xfrm>
            <a:off x="415637" y="0"/>
            <a:ext cx="3117272" cy="6484742"/>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solidFill>
            <a:schemeClr val="bg1">
              <a:lumMod val="85000"/>
            </a:schemeClr>
          </a:solidFill>
        </p:spPr>
      </p:pic>
    </p:spTree>
    <p:extLst>
      <p:ext uri="{BB962C8B-B14F-4D97-AF65-F5344CB8AC3E}">
        <p14:creationId xmlns:p14="http://schemas.microsoft.com/office/powerpoint/2010/main" val="1480271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EF5D64-8FCB-D945-B617-49D7AAABCA54}"/>
              </a:ext>
            </a:extLst>
          </p:cNvPr>
          <p:cNvSpPr>
            <a:spLocks noGrp="1"/>
          </p:cNvSpPr>
          <p:nvPr>
            <p:ph type="body" sz="quarter" idx="30"/>
          </p:nvPr>
        </p:nvSpPr>
        <p:spPr>
          <a:xfrm>
            <a:off x="2363460" y="422344"/>
            <a:ext cx="7465079" cy="723352"/>
          </a:xfrm>
        </p:spPr>
        <p:txBody>
          <a:bodyPr>
            <a:normAutofit/>
          </a:bodyPr>
          <a:lstStyle/>
          <a:p>
            <a:r>
              <a:rPr lang="en-US" dirty="0"/>
              <a:t>Vorteile einer globalen Denkweise</a:t>
            </a:r>
          </a:p>
        </p:txBody>
      </p:sp>
      <p:sp>
        <p:nvSpPr>
          <p:cNvPr id="9" name="Text Placeholder 8">
            <a:extLst>
              <a:ext uri="{FF2B5EF4-FFF2-40B4-BE49-F238E27FC236}">
                <a16:creationId xmlns:a16="http://schemas.microsoft.com/office/drawing/2014/main" id="{F9620A6D-EEDA-A543-BCD1-C308C18EBD19}"/>
              </a:ext>
            </a:extLst>
          </p:cNvPr>
          <p:cNvSpPr>
            <a:spLocks noGrp="1"/>
          </p:cNvSpPr>
          <p:nvPr>
            <p:ph type="body" sz="quarter" idx="48"/>
          </p:nvPr>
        </p:nvSpPr>
        <p:spPr>
          <a:xfrm>
            <a:off x="2363461" y="1145696"/>
            <a:ext cx="7465079" cy="3310465"/>
          </a:xfrm>
        </p:spPr>
        <p:txBody>
          <a:bodyPr>
            <a:noAutofit/>
          </a:bodyPr>
          <a:lstStyle/>
          <a:p>
            <a:pPr algn="l"/>
            <a:r>
              <a:rPr lang="en-US" sz="2200" b="1" dirty="0" err="1">
                <a:solidFill>
                  <a:srgbClr val="E97924"/>
                </a:solidFill>
              </a:rPr>
              <a:t>Verbesserte</a:t>
            </a:r>
            <a:r>
              <a:rPr lang="en-US" sz="2200" b="1" dirty="0">
                <a:solidFill>
                  <a:srgbClr val="E97924"/>
                </a:solidFill>
              </a:rPr>
              <a:t> </a:t>
            </a:r>
            <a:r>
              <a:rPr lang="en-US" sz="2200" b="1" dirty="0" err="1">
                <a:solidFill>
                  <a:srgbClr val="E97924"/>
                </a:solidFill>
              </a:rPr>
              <a:t>Geschäftsbeziehungen</a:t>
            </a:r>
            <a:r>
              <a:rPr lang="en-US" sz="2200" b="1" dirty="0">
                <a:solidFill>
                  <a:srgbClr val="E97924"/>
                </a:solidFill>
              </a:rPr>
              <a:t> auf </a:t>
            </a:r>
            <a:r>
              <a:rPr lang="en-US" sz="2200" b="1" dirty="0" err="1">
                <a:solidFill>
                  <a:srgbClr val="E97924"/>
                </a:solidFill>
              </a:rPr>
              <a:t>internationaler</a:t>
            </a:r>
            <a:r>
              <a:rPr lang="en-US" sz="2200" b="1" dirty="0">
                <a:solidFill>
                  <a:srgbClr val="E97924"/>
                </a:solidFill>
              </a:rPr>
              <a:t> Ebene</a:t>
            </a:r>
          </a:p>
          <a:p>
            <a:pPr algn="l"/>
            <a:r>
              <a:rPr lang="en-GB" sz="2200" dirty="0"/>
              <a:t>Kulturelle Unterschiede zu verstehen und zu würdigen ist in einem globalisierten Unternehmen von entscheidender Bedeutung. Internationale Geschäftskenntnisse helfen Unternehmern, sich in verschiedenen Kulturen, Bräuchen und Kommunikationsstilen zurechtzufinden. Dieses kulturelle Bewusstsein hilft nicht nur, engere Beziehungen zu internationalen Partnern und Kunden aufzubauen, sondern verringert auch die Wahrscheinlichkeit kultureller Missverständnisse, die Geschäftsbeziehungen schaden können. </a:t>
            </a:r>
            <a:endParaRPr lang="en-US" sz="2200" dirty="0"/>
          </a:p>
        </p:txBody>
      </p:sp>
      <p:pic>
        <p:nvPicPr>
          <p:cNvPr id="5" name="Picture Placeholder 3">
            <a:extLst>
              <a:ext uri="{FF2B5EF4-FFF2-40B4-BE49-F238E27FC236}">
                <a16:creationId xmlns:a16="http://schemas.microsoft.com/office/drawing/2014/main" id="{D64C4D2A-6480-43AA-BA82-097A885DCBCD}"/>
              </a:ext>
            </a:extLst>
          </p:cNvPr>
          <p:cNvPicPr>
            <a:picLocks noGrp="1" noChangeAspect="1"/>
          </p:cNvPicPr>
          <p:nvPr>
            <p:ph type="pic" sz="quarter" idx="21"/>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13577" r="42660" b="38043"/>
          <a:stretch/>
        </p:blipFill>
        <p:spPr>
          <a:xfrm>
            <a:off x="0" y="0"/>
            <a:ext cx="12192000" cy="6858000"/>
          </a:xfrm>
        </p:spPr>
      </p:pic>
    </p:spTree>
    <p:extLst>
      <p:ext uri="{BB962C8B-B14F-4D97-AF65-F5344CB8AC3E}">
        <p14:creationId xmlns:p14="http://schemas.microsoft.com/office/powerpoint/2010/main" val="210336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38</a:t>
            </a:fld>
            <a:endParaRPr lang="en-US" dirty="0"/>
          </a:p>
        </p:txBody>
      </p:sp>
      <p:sp>
        <p:nvSpPr>
          <p:cNvPr id="16" name="TextBox 15">
            <a:extLst>
              <a:ext uri="{FF2B5EF4-FFF2-40B4-BE49-F238E27FC236}">
                <a16:creationId xmlns:a16="http://schemas.microsoft.com/office/drawing/2014/main" id="{4E996327-03C2-E6FB-EC6F-4467F2C1C952}"/>
              </a:ext>
            </a:extLst>
          </p:cNvPr>
          <p:cNvSpPr txBox="1"/>
          <p:nvPr/>
        </p:nvSpPr>
        <p:spPr>
          <a:xfrm>
            <a:off x="3829244" y="202147"/>
            <a:ext cx="8159558" cy="5970865"/>
          </a:xfrm>
          <a:prstGeom prst="rect">
            <a:avLst/>
          </a:prstGeom>
          <a:noFill/>
        </p:spPr>
        <p:txBody>
          <a:bodyPr wrap="square" rtlCol="0">
            <a:spAutoFit/>
          </a:bodyPr>
          <a:lstStyle/>
          <a:p>
            <a:r>
              <a:rPr lang="en-GB" sz="2200" b="1" dirty="0">
                <a:solidFill>
                  <a:srgbClr val="E97924"/>
                </a:solidFill>
                <a:latin typeface="Calibri" panose="020F0502020204030204" pitchFamily="34" charset="0"/>
                <a:ea typeface="Calibri" panose="020F0502020204030204" pitchFamily="34" charset="0"/>
                <a:cs typeface="Calibri" panose="020F0502020204030204" pitchFamily="34" charset="0"/>
              </a:rPr>
              <a:t>Zugang zu einem vielfältigen Pool von </a:t>
            </a:r>
            <a:r>
              <a:rPr lang="en-GB" sz="2200" b="1" dirty="0" err="1">
                <a:solidFill>
                  <a:srgbClr val="E97924"/>
                </a:solidFill>
                <a:latin typeface="Calibri" panose="020F0502020204030204" pitchFamily="34" charset="0"/>
                <a:ea typeface="Calibri" panose="020F0502020204030204" pitchFamily="34" charset="0"/>
                <a:cs typeface="Calibri" panose="020F0502020204030204" pitchFamily="34" charset="0"/>
              </a:rPr>
              <a:t>Fachkräften</a:t>
            </a:r>
            <a:endParaRPr lang="en-GB" sz="2200" b="1" dirty="0">
              <a:solidFill>
                <a:srgbClr val="E97924"/>
              </a:solidFill>
              <a:latin typeface="Calibri" panose="020F0502020204030204" pitchFamily="34" charset="0"/>
              <a:ea typeface="Calibri" panose="020F0502020204030204" pitchFamily="34" charset="0"/>
              <a:cs typeface="Calibri" panose="020F0502020204030204" pitchFamily="34" charset="0"/>
            </a:endParaRPr>
          </a:p>
          <a:p>
            <a:r>
              <a:rPr lang="en-GB" sz="2200" dirty="0">
                <a:solidFill>
                  <a:srgbClr val="0C2D45"/>
                </a:solidFill>
                <a:latin typeface="Calibri" panose="020F0502020204030204" pitchFamily="34" charset="0"/>
                <a:ea typeface="Calibri" panose="020F0502020204030204" pitchFamily="34" charset="0"/>
                <a:cs typeface="Calibri" panose="020F0502020204030204" pitchFamily="34" charset="0"/>
              </a:rPr>
              <a:t>Erfolgreiche Neugründungen erfordern oft ein breites Spektrum an Fähigkeiten und Talenten. Indem sie sich internationale Geschäftskompetenzen aneignen, können Unternehmer auf einen globalen Talentpool zurückgreifen. Sie können Personen mit einzigartigem Hintergrund und einzigartigen Perspektiven einstellen und so Innovation und Kreativität in ihrem Start-up fördern. Diese Vielfalt kann zu einer effektiveren Problemlösung und einem breiteren Spektrum an Ideen führen. </a:t>
            </a:r>
          </a:p>
          <a:p>
            <a:r>
              <a:rPr lang="en-GB" sz="800" dirty="0">
                <a:latin typeface="Calibri" panose="020F0502020204030204" pitchFamily="34" charset="0"/>
                <a:ea typeface="Calibri" panose="020F0502020204030204" pitchFamily="34" charset="0"/>
                <a:cs typeface="Calibri" panose="020F0502020204030204" pitchFamily="34" charset="0"/>
              </a:rPr>
              <a:t> </a:t>
            </a:r>
          </a:p>
          <a:p>
            <a:r>
              <a:rPr lang="en-GB" sz="2200" b="1" dirty="0">
                <a:solidFill>
                  <a:srgbClr val="E97924"/>
                </a:solidFill>
                <a:latin typeface="Calibri" panose="020F0502020204030204" pitchFamily="34" charset="0"/>
                <a:ea typeface="Calibri" panose="020F0502020204030204" pitchFamily="34" charset="0"/>
                <a:cs typeface="Calibri" panose="020F0502020204030204" pitchFamily="34" charset="0"/>
              </a:rPr>
              <a:t>Möglichkeiten zur Vernetzung</a:t>
            </a:r>
          </a:p>
          <a:p>
            <a:r>
              <a:rPr lang="en-GB" sz="2200" dirty="0">
                <a:solidFill>
                  <a:srgbClr val="0C2D45"/>
                </a:solidFill>
                <a:latin typeface="Calibri" panose="020F0502020204030204" pitchFamily="34" charset="0"/>
                <a:ea typeface="Calibri" panose="020F0502020204030204" pitchFamily="34" charset="0"/>
                <a:cs typeface="Calibri" panose="020F0502020204030204" pitchFamily="34" charset="0"/>
              </a:rPr>
              <a:t>Networking ist ein Eckpfeiler des </a:t>
            </a:r>
            <a:r>
              <a:rPr lang="en-GB" sz="2200" dirty="0" err="1">
                <a:solidFill>
                  <a:srgbClr val="0C2D45"/>
                </a:solidFill>
                <a:latin typeface="Calibri" panose="020F0502020204030204" pitchFamily="34" charset="0"/>
                <a:ea typeface="Calibri" panose="020F0502020204030204" pitchFamily="34" charset="0"/>
                <a:cs typeface="Calibri" panose="020F0502020204030204" pitchFamily="34" charset="0"/>
              </a:rPr>
              <a:t>Unternehmertums</a:t>
            </a:r>
            <a:r>
              <a:rPr lang="en-GB" sz="2200" dirty="0">
                <a:solidFill>
                  <a:srgbClr val="0C2D45"/>
                </a:solidFill>
                <a:latin typeface="Calibri" panose="020F0502020204030204" pitchFamily="34" charset="0"/>
                <a:ea typeface="Calibri" panose="020F0502020204030204" pitchFamily="34" charset="0"/>
                <a:cs typeface="Calibri" panose="020F0502020204030204" pitchFamily="34" charset="0"/>
              </a:rPr>
              <a:t> und  internationale Geschäftskenntnisse verschaffen Unternehmern ein breiteres Netzwerk. Die Teilnahme an internationalen Konferenzen, Messen und Geschäftsveranstaltungen kann zu </a:t>
            </a:r>
            <a:r>
              <a:rPr lang="en-GB" sz="2200" dirty="0" err="1">
                <a:solidFill>
                  <a:srgbClr val="0C2D45"/>
                </a:solidFill>
                <a:latin typeface="Calibri" panose="020F0502020204030204" pitchFamily="34" charset="0"/>
                <a:ea typeface="Calibri" panose="020F0502020204030204" pitchFamily="34" charset="0"/>
                <a:cs typeface="Calibri" panose="020F0502020204030204" pitchFamily="34" charset="0"/>
              </a:rPr>
              <a:t>wertvollen</a:t>
            </a:r>
            <a:r>
              <a:rPr lang="en-GB" sz="2200" dirty="0">
                <a:solidFill>
                  <a:srgbClr val="0C2D45"/>
                </a:solidFill>
                <a:latin typeface="Calibri" panose="020F0502020204030204" pitchFamily="34" charset="0"/>
                <a:ea typeface="Calibri" panose="020F0502020204030204" pitchFamily="34" charset="0"/>
                <a:cs typeface="Calibri" panose="020F0502020204030204" pitchFamily="34" charset="0"/>
              </a:rPr>
              <a:t> </a:t>
            </a:r>
            <a:r>
              <a:rPr lang="en-GB" sz="2200" dirty="0" err="1">
                <a:solidFill>
                  <a:srgbClr val="0C2D45"/>
                </a:solidFill>
                <a:latin typeface="Calibri" panose="020F0502020204030204" pitchFamily="34" charset="0"/>
                <a:ea typeface="Calibri" panose="020F0502020204030204" pitchFamily="34" charset="0"/>
                <a:cs typeface="Calibri" panose="020F0502020204030204" pitchFamily="34" charset="0"/>
              </a:rPr>
              <a:t>Verbindungen</a:t>
            </a:r>
            <a:r>
              <a:rPr lang="en-GB" sz="2200" dirty="0">
                <a:solidFill>
                  <a:srgbClr val="0C2D45"/>
                </a:solidFill>
                <a:latin typeface="Calibri" panose="020F0502020204030204" pitchFamily="34" charset="0"/>
                <a:ea typeface="Calibri" panose="020F0502020204030204" pitchFamily="34" charset="0"/>
                <a:cs typeface="Calibri" panose="020F0502020204030204" pitchFamily="34" charset="0"/>
              </a:rPr>
              <a:t> führen. Diese Verbindungen können Türen zu Partnerschaften, Kooperationen und Investitionsmöglichkeiten öffnen, die sich sonst vielleicht nicht ergeben hätten.</a:t>
            </a:r>
          </a:p>
        </p:txBody>
      </p:sp>
      <p:pic>
        <p:nvPicPr>
          <p:cNvPr id="5" name="Grafik 4">
            <a:extLst>
              <a:ext uri="{FF2B5EF4-FFF2-40B4-BE49-F238E27FC236}">
                <a16:creationId xmlns:a16="http://schemas.microsoft.com/office/drawing/2014/main" id="{7CFA4F04-6C35-4D47-B857-3424691C2A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45407" y="6477549"/>
            <a:ext cx="2634978" cy="288637"/>
          </a:xfrm>
          <a:prstGeom prst="rect">
            <a:avLst/>
          </a:prstGeom>
        </p:spPr>
      </p:pic>
      <p:pic>
        <p:nvPicPr>
          <p:cNvPr id="6" name="Picture Placeholder 5" descr="A person holding a globe">
            <a:extLst>
              <a:ext uri="{FF2B5EF4-FFF2-40B4-BE49-F238E27FC236}">
                <a16:creationId xmlns:a16="http://schemas.microsoft.com/office/drawing/2014/main" id="{13CAAC83-28A3-4DA9-82AB-A557C38D2D46}"/>
              </a:ext>
            </a:extLst>
          </p:cNvPr>
          <p:cNvPicPr>
            <a:picLocks noChangeAspect="1"/>
          </p:cNvPicPr>
          <p:nvPr/>
        </p:nvPicPr>
        <p:blipFill>
          <a:blip r:embed="rId3" cstate="email">
            <a:extLst>
              <a:ext uri="{28A0092B-C50C-407E-A947-70E740481C1C}">
                <a14:useLocalDpi xmlns:a14="http://schemas.microsoft.com/office/drawing/2010/main"/>
              </a:ext>
            </a:extLst>
          </a:blip>
          <a:srcRect l="35717" r="35717"/>
          <a:stretch>
            <a:fillRect/>
          </a:stretch>
        </p:blipFill>
        <p:spPr>
          <a:xfrm>
            <a:off x="415637" y="0"/>
            <a:ext cx="3117272" cy="6484742"/>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solidFill>
            <a:schemeClr val="bg1">
              <a:lumMod val="85000"/>
            </a:schemeClr>
          </a:solidFill>
        </p:spPr>
      </p:pic>
    </p:spTree>
    <p:extLst>
      <p:ext uri="{BB962C8B-B14F-4D97-AF65-F5344CB8AC3E}">
        <p14:creationId xmlns:p14="http://schemas.microsoft.com/office/powerpoint/2010/main" val="1508620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740892"/>
            <a:ext cx="10483429" cy="5526847"/>
          </a:xfrm>
        </p:spPr>
        <p:txBody>
          <a:bodyPr/>
          <a:lstStyle/>
          <a:p>
            <a:r>
              <a:rPr lang="en-GB" sz="2200" b="1" dirty="0">
                <a:solidFill>
                  <a:srgbClr val="E97924"/>
                </a:solidFill>
              </a:rPr>
              <a:t>Anpassungsfähigkeit und Widerstandsfähigkeit</a:t>
            </a:r>
          </a:p>
          <a:p>
            <a:r>
              <a:rPr lang="en-GB" sz="2000" dirty="0"/>
              <a:t>Die Tätigkeit auf dem internationalen Parkett erfordert ein hohes Maß an </a:t>
            </a:r>
            <a:r>
              <a:rPr lang="en-GB" sz="2000" dirty="0" err="1"/>
              <a:t>Anpassungsfähigkeit</a:t>
            </a:r>
            <a:r>
              <a:rPr lang="en-GB" sz="2000" dirty="0"/>
              <a:t> und Belastbarkeit. Unternehmer mit internationalen Geschäftskenntnissen sind besser gerüstet, um wirtschaftliche, politische und kulturelle Schwankungen zu überstehen. Sie können ihre Strategien und Geschäftsmodelle effektiver umstellen, wenn sie mit unerwarteten Herausforderungen </a:t>
            </a:r>
            <a:r>
              <a:rPr lang="en-GB" sz="2000" dirty="0" err="1"/>
              <a:t>konfrontiert</a:t>
            </a:r>
            <a:r>
              <a:rPr lang="en-GB" sz="2000" dirty="0"/>
              <a:t> </a:t>
            </a:r>
            <a:r>
              <a:rPr lang="en-GB" sz="2000" dirty="0" err="1"/>
              <a:t>werden</a:t>
            </a:r>
            <a:r>
              <a:rPr lang="en-GB" sz="2000" dirty="0"/>
              <a:t> und  so das Risiko des Scheiterns verringern.</a:t>
            </a:r>
          </a:p>
          <a:p>
            <a:pPr>
              <a:spcBef>
                <a:spcPts val="600"/>
              </a:spcBef>
            </a:pPr>
            <a:r>
              <a:rPr lang="en-GB" sz="2200" b="1" dirty="0">
                <a:solidFill>
                  <a:srgbClr val="E97924"/>
                </a:solidFill>
              </a:rPr>
              <a:t>Zugang zu globalen Ressourcen</a:t>
            </a:r>
          </a:p>
          <a:p>
            <a:r>
              <a:rPr lang="en-GB" sz="2000" dirty="0"/>
              <a:t>Internationale Geschäftskenntnisse können Start-ups auch dabei helfen, Zugang zu globalen Ressourcen wie Finanzierung, Lieferanten und Technologien zu erhalten. Darüber hinaus können Unternehmer globale Forschungs- und Entwicklungsinitiativen nutzen, um an der Spitze der Innovation zu bleiben.</a:t>
            </a:r>
          </a:p>
          <a:p>
            <a:pPr>
              <a:spcBef>
                <a:spcPts val="600"/>
              </a:spcBef>
            </a:pPr>
            <a:r>
              <a:rPr lang="en-GB" sz="2200" b="1" dirty="0">
                <a:solidFill>
                  <a:srgbClr val="E97924"/>
                </a:solidFill>
              </a:rPr>
              <a:t>Wettbewerbsvorteil</a:t>
            </a:r>
          </a:p>
          <a:p>
            <a:r>
              <a:rPr lang="en-GB" sz="2000" dirty="0"/>
              <a:t>Viele Wirtschaftszweige sind von Natur </a:t>
            </a:r>
            <a:r>
              <a:rPr lang="en-GB" sz="2000" dirty="0" err="1"/>
              <a:t>aus</a:t>
            </a:r>
            <a:r>
              <a:rPr lang="en-GB" sz="2000" dirty="0"/>
              <a:t> global und Unternehmer, die effektiv auf internationaler Ebene agieren können, haben bessere Chancen, der Konkurrenz voraus zu sein. Wer in der Lage ist, Produkte oder Dienstleistungen anzubieten, die den Bedürfnissen eines vielfältigen globalen Marktes entsprechen, kann nachhaltiges Wachstum und Erfolg erzielen.</a:t>
            </a: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39</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5576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p:txBody>
          <a:bodyPr/>
          <a:lstStyle/>
          <a:p>
            <a:r>
              <a:rPr lang="en-US" dirty="0"/>
              <a:t>Was ist Resilienz?</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929182"/>
            <a:ext cx="10483429" cy="4439577"/>
          </a:xfrm>
        </p:spPr>
        <p:txBody>
          <a:bodyPr/>
          <a:lstStyle/>
          <a:p>
            <a:r>
              <a:rPr lang="en-GB" dirty="0"/>
              <a:t>Resilienz ist die Fähigkeit, mit Rückschlägen umzugehen und sich davon zu erholen. Menschen, die im Angesicht einer Katastrophe ruhig bleiben, haben diese Eigenschaft.</a:t>
            </a:r>
          </a:p>
          <a:p>
            <a:endParaRPr lang="en-GB" dirty="0"/>
          </a:p>
          <a:p>
            <a:r>
              <a:rPr lang="en-GB" dirty="0"/>
              <a:t>Eine belastbare Person ist jemand, der über starke Bewältigungsfähigkeiten verfügt und in der Lage ist, mit den ihm zur Verfügung stehenden Ressourcen umzugehen, bei Bedarf um Hilfe zu bitten und Wege zur Bewältigung der Situation zu finden, in der er sich befindet. Im Falle von Zuwanderern müssen wir berücksichtigen, ob sie in ihren Herkunftsländern mit Widrigkeiten oder Traumata konfrontiert waren. </a:t>
            </a:r>
            <a:endParaRPr lang="en-US"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4</a:t>
            </a:fld>
            <a:endParaRPr lang="en-US" sz="800" dirty="0">
              <a:latin typeface="Calibri" panose="020F0502020204030204" pitchFamily="34" charset="0"/>
              <a:cs typeface="Calibri" panose="020F0502020204030204" pitchFamily="34" charset="0"/>
            </a:endParaRPr>
          </a:p>
        </p:txBody>
      </p:sp>
      <p:pic>
        <p:nvPicPr>
          <p:cNvPr id="8" name="Graphic 7" descr="Person with idea outline">
            <a:extLst>
              <a:ext uri="{FF2B5EF4-FFF2-40B4-BE49-F238E27FC236}">
                <a16:creationId xmlns:a16="http://schemas.microsoft.com/office/drawing/2014/main" id="{167BA811-308C-6BAF-ECDD-BEA99D3BF1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98433" y="258526"/>
            <a:ext cx="1764401" cy="1753154"/>
          </a:xfrm>
          <a:prstGeom prst="rect">
            <a:avLst/>
          </a:prstGeom>
        </p:spPr>
      </p:pic>
    </p:spTree>
    <p:extLst>
      <p:ext uri="{BB962C8B-B14F-4D97-AF65-F5344CB8AC3E}">
        <p14:creationId xmlns:p14="http://schemas.microsoft.com/office/powerpoint/2010/main" val="3578671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455424" y="1586262"/>
            <a:ext cx="7223842" cy="3442937"/>
          </a:xfrm>
        </p:spPr>
        <p:txBody>
          <a:bodyPr/>
          <a:lstStyle/>
          <a:p>
            <a:r>
              <a:rPr lang="en-US" b="1" dirty="0">
                <a:solidFill>
                  <a:srgbClr val="E97924"/>
                </a:solidFill>
              </a:rPr>
              <a:t>Expansion des Marktes</a:t>
            </a:r>
          </a:p>
          <a:p>
            <a:pPr>
              <a:spcBef>
                <a:spcPts val="600"/>
              </a:spcBef>
            </a:pPr>
            <a:r>
              <a:rPr lang="en-GB" sz="2200" dirty="0"/>
              <a:t>Einer der wichtigsten Vorteile internationaler Geschäftskenntnisse ist das Potenzial zur Markterweiterung. Anstatt Ihr Start-up auf einen einzigen Inlandsmarkt zu beschränken, eröffnet Ihnen das Wissen und die Fähigkeit, internationale Märkte zu erkunden, eine Welt voller Möglichkeiten. Eine globale Expansion ermöglicht es Ihnen, einen größeren Kundenstamm zu erschließen, Ihre Einnahmequellen zu diversifizieren und das Risiko zu verringern, das damit verbunden ist, sich nur auf einen Markt zu verlassen.</a:t>
            </a:r>
            <a:endParaRPr lang="en-US" sz="2200" dirty="0"/>
          </a:p>
        </p:txBody>
      </p:sp>
      <p:pic>
        <p:nvPicPr>
          <p:cNvPr id="4" name="Picture Placeholder 3">
            <a:extLst>
              <a:ext uri="{FF2B5EF4-FFF2-40B4-BE49-F238E27FC236}">
                <a16:creationId xmlns:a16="http://schemas.microsoft.com/office/drawing/2014/main" id="{FFCE923E-E3BD-4304-A128-E5DAC677367B}"/>
              </a:ext>
            </a:extLst>
          </p:cNvPr>
          <p:cNvPicPr>
            <a:picLocks noGrp="1" noChangeAspect="1"/>
          </p:cNvPicPr>
          <p:nvPr>
            <p:ph type="pic" sz="quarter" idx="21"/>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7855" b="7855"/>
          <a:stretch>
            <a:fillRect/>
          </a:stretch>
        </p:blipFill>
        <p:spPr>
          <a:xfrm>
            <a:off x="0" y="0"/>
            <a:ext cx="12192000" cy="6858000"/>
          </a:xfrm>
        </p:spPr>
      </p:pic>
    </p:spTree>
    <p:extLst>
      <p:ext uri="{BB962C8B-B14F-4D97-AF65-F5344CB8AC3E}">
        <p14:creationId xmlns:p14="http://schemas.microsoft.com/office/powerpoint/2010/main" val="3565884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05</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a:t>Psychisches Wohlbefinden </a:t>
            </a:r>
          </a:p>
          <a:p>
            <a:r>
              <a:rPr lang="en-US" dirty="0"/>
              <a:t>&amp; Ressourcen zur Unterstützung</a:t>
            </a:r>
          </a:p>
        </p:txBody>
      </p:sp>
      <p:grpSp>
        <p:nvGrpSpPr>
          <p:cNvPr id="4" name="Group 3">
            <a:extLst>
              <a:ext uri="{FF2B5EF4-FFF2-40B4-BE49-F238E27FC236}">
                <a16:creationId xmlns:a16="http://schemas.microsoft.com/office/drawing/2014/main" id="{96E3C99D-23F0-9EBD-6937-2E29E124896C}"/>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333C486F-94D5-5F08-8853-8A4A3CDEF34D}"/>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A413BE2F-44A0-017E-59CA-DE88CFE35B3C}"/>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ECAAE5-318F-6926-82F6-51930BAE6F1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10" name="Picture Placeholder 12">
            <a:extLst>
              <a:ext uri="{FF2B5EF4-FFF2-40B4-BE49-F238E27FC236}">
                <a16:creationId xmlns:a16="http://schemas.microsoft.com/office/drawing/2014/main" id="{67B194B1-0E82-446F-8B41-7AFCF434CED6}"/>
              </a:ext>
            </a:extLst>
          </p:cNvPr>
          <p:cNvPicPr>
            <a:picLocks noGrp="1" noChangeAspect="1"/>
          </p:cNvPicPr>
          <p:nvPr>
            <p:ph type="pic" sz="quarter" idx="21"/>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1736" r="21736"/>
          <a:stretch/>
        </p:blipFill>
        <p:spPr>
          <a:xfrm>
            <a:off x="6842125" y="0"/>
            <a:ext cx="5364163" cy="6326188"/>
          </a:xfrm>
        </p:spPr>
      </p:pic>
    </p:spTree>
    <p:extLst>
      <p:ext uri="{BB962C8B-B14F-4D97-AF65-F5344CB8AC3E}">
        <p14:creationId xmlns:p14="http://schemas.microsoft.com/office/powerpoint/2010/main" val="3680250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4987929" y="189682"/>
            <a:ext cx="6577261" cy="1215785"/>
          </a:xfrm>
        </p:spPr>
        <p:txBody>
          <a:bodyPr/>
          <a:lstStyle/>
          <a:p>
            <a:r>
              <a:rPr lang="en-US" dirty="0"/>
              <a:t>Psychisches Wohlbefinden</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5054860" y="1074549"/>
            <a:ext cx="6561082" cy="2706081"/>
          </a:xfrm>
        </p:spPr>
        <p:txBody>
          <a:bodyPr/>
          <a:lstStyle/>
          <a:p>
            <a:r>
              <a:rPr lang="en-US" dirty="0"/>
              <a:t>Unternehmertum ist </a:t>
            </a:r>
            <a:r>
              <a:rPr lang="en-US" dirty="0" err="1"/>
              <a:t>spannend</a:t>
            </a:r>
            <a:r>
              <a:rPr lang="en-US" dirty="0"/>
              <a:t> – </a:t>
            </a:r>
            <a:r>
              <a:rPr lang="en-US" dirty="0" err="1"/>
              <a:t>aber</a:t>
            </a:r>
            <a:r>
              <a:rPr lang="en-US" dirty="0"/>
              <a:t> </a:t>
            </a:r>
            <a:r>
              <a:rPr lang="en-US" dirty="0" err="1"/>
              <a:t>auch</a:t>
            </a:r>
            <a:r>
              <a:rPr lang="en-US" dirty="0"/>
              <a:t> </a:t>
            </a:r>
            <a:r>
              <a:rPr lang="en-US" dirty="0" err="1"/>
              <a:t>psychisch</a:t>
            </a:r>
            <a:r>
              <a:rPr lang="en-US" dirty="0"/>
              <a:t> </a:t>
            </a:r>
            <a:r>
              <a:rPr lang="en-US" dirty="0" err="1"/>
              <a:t>herausfordernd</a:t>
            </a:r>
            <a:r>
              <a:rPr lang="en-US" dirty="0"/>
              <a:t>! Deshalb müssen wir uns mit dem Wohlbefinden und der Unterstützung von </a:t>
            </a:r>
            <a:r>
              <a:rPr lang="en-US" dirty="0" err="1"/>
              <a:t>Unternehmern</a:t>
            </a:r>
            <a:r>
              <a:rPr lang="en-US" dirty="0"/>
              <a:t> </a:t>
            </a:r>
            <a:r>
              <a:rPr lang="en-US" dirty="0" err="1"/>
              <a:t>befassen</a:t>
            </a:r>
            <a:r>
              <a:rPr lang="en-US" dirty="0"/>
              <a:t>.</a:t>
            </a:r>
          </a:p>
          <a:p>
            <a:r>
              <a:rPr lang="en-GB" dirty="0"/>
              <a:t>In der wettbewerbsorientierten Welt des Unternehmertums kann man leicht die Bedeutung der psychischen Gesundheit </a:t>
            </a:r>
            <a:r>
              <a:rPr lang="en-GB" dirty="0" err="1"/>
              <a:t>vernach-lässigen</a:t>
            </a:r>
            <a:r>
              <a:rPr lang="en-GB" dirty="0"/>
              <a:t>. Das Streben nach Erfolg kann dazu führen, dass man sein </a:t>
            </a:r>
            <a:r>
              <a:rPr lang="en-GB" dirty="0" err="1"/>
              <a:t>Wohlbefinden</a:t>
            </a:r>
            <a:r>
              <a:rPr lang="en-GB" dirty="0"/>
              <a:t> </a:t>
            </a:r>
            <a:r>
              <a:rPr lang="en-GB" dirty="0" err="1"/>
              <a:t>außer</a:t>
            </a:r>
            <a:r>
              <a:rPr lang="en-GB" dirty="0"/>
              <a:t> </a:t>
            </a:r>
            <a:r>
              <a:rPr lang="en-GB" dirty="0" err="1"/>
              <a:t>Acht</a:t>
            </a:r>
            <a:r>
              <a:rPr lang="en-GB" dirty="0"/>
              <a:t> </a:t>
            </a:r>
            <a:r>
              <a:rPr lang="en-GB" dirty="0" err="1"/>
              <a:t>lässt</a:t>
            </a:r>
            <a:r>
              <a:rPr lang="en-GB" dirty="0"/>
              <a:t>, was zu einer Reihe von psychischen Problemen führen kann. Die Bewältigung dieser Herausforderungen ist entscheidend für langfristigen Erfolg und persönliche Leistung.</a:t>
            </a:r>
            <a:endParaRPr lang="en-US"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59"/>
          </p:nvPr>
        </p:nvSpPr>
        <p:spPr>
          <a:xfrm>
            <a:off x="4327736" y="4575701"/>
            <a:ext cx="3700448" cy="1632228"/>
          </a:xfrm>
          <a:prstGeom prst="rect">
            <a:avLst/>
          </a:prstGeom>
        </p:spPr>
        <p:txBody>
          <a:bodyPr>
            <a:normAutofit/>
          </a:bodyPr>
          <a:lstStyle/>
          <a:p>
            <a:r>
              <a:rPr lang="en-GB" dirty="0"/>
              <a:t>"Selbstfürsorge ist keine Nachsicht mit sich selbst, sondern Selbsterhaltung". </a:t>
            </a:r>
            <a:endParaRPr lang="en-US" dirty="0"/>
          </a:p>
        </p:txBody>
      </p:sp>
      <p:sp>
        <p:nvSpPr>
          <p:cNvPr id="5" name="Text Placeholder 4">
            <a:extLst>
              <a:ext uri="{FF2B5EF4-FFF2-40B4-BE49-F238E27FC236}">
                <a16:creationId xmlns:a16="http://schemas.microsoft.com/office/drawing/2014/main" id="{B178C4A1-1100-E85F-944C-C7F845825702}"/>
              </a:ext>
            </a:extLst>
          </p:cNvPr>
          <p:cNvSpPr>
            <a:spLocks noGrp="1"/>
          </p:cNvSpPr>
          <p:nvPr>
            <p:ph type="body" sz="quarter" idx="60"/>
          </p:nvPr>
        </p:nvSpPr>
        <p:spPr/>
        <p:txBody>
          <a:bodyPr/>
          <a:lstStyle/>
          <a:p>
            <a:r>
              <a:rPr lang="en-GB" dirty="0"/>
              <a:t>"</a:t>
            </a:r>
          </a:p>
        </p:txBody>
      </p:sp>
      <p:sp>
        <p:nvSpPr>
          <p:cNvPr id="6" name="Text Placeholder 5">
            <a:extLst>
              <a:ext uri="{FF2B5EF4-FFF2-40B4-BE49-F238E27FC236}">
                <a16:creationId xmlns:a16="http://schemas.microsoft.com/office/drawing/2014/main" id="{3360ED65-2633-A399-9A98-16A423322A25}"/>
              </a:ext>
            </a:extLst>
          </p:cNvPr>
          <p:cNvSpPr>
            <a:spLocks noGrp="1"/>
          </p:cNvSpPr>
          <p:nvPr>
            <p:ph type="body" sz="quarter" idx="61"/>
          </p:nvPr>
        </p:nvSpPr>
        <p:spPr>
          <a:xfrm>
            <a:off x="4245776" y="5691640"/>
            <a:ext cx="3700448" cy="638015"/>
          </a:xfrm>
        </p:spPr>
        <p:txBody>
          <a:bodyPr/>
          <a:lstStyle/>
          <a:p>
            <a:r>
              <a:rPr lang="en-GB" dirty="0"/>
              <a:t>Audre Lorde</a:t>
            </a:r>
          </a:p>
          <a:p>
            <a:endParaRPr lang="en-GB" b="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42</a:t>
            </a:fld>
            <a:endParaRPr lang="en-US" sz="1291" dirty="0"/>
          </a:p>
        </p:txBody>
      </p:sp>
      <p:sp>
        <p:nvSpPr>
          <p:cNvPr id="2" name="Slide Number Placeholder 2">
            <a:extLst>
              <a:ext uri="{FF2B5EF4-FFF2-40B4-BE49-F238E27FC236}">
                <a16:creationId xmlns:a16="http://schemas.microsoft.com/office/drawing/2014/main" id="{DDD4921C-91E5-DB7A-2BD7-5E66F2B3ECD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42</a:t>
            </a:fld>
            <a:endParaRPr lang="en-US" sz="800" dirty="0">
              <a:latin typeface="Calibri" panose="020F0502020204030204" pitchFamily="34" charset="0"/>
              <a:cs typeface="Calibri" panose="020F0502020204030204" pitchFamily="34" charset="0"/>
            </a:endParaRPr>
          </a:p>
        </p:txBody>
      </p:sp>
      <p:pic>
        <p:nvPicPr>
          <p:cNvPr id="11" name="Picture Placeholder 8" descr="A person making a heart with her hands&#10;&#10;Description automatically generated">
            <a:extLst>
              <a:ext uri="{FF2B5EF4-FFF2-40B4-BE49-F238E27FC236}">
                <a16:creationId xmlns:a16="http://schemas.microsoft.com/office/drawing/2014/main" id="{464C3131-3F1C-409E-8426-1E4767102C23}"/>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4462" r="4462"/>
          <a:stretch>
            <a:fillRect/>
          </a:stretch>
        </p:blipFill>
        <p:spPr>
          <a:xfrm>
            <a:off x="0" y="0"/>
            <a:ext cx="4163818" cy="6858000"/>
          </a:xfrm>
        </p:spPr>
      </p:pic>
    </p:spTree>
    <p:extLst>
      <p:ext uri="{BB962C8B-B14F-4D97-AF65-F5344CB8AC3E}">
        <p14:creationId xmlns:p14="http://schemas.microsoft.com/office/powerpoint/2010/main" val="425303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0" y="741164"/>
            <a:ext cx="10483431" cy="804265"/>
          </a:xfrm>
        </p:spPr>
        <p:txBody>
          <a:bodyPr/>
          <a:lstStyle/>
          <a:p>
            <a:r>
              <a:rPr lang="en-GB" dirty="0"/>
              <a:t> Tipps für Unternehmer zur Stressbewältigung</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545429"/>
            <a:ext cx="10483429" cy="4821504"/>
          </a:xfrm>
        </p:spPr>
        <p:txBody>
          <a:bodyPr/>
          <a:lstStyle/>
          <a:p>
            <a:pPr marL="342900" indent="-342900">
              <a:buFont typeface="Wingdings" panose="05000000000000000000" pitchFamily="2" charset="2"/>
              <a:buChar char="ü"/>
            </a:pPr>
            <a:r>
              <a:rPr lang="en-GB" dirty="0">
                <a:solidFill>
                  <a:schemeClr val="tx1"/>
                </a:solidFill>
              </a:rPr>
              <a:t>Behalten Sie ein gesundes </a:t>
            </a:r>
            <a:r>
              <a:rPr lang="en-GB" b="1" dirty="0">
                <a:solidFill>
                  <a:schemeClr val="tx1"/>
                </a:solidFill>
              </a:rPr>
              <a:t>Gleichgewicht zwischen Arbeit und Privatleben bei</a:t>
            </a:r>
            <a:r>
              <a:rPr lang="en-GB" dirty="0">
                <a:solidFill>
                  <a:schemeClr val="tx1"/>
                </a:solidFill>
              </a:rPr>
              <a:t>: Es ist wichtig, Grenzen zwischen Arbeit und Privatleben zu ziehen. Nehmen Sie sich Zeit für Entspannung, Hobbys und schöne Momente mit Ihren Lieben. </a:t>
            </a:r>
          </a:p>
          <a:p>
            <a:r>
              <a:rPr lang="en-GB" sz="1200" dirty="0">
                <a:solidFill>
                  <a:schemeClr val="tx1"/>
                </a:solidFill>
              </a:rPr>
              <a:t>  </a:t>
            </a:r>
          </a:p>
          <a:p>
            <a:pPr marL="342900" indent="-342900">
              <a:buFont typeface="Wingdings" panose="05000000000000000000" pitchFamily="2" charset="2"/>
              <a:buChar char="ü"/>
            </a:pPr>
            <a:r>
              <a:rPr lang="en-GB" dirty="0">
                <a:solidFill>
                  <a:schemeClr val="tx1"/>
                </a:solidFill>
              </a:rPr>
              <a:t>Praktizieren Sie </a:t>
            </a:r>
            <a:r>
              <a:rPr lang="en-GB" b="1" dirty="0">
                <a:solidFill>
                  <a:schemeClr val="tx1"/>
                </a:solidFill>
              </a:rPr>
              <a:t>Selbstfürsorge</a:t>
            </a:r>
            <a:r>
              <a:rPr lang="en-GB" dirty="0">
                <a:solidFill>
                  <a:schemeClr val="tx1"/>
                </a:solidFill>
              </a:rPr>
              <a:t>: Beschäftigen Sie sich mit Aktivitäten, die Entspannung und Wohlbefinden fördern, wie z. B. Sport, Meditation oder ein Hobby. Wenn Sie sich um Ihre körperliche Gesundheit kümmern, kann sich das positiv auf Ihr geistiges Wohlbefinden </a:t>
            </a:r>
            <a:r>
              <a:rPr lang="en-GB" dirty="0" err="1">
                <a:solidFill>
                  <a:schemeClr val="tx1"/>
                </a:solidFill>
              </a:rPr>
              <a:t>auswirken</a:t>
            </a:r>
            <a:r>
              <a:rPr lang="en-GB" dirty="0">
                <a:solidFill>
                  <a:schemeClr val="tx1"/>
                </a:solidFill>
              </a:rPr>
              <a:t>.</a:t>
            </a:r>
          </a:p>
          <a:p>
            <a:r>
              <a:rPr lang="en-GB" sz="1200" dirty="0">
                <a:solidFill>
                  <a:schemeClr val="tx1"/>
                </a:solidFill>
              </a:rPr>
              <a:t> </a:t>
            </a:r>
          </a:p>
          <a:p>
            <a:pPr marL="342900" indent="-342900">
              <a:buFont typeface="Wingdings" panose="05000000000000000000" pitchFamily="2" charset="2"/>
              <a:buChar char="ü"/>
            </a:pPr>
            <a:r>
              <a:rPr lang="en-GB" dirty="0" err="1">
                <a:solidFill>
                  <a:schemeClr val="tx1"/>
                </a:solidFill>
              </a:rPr>
              <a:t>Suchen</a:t>
            </a:r>
            <a:r>
              <a:rPr lang="en-GB" dirty="0">
                <a:solidFill>
                  <a:schemeClr val="tx1"/>
                </a:solidFill>
              </a:rPr>
              <a:t> Sie bei Bedarf </a:t>
            </a:r>
            <a:r>
              <a:rPr lang="en-GB" b="1" dirty="0">
                <a:solidFill>
                  <a:schemeClr val="tx1"/>
                </a:solidFill>
              </a:rPr>
              <a:t>professionelle Hilfe</a:t>
            </a:r>
            <a:r>
              <a:rPr lang="en-GB" dirty="0">
                <a:solidFill>
                  <a:schemeClr val="tx1"/>
                </a:solidFill>
              </a:rPr>
              <a:t>: Zögern Sie nicht, sich an Fachleute für psychische Gesundheit zu wenden, wenn Sie sich in Schwierigkeiten befinden. Eine Therapie oder Beratung kann wertvolle Erkenntnisse, Bewältigungsmechanismen und Unterstützung bei der Bewältigung der Herausforderungen des Unternehmertums bieten.</a:t>
            </a:r>
          </a:p>
          <a:p>
            <a:endParaRPr lang="en-GB"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43</a:t>
            </a:fld>
            <a:endParaRPr lang="en-US" sz="800" dirty="0">
              <a:latin typeface="Calibri" panose="020F0502020204030204" pitchFamily="34" charset="0"/>
              <a:cs typeface="Calibri" panose="020F0502020204030204" pitchFamily="34" charset="0"/>
            </a:endParaRPr>
          </a:p>
        </p:txBody>
      </p:sp>
      <p:grpSp>
        <p:nvGrpSpPr>
          <p:cNvPr id="5" name="Gruppieren 4">
            <a:extLst>
              <a:ext uri="{FF2B5EF4-FFF2-40B4-BE49-F238E27FC236}">
                <a16:creationId xmlns:a16="http://schemas.microsoft.com/office/drawing/2014/main" id="{2A2A6436-490C-44B9-8366-2C9435C48233}"/>
              </a:ext>
            </a:extLst>
          </p:cNvPr>
          <p:cNvGrpSpPr/>
          <p:nvPr/>
        </p:nvGrpSpPr>
        <p:grpSpPr>
          <a:xfrm>
            <a:off x="10453105" y="231006"/>
            <a:ext cx="1174213" cy="1353689"/>
            <a:chOff x="8739809" y="5501603"/>
            <a:chExt cx="1080052" cy="1129379"/>
          </a:xfrm>
        </p:grpSpPr>
        <p:pic>
          <p:nvPicPr>
            <p:cNvPr id="6" name="Graphic 5" descr="Open hand with solid fill">
              <a:extLst>
                <a:ext uri="{FF2B5EF4-FFF2-40B4-BE49-F238E27FC236}">
                  <a16:creationId xmlns:a16="http://schemas.microsoft.com/office/drawing/2014/main" id="{32EA4B1C-CCC0-1349-B6C5-80FE0272C4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39809" y="5575447"/>
              <a:ext cx="1080052" cy="1055535"/>
            </a:xfrm>
            <a:prstGeom prst="rect">
              <a:avLst/>
            </a:prstGeom>
          </p:spPr>
        </p:pic>
        <p:pic>
          <p:nvPicPr>
            <p:cNvPr id="8" name="Graphic 7" descr="Heart with solid fill">
              <a:extLst>
                <a:ext uri="{FF2B5EF4-FFF2-40B4-BE49-F238E27FC236}">
                  <a16:creationId xmlns:a16="http://schemas.microsoft.com/office/drawing/2014/main" id="{6D456AF1-C795-FB17-196E-84BED3F551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59902" y="5501603"/>
              <a:ext cx="589722" cy="457200"/>
            </a:xfrm>
            <a:prstGeom prst="rect">
              <a:avLst/>
            </a:prstGeom>
          </p:spPr>
        </p:pic>
      </p:grpSp>
    </p:spTree>
    <p:extLst>
      <p:ext uri="{BB962C8B-B14F-4D97-AF65-F5344CB8AC3E}">
        <p14:creationId xmlns:p14="http://schemas.microsoft.com/office/powerpoint/2010/main" val="3825801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0" y="741164"/>
            <a:ext cx="10483431" cy="804265"/>
          </a:xfrm>
        </p:spPr>
        <p:txBody>
          <a:bodyPr/>
          <a:lstStyle/>
          <a:p>
            <a:r>
              <a:rPr lang="en-GB" dirty="0"/>
              <a:t> Tipps für Unternehmer zur Stressbewältigung</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786903" y="1686389"/>
            <a:ext cx="10483429" cy="4821504"/>
          </a:xfrm>
        </p:spPr>
        <p:txBody>
          <a:bodyPr/>
          <a:lstStyle/>
          <a:p>
            <a:pPr marL="342900" indent="-342900">
              <a:buFont typeface="Wingdings" panose="05000000000000000000" pitchFamily="2" charset="2"/>
              <a:buChar char="ü"/>
            </a:pPr>
            <a:r>
              <a:rPr lang="en-GB" dirty="0">
                <a:solidFill>
                  <a:schemeClr val="tx1"/>
                </a:solidFill>
              </a:rPr>
              <a:t>Fördern Sie eine </a:t>
            </a:r>
            <a:r>
              <a:rPr lang="en-GB" b="1" dirty="0">
                <a:solidFill>
                  <a:schemeClr val="tx1"/>
                </a:solidFill>
              </a:rPr>
              <a:t>unterstützende Arbeitskultur</a:t>
            </a:r>
            <a:r>
              <a:rPr lang="en-GB" dirty="0">
                <a:solidFill>
                  <a:schemeClr val="tx1"/>
                </a:solidFill>
              </a:rPr>
              <a:t>: Falls Sie Mitarbeiter haben, schaffen Sie ein Umfeld, das das psychische Wohlbefinden fördert. Ermutigen Sie zu offener Kommunikation, bieten Sie Ressourcen zur Unterstützung der psychischen Gesundheit an und gehen Sie mit gutem Beispiel voran, wenn es um die Selbstfürsorge </a:t>
            </a:r>
            <a:r>
              <a:rPr lang="en-GB" dirty="0" err="1">
                <a:solidFill>
                  <a:schemeClr val="tx1"/>
                </a:solidFill>
              </a:rPr>
              <a:t>geht</a:t>
            </a:r>
            <a:r>
              <a:rPr lang="en-GB" dirty="0">
                <a:solidFill>
                  <a:schemeClr val="tx1"/>
                </a:solidFill>
              </a:rPr>
              <a:t>.</a:t>
            </a:r>
          </a:p>
          <a:p>
            <a:r>
              <a:rPr lang="en-GB" dirty="0">
                <a:solidFill>
                  <a:schemeClr val="tx1"/>
                </a:solidFill>
              </a:rPr>
              <a:t> </a:t>
            </a:r>
          </a:p>
          <a:p>
            <a:pPr marL="342900" indent="-342900">
              <a:buFont typeface="Wingdings" panose="05000000000000000000" pitchFamily="2" charset="2"/>
              <a:buChar char="ü"/>
            </a:pPr>
            <a:r>
              <a:rPr lang="en-GB" b="1" dirty="0">
                <a:solidFill>
                  <a:schemeClr val="tx1"/>
                </a:solidFill>
              </a:rPr>
              <a:t>Nehmen Sie Misserfolge </a:t>
            </a:r>
            <a:r>
              <a:rPr lang="en-GB" dirty="0">
                <a:solidFill>
                  <a:schemeClr val="tx1"/>
                </a:solidFill>
              </a:rPr>
              <a:t>als Lernchance </a:t>
            </a:r>
            <a:r>
              <a:rPr lang="en-GB" b="1" dirty="0">
                <a:solidFill>
                  <a:schemeClr val="tx1"/>
                </a:solidFill>
              </a:rPr>
              <a:t>wahr</a:t>
            </a:r>
            <a:r>
              <a:rPr lang="en-GB" dirty="0">
                <a:solidFill>
                  <a:schemeClr val="tx1"/>
                </a:solidFill>
              </a:rPr>
              <a:t>: Das Unternehmertum ist geprägt von Erfolgen und Misserfolgen. Lassen Sie sich von Misserfolgen nicht definieren, sondern betrachten Sie sie als Chance für Wachstum und Lernen. Seien Sie fähig, sich von Herausforderungen zu erholen.</a:t>
            </a:r>
          </a:p>
          <a:p>
            <a:endParaRPr lang="en-GB"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44</a:t>
            </a:fld>
            <a:endParaRPr lang="en-US" sz="800" dirty="0">
              <a:latin typeface="Calibri" panose="020F0502020204030204" pitchFamily="34" charset="0"/>
              <a:cs typeface="Calibri" panose="020F0502020204030204" pitchFamily="34" charset="0"/>
            </a:endParaRPr>
          </a:p>
        </p:txBody>
      </p:sp>
      <p:pic>
        <p:nvPicPr>
          <p:cNvPr id="6" name="Graphic 5" descr="Right And Left Brain with solid fill">
            <a:extLst>
              <a:ext uri="{FF2B5EF4-FFF2-40B4-BE49-F238E27FC236}">
                <a16:creationId xmlns:a16="http://schemas.microsoft.com/office/drawing/2014/main" id="{88412F88-C679-455E-C0CF-2BB67BF4D1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85113" y="399849"/>
            <a:ext cx="1482417" cy="1486894"/>
          </a:xfrm>
          <a:prstGeom prst="rect">
            <a:avLst/>
          </a:prstGeom>
        </p:spPr>
      </p:pic>
    </p:spTree>
    <p:extLst>
      <p:ext uri="{BB962C8B-B14F-4D97-AF65-F5344CB8AC3E}">
        <p14:creationId xmlns:p14="http://schemas.microsoft.com/office/powerpoint/2010/main" val="2149188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59B8471-04D3-9F4E-82BB-AEB6E1AC3D1D}"/>
              </a:ext>
            </a:extLst>
          </p:cNvPr>
          <p:cNvSpPr>
            <a:spLocks noGrp="1"/>
          </p:cNvSpPr>
          <p:nvPr>
            <p:ph type="body" sz="quarter" idx="30"/>
          </p:nvPr>
        </p:nvSpPr>
        <p:spPr/>
        <p:txBody>
          <a:bodyPr/>
          <a:lstStyle/>
          <a:p>
            <a:r>
              <a:rPr lang="en-US" dirty="0"/>
              <a:t>Podcast: Bang The Drum</a:t>
            </a:r>
          </a:p>
          <a:p>
            <a:endParaRPr lang="en-US" dirty="0"/>
          </a:p>
        </p:txBody>
      </p:sp>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a:xfrm>
            <a:off x="5821712" y="2042486"/>
            <a:ext cx="5637475" cy="3730932"/>
          </a:xfrm>
        </p:spPr>
        <p:txBody>
          <a:bodyPr/>
          <a:lstStyle/>
          <a:p>
            <a:r>
              <a:rPr lang="en-US" sz="3200" b="1" dirty="0" err="1"/>
              <a:t>Hören</a:t>
            </a:r>
            <a:r>
              <a:rPr lang="en-US" sz="3200" b="1" dirty="0"/>
              <a:t> Sie zu!</a:t>
            </a:r>
          </a:p>
          <a:p>
            <a:r>
              <a:rPr lang="en-US" sz="2000" dirty="0"/>
              <a:t>In diesem Podcast erklärt Emma Sheppard, eine freiberufliche Journalistin, </a:t>
            </a:r>
            <a:r>
              <a:rPr lang="en-GB" sz="2000" dirty="0"/>
              <a:t>wie Unternehmer die Anzeichen für ein drohendes Burnout erkennen können. Welche positiven Gewohnheiten sie annehmen können, um eine bessere Work-Life-Balance zu erreichen. Und welche anderen Unterstützungsmöglichkeiten sie haben, wenn sie das Gefühl haben, dass sie sie brauchen.</a:t>
            </a:r>
            <a:endParaRPr lang="en-US" sz="2000" dirty="0"/>
          </a:p>
          <a:p>
            <a:endParaRPr lang="en-US" sz="1800" dirty="0"/>
          </a:p>
          <a:p>
            <a:endParaRPr lang="en-US" sz="1800" dirty="0"/>
          </a:p>
          <a:p>
            <a:endParaRPr lang="en-US" sz="2000" dirty="0"/>
          </a:p>
          <a:p>
            <a:endParaRPr lang="en-US" sz="2000" dirty="0"/>
          </a:p>
          <a:p>
            <a:endParaRPr lang="en-US" sz="2000" dirty="0"/>
          </a:p>
          <a:p>
            <a:endParaRPr lang="en-US" sz="2000" dirty="0"/>
          </a:p>
          <a:p>
            <a:endParaRPr lang="en-US" sz="2000" b="1" dirty="0"/>
          </a:p>
          <a:p>
            <a:endParaRPr lang="en-US" sz="2000" b="1" dirty="0"/>
          </a:p>
          <a:p>
            <a:endParaRPr lang="en-US" sz="2000" b="1" dirty="0"/>
          </a:p>
        </p:txBody>
      </p:sp>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294967295"/>
          </p:nvPr>
        </p:nvSpPr>
        <p:spPr>
          <a:xfrm>
            <a:off x="11615738" y="11445875"/>
            <a:ext cx="576262" cy="428625"/>
          </a:xfrm>
          <a:prstGeom prst="rect">
            <a:avLst/>
          </a:prstGeom>
        </p:spPr>
        <p:txBody>
          <a:bodyPr/>
          <a:lstStyle/>
          <a:p>
            <a:fld id="{CB2079F2-58AF-ED44-82D7-E04B2F6FD686}" type="slidenum">
              <a:rPr lang="en-US" smtClean="0"/>
              <a:t>45</a:t>
            </a:fld>
            <a:endParaRPr lang="en-US" dirty="0"/>
          </a:p>
        </p:txBody>
      </p:sp>
      <p:sp>
        <p:nvSpPr>
          <p:cNvPr id="2" name="Slide Number Placeholder 2">
            <a:extLst>
              <a:ext uri="{FF2B5EF4-FFF2-40B4-BE49-F238E27FC236}">
                <a16:creationId xmlns:a16="http://schemas.microsoft.com/office/drawing/2014/main" id="{4BADA2D4-D20B-39BC-88B0-4A927D86CD9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45</a:t>
            </a:fld>
            <a:endParaRPr lang="en-US" sz="800" dirty="0">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3D2E8262-C4EE-52DC-4C40-9F86F19447B5}"/>
              </a:ext>
            </a:extLst>
          </p:cNvPr>
          <p:cNvGrpSpPr/>
          <p:nvPr/>
        </p:nvGrpSpPr>
        <p:grpSpPr>
          <a:xfrm>
            <a:off x="8890152" y="3429000"/>
            <a:ext cx="3301849" cy="2344418"/>
            <a:chOff x="8890152" y="3429000"/>
            <a:chExt cx="3301849" cy="2344418"/>
          </a:xfrm>
        </p:grpSpPr>
        <p:sp>
          <p:nvSpPr>
            <p:cNvPr id="15" name="Freeform 14">
              <a:extLst>
                <a:ext uri="{FF2B5EF4-FFF2-40B4-BE49-F238E27FC236}">
                  <a16:creationId xmlns:a16="http://schemas.microsoft.com/office/drawing/2014/main" id="{D7B42B9A-575C-FA8A-A53F-BBF60B4F7D3A}"/>
                </a:ext>
              </a:extLst>
            </p:cNvPr>
            <p:cNvSpPr/>
            <p:nvPr userDrawn="1"/>
          </p:nvSpPr>
          <p:spPr>
            <a:xfrm>
              <a:off x="8890152" y="3840660"/>
              <a:ext cx="621852" cy="1932758"/>
            </a:xfrm>
            <a:custGeom>
              <a:avLst/>
              <a:gdLst>
                <a:gd name="connsiteX0" fmla="*/ 276065 w 621852"/>
                <a:gd name="connsiteY0" fmla="*/ 153 h 1932758"/>
                <a:gd name="connsiteX1" fmla="*/ 611576 w 621852"/>
                <a:gd name="connsiteY1" fmla="*/ 376379 h 1932758"/>
                <a:gd name="connsiteX2" fmla="*/ 611576 w 621852"/>
                <a:gd name="connsiteY2" fmla="*/ 757688 h 1932758"/>
                <a:gd name="connsiteX3" fmla="*/ 509906 w 621852"/>
                <a:gd name="connsiteY3" fmla="*/ 1759258 h 1932758"/>
                <a:gd name="connsiteX4" fmla="*/ 506471 w 621852"/>
                <a:gd name="connsiteY4" fmla="*/ 1904712 h 1932758"/>
                <a:gd name="connsiteX5" fmla="*/ 506780 w 621852"/>
                <a:gd name="connsiteY5" fmla="*/ 1932758 h 1932758"/>
                <a:gd name="connsiteX6" fmla="*/ 0 w 621852"/>
                <a:gd name="connsiteY6" fmla="*/ 1932758 h 1932758"/>
                <a:gd name="connsiteX7" fmla="*/ 1238 w 621852"/>
                <a:gd name="connsiteY7" fmla="*/ 1868727 h 1932758"/>
                <a:gd name="connsiteX8" fmla="*/ 42224 w 621852"/>
                <a:gd name="connsiteY8" fmla="*/ 1627072 h 1932758"/>
                <a:gd name="connsiteX9" fmla="*/ 204898 w 621852"/>
                <a:gd name="connsiteY9" fmla="*/ 950884 h 1932758"/>
                <a:gd name="connsiteX10" fmla="*/ 179479 w 621852"/>
                <a:gd name="connsiteY10" fmla="*/ 254360 h 1932758"/>
                <a:gd name="connsiteX11" fmla="*/ 276065 w 621852"/>
                <a:gd name="connsiteY11" fmla="*/ 153 h 193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852" h="1932758">
                  <a:moveTo>
                    <a:pt x="276065" y="153"/>
                  </a:moveTo>
                  <a:cubicBezTo>
                    <a:pt x="484489" y="10321"/>
                    <a:pt x="581075" y="188267"/>
                    <a:pt x="611576" y="376379"/>
                  </a:cubicBezTo>
                  <a:cubicBezTo>
                    <a:pt x="631911" y="503481"/>
                    <a:pt x="616659" y="630583"/>
                    <a:pt x="611576" y="757688"/>
                  </a:cubicBezTo>
                  <a:cubicBezTo>
                    <a:pt x="606492" y="813614"/>
                    <a:pt x="525157" y="1261016"/>
                    <a:pt x="509906" y="1759258"/>
                  </a:cubicBezTo>
                  <a:cubicBezTo>
                    <a:pt x="508000" y="1806286"/>
                    <a:pt x="506809" y="1854824"/>
                    <a:pt x="506471" y="1904712"/>
                  </a:cubicBezTo>
                  <a:lnTo>
                    <a:pt x="506780" y="1932758"/>
                  </a:lnTo>
                  <a:lnTo>
                    <a:pt x="0" y="1932758"/>
                  </a:lnTo>
                  <a:lnTo>
                    <a:pt x="1238" y="1868727"/>
                  </a:lnTo>
                  <a:cubicBezTo>
                    <a:pt x="9181" y="1786904"/>
                    <a:pt x="23161" y="1705876"/>
                    <a:pt x="42224" y="1627072"/>
                  </a:cubicBezTo>
                  <a:cubicBezTo>
                    <a:pt x="98144" y="1403370"/>
                    <a:pt x="179479" y="1179669"/>
                    <a:pt x="204898" y="950884"/>
                  </a:cubicBezTo>
                  <a:cubicBezTo>
                    <a:pt x="230315" y="722098"/>
                    <a:pt x="220147" y="483145"/>
                    <a:pt x="179479" y="254360"/>
                  </a:cubicBezTo>
                  <a:cubicBezTo>
                    <a:pt x="159146" y="117087"/>
                    <a:pt x="87977" y="-4931"/>
                    <a:pt x="276065" y="15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19" name="Freeform 18">
              <a:extLst>
                <a:ext uri="{FF2B5EF4-FFF2-40B4-BE49-F238E27FC236}">
                  <a16:creationId xmlns:a16="http://schemas.microsoft.com/office/drawing/2014/main" id="{EB51B333-C434-61BA-47D0-5D0098898548}"/>
                </a:ext>
              </a:extLst>
            </p:cNvPr>
            <p:cNvSpPr/>
            <p:nvPr userDrawn="1"/>
          </p:nvSpPr>
          <p:spPr>
            <a:xfrm>
              <a:off x="10029678" y="5657751"/>
              <a:ext cx="2162322" cy="115667"/>
            </a:xfrm>
            <a:custGeom>
              <a:avLst/>
              <a:gdLst>
                <a:gd name="connsiteX0" fmla="*/ 122338 w 2162322"/>
                <a:gd name="connsiteY0" fmla="*/ 78724 h 115667"/>
                <a:gd name="connsiteX1" fmla="*/ 224405 w 2162322"/>
                <a:gd name="connsiteY1" fmla="*/ 99775 h 115667"/>
                <a:gd name="connsiteX2" fmla="*/ 251121 w 2162322"/>
                <a:gd name="connsiteY2" fmla="*/ 115667 h 115667"/>
                <a:gd name="connsiteX3" fmla="*/ 0 w 2162322"/>
                <a:gd name="connsiteY3" fmla="*/ 115667 h 115667"/>
                <a:gd name="connsiteX4" fmla="*/ 21701 w 2162322"/>
                <a:gd name="connsiteY4" fmla="*/ 102954 h 115667"/>
                <a:gd name="connsiteX5" fmla="*/ 122338 w 2162322"/>
                <a:gd name="connsiteY5" fmla="*/ 78724 h 115667"/>
                <a:gd name="connsiteX6" fmla="*/ 2048425 w 2162322"/>
                <a:gd name="connsiteY6" fmla="*/ 0 h 115667"/>
                <a:gd name="connsiteX7" fmla="*/ 2162322 w 2162322"/>
                <a:gd name="connsiteY7" fmla="*/ 3072 h 115667"/>
                <a:gd name="connsiteX8" fmla="*/ 2162322 w 2162322"/>
                <a:gd name="connsiteY8" fmla="*/ 115667 h 115667"/>
                <a:gd name="connsiteX9" fmla="*/ 1721788 w 2162322"/>
                <a:gd name="connsiteY9" fmla="*/ 115667 h 115667"/>
                <a:gd name="connsiteX10" fmla="*/ 1820303 w 2162322"/>
                <a:gd name="connsiteY10" fmla="*/ 60374 h 115667"/>
                <a:gd name="connsiteX11" fmla="*/ 2048425 w 2162322"/>
                <a:gd name="connsiteY11" fmla="*/ 0 h 11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2322" h="115667">
                  <a:moveTo>
                    <a:pt x="122338" y="78724"/>
                  </a:moveTo>
                  <a:cubicBezTo>
                    <a:pt x="156731" y="77850"/>
                    <a:pt x="191362" y="84523"/>
                    <a:pt x="224405" y="99775"/>
                  </a:cubicBezTo>
                  <a:lnTo>
                    <a:pt x="251121" y="115667"/>
                  </a:lnTo>
                  <a:lnTo>
                    <a:pt x="0" y="115667"/>
                  </a:lnTo>
                  <a:lnTo>
                    <a:pt x="21701" y="102954"/>
                  </a:lnTo>
                  <a:cubicBezTo>
                    <a:pt x="53790" y="88019"/>
                    <a:pt x="87945" y="79598"/>
                    <a:pt x="122338" y="78724"/>
                  </a:cubicBezTo>
                  <a:close/>
                  <a:moveTo>
                    <a:pt x="2048425" y="0"/>
                  </a:moveTo>
                  <a:lnTo>
                    <a:pt x="2162322" y="3072"/>
                  </a:lnTo>
                  <a:lnTo>
                    <a:pt x="2162322" y="115667"/>
                  </a:lnTo>
                  <a:lnTo>
                    <a:pt x="1721788" y="115667"/>
                  </a:lnTo>
                  <a:lnTo>
                    <a:pt x="1820303" y="60374"/>
                  </a:lnTo>
                  <a:cubicBezTo>
                    <a:pt x="1893378" y="26692"/>
                    <a:pt x="1970266" y="5720"/>
                    <a:pt x="2048425" y="0"/>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21" name="Freeform 20">
              <a:extLst>
                <a:ext uri="{FF2B5EF4-FFF2-40B4-BE49-F238E27FC236}">
                  <a16:creationId xmlns:a16="http://schemas.microsoft.com/office/drawing/2014/main" id="{3CABA13C-936F-E73C-54A2-2B65D7368272}"/>
                </a:ext>
              </a:extLst>
            </p:cNvPr>
            <p:cNvSpPr/>
            <p:nvPr userDrawn="1"/>
          </p:nvSpPr>
          <p:spPr>
            <a:xfrm>
              <a:off x="9557646" y="3429000"/>
              <a:ext cx="2634355" cy="2302264"/>
            </a:xfrm>
            <a:custGeom>
              <a:avLst/>
              <a:gdLst>
                <a:gd name="connsiteX0" fmla="*/ 1595709 w 2634355"/>
                <a:gd name="connsiteY0" fmla="*/ 546 h 2302264"/>
                <a:gd name="connsiteX1" fmla="*/ 1718219 w 2634355"/>
                <a:gd name="connsiteY1" fmla="*/ 40674 h 2302264"/>
                <a:gd name="connsiteX2" fmla="*/ 1728386 w 2634355"/>
                <a:gd name="connsiteY2" fmla="*/ 350804 h 2302264"/>
                <a:gd name="connsiteX3" fmla="*/ 1113285 w 2634355"/>
                <a:gd name="connsiteY3" fmla="*/ 1342208 h 2302264"/>
                <a:gd name="connsiteX4" fmla="*/ 1103118 w 2634355"/>
                <a:gd name="connsiteY4" fmla="*/ 1459143 h 2302264"/>
                <a:gd name="connsiteX5" fmla="*/ 1265789 w 2634355"/>
                <a:gd name="connsiteY5" fmla="*/ 1418469 h 2302264"/>
                <a:gd name="connsiteX6" fmla="*/ 2287569 w 2634355"/>
                <a:gd name="connsiteY6" fmla="*/ 289795 h 2302264"/>
                <a:gd name="connsiteX7" fmla="*/ 2567163 w 2634355"/>
                <a:gd name="connsiteY7" fmla="*/ 223701 h 2302264"/>
                <a:gd name="connsiteX8" fmla="*/ 2620539 w 2634355"/>
                <a:gd name="connsiteY8" fmla="*/ 275177 h 2302264"/>
                <a:gd name="connsiteX9" fmla="*/ 2634355 w 2634355"/>
                <a:gd name="connsiteY9" fmla="*/ 317786 h 2302264"/>
                <a:gd name="connsiteX10" fmla="*/ 2634355 w 2634355"/>
                <a:gd name="connsiteY10" fmla="*/ 458221 h 2302264"/>
                <a:gd name="connsiteX11" fmla="*/ 2627528 w 2634355"/>
                <a:gd name="connsiteY11" fmla="*/ 485533 h 2302264"/>
                <a:gd name="connsiteX12" fmla="*/ 2562079 w 2634355"/>
                <a:gd name="connsiteY12" fmla="*/ 610095 h 2302264"/>
                <a:gd name="connsiteX13" fmla="*/ 1911393 w 2634355"/>
                <a:gd name="connsiteY13" fmla="*/ 1357460 h 2302264"/>
                <a:gd name="connsiteX14" fmla="*/ 1565715 w 2634355"/>
                <a:gd name="connsiteY14" fmla="*/ 1733685 h 2302264"/>
                <a:gd name="connsiteX15" fmla="*/ 1647052 w 2634355"/>
                <a:gd name="connsiteY15" fmla="*/ 1942132 h 2302264"/>
                <a:gd name="connsiteX16" fmla="*/ 1850389 w 2634355"/>
                <a:gd name="connsiteY16" fmla="*/ 1799778 h 2302264"/>
                <a:gd name="connsiteX17" fmla="*/ 2409575 w 2634355"/>
                <a:gd name="connsiteY17" fmla="*/ 1337124 h 2302264"/>
                <a:gd name="connsiteX18" fmla="*/ 2607831 w 2634355"/>
                <a:gd name="connsiteY18" fmla="*/ 1215106 h 2302264"/>
                <a:gd name="connsiteX19" fmla="*/ 2634355 w 2634355"/>
                <a:gd name="connsiteY19" fmla="*/ 1211326 h 2302264"/>
                <a:gd name="connsiteX20" fmla="*/ 2634355 w 2634355"/>
                <a:gd name="connsiteY20" fmla="*/ 1689785 h 2302264"/>
                <a:gd name="connsiteX21" fmla="*/ 2631024 w 2634355"/>
                <a:gd name="connsiteY21" fmla="*/ 1693330 h 2302264"/>
                <a:gd name="connsiteX22" fmla="*/ 2170651 w 2634355"/>
                <a:gd name="connsiteY22" fmla="*/ 2033648 h 2302264"/>
                <a:gd name="connsiteX23" fmla="*/ 1570799 w 2634355"/>
                <a:gd name="connsiteY23" fmla="*/ 2277684 h 2302264"/>
                <a:gd name="connsiteX24" fmla="*/ 701522 w 2634355"/>
                <a:gd name="connsiteY24" fmla="*/ 2201424 h 2302264"/>
                <a:gd name="connsiteX25" fmla="*/ 1052281 w 2634355"/>
                <a:gd name="connsiteY25" fmla="*/ 1921797 h 2302264"/>
                <a:gd name="connsiteX26" fmla="*/ 859109 w 2634355"/>
                <a:gd name="connsiteY26" fmla="*/ 1413385 h 2302264"/>
                <a:gd name="connsiteX27" fmla="*/ 381263 w 2634355"/>
                <a:gd name="connsiteY27" fmla="*/ 1677760 h 2302264"/>
                <a:gd name="connsiteX28" fmla="*/ 396512 w 2634355"/>
                <a:gd name="connsiteY28" fmla="*/ 2023480 h 2302264"/>
                <a:gd name="connsiteX29" fmla="*/ 0 w 2634355"/>
                <a:gd name="connsiteY29" fmla="*/ 1459143 h 2302264"/>
                <a:gd name="connsiteX30" fmla="*/ 284677 w 2634355"/>
                <a:gd name="connsiteY30" fmla="*/ 1525236 h 2302264"/>
                <a:gd name="connsiteX31" fmla="*/ 793024 w 2634355"/>
                <a:gd name="connsiteY31" fmla="*/ 1001572 h 2302264"/>
                <a:gd name="connsiteX32" fmla="*/ 1377627 w 2634355"/>
                <a:gd name="connsiteY32" fmla="*/ 101683 h 2302264"/>
                <a:gd name="connsiteX33" fmla="*/ 1595709 w 2634355"/>
                <a:gd name="connsiteY33" fmla="*/ 546 h 23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34355" h="2302264">
                  <a:moveTo>
                    <a:pt x="1595709" y="546"/>
                  </a:moveTo>
                  <a:cubicBezTo>
                    <a:pt x="1641014" y="-2701"/>
                    <a:pt x="1683905" y="8262"/>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68907" y="228785"/>
                    <a:pt x="2475658" y="167776"/>
                    <a:pt x="2567163" y="223701"/>
                  </a:cubicBezTo>
                  <a:cubicBezTo>
                    <a:pt x="2590037" y="236411"/>
                    <a:pt x="2607830" y="254205"/>
                    <a:pt x="2620539" y="275177"/>
                  </a:cubicBezTo>
                  <a:lnTo>
                    <a:pt x="2634355" y="317786"/>
                  </a:lnTo>
                  <a:lnTo>
                    <a:pt x="2634355" y="458221"/>
                  </a:lnTo>
                  <a:lnTo>
                    <a:pt x="2627528" y="485533"/>
                  </a:lnTo>
                  <a:cubicBezTo>
                    <a:pt x="2611642" y="528748"/>
                    <a:pt x="2587495" y="569421"/>
                    <a:pt x="2562079" y="610095"/>
                  </a:cubicBezTo>
                  <a:cubicBezTo>
                    <a:pt x="2389239" y="889722"/>
                    <a:pt x="2145231" y="1128675"/>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cubicBezTo>
                    <a:pt x="2470577" y="1286283"/>
                    <a:pt x="2531578" y="1235441"/>
                    <a:pt x="2607831" y="1215106"/>
                  </a:cubicBezTo>
                  <a:lnTo>
                    <a:pt x="2634355" y="1211326"/>
                  </a:lnTo>
                  <a:lnTo>
                    <a:pt x="2634355" y="1689785"/>
                  </a:lnTo>
                  <a:lnTo>
                    <a:pt x="2631024" y="1693330"/>
                  </a:lnTo>
                  <a:cubicBezTo>
                    <a:pt x="2491863" y="1821068"/>
                    <a:pt x="2326967" y="1923067"/>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37993" y="50841"/>
                    <a:pt x="1520202" y="5958"/>
                    <a:pt x="1595709" y="546"/>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grpSp>
      <p:pic>
        <p:nvPicPr>
          <p:cNvPr id="9" name="Graphic 8" descr="Headphones with solid fill">
            <a:extLst>
              <a:ext uri="{FF2B5EF4-FFF2-40B4-BE49-F238E27FC236}">
                <a16:creationId xmlns:a16="http://schemas.microsoft.com/office/drawing/2014/main" id="{06B66671-15CB-DCF9-832B-5086207442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37951" y="383377"/>
            <a:ext cx="1144949" cy="1093350"/>
          </a:xfrm>
          <a:prstGeom prst="rect">
            <a:avLst/>
          </a:prstGeom>
        </p:spPr>
      </p:pic>
      <p:pic>
        <p:nvPicPr>
          <p:cNvPr id="13" name="Picture Placeholder 5" descr="A blue green and white cover with white text&#10;&#10;Description automatically generated">
            <a:hlinkClick r:id="rId4"/>
            <a:extLst>
              <a:ext uri="{FF2B5EF4-FFF2-40B4-BE49-F238E27FC236}">
                <a16:creationId xmlns:a16="http://schemas.microsoft.com/office/drawing/2014/main" id="{A9E3EC7A-708F-49E4-9871-AA78BD85D97B}"/>
              </a:ext>
            </a:extLst>
          </p:cNvPr>
          <p:cNvPicPr>
            <a:picLocks noGrp="1" noChangeAspect="1"/>
          </p:cNvPicPr>
          <p:nvPr>
            <p:ph type="pic" sz="quarter" idx="10"/>
          </p:nvPr>
        </p:nvPicPr>
        <p:blipFill>
          <a:blip r:embed="rId5" cstate="email">
            <a:extLst>
              <a:ext uri="{28A0092B-C50C-407E-A947-70E740481C1C}">
                <a14:useLocalDpi xmlns:a14="http://schemas.microsoft.com/office/drawing/2010/main"/>
              </a:ext>
            </a:extLst>
          </a:blip>
          <a:srcRect t="18981" b="18981"/>
          <a:stretch>
            <a:fillRect/>
          </a:stretch>
        </p:blipFill>
        <p:spPr>
          <a:xfrm>
            <a:off x="-9961" y="3153842"/>
            <a:ext cx="4642477" cy="2880154"/>
          </a:xfrm>
        </p:spPr>
      </p:pic>
    </p:spTree>
    <p:extLst>
      <p:ext uri="{BB962C8B-B14F-4D97-AF65-F5344CB8AC3E}">
        <p14:creationId xmlns:p14="http://schemas.microsoft.com/office/powerpoint/2010/main" val="812138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4876720" y="596671"/>
            <a:ext cx="6577261" cy="845139"/>
          </a:xfrm>
        </p:spPr>
        <p:txBody>
          <a:bodyPr/>
          <a:lstStyle/>
          <a:p>
            <a:r>
              <a:rPr lang="en-US" dirty="0"/>
              <a:t>Online-Unterstützungsressourcen</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4892899" y="1507165"/>
            <a:ext cx="6561082" cy="2386589"/>
          </a:xfrm>
        </p:spPr>
        <p:txBody>
          <a:bodyPr/>
          <a:lstStyle/>
          <a:p>
            <a:r>
              <a:rPr lang="en-GB" sz="2400" b="1" dirty="0">
                <a:solidFill>
                  <a:srgbClr val="E97924"/>
                </a:solidFill>
              </a:rPr>
              <a:t>Planning for Wellbeing: mine, yours, ours</a:t>
            </a:r>
            <a:r>
              <a:rPr lang="en-GB" sz="1100" dirty="0"/>
              <a:t> </a:t>
            </a:r>
          </a:p>
          <a:p>
            <a:r>
              <a:rPr lang="en-GB" sz="2400" dirty="0" err="1"/>
              <a:t>Vorgeschlagene</a:t>
            </a:r>
            <a:r>
              <a:rPr lang="en-GB" sz="2400" dirty="0"/>
              <a:t> Aktivitäten, Anleitungen und Inspirationen, die Ihnen helfen, in allen Bereichen Ihres Lebens ein Gleichgewicht zu finden und die Höhen und Tiefen zu </a:t>
            </a:r>
            <a:r>
              <a:rPr lang="en-GB" sz="2400" dirty="0" err="1"/>
              <a:t>meistern</a:t>
            </a:r>
            <a:r>
              <a:rPr lang="en-GB" sz="2400" dirty="0"/>
              <a:t>.</a:t>
            </a:r>
            <a:endParaRPr lang="en-US" sz="2400"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59"/>
          </p:nvPr>
        </p:nvSpPr>
        <p:spPr>
          <a:prstGeom prst="rect">
            <a:avLst/>
          </a:prstGeom>
        </p:spPr>
        <p:txBody>
          <a:bodyPr>
            <a:normAutofit/>
          </a:bodyPr>
          <a:lstStyle/>
          <a:p>
            <a:r>
              <a:rPr lang="en-GB" dirty="0"/>
              <a:t>"Es gibt keine Gesundheit ohne psychische Gesundheit; psychische Gesundheit ist zu wichtig, um sie allein den Fachleuten </a:t>
            </a:r>
            <a:r>
              <a:rPr lang="en-GB" dirty="0" err="1"/>
              <a:t>zu</a:t>
            </a:r>
            <a:r>
              <a:rPr lang="en-GB" dirty="0"/>
              <a:t> </a:t>
            </a:r>
            <a:r>
              <a:rPr lang="en-GB" dirty="0" err="1"/>
              <a:t>überlassen</a:t>
            </a:r>
            <a:r>
              <a:rPr lang="en-GB" dirty="0"/>
              <a:t> und psychische Gesundheit geht jeden etwas an". </a:t>
            </a:r>
            <a:endParaRPr lang="en-US" dirty="0"/>
          </a:p>
        </p:txBody>
      </p:sp>
      <p:sp>
        <p:nvSpPr>
          <p:cNvPr id="5" name="Text Placeholder 4">
            <a:extLst>
              <a:ext uri="{FF2B5EF4-FFF2-40B4-BE49-F238E27FC236}">
                <a16:creationId xmlns:a16="http://schemas.microsoft.com/office/drawing/2014/main" id="{B178C4A1-1100-E85F-944C-C7F845825702}"/>
              </a:ext>
            </a:extLst>
          </p:cNvPr>
          <p:cNvSpPr>
            <a:spLocks noGrp="1"/>
          </p:cNvSpPr>
          <p:nvPr>
            <p:ph type="body" sz="quarter" idx="60"/>
          </p:nvPr>
        </p:nvSpPr>
        <p:spPr/>
        <p:txBody>
          <a:bodyPr/>
          <a:lstStyle/>
          <a:p>
            <a:r>
              <a:rPr lang="en-GB" dirty="0"/>
              <a:t>"</a:t>
            </a:r>
          </a:p>
        </p:txBody>
      </p:sp>
      <p:sp>
        <p:nvSpPr>
          <p:cNvPr id="6" name="Text Placeholder 5">
            <a:extLst>
              <a:ext uri="{FF2B5EF4-FFF2-40B4-BE49-F238E27FC236}">
                <a16:creationId xmlns:a16="http://schemas.microsoft.com/office/drawing/2014/main" id="{3360ED65-2633-A399-9A98-16A423322A25}"/>
              </a:ext>
            </a:extLst>
          </p:cNvPr>
          <p:cNvSpPr>
            <a:spLocks noGrp="1"/>
          </p:cNvSpPr>
          <p:nvPr>
            <p:ph type="body" sz="quarter" idx="61"/>
          </p:nvPr>
        </p:nvSpPr>
        <p:spPr/>
        <p:txBody>
          <a:bodyPr/>
          <a:lstStyle/>
          <a:p>
            <a:r>
              <a:rPr lang="en-GB" dirty="0"/>
              <a:t>Vikram Patel</a:t>
            </a:r>
          </a:p>
          <a:p>
            <a:endParaRPr lang="en-GB" b="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46</a:t>
            </a:fld>
            <a:endParaRPr lang="en-US" sz="1291" dirty="0"/>
          </a:p>
        </p:txBody>
      </p:sp>
      <p:sp>
        <p:nvSpPr>
          <p:cNvPr id="2" name="Slide Number Placeholder 2">
            <a:extLst>
              <a:ext uri="{FF2B5EF4-FFF2-40B4-BE49-F238E27FC236}">
                <a16:creationId xmlns:a16="http://schemas.microsoft.com/office/drawing/2014/main" id="{DDD4921C-91E5-DB7A-2BD7-5E66F2B3ECD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46</a:t>
            </a:fld>
            <a:endParaRPr lang="en-US" sz="800" dirty="0">
              <a:latin typeface="Calibri" panose="020F0502020204030204" pitchFamily="34" charset="0"/>
              <a:cs typeface="Calibri" panose="020F0502020204030204" pitchFamily="34" charset="0"/>
            </a:endParaRPr>
          </a:p>
        </p:txBody>
      </p:sp>
      <p:sp>
        <p:nvSpPr>
          <p:cNvPr id="3" name="Textfeld 2">
            <a:extLst>
              <a:ext uri="{FF2B5EF4-FFF2-40B4-BE49-F238E27FC236}">
                <a16:creationId xmlns:a16="http://schemas.microsoft.com/office/drawing/2014/main" id="{9320EC57-DFEE-4A81-BBF7-0418068F113E}"/>
              </a:ext>
            </a:extLst>
          </p:cNvPr>
          <p:cNvSpPr txBox="1"/>
          <p:nvPr/>
        </p:nvSpPr>
        <p:spPr>
          <a:xfrm>
            <a:off x="8593347" y="4953960"/>
            <a:ext cx="2860634" cy="1077218"/>
          </a:xfrm>
          <a:prstGeom prst="rect">
            <a:avLst/>
          </a:prstGeom>
          <a:noFill/>
        </p:spPr>
        <p:txBody>
          <a:bodyPr wrap="square" rtlCol="0">
            <a:spAutoFit/>
          </a:bodyPr>
          <a:lstStyle/>
          <a:p>
            <a:r>
              <a:rPr lang="en-GB" sz="2400" dirty="0" err="1">
                <a:latin typeface="Calibri" panose="020F0502020204030204" pitchFamily="34" charset="0"/>
                <a:ea typeface="Calibri" panose="020F0502020204030204" pitchFamily="34" charset="0"/>
                <a:cs typeface="Calibri" panose="020F0502020204030204" pitchFamily="34" charset="0"/>
              </a:rPr>
              <a:t>Schauen</a:t>
            </a:r>
            <a:r>
              <a:rPr lang="en-GB" sz="2400" dirty="0">
                <a:latin typeface="Calibri" panose="020F0502020204030204" pitchFamily="34" charset="0"/>
                <a:ea typeface="Calibri" panose="020F0502020204030204" pitchFamily="34" charset="0"/>
                <a:cs typeface="Calibri" panose="020F0502020204030204" pitchFamily="34" charset="0"/>
              </a:rPr>
              <a:t> Sie </a:t>
            </a:r>
            <a:r>
              <a:rPr lang="en-GB" sz="2400" dirty="0" err="1">
                <a:latin typeface="Calibri" panose="020F0502020204030204" pitchFamily="34" charset="0"/>
                <a:ea typeface="Calibri" panose="020F0502020204030204" pitchFamily="34" charset="0"/>
                <a:cs typeface="Calibri" panose="020F0502020204030204" pitchFamily="34" charset="0"/>
              </a:rPr>
              <a:t>sich</a:t>
            </a:r>
            <a:r>
              <a:rPr lang="en-GB" sz="2400" dirty="0">
                <a:latin typeface="Calibri" panose="020F0502020204030204" pitchFamily="34" charset="0"/>
                <a:ea typeface="Calibri" panose="020F0502020204030204" pitchFamily="34" charset="0"/>
                <a:cs typeface="Calibri" panose="020F0502020204030204" pitchFamily="34" charset="0"/>
              </a:rPr>
              <a:t> die </a:t>
            </a:r>
            <a:r>
              <a:rPr lang="en-GB" sz="2400" dirty="0" err="1">
                <a:latin typeface="Calibri" panose="020F0502020204030204" pitchFamily="34" charset="0"/>
                <a:ea typeface="Calibri" panose="020F0502020204030204" pitchFamily="34" charset="0"/>
                <a:cs typeface="Calibri" panose="020F0502020204030204" pitchFamily="34" charset="0"/>
              </a:rPr>
              <a:t>Ressource</a:t>
            </a:r>
            <a:r>
              <a:rPr lang="en-GB" sz="2400" dirty="0">
                <a:latin typeface="Calibri" panose="020F0502020204030204" pitchFamily="34" charset="0"/>
                <a:ea typeface="Calibri" panose="020F0502020204030204" pitchFamily="34" charset="0"/>
                <a:cs typeface="Calibri" panose="020F0502020204030204" pitchFamily="34" charset="0"/>
              </a:rPr>
              <a:t> </a:t>
            </a:r>
            <a:r>
              <a:rPr lang="en-GB" sz="2400" dirty="0" err="1">
                <a:latin typeface="Calibri" panose="020F0502020204030204" pitchFamily="34" charset="0"/>
                <a:ea typeface="Calibri" panose="020F0502020204030204" pitchFamily="34" charset="0"/>
                <a:cs typeface="Calibri" panose="020F0502020204030204" pitchFamily="34" charset="0"/>
                <a:hlinkClick r:id="rId2"/>
              </a:rPr>
              <a:t>hier</a:t>
            </a:r>
            <a:r>
              <a:rPr lang="en-GB" sz="2400" dirty="0">
                <a:latin typeface="Calibri" panose="020F0502020204030204" pitchFamily="34" charset="0"/>
                <a:ea typeface="Calibri" panose="020F0502020204030204" pitchFamily="34" charset="0"/>
                <a:cs typeface="Calibri" panose="020F0502020204030204" pitchFamily="34" charset="0"/>
              </a:rPr>
              <a:t> an.</a:t>
            </a:r>
          </a:p>
          <a:p>
            <a:endParaRPr lang="de-DE" sz="1600" dirty="0">
              <a:latin typeface="Calibri" panose="020F0502020204030204" pitchFamily="34" charset="0"/>
              <a:ea typeface="Calibri" panose="020F0502020204030204" pitchFamily="34" charset="0"/>
              <a:cs typeface="Calibri" panose="020F0502020204030204" pitchFamily="34" charset="0"/>
            </a:endParaRPr>
          </a:p>
        </p:txBody>
      </p:sp>
      <p:pic>
        <p:nvPicPr>
          <p:cNvPr id="18" name="Grafik 17" descr="Bodybuilder mit einfarbiger Füllung">
            <a:extLst>
              <a:ext uri="{FF2B5EF4-FFF2-40B4-BE49-F238E27FC236}">
                <a16:creationId xmlns:a16="http://schemas.microsoft.com/office/drawing/2014/main" id="{84654579-4C6E-4EC6-AC48-2703C4B37B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7800" y="3690564"/>
            <a:ext cx="1263396" cy="1263396"/>
          </a:xfrm>
          <a:prstGeom prst="rect">
            <a:avLst/>
          </a:prstGeom>
        </p:spPr>
      </p:pic>
      <p:pic>
        <p:nvPicPr>
          <p:cNvPr id="19" name="Picture Placeholder 19" descr="A person making a heart with her hands&#10;&#10;Description automatically generated">
            <a:extLst>
              <a:ext uri="{FF2B5EF4-FFF2-40B4-BE49-F238E27FC236}">
                <a16:creationId xmlns:a16="http://schemas.microsoft.com/office/drawing/2014/main" id="{14058AF8-39E5-45F4-9724-C293FF62BF17}"/>
              </a:ext>
            </a:extLst>
          </p:cNvPr>
          <p:cNvPicPr>
            <a:picLocks noGrp="1" noChangeAspect="1"/>
          </p:cNvPicPr>
          <p:nvPr>
            <p:ph type="pic" sz="quarter" idx="21"/>
          </p:nvPr>
        </p:nvPicPr>
        <p:blipFill>
          <a:blip r:embed="rId5" cstate="email">
            <a:extLst>
              <a:ext uri="{28A0092B-C50C-407E-A947-70E740481C1C}">
                <a14:useLocalDpi xmlns:a14="http://schemas.microsoft.com/office/drawing/2010/main"/>
              </a:ext>
            </a:extLst>
          </a:blip>
          <a:srcRect l="4462" r="4462"/>
          <a:stretch>
            <a:fillRect/>
          </a:stretch>
        </p:blipFill>
        <p:spPr>
          <a:xfrm>
            <a:off x="0" y="0"/>
            <a:ext cx="4163818" cy="6858000"/>
          </a:xfrm>
        </p:spPr>
      </p:pic>
    </p:spTree>
    <p:extLst>
      <p:ext uri="{BB962C8B-B14F-4D97-AF65-F5344CB8AC3E}">
        <p14:creationId xmlns:p14="http://schemas.microsoft.com/office/powerpoint/2010/main" val="3137970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ABEC25E-6AC9-FB41-9B79-FCCA51F914BA}"/>
              </a:ext>
            </a:extLst>
          </p:cNvPr>
          <p:cNvSpPr>
            <a:spLocks noGrp="1"/>
          </p:cNvSpPr>
          <p:nvPr>
            <p:ph type="body" sz="quarter" idx="50"/>
          </p:nvPr>
        </p:nvSpPr>
        <p:spPr>
          <a:xfrm>
            <a:off x="4327050" y="1277526"/>
            <a:ext cx="7160273" cy="1861090"/>
          </a:xfrm>
        </p:spPr>
        <p:txBody>
          <a:bodyPr/>
          <a:lstStyle/>
          <a:p>
            <a:r>
              <a:rPr lang="en-GB" b="1" dirty="0">
                <a:solidFill>
                  <a:srgbClr val="E97924"/>
                </a:solidFill>
                <a:hlinkClick r:id="rId2"/>
              </a:rPr>
              <a:t>Black Dog Institut: </a:t>
            </a:r>
            <a:r>
              <a:rPr lang="en-GB" b="1" dirty="0">
                <a:solidFill>
                  <a:srgbClr val="E97924"/>
                </a:solidFill>
              </a:rPr>
              <a:t>Digitale Werkzeuge und Ressourcen</a:t>
            </a:r>
          </a:p>
          <a:p>
            <a:r>
              <a:rPr lang="en-GB" dirty="0"/>
              <a:t>Sammlung von Quizfragen zur Selbsteinschätzung und Apps zur Unterstützung bei leichten bis mittelschweren </a:t>
            </a:r>
            <a:r>
              <a:rPr lang="en-GB" dirty="0" err="1"/>
              <a:t>Erkrankungen</a:t>
            </a:r>
            <a:r>
              <a:rPr lang="en-GB" dirty="0"/>
              <a:t>.</a:t>
            </a:r>
          </a:p>
        </p:txBody>
      </p:sp>
      <p:sp>
        <p:nvSpPr>
          <p:cNvPr id="16" name="Text Placeholder 15">
            <a:extLst>
              <a:ext uri="{FF2B5EF4-FFF2-40B4-BE49-F238E27FC236}">
                <a16:creationId xmlns:a16="http://schemas.microsoft.com/office/drawing/2014/main" id="{0F9CC369-FB0E-B146-AA56-923048664497}"/>
              </a:ext>
            </a:extLst>
          </p:cNvPr>
          <p:cNvSpPr>
            <a:spLocks noGrp="1"/>
          </p:cNvSpPr>
          <p:nvPr>
            <p:ph type="body" sz="quarter" idx="55"/>
          </p:nvPr>
        </p:nvSpPr>
        <p:spPr>
          <a:xfrm>
            <a:off x="4327047" y="3709035"/>
            <a:ext cx="7160273" cy="2314202"/>
          </a:xfrm>
        </p:spPr>
        <p:txBody>
          <a:bodyPr/>
          <a:lstStyle/>
          <a:p>
            <a:r>
              <a:rPr lang="en-US" b="1" dirty="0">
                <a:solidFill>
                  <a:srgbClr val="E97924"/>
                </a:solidFill>
                <a:hlinkClick r:id="rId3"/>
              </a:rPr>
              <a:t>Headspace</a:t>
            </a:r>
            <a:endParaRPr lang="en-US" b="1" dirty="0">
              <a:solidFill>
                <a:srgbClr val="E97924"/>
              </a:solidFill>
            </a:endParaRPr>
          </a:p>
          <a:p>
            <a:r>
              <a:rPr lang="en-GB" dirty="0">
                <a:solidFill>
                  <a:schemeClr val="tx1"/>
                </a:solidFill>
              </a:rPr>
              <a:t>Headspace ist eine wissenschaftlich fundierte App für Achtsamkeit und Meditation, die einzigartige Tools und Ressourcen zum Stressabbau, zum Aufbau von Resilienz und für besseren Schlaf </a:t>
            </a:r>
            <a:r>
              <a:rPr lang="en-GB" dirty="0" err="1">
                <a:solidFill>
                  <a:schemeClr val="tx1"/>
                </a:solidFill>
              </a:rPr>
              <a:t>bietet</a:t>
            </a:r>
            <a:r>
              <a:rPr lang="en-GB" dirty="0">
                <a:solidFill>
                  <a:schemeClr val="tx1"/>
                </a:solidFill>
              </a:rPr>
              <a:t>.</a:t>
            </a:r>
          </a:p>
        </p:txBody>
      </p:sp>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47</a:t>
            </a:fld>
            <a:endParaRPr lang="en-US" sz="800" dirty="0">
              <a:latin typeface="Calibri" panose="020F0502020204030204" pitchFamily="34" charset="0"/>
              <a:cs typeface="Calibri" panose="020F0502020204030204" pitchFamily="34" charset="0"/>
            </a:endParaRPr>
          </a:p>
        </p:txBody>
      </p:sp>
      <p:sp>
        <p:nvSpPr>
          <p:cNvPr id="5" name="Text Placeholder 9">
            <a:extLst>
              <a:ext uri="{FF2B5EF4-FFF2-40B4-BE49-F238E27FC236}">
                <a16:creationId xmlns:a16="http://schemas.microsoft.com/office/drawing/2014/main" id="{A553FB11-6842-AD37-48DD-F73B2174BAE5}"/>
              </a:ext>
            </a:extLst>
          </p:cNvPr>
          <p:cNvSpPr txBox="1">
            <a:spLocks/>
          </p:cNvSpPr>
          <p:nvPr/>
        </p:nvSpPr>
        <p:spPr>
          <a:xfrm>
            <a:off x="4327050" y="362809"/>
            <a:ext cx="7160276" cy="73006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endParaRPr lang="en-US" dirty="0"/>
          </a:p>
        </p:txBody>
      </p:sp>
      <p:pic>
        <p:nvPicPr>
          <p:cNvPr id="10" name="Picture Placeholder 16">
            <a:extLst>
              <a:ext uri="{FF2B5EF4-FFF2-40B4-BE49-F238E27FC236}">
                <a16:creationId xmlns:a16="http://schemas.microsoft.com/office/drawing/2014/main" id="{EAD97A12-A2F0-4D22-9F8F-102D3B3E9D3D}"/>
              </a:ext>
            </a:extLst>
          </p:cNvPr>
          <p:cNvPicPr>
            <a:picLocks noGrp="1" noChangeAspect="1"/>
          </p:cNvPicPr>
          <p:nvPr>
            <p:ph type="pic" sz="quarter" idx="57"/>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l="1195" r="1195"/>
          <a:stretch>
            <a:fillRect/>
          </a:stretch>
        </p:blipFill>
        <p:spPr>
          <a:xfrm>
            <a:off x="501328" y="413959"/>
            <a:ext cx="2529327" cy="1727134"/>
          </a:xfrm>
        </p:spPr>
      </p:pic>
      <p:pic>
        <p:nvPicPr>
          <p:cNvPr id="12" name="Picture Placeholder 18">
            <a:extLst>
              <a:ext uri="{FF2B5EF4-FFF2-40B4-BE49-F238E27FC236}">
                <a16:creationId xmlns:a16="http://schemas.microsoft.com/office/drawing/2014/main" id="{2C5D2AE6-DD66-4008-9845-8A13955AB751}"/>
              </a:ext>
            </a:extLst>
          </p:cNvPr>
          <p:cNvPicPr>
            <a:picLocks noGrp="1" noChangeAspect="1"/>
          </p:cNvPicPr>
          <p:nvPr>
            <p:ph type="pic" sz="quarter" idx="58"/>
          </p:nvPr>
        </p:nvPicPr>
        <p:blipFill>
          <a:blip r:embed="rId6" cstate="email">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l="1195" r="1195"/>
          <a:stretch>
            <a:fillRect/>
          </a:stretch>
        </p:blipFill>
        <p:spPr>
          <a:xfrm>
            <a:off x="482278" y="2539396"/>
            <a:ext cx="2529327" cy="1727134"/>
          </a:xfrm>
        </p:spPr>
      </p:pic>
      <p:pic>
        <p:nvPicPr>
          <p:cNvPr id="13" name="Picture Placeholder 20">
            <a:extLst>
              <a:ext uri="{FF2B5EF4-FFF2-40B4-BE49-F238E27FC236}">
                <a16:creationId xmlns:a16="http://schemas.microsoft.com/office/drawing/2014/main" id="{0BD15C98-5073-4C33-B951-977CB9457B10}"/>
              </a:ext>
            </a:extLst>
          </p:cNvPr>
          <p:cNvPicPr>
            <a:picLocks noGrp="1" noChangeAspect="1"/>
          </p:cNvPicPr>
          <p:nvPr>
            <p:ph type="pic" sz="quarter" idx="59"/>
          </p:nvPr>
        </p:nvPicPr>
        <p:blipFill>
          <a:blip r:embed="rId8" cstate="email">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a:ext>
            </a:extLst>
          </a:blip>
          <a:srcRect t="27234" b="27234"/>
          <a:stretch>
            <a:fillRect/>
          </a:stretch>
        </p:blipFill>
        <p:spPr>
          <a:xfrm>
            <a:off x="463228" y="4672996"/>
            <a:ext cx="2529327" cy="1727134"/>
          </a:xfrm>
        </p:spPr>
      </p:pic>
    </p:spTree>
    <p:extLst>
      <p:ext uri="{BB962C8B-B14F-4D97-AF65-F5344CB8AC3E}">
        <p14:creationId xmlns:p14="http://schemas.microsoft.com/office/powerpoint/2010/main" val="180559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F9CC369-FB0E-B146-AA56-923048664497}"/>
              </a:ext>
            </a:extLst>
          </p:cNvPr>
          <p:cNvSpPr>
            <a:spLocks noGrp="1"/>
          </p:cNvSpPr>
          <p:nvPr>
            <p:ph type="body" sz="quarter" idx="55"/>
          </p:nvPr>
        </p:nvSpPr>
        <p:spPr>
          <a:xfrm>
            <a:off x="3401989" y="780171"/>
            <a:ext cx="5413669" cy="4189846"/>
          </a:xfrm>
        </p:spPr>
        <p:txBody>
          <a:bodyPr/>
          <a:lstStyle/>
          <a:p>
            <a:r>
              <a:rPr lang="en-GB" b="1" dirty="0">
                <a:solidFill>
                  <a:srgbClr val="E97924"/>
                </a:solidFill>
              </a:rPr>
              <a:t>Tun, was in Zeiten von Stress wichtig ist: Ein illustrierter Leitfaden der Weltgesundheitsorganisation</a:t>
            </a:r>
          </a:p>
          <a:p>
            <a:endParaRPr lang="en-GB" b="1" dirty="0">
              <a:solidFill>
                <a:srgbClr val="E97924"/>
              </a:solidFill>
            </a:endParaRPr>
          </a:p>
          <a:p>
            <a:r>
              <a:rPr lang="en-GB" dirty="0"/>
              <a:t>Ein Leitfaden zur Bewältigung von Stress und Widrigkeiten. Der Leitfaden zielt darauf ab, Menschen mit praktischen Fähigkeiten auszustatten, die ihnen helfen, mit Stress umzugehen. Ein paar Minuten pro Tag reichen aus, um die Selbsthilfetechniken anzuwenden. Der Leitfaden kann allein oder mit den begleitenden Audioübungen verwendet werden. Erhältlich in mehreren Sprachen!</a:t>
            </a:r>
          </a:p>
          <a:p>
            <a:endParaRPr lang="en-GB" dirty="0"/>
          </a:p>
          <a:p>
            <a:endParaRPr lang="en-GB" dirty="0"/>
          </a:p>
          <a:p>
            <a:endParaRPr lang="en-US" dirty="0"/>
          </a:p>
        </p:txBody>
      </p:sp>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48</a:t>
            </a:fld>
            <a:endParaRPr lang="en-US" sz="800" dirty="0">
              <a:latin typeface="Calibri" panose="020F0502020204030204" pitchFamily="34" charset="0"/>
              <a:cs typeface="Calibri" panose="020F0502020204030204" pitchFamily="34" charset="0"/>
            </a:endParaRPr>
          </a:p>
        </p:txBody>
      </p:sp>
      <p:pic>
        <p:nvPicPr>
          <p:cNvPr id="4" name="Picture 3">
            <a:hlinkClick r:id="rId2"/>
            <a:extLst>
              <a:ext uri="{FF2B5EF4-FFF2-40B4-BE49-F238E27FC236}">
                <a16:creationId xmlns:a16="http://schemas.microsoft.com/office/drawing/2014/main" id="{9275284C-E1B4-8FEC-207C-F86CFBBDF0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86992" y="1478230"/>
            <a:ext cx="2456742" cy="3008732"/>
          </a:xfrm>
          <a:prstGeom prst="rect">
            <a:avLst/>
          </a:prstGeom>
        </p:spPr>
      </p:pic>
      <p:pic>
        <p:nvPicPr>
          <p:cNvPr id="11" name="Graphic 10" descr="Cursor with solid fill">
            <a:extLst>
              <a:ext uri="{FF2B5EF4-FFF2-40B4-BE49-F238E27FC236}">
                <a16:creationId xmlns:a16="http://schemas.microsoft.com/office/drawing/2014/main" id="{77D89716-0E3C-FEAF-7A71-F986584AFF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4851">
            <a:off x="10531716" y="4070594"/>
            <a:ext cx="914400" cy="914400"/>
          </a:xfrm>
          <a:prstGeom prst="rect">
            <a:avLst/>
          </a:prstGeom>
        </p:spPr>
      </p:pic>
      <p:sp>
        <p:nvSpPr>
          <p:cNvPr id="12" name="TextBox 11">
            <a:extLst>
              <a:ext uri="{FF2B5EF4-FFF2-40B4-BE49-F238E27FC236}">
                <a16:creationId xmlns:a16="http://schemas.microsoft.com/office/drawing/2014/main" id="{42F43CB7-30C4-A7B6-196F-6712F0A46B55}"/>
              </a:ext>
            </a:extLst>
          </p:cNvPr>
          <p:cNvSpPr txBox="1"/>
          <p:nvPr/>
        </p:nvSpPr>
        <p:spPr>
          <a:xfrm>
            <a:off x="9953843" y="4970017"/>
            <a:ext cx="2332652" cy="830997"/>
          </a:xfrm>
          <a:prstGeom prst="rect">
            <a:avLst/>
          </a:prstGeom>
          <a:noFill/>
        </p:spPr>
        <p:txBody>
          <a:bodyPr wrap="square" rtlCol="0">
            <a:spAutoFit/>
          </a:bodyPr>
          <a:lstStyle/>
          <a:p>
            <a:pPr algn="ctr"/>
            <a:r>
              <a:rPr lang="en-IE" sz="2400" b="1" dirty="0">
                <a:solidFill>
                  <a:srgbClr val="7ABB57"/>
                </a:solidFill>
                <a:latin typeface="Calibri" panose="020F0502020204030204" pitchFamily="34" charset="0"/>
                <a:ea typeface="Calibri" panose="020F0502020204030204" pitchFamily="34" charset="0"/>
                <a:cs typeface="Calibri" panose="020F0502020204030204" pitchFamily="34" charset="0"/>
              </a:rPr>
              <a:t>KLICK ZUM LESEN</a:t>
            </a:r>
          </a:p>
        </p:txBody>
      </p:sp>
      <p:pic>
        <p:nvPicPr>
          <p:cNvPr id="13" name="Picture Placeholder 6" descr="A group of people sitting at a table&#10;&#10;Description automatically generated">
            <a:extLst>
              <a:ext uri="{FF2B5EF4-FFF2-40B4-BE49-F238E27FC236}">
                <a16:creationId xmlns:a16="http://schemas.microsoft.com/office/drawing/2014/main" id="{35BD9183-E2B8-4A23-9AC6-E9AC57B48DAF}"/>
              </a:ext>
            </a:extLst>
          </p:cNvPr>
          <p:cNvPicPr>
            <a:picLocks noGrp="1" noChangeAspect="1"/>
          </p:cNvPicPr>
          <p:nvPr>
            <p:ph type="pic" sz="quarter" idx="57"/>
          </p:nvPr>
        </p:nvPicPr>
        <p:blipFill>
          <a:blip r:embed="rId6" cstate="email">
            <a:extLst>
              <a:ext uri="{28A0092B-C50C-407E-A947-70E740481C1C}">
                <a14:useLocalDpi xmlns:a14="http://schemas.microsoft.com/office/drawing/2010/main"/>
              </a:ext>
            </a:extLst>
          </a:blip>
          <a:srcRect l="1195" r="1195"/>
          <a:stretch>
            <a:fillRect/>
          </a:stretch>
        </p:blipFill>
        <p:spPr>
          <a:xfrm>
            <a:off x="501328" y="413959"/>
            <a:ext cx="2529327" cy="1727134"/>
          </a:xfrm>
        </p:spPr>
      </p:pic>
      <p:pic>
        <p:nvPicPr>
          <p:cNvPr id="14" name="Picture Placeholder 22" descr="A group of people sitting around a table&#10;&#10;Description automatically generated">
            <a:extLst>
              <a:ext uri="{FF2B5EF4-FFF2-40B4-BE49-F238E27FC236}">
                <a16:creationId xmlns:a16="http://schemas.microsoft.com/office/drawing/2014/main" id="{BCEDC041-0049-4FEC-9BF2-08EE9A74DEC6}"/>
              </a:ext>
            </a:extLst>
          </p:cNvPr>
          <p:cNvPicPr>
            <a:picLocks noChangeAspect="1"/>
          </p:cNvPicPr>
          <p:nvPr/>
        </p:nvPicPr>
        <p:blipFill>
          <a:blip r:embed="rId7" cstate="email">
            <a:extLst>
              <a:ext uri="{28A0092B-C50C-407E-A947-70E740481C1C}">
                <a14:useLocalDpi xmlns:a14="http://schemas.microsoft.com/office/drawing/2010/main"/>
              </a:ext>
            </a:extLst>
          </a:blip>
          <a:srcRect l="1195" r="1195"/>
          <a:stretch>
            <a:fillRect/>
          </a:stretch>
        </p:blipFill>
        <p:spPr>
          <a:xfrm>
            <a:off x="463228" y="467299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pic>
      <p:pic>
        <p:nvPicPr>
          <p:cNvPr id="15" name="Picture Placeholder 30" descr="A person holding papers in a hallway&#10;&#10;Description automatically generated">
            <a:extLst>
              <a:ext uri="{FF2B5EF4-FFF2-40B4-BE49-F238E27FC236}">
                <a16:creationId xmlns:a16="http://schemas.microsoft.com/office/drawing/2014/main" id="{5B961E54-17BA-4991-9692-D820FC19C32C}"/>
              </a:ext>
            </a:extLst>
          </p:cNvPr>
          <p:cNvPicPr>
            <a:picLocks noGrp="1" noChangeAspect="1"/>
          </p:cNvPicPr>
          <p:nvPr>
            <p:ph type="pic" sz="quarter" idx="58"/>
          </p:nvPr>
        </p:nvPicPr>
        <p:blipFill>
          <a:blip r:embed="rId8" cstate="email">
            <a:extLst>
              <a:ext uri="{28A0092B-C50C-407E-A947-70E740481C1C}">
                <a14:useLocalDpi xmlns:a14="http://schemas.microsoft.com/office/drawing/2010/main"/>
              </a:ext>
            </a:extLst>
          </a:blip>
          <a:srcRect l="1191" r="1191"/>
          <a:stretch>
            <a:fillRect/>
          </a:stretch>
        </p:blipFill>
        <p:spPr>
          <a:xfrm>
            <a:off x="482278" y="2539396"/>
            <a:ext cx="2529327" cy="1727134"/>
          </a:xfrm>
        </p:spPr>
      </p:pic>
    </p:spTree>
    <p:extLst>
      <p:ext uri="{BB962C8B-B14F-4D97-AF65-F5344CB8AC3E}">
        <p14:creationId xmlns:p14="http://schemas.microsoft.com/office/powerpoint/2010/main" val="372994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4B26093-4BBF-2D4E-AE6B-8CC97182CFB6}"/>
              </a:ext>
            </a:extLst>
          </p:cNvPr>
          <p:cNvSpPr>
            <a:spLocks noGrp="1"/>
          </p:cNvSpPr>
          <p:nvPr>
            <p:ph type="body" sz="quarter" idx="30"/>
          </p:nvPr>
        </p:nvSpPr>
        <p:spPr>
          <a:xfrm>
            <a:off x="419100" y="4810540"/>
            <a:ext cx="11296650" cy="1519624"/>
          </a:xfrm>
        </p:spPr>
        <p:txBody>
          <a:bodyPr/>
          <a:lstStyle/>
          <a:p>
            <a:r>
              <a:rPr lang="en-US" sz="2000" b="0" dirty="0">
                <a:solidFill>
                  <a:srgbClr val="0C2D45"/>
                </a:solidFill>
              </a:rPr>
              <a:t>Eine Facebook-Gruppe, der Sie beitreten können, könnte hilfreich sein!</a:t>
            </a:r>
          </a:p>
          <a:p>
            <a:r>
              <a:rPr lang="en-GB" sz="2000" dirty="0">
                <a:solidFill>
                  <a:srgbClr val="E97924"/>
                </a:solidFill>
              </a:rPr>
              <a:t>Migrant Minds </a:t>
            </a:r>
            <a:r>
              <a:rPr lang="en-GB" sz="2000" b="0" dirty="0">
                <a:solidFill>
                  <a:srgbClr val="0C2D45"/>
                </a:solidFill>
              </a:rPr>
              <a:t>- Ein europäisches Netzwerk von Unternehmern und Fachleuten mit Migrationshintergrund. </a:t>
            </a:r>
            <a:r>
              <a:rPr lang="en-GB" sz="2000" b="0" dirty="0" err="1">
                <a:solidFill>
                  <a:srgbClr val="0C2D45"/>
                </a:solidFill>
              </a:rPr>
              <a:t>Ihre</a:t>
            </a:r>
            <a:r>
              <a:rPr lang="en-GB" sz="2000" b="0" dirty="0">
                <a:solidFill>
                  <a:srgbClr val="0C2D45"/>
                </a:solidFill>
              </a:rPr>
              <a:t> Mission ist es, andere zu inspirieren! Treten Sie der Gemeinschaft von Zuwanderern bei, treffen Sie Gleichgesinnte, entdecken Sie neue Erfolgsgeschichten, lassen Sie sich inspirieren und inspirieren Sie andere.</a:t>
            </a:r>
          </a:p>
          <a:p>
            <a:endParaRPr lang="en-GB" sz="2000" dirty="0">
              <a:solidFill>
                <a:schemeClr val="tx1"/>
              </a:solidFill>
            </a:endParaRPr>
          </a:p>
        </p:txBody>
      </p:sp>
      <p:sp>
        <p:nvSpPr>
          <p:cNvPr id="23" name="Slide Number Placeholder 2">
            <a:extLst>
              <a:ext uri="{FF2B5EF4-FFF2-40B4-BE49-F238E27FC236}">
                <a16:creationId xmlns:a16="http://schemas.microsoft.com/office/drawing/2014/main" id="{2F131F26-563C-924F-93B0-16AF018661A8}"/>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49</a:t>
            </a:fld>
            <a:endParaRPr lang="en-US" sz="1291" dirty="0"/>
          </a:p>
        </p:txBody>
      </p:sp>
      <p:sp>
        <p:nvSpPr>
          <p:cNvPr id="2" name="Slide Number Placeholder 2">
            <a:extLst>
              <a:ext uri="{FF2B5EF4-FFF2-40B4-BE49-F238E27FC236}">
                <a16:creationId xmlns:a16="http://schemas.microsoft.com/office/drawing/2014/main" id="{395673E0-CE8C-2C29-8AE7-992C0D88196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49</a:t>
            </a:fld>
            <a:endParaRPr lang="en-US" sz="800" dirty="0">
              <a:latin typeface="Calibri" panose="020F0502020204030204" pitchFamily="34" charset="0"/>
              <a:cs typeface="Calibri" panose="020F0502020204030204" pitchFamily="34" charset="0"/>
            </a:endParaRPr>
          </a:p>
        </p:txBody>
      </p:sp>
      <p:pic>
        <p:nvPicPr>
          <p:cNvPr id="10" name="Picture Placeholder 17">
            <a:extLst>
              <a:ext uri="{FF2B5EF4-FFF2-40B4-BE49-F238E27FC236}">
                <a16:creationId xmlns:a16="http://schemas.microsoft.com/office/drawing/2014/main" id="{CEF25A03-45FF-466C-AA28-C7167993A722}"/>
              </a:ext>
            </a:extLst>
          </p:cNvPr>
          <p:cNvPicPr>
            <a:picLocks noGrp="1" noChangeAspect="1"/>
          </p:cNvPicPr>
          <p:nvPr>
            <p:ph type="pic" sz="quarter" idx="23"/>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4071" r="14071"/>
          <a:stretch>
            <a:fillRect/>
          </a:stretch>
        </p:blipFill>
        <p:spPr>
          <a:xfrm>
            <a:off x="438150" y="423475"/>
            <a:ext cx="3752850" cy="3481775"/>
          </a:xfrm>
        </p:spPr>
      </p:pic>
      <p:pic>
        <p:nvPicPr>
          <p:cNvPr id="12" name="Picture Placeholder 19">
            <a:extLst>
              <a:ext uri="{FF2B5EF4-FFF2-40B4-BE49-F238E27FC236}">
                <a16:creationId xmlns:a16="http://schemas.microsoft.com/office/drawing/2014/main" id="{CC3405D6-D044-4BBE-8F49-9C20BB346D47}"/>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9586" b="9586"/>
          <a:stretch>
            <a:fillRect/>
          </a:stretch>
        </p:blipFill>
        <p:spPr>
          <a:xfrm>
            <a:off x="4686300" y="2404676"/>
            <a:ext cx="2819400" cy="1519624"/>
          </a:xfrm>
          <a:prstGeom prst="rect">
            <a:avLst/>
          </a:prstGeom>
          <a:solidFill>
            <a:schemeClr val="bg1">
              <a:lumMod val="85000"/>
            </a:schemeClr>
          </a:solidFill>
        </p:spPr>
      </p:pic>
      <p:pic>
        <p:nvPicPr>
          <p:cNvPr id="14" name="Picture Placeholder 24">
            <a:extLst>
              <a:ext uri="{FF2B5EF4-FFF2-40B4-BE49-F238E27FC236}">
                <a16:creationId xmlns:a16="http://schemas.microsoft.com/office/drawing/2014/main" id="{9D8227C4-1288-4FDD-A746-3A5FADCDA795}"/>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l="40308" t="16448" r="3695" b="5702"/>
          <a:stretch/>
        </p:blipFill>
        <p:spPr>
          <a:xfrm>
            <a:off x="7962900" y="442525"/>
            <a:ext cx="3752850" cy="3481775"/>
          </a:xfrm>
          <a:prstGeom prst="rect">
            <a:avLst/>
          </a:prstGeom>
          <a:solidFill>
            <a:schemeClr val="bg1">
              <a:lumMod val="85000"/>
            </a:schemeClr>
          </a:solidFill>
        </p:spPr>
      </p:pic>
      <p:pic>
        <p:nvPicPr>
          <p:cNvPr id="15" name="Picture Placeholder 5" descr="A red paper with white text&#10;&#10;Description automatically generated">
            <a:extLst>
              <a:ext uri="{FF2B5EF4-FFF2-40B4-BE49-F238E27FC236}">
                <a16:creationId xmlns:a16="http://schemas.microsoft.com/office/drawing/2014/main" id="{DF5BD5FC-D4BA-4554-825A-A9FF86B3B8F6}"/>
              </a:ext>
            </a:extLst>
          </p:cNvPr>
          <p:cNvPicPr>
            <a:picLocks noGrp="1" noChangeAspect="1"/>
          </p:cNvPicPr>
          <p:nvPr>
            <p:ph type="pic" sz="quarter" idx="49"/>
          </p:nvPr>
        </p:nvPicPr>
        <p:blipFill>
          <a:blip r:embed="rId8" cstate="email">
            <a:extLst>
              <a:ext uri="{28A0092B-C50C-407E-A947-70E740481C1C}">
                <a14:useLocalDpi xmlns:a14="http://schemas.microsoft.com/office/drawing/2010/main"/>
              </a:ext>
            </a:extLst>
          </a:blip>
          <a:srcRect t="30957" b="30957"/>
          <a:stretch>
            <a:fillRect/>
          </a:stretch>
        </p:blipFill>
        <p:spPr>
          <a:xfrm>
            <a:off x="4686300" y="423476"/>
            <a:ext cx="2819400" cy="1519624"/>
          </a:xfrm>
        </p:spPr>
      </p:pic>
    </p:spTree>
    <p:extLst>
      <p:ext uri="{BB962C8B-B14F-4D97-AF65-F5344CB8AC3E}">
        <p14:creationId xmlns:p14="http://schemas.microsoft.com/office/powerpoint/2010/main" val="2085146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p:txBody>
          <a:bodyPr/>
          <a:lstStyle/>
          <a:p>
            <a:r>
              <a:rPr lang="en-US" dirty="0"/>
              <a:t>Stressbewältigung</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4996019" y="1836303"/>
            <a:ext cx="6561082" cy="1632228"/>
          </a:xfrm>
        </p:spPr>
        <p:txBody>
          <a:bodyPr/>
          <a:lstStyle/>
          <a:p>
            <a:r>
              <a:rPr lang="en-GB" dirty="0"/>
              <a:t>Das Unternehmertum kann ein Minenfeld von Faktoren sein, die sich negativ auf Ihr psychisches Wohlbefinden auswirken können. </a:t>
            </a:r>
          </a:p>
          <a:p>
            <a:r>
              <a:rPr lang="en-GB" dirty="0"/>
              <a:t>Stress, Angstzustände und Schlaflosigkeit sind nur einige der Probleme, die entstehen können, wenn Sie sich in Ihrem Unternehmen überfordert fühlen. Dies kann auf ein unrealistisches Arbeitspensum, finanziellen Druck oder Schwierigkeiten mit Kunden oder Mitarbeitern zurückzuführen sein.</a:t>
            </a:r>
            <a:endParaRPr lang="en-US"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59"/>
          </p:nvPr>
        </p:nvSpPr>
        <p:spPr>
          <a:prstGeom prst="rect">
            <a:avLst/>
          </a:prstGeom>
        </p:spPr>
        <p:txBody>
          <a:bodyPr>
            <a:normAutofit/>
          </a:bodyPr>
          <a:lstStyle/>
          <a:p>
            <a:r>
              <a:rPr lang="en-GB" dirty="0"/>
              <a:t>"Herausforderungen sind Geschenke, die uns zwingen, nach einem neuen Schwerpunkt zu suchen. </a:t>
            </a:r>
            <a:r>
              <a:rPr lang="en-GB" dirty="0" err="1"/>
              <a:t>Bekämpfe</a:t>
            </a:r>
            <a:r>
              <a:rPr lang="en-GB" dirty="0"/>
              <a:t> </a:t>
            </a:r>
            <a:r>
              <a:rPr lang="en-GB" dirty="0" err="1"/>
              <a:t>sie</a:t>
            </a:r>
            <a:r>
              <a:rPr lang="en-GB" dirty="0"/>
              <a:t> nicht. Finde einfach einen neuen Weg, um </a:t>
            </a:r>
            <a:r>
              <a:rPr lang="en-GB" dirty="0" err="1"/>
              <a:t>zu</a:t>
            </a:r>
            <a:r>
              <a:rPr lang="en-GB" dirty="0"/>
              <a:t> </a:t>
            </a:r>
            <a:r>
              <a:rPr lang="en-GB" dirty="0" err="1"/>
              <a:t>bestehen</a:t>
            </a:r>
            <a:r>
              <a:rPr lang="en-GB" dirty="0"/>
              <a:t>." </a:t>
            </a:r>
            <a:endParaRPr lang="en-US" dirty="0"/>
          </a:p>
        </p:txBody>
      </p:sp>
      <p:sp>
        <p:nvSpPr>
          <p:cNvPr id="5" name="Text Placeholder 4">
            <a:extLst>
              <a:ext uri="{FF2B5EF4-FFF2-40B4-BE49-F238E27FC236}">
                <a16:creationId xmlns:a16="http://schemas.microsoft.com/office/drawing/2014/main" id="{B178C4A1-1100-E85F-944C-C7F845825702}"/>
              </a:ext>
            </a:extLst>
          </p:cNvPr>
          <p:cNvSpPr>
            <a:spLocks noGrp="1"/>
          </p:cNvSpPr>
          <p:nvPr>
            <p:ph type="body" sz="quarter" idx="60"/>
          </p:nvPr>
        </p:nvSpPr>
        <p:spPr/>
        <p:txBody>
          <a:bodyPr/>
          <a:lstStyle/>
          <a:p>
            <a:r>
              <a:rPr lang="en-GB" dirty="0"/>
              <a:t>"</a:t>
            </a:r>
          </a:p>
        </p:txBody>
      </p:sp>
      <p:sp>
        <p:nvSpPr>
          <p:cNvPr id="6" name="Text Placeholder 5">
            <a:extLst>
              <a:ext uri="{FF2B5EF4-FFF2-40B4-BE49-F238E27FC236}">
                <a16:creationId xmlns:a16="http://schemas.microsoft.com/office/drawing/2014/main" id="{3360ED65-2633-A399-9A98-16A423322A25}"/>
              </a:ext>
            </a:extLst>
          </p:cNvPr>
          <p:cNvSpPr>
            <a:spLocks noGrp="1"/>
          </p:cNvSpPr>
          <p:nvPr>
            <p:ph type="body" sz="quarter" idx="61"/>
          </p:nvPr>
        </p:nvSpPr>
        <p:spPr>
          <a:xfrm>
            <a:off x="4303748" y="6164132"/>
            <a:ext cx="3700448" cy="638015"/>
          </a:xfrm>
        </p:spPr>
        <p:txBody>
          <a:bodyPr/>
          <a:lstStyle/>
          <a:p>
            <a:r>
              <a:rPr lang="en-GB" dirty="0"/>
              <a:t>Oprah Winfrey</a:t>
            </a:r>
          </a:p>
          <a:p>
            <a:endParaRPr lang="en-GB" b="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5</a:t>
            </a:fld>
            <a:endParaRPr lang="en-US" sz="1291" dirty="0"/>
          </a:p>
        </p:txBody>
      </p:sp>
      <p:sp>
        <p:nvSpPr>
          <p:cNvPr id="2" name="Slide Number Placeholder 2">
            <a:extLst>
              <a:ext uri="{FF2B5EF4-FFF2-40B4-BE49-F238E27FC236}">
                <a16:creationId xmlns:a16="http://schemas.microsoft.com/office/drawing/2014/main" id="{DDD4921C-91E5-DB7A-2BD7-5E66F2B3ECD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5</a:t>
            </a:fld>
            <a:endParaRPr lang="en-US" sz="800" dirty="0">
              <a:latin typeface="Calibri" panose="020F0502020204030204" pitchFamily="34" charset="0"/>
              <a:cs typeface="Calibri" panose="020F0502020204030204" pitchFamily="34" charset="0"/>
            </a:endParaRPr>
          </a:p>
        </p:txBody>
      </p:sp>
      <p:pic>
        <p:nvPicPr>
          <p:cNvPr id="11" name="Picture Placeholder 8">
            <a:extLst>
              <a:ext uri="{FF2B5EF4-FFF2-40B4-BE49-F238E27FC236}">
                <a16:creationId xmlns:a16="http://schemas.microsoft.com/office/drawing/2014/main" id="{5AC1889A-1E9C-4EEC-9D60-2FC49481A3F7}"/>
              </a:ext>
            </a:extLst>
          </p:cNvPr>
          <p:cNvPicPr>
            <a:picLocks noGrp="1" noChangeAspect="1"/>
          </p:cNvPicPr>
          <p:nvPr>
            <p:ph type="pic" sz="quarter" idx="21"/>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9769" r="29769"/>
          <a:stretch>
            <a:fillRect/>
          </a:stretch>
        </p:blipFill>
        <p:spPr>
          <a:xfrm>
            <a:off x="0" y="0"/>
            <a:ext cx="4163818" cy="6858000"/>
          </a:xfrm>
        </p:spPr>
      </p:pic>
    </p:spTree>
    <p:extLst>
      <p:ext uri="{BB962C8B-B14F-4D97-AF65-F5344CB8AC3E}">
        <p14:creationId xmlns:p14="http://schemas.microsoft.com/office/powerpoint/2010/main" val="39967984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51B00E-87A4-6809-75C0-0606E0F7688C}"/>
              </a:ext>
            </a:extLst>
          </p:cNvPr>
          <p:cNvSpPr>
            <a:spLocks noGrp="1"/>
          </p:cNvSpPr>
          <p:nvPr>
            <p:ph type="body" sz="quarter" idx="20"/>
          </p:nvPr>
        </p:nvSpPr>
        <p:spPr/>
        <p:txBody>
          <a:bodyPr/>
          <a:lstStyle/>
          <a:p>
            <a:r>
              <a:rPr lang="en-US" b="1" dirty="0"/>
              <a:t>www.ingrow.eu</a:t>
            </a:r>
          </a:p>
        </p:txBody>
      </p:sp>
      <p:sp>
        <p:nvSpPr>
          <p:cNvPr id="5" name="Text Placeholder 4">
            <a:extLst>
              <a:ext uri="{FF2B5EF4-FFF2-40B4-BE49-F238E27FC236}">
                <a16:creationId xmlns:a16="http://schemas.microsoft.com/office/drawing/2014/main" id="{E06499F2-5E90-07E2-4CB3-FFBDC4494273}"/>
              </a:ext>
            </a:extLst>
          </p:cNvPr>
          <p:cNvSpPr>
            <a:spLocks noGrp="1"/>
          </p:cNvSpPr>
          <p:nvPr>
            <p:ph type="body" sz="quarter" idx="30"/>
          </p:nvPr>
        </p:nvSpPr>
        <p:spPr/>
        <p:txBody>
          <a:bodyPr/>
          <a:lstStyle/>
          <a:p>
            <a:r>
              <a:rPr lang="en-US" dirty="0" err="1"/>
              <a:t>Folgen</a:t>
            </a:r>
            <a:r>
              <a:rPr lang="en-US" dirty="0"/>
              <a:t> Sie </a:t>
            </a:r>
            <a:r>
              <a:rPr lang="en-US" dirty="0" err="1"/>
              <a:t>uns</a:t>
            </a:r>
            <a:r>
              <a:rPr lang="en-US" dirty="0"/>
              <a:t> auf </a:t>
            </a:r>
            <a:r>
              <a:rPr lang="en-US" dirty="0" err="1"/>
              <a:t>unserer</a:t>
            </a:r>
            <a:r>
              <a:rPr lang="en-US" dirty="0"/>
              <a:t> </a:t>
            </a:r>
            <a:r>
              <a:rPr lang="en-US" dirty="0" err="1"/>
              <a:t>Reise</a:t>
            </a:r>
            <a:r>
              <a:rPr lang="en-US" dirty="0"/>
              <a:t>!</a:t>
            </a:r>
          </a:p>
        </p:txBody>
      </p:sp>
      <p:grpSp>
        <p:nvGrpSpPr>
          <p:cNvPr id="24" name="Group 23">
            <a:extLst>
              <a:ext uri="{FF2B5EF4-FFF2-40B4-BE49-F238E27FC236}">
                <a16:creationId xmlns:a16="http://schemas.microsoft.com/office/drawing/2014/main" id="{B205A1CF-0959-78DE-5028-7853151D2286}"/>
              </a:ext>
            </a:extLst>
          </p:cNvPr>
          <p:cNvGrpSpPr/>
          <p:nvPr/>
        </p:nvGrpSpPr>
        <p:grpSpPr>
          <a:xfrm>
            <a:off x="575886" y="4233019"/>
            <a:ext cx="2476327" cy="417772"/>
            <a:chOff x="575887" y="5068173"/>
            <a:chExt cx="1664680" cy="280842"/>
          </a:xfrm>
        </p:grpSpPr>
        <p:grpSp>
          <p:nvGrpSpPr>
            <p:cNvPr id="6" name="Graphic 3">
              <a:extLst>
                <a:ext uri="{FF2B5EF4-FFF2-40B4-BE49-F238E27FC236}">
                  <a16:creationId xmlns:a16="http://schemas.microsoft.com/office/drawing/2014/main" id="{C16F0B8A-7F69-937C-F2ED-17559B20A6AB}"/>
                </a:ext>
              </a:extLst>
            </p:cNvPr>
            <p:cNvGrpSpPr/>
            <p:nvPr/>
          </p:nvGrpSpPr>
          <p:grpSpPr>
            <a:xfrm>
              <a:off x="1614025" y="5068173"/>
              <a:ext cx="280634" cy="280634"/>
              <a:chOff x="1950027" y="2499889"/>
              <a:chExt cx="850463" cy="850463"/>
            </a:xfrm>
          </p:grpSpPr>
          <p:sp>
            <p:nvSpPr>
              <p:cNvPr id="7" name="Freeform 6">
                <a:extLst>
                  <a:ext uri="{FF2B5EF4-FFF2-40B4-BE49-F238E27FC236}">
                    <a16:creationId xmlns:a16="http://schemas.microsoft.com/office/drawing/2014/main" id="{207490F1-E345-5BC9-D101-99147648B51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8" name="Graphic 3">
                <a:extLst>
                  <a:ext uri="{FF2B5EF4-FFF2-40B4-BE49-F238E27FC236}">
                    <a16:creationId xmlns:a16="http://schemas.microsoft.com/office/drawing/2014/main" id="{EF0EC305-2157-B506-4C46-7D05B4AB506E}"/>
                  </a:ext>
                </a:extLst>
              </p:cNvPr>
              <p:cNvGrpSpPr/>
              <p:nvPr/>
            </p:nvGrpSpPr>
            <p:grpSpPr>
              <a:xfrm>
                <a:off x="2107521" y="2657382"/>
                <a:ext cx="535476" cy="535477"/>
                <a:chOff x="2107521" y="2657382"/>
                <a:chExt cx="535476" cy="535477"/>
              </a:xfrm>
              <a:solidFill>
                <a:srgbClr val="FFFFFF"/>
              </a:solidFill>
            </p:grpSpPr>
            <p:sp>
              <p:nvSpPr>
                <p:cNvPr id="9" name="Freeform 8">
                  <a:extLst>
                    <a:ext uri="{FF2B5EF4-FFF2-40B4-BE49-F238E27FC236}">
                      <a16:creationId xmlns:a16="http://schemas.microsoft.com/office/drawing/2014/main" id="{9212B4F7-97DF-6D12-BC9E-8A1F181265E4}"/>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A6004818-C8CE-1437-8DFC-6531BA84017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C59713EE-BFB0-C40E-9344-FCFC1CB8A270}"/>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3" name="Graphic 3">
              <a:extLst>
                <a:ext uri="{FF2B5EF4-FFF2-40B4-BE49-F238E27FC236}">
                  <a16:creationId xmlns:a16="http://schemas.microsoft.com/office/drawing/2014/main" id="{6ADFA78E-0546-9468-4BB4-200E92A1AB17}"/>
                </a:ext>
              </a:extLst>
            </p:cNvPr>
            <p:cNvGrpSpPr/>
            <p:nvPr/>
          </p:nvGrpSpPr>
          <p:grpSpPr>
            <a:xfrm>
              <a:off x="921794" y="5068173"/>
              <a:ext cx="280634" cy="280634"/>
              <a:chOff x="-147782" y="2499889"/>
              <a:chExt cx="850463" cy="850463"/>
            </a:xfrm>
          </p:grpSpPr>
          <p:sp>
            <p:nvSpPr>
              <p:cNvPr id="14" name="Freeform 13">
                <a:extLst>
                  <a:ext uri="{FF2B5EF4-FFF2-40B4-BE49-F238E27FC236}">
                    <a16:creationId xmlns:a16="http://schemas.microsoft.com/office/drawing/2014/main" id="{FDBCB942-26FF-C552-B1A3-52312ED6BF4D}"/>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9295F478-319D-3477-9C4B-A70F9E9B7ED5}"/>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6" name="Graphic 3">
              <a:extLst>
                <a:ext uri="{FF2B5EF4-FFF2-40B4-BE49-F238E27FC236}">
                  <a16:creationId xmlns:a16="http://schemas.microsoft.com/office/drawing/2014/main" id="{80CDBD12-7227-6369-73DA-B64E6DFBC12C}"/>
                </a:ext>
              </a:extLst>
            </p:cNvPr>
            <p:cNvGrpSpPr/>
            <p:nvPr/>
          </p:nvGrpSpPr>
          <p:grpSpPr>
            <a:xfrm>
              <a:off x="1959933" y="5068173"/>
              <a:ext cx="280634" cy="280634"/>
              <a:chOff x="2998302" y="2499889"/>
              <a:chExt cx="850463" cy="850463"/>
            </a:xfrm>
          </p:grpSpPr>
          <p:sp>
            <p:nvSpPr>
              <p:cNvPr id="17" name="Freeform 16">
                <a:extLst>
                  <a:ext uri="{FF2B5EF4-FFF2-40B4-BE49-F238E27FC236}">
                    <a16:creationId xmlns:a16="http://schemas.microsoft.com/office/drawing/2014/main" id="{FF365CDF-6FF9-91B4-82AB-20B0506EDBF3}"/>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51DB4C4-55D6-B57D-7ADB-2642557C721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9" name="Graphic 3">
              <a:extLst>
                <a:ext uri="{FF2B5EF4-FFF2-40B4-BE49-F238E27FC236}">
                  <a16:creationId xmlns:a16="http://schemas.microsoft.com/office/drawing/2014/main" id="{0DC999F4-1270-4BAD-D991-3FF630789A37}"/>
                </a:ext>
              </a:extLst>
            </p:cNvPr>
            <p:cNvGrpSpPr/>
            <p:nvPr/>
          </p:nvGrpSpPr>
          <p:grpSpPr>
            <a:xfrm>
              <a:off x="575887" y="5068173"/>
              <a:ext cx="280634" cy="280842"/>
              <a:chOff x="-1196056" y="2499889"/>
              <a:chExt cx="850463" cy="851093"/>
            </a:xfrm>
          </p:grpSpPr>
          <p:sp>
            <p:nvSpPr>
              <p:cNvPr id="20" name="Freeform 19">
                <a:extLst>
                  <a:ext uri="{FF2B5EF4-FFF2-40B4-BE49-F238E27FC236}">
                    <a16:creationId xmlns:a16="http://schemas.microsoft.com/office/drawing/2014/main" id="{DB34B1BE-7597-2BD6-C4DE-8970A9DDD34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1A5B505D-0AE7-E7E0-3E8C-E879D3E0AE76}"/>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22" name="Freeform 21">
              <a:extLst>
                <a:ext uri="{FF2B5EF4-FFF2-40B4-BE49-F238E27FC236}">
                  <a16:creationId xmlns:a16="http://schemas.microsoft.com/office/drawing/2014/main" id="{ADC8DA71-6474-E29C-8B02-017CD63A5BAF}"/>
                </a:ext>
              </a:extLst>
            </p:cNvPr>
            <p:cNvSpPr/>
            <p:nvPr/>
          </p:nvSpPr>
          <p:spPr>
            <a:xfrm>
              <a:off x="1267910" y="50681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3" name="Graphic 22" descr="World with solid fill">
              <a:extLst>
                <a:ext uri="{FF2B5EF4-FFF2-40B4-BE49-F238E27FC236}">
                  <a16:creationId xmlns:a16="http://schemas.microsoft.com/office/drawing/2014/main" id="{D0C830EC-2994-0CE1-6328-18CA4371EA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5189" y="5085452"/>
              <a:ext cx="246077" cy="246077"/>
            </a:xfrm>
            <a:prstGeom prst="rect">
              <a:avLst/>
            </a:prstGeom>
          </p:spPr>
        </p:pic>
      </p:grpSp>
      <p:grpSp>
        <p:nvGrpSpPr>
          <p:cNvPr id="34" name="Group 33">
            <a:extLst>
              <a:ext uri="{FF2B5EF4-FFF2-40B4-BE49-F238E27FC236}">
                <a16:creationId xmlns:a16="http://schemas.microsoft.com/office/drawing/2014/main" id="{9149C1B2-6321-2661-5E70-B0188E48F97D}"/>
              </a:ext>
            </a:extLst>
          </p:cNvPr>
          <p:cNvGrpSpPr/>
          <p:nvPr/>
        </p:nvGrpSpPr>
        <p:grpSpPr>
          <a:xfrm>
            <a:off x="9055786" y="2634249"/>
            <a:ext cx="3136215" cy="3344687"/>
            <a:chOff x="9055786" y="2634249"/>
            <a:chExt cx="3136215" cy="3344687"/>
          </a:xfrm>
        </p:grpSpPr>
        <p:sp>
          <p:nvSpPr>
            <p:cNvPr id="31" name="Freeform 30">
              <a:extLst>
                <a:ext uri="{FF2B5EF4-FFF2-40B4-BE49-F238E27FC236}">
                  <a16:creationId xmlns:a16="http://schemas.microsoft.com/office/drawing/2014/main" id="{AE5D0B86-FA31-B821-11AD-EEEBC4900E71}"/>
                </a:ext>
              </a:extLst>
            </p:cNvPr>
            <p:cNvSpPr/>
            <p:nvPr userDrawn="1"/>
          </p:nvSpPr>
          <p:spPr>
            <a:xfrm>
              <a:off x="9055786" y="3045909"/>
              <a:ext cx="634138" cy="2933026"/>
            </a:xfrm>
            <a:custGeom>
              <a:avLst/>
              <a:gdLst>
                <a:gd name="connsiteX0" fmla="*/ 282413 w 634138"/>
                <a:gd name="connsiteY0" fmla="*/ 153 h 2933026"/>
                <a:gd name="connsiteX1" fmla="*/ 617924 w 634138"/>
                <a:gd name="connsiteY1" fmla="*/ 376379 h 2933026"/>
                <a:gd name="connsiteX2" fmla="*/ 617924 w 634138"/>
                <a:gd name="connsiteY2" fmla="*/ 757688 h 2933026"/>
                <a:gd name="connsiteX3" fmla="*/ 516254 w 634138"/>
                <a:gd name="connsiteY3" fmla="*/ 1759258 h 2933026"/>
                <a:gd name="connsiteX4" fmla="*/ 628984 w 634138"/>
                <a:gd name="connsiteY4" fmla="*/ 2914228 h 2933026"/>
                <a:gd name="connsiteX5" fmla="*/ 634138 w 634138"/>
                <a:gd name="connsiteY5" fmla="*/ 2933026 h 2933026"/>
                <a:gd name="connsiteX6" fmla="*/ 407410 w 634138"/>
                <a:gd name="connsiteY6" fmla="*/ 2933026 h 2933026"/>
                <a:gd name="connsiteX7" fmla="*/ 359936 w 634138"/>
                <a:gd name="connsiteY7" fmla="*/ 2897466 h 2933026"/>
                <a:gd name="connsiteX8" fmla="*/ 124825 w 634138"/>
                <a:gd name="connsiteY8" fmla="*/ 2587970 h 2933026"/>
                <a:gd name="connsiteX9" fmla="*/ 48572 w 634138"/>
                <a:gd name="connsiteY9" fmla="*/ 1627072 h 2933026"/>
                <a:gd name="connsiteX10" fmla="*/ 211246 w 634138"/>
                <a:gd name="connsiteY10" fmla="*/ 950884 h 2933026"/>
                <a:gd name="connsiteX11" fmla="*/ 185827 w 634138"/>
                <a:gd name="connsiteY11" fmla="*/ 254360 h 2933026"/>
                <a:gd name="connsiteX12" fmla="*/ 282413 w 634138"/>
                <a:gd name="connsiteY12" fmla="*/ 153 h 293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138" h="2933026">
                  <a:moveTo>
                    <a:pt x="282413" y="153"/>
                  </a:moveTo>
                  <a:cubicBezTo>
                    <a:pt x="490837" y="10321"/>
                    <a:pt x="587423" y="188267"/>
                    <a:pt x="617924" y="376379"/>
                  </a:cubicBezTo>
                  <a:cubicBezTo>
                    <a:pt x="638259" y="503481"/>
                    <a:pt x="623007" y="630583"/>
                    <a:pt x="617924" y="757688"/>
                  </a:cubicBezTo>
                  <a:cubicBezTo>
                    <a:pt x="612840" y="813614"/>
                    <a:pt x="531505" y="1261016"/>
                    <a:pt x="516254" y="1759258"/>
                  </a:cubicBezTo>
                  <a:cubicBezTo>
                    <a:pt x="502911" y="2088456"/>
                    <a:pt x="524595" y="2491611"/>
                    <a:pt x="628984" y="2914228"/>
                  </a:cubicBezTo>
                  <a:lnTo>
                    <a:pt x="634138" y="2933026"/>
                  </a:lnTo>
                  <a:lnTo>
                    <a:pt x="407410" y="2933026"/>
                  </a:lnTo>
                  <a:lnTo>
                    <a:pt x="359936" y="2897466"/>
                  </a:lnTo>
                  <a:cubicBezTo>
                    <a:pt x="265891" y="2812943"/>
                    <a:pt x="185827" y="2709990"/>
                    <a:pt x="124825" y="2587970"/>
                  </a:cubicBezTo>
                  <a:cubicBezTo>
                    <a:pt x="-22597" y="2293092"/>
                    <a:pt x="-27681" y="1942288"/>
                    <a:pt x="48572" y="1627072"/>
                  </a:cubicBezTo>
                  <a:cubicBezTo>
                    <a:pt x="104492" y="1403370"/>
                    <a:pt x="185827" y="1179669"/>
                    <a:pt x="211246" y="950884"/>
                  </a:cubicBezTo>
                  <a:cubicBezTo>
                    <a:pt x="236663" y="722098"/>
                    <a:pt x="226495" y="483145"/>
                    <a:pt x="185827" y="254360"/>
                  </a:cubicBezTo>
                  <a:cubicBezTo>
                    <a:pt x="165494" y="117087"/>
                    <a:pt x="94325" y="-4931"/>
                    <a:pt x="282413" y="15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A7167D42-C7D6-324C-259D-73E821802ACE}"/>
                </a:ext>
              </a:extLst>
            </p:cNvPr>
            <p:cNvSpPr/>
            <p:nvPr userDrawn="1"/>
          </p:nvSpPr>
          <p:spPr>
            <a:xfrm>
              <a:off x="9815302" y="4872869"/>
              <a:ext cx="2376698" cy="1106067"/>
            </a:xfrm>
            <a:custGeom>
              <a:avLst/>
              <a:gdLst>
                <a:gd name="connsiteX0" fmla="*/ 2376698 w 2376698"/>
                <a:gd name="connsiteY0" fmla="*/ 0 h 1106067"/>
                <a:gd name="connsiteX1" fmla="*/ 2376698 w 2376698"/>
                <a:gd name="connsiteY1" fmla="*/ 332258 h 1106067"/>
                <a:gd name="connsiteX2" fmla="*/ 2099591 w 2376698"/>
                <a:gd name="connsiteY2" fmla="*/ 550656 h 1106067"/>
                <a:gd name="connsiteX3" fmla="*/ 1708796 w 2376698"/>
                <a:gd name="connsiteY3" fmla="*/ 816936 h 1106067"/>
                <a:gd name="connsiteX4" fmla="*/ 1397433 w 2376698"/>
                <a:gd name="connsiteY4" fmla="*/ 1018396 h 1106067"/>
                <a:gd name="connsiteX5" fmla="*/ 1256608 w 2376698"/>
                <a:gd name="connsiteY5" fmla="*/ 1106067 h 1106067"/>
                <a:gd name="connsiteX6" fmla="*/ 8550 w 2376698"/>
                <a:gd name="connsiteY6" fmla="*/ 1106067 h 1106067"/>
                <a:gd name="connsiteX7" fmla="*/ 6821 w 2376698"/>
                <a:gd name="connsiteY7" fmla="*/ 1085541 h 1106067"/>
                <a:gd name="connsiteX8" fmla="*/ 51579 w 2376698"/>
                <a:gd name="connsiteY8" fmla="*/ 115329 h 1106067"/>
                <a:gd name="connsiteX9" fmla="*/ 270171 w 2376698"/>
                <a:gd name="connsiteY9" fmla="*/ 547480 h 1106067"/>
                <a:gd name="connsiteX10" fmla="*/ 254919 w 2376698"/>
                <a:gd name="connsiteY10" fmla="*/ 252599 h 1106067"/>
                <a:gd name="connsiteX11" fmla="*/ 610763 w 2376698"/>
                <a:gd name="connsiteY11" fmla="*/ 89907 h 1106067"/>
                <a:gd name="connsiteX12" fmla="*/ 722600 w 2376698"/>
                <a:gd name="connsiteY12" fmla="*/ 466133 h 1106067"/>
                <a:gd name="connsiteX13" fmla="*/ 646347 w 2376698"/>
                <a:gd name="connsiteY13" fmla="*/ 572900 h 1106067"/>
                <a:gd name="connsiteX14" fmla="*/ 2100225 w 2376698"/>
                <a:gd name="connsiteY14" fmla="*/ 110245 h 1106067"/>
                <a:gd name="connsiteX15" fmla="*/ 2318816 w 2376698"/>
                <a:gd name="connsiteY15" fmla="*/ 9833 h 110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76698" h="1106067">
                  <a:moveTo>
                    <a:pt x="2376698" y="0"/>
                  </a:moveTo>
                  <a:lnTo>
                    <a:pt x="2376698" y="332258"/>
                  </a:lnTo>
                  <a:lnTo>
                    <a:pt x="2099591" y="550656"/>
                  </a:lnTo>
                  <a:cubicBezTo>
                    <a:pt x="1973139" y="644077"/>
                    <a:pt x="1843509" y="733048"/>
                    <a:pt x="1708796" y="816936"/>
                  </a:cubicBezTo>
                  <a:cubicBezTo>
                    <a:pt x="1604585" y="883031"/>
                    <a:pt x="1501644" y="951667"/>
                    <a:pt x="1397433" y="1018396"/>
                  </a:cubicBezTo>
                  <a:lnTo>
                    <a:pt x="1256608" y="1106067"/>
                  </a:lnTo>
                  <a:lnTo>
                    <a:pt x="8550" y="1106067"/>
                  </a:lnTo>
                  <a:lnTo>
                    <a:pt x="6821" y="1085541"/>
                  </a:lnTo>
                  <a:cubicBezTo>
                    <a:pt x="-22370" y="559077"/>
                    <a:pt x="51579" y="115329"/>
                    <a:pt x="51579" y="115329"/>
                  </a:cubicBezTo>
                  <a:cubicBezTo>
                    <a:pt x="102413" y="339031"/>
                    <a:pt x="168501" y="481385"/>
                    <a:pt x="270171" y="547480"/>
                  </a:cubicBezTo>
                  <a:cubicBezTo>
                    <a:pt x="219334" y="466133"/>
                    <a:pt x="209167" y="354282"/>
                    <a:pt x="254919" y="252599"/>
                  </a:cubicBezTo>
                  <a:cubicBezTo>
                    <a:pt x="321004" y="105162"/>
                    <a:pt x="478592" y="28898"/>
                    <a:pt x="610763" y="89907"/>
                  </a:cubicBezTo>
                  <a:cubicBezTo>
                    <a:pt x="737849" y="145833"/>
                    <a:pt x="788686" y="318692"/>
                    <a:pt x="722600" y="466133"/>
                  </a:cubicBezTo>
                  <a:cubicBezTo>
                    <a:pt x="702265" y="506807"/>
                    <a:pt x="676848" y="542394"/>
                    <a:pt x="646347" y="572900"/>
                  </a:cubicBezTo>
                  <a:cubicBezTo>
                    <a:pt x="1271616" y="593235"/>
                    <a:pt x="1983306" y="191590"/>
                    <a:pt x="2100225" y="110245"/>
                  </a:cubicBezTo>
                  <a:cubicBezTo>
                    <a:pt x="2168852" y="64488"/>
                    <a:pt x="2242563" y="30170"/>
                    <a:pt x="2318816" y="983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27" name="Freeform 26">
              <a:extLst>
                <a:ext uri="{FF2B5EF4-FFF2-40B4-BE49-F238E27FC236}">
                  <a16:creationId xmlns:a16="http://schemas.microsoft.com/office/drawing/2014/main" id="{D32FDED2-2D19-4BF3-2736-3F96CD3C7CE7}"/>
                </a:ext>
              </a:extLst>
            </p:cNvPr>
            <p:cNvSpPr/>
            <p:nvPr userDrawn="1"/>
          </p:nvSpPr>
          <p:spPr>
            <a:xfrm>
              <a:off x="9729628" y="2634249"/>
              <a:ext cx="2462373" cy="2302264"/>
            </a:xfrm>
            <a:custGeom>
              <a:avLst/>
              <a:gdLst>
                <a:gd name="connsiteX0" fmla="*/ 1639981 w 2462373"/>
                <a:gd name="connsiteY0" fmla="*/ 2304 h 2302264"/>
                <a:gd name="connsiteX1" fmla="*/ 1718219 w 2462373"/>
                <a:gd name="connsiteY1" fmla="*/ 40674 h 2302264"/>
                <a:gd name="connsiteX2" fmla="*/ 1728386 w 2462373"/>
                <a:gd name="connsiteY2" fmla="*/ 350804 h 2302264"/>
                <a:gd name="connsiteX3" fmla="*/ 1113285 w 2462373"/>
                <a:gd name="connsiteY3" fmla="*/ 1342208 h 2302264"/>
                <a:gd name="connsiteX4" fmla="*/ 1103118 w 2462373"/>
                <a:gd name="connsiteY4" fmla="*/ 1459143 h 2302264"/>
                <a:gd name="connsiteX5" fmla="*/ 1265789 w 2462373"/>
                <a:gd name="connsiteY5" fmla="*/ 1418469 h 2302264"/>
                <a:gd name="connsiteX6" fmla="*/ 2287569 w 2462373"/>
                <a:gd name="connsiteY6" fmla="*/ 289795 h 2302264"/>
                <a:gd name="connsiteX7" fmla="*/ 2423553 w 2462373"/>
                <a:gd name="connsiteY7" fmla="*/ 212898 h 2302264"/>
                <a:gd name="connsiteX8" fmla="*/ 2462373 w 2462373"/>
                <a:gd name="connsiteY8" fmla="*/ 207006 h 2302264"/>
                <a:gd name="connsiteX9" fmla="*/ 2462373 w 2462373"/>
                <a:gd name="connsiteY9" fmla="*/ 752629 h 2302264"/>
                <a:gd name="connsiteX10" fmla="*/ 2420376 w 2462373"/>
                <a:gd name="connsiteY10" fmla="*/ 812665 h 2302264"/>
                <a:gd name="connsiteX11" fmla="*/ 1911393 w 2462373"/>
                <a:gd name="connsiteY11" fmla="*/ 1357460 h 2302264"/>
                <a:gd name="connsiteX12" fmla="*/ 1565715 w 2462373"/>
                <a:gd name="connsiteY12" fmla="*/ 1733685 h 2302264"/>
                <a:gd name="connsiteX13" fmla="*/ 1647052 w 2462373"/>
                <a:gd name="connsiteY13" fmla="*/ 1942132 h 2302264"/>
                <a:gd name="connsiteX14" fmla="*/ 1850389 w 2462373"/>
                <a:gd name="connsiteY14" fmla="*/ 1799778 h 2302264"/>
                <a:gd name="connsiteX15" fmla="*/ 2409575 w 2462373"/>
                <a:gd name="connsiteY15" fmla="*/ 1337124 h 2302264"/>
                <a:gd name="connsiteX16" fmla="*/ 2462373 w 2462373"/>
                <a:gd name="connsiteY16" fmla="*/ 1296174 h 2302264"/>
                <a:gd name="connsiteX17" fmla="*/ 2462373 w 2462373"/>
                <a:gd name="connsiteY17" fmla="*/ 1829528 h 2302264"/>
                <a:gd name="connsiteX18" fmla="*/ 2328556 w 2462373"/>
                <a:gd name="connsiteY18" fmla="*/ 1924657 h 2302264"/>
                <a:gd name="connsiteX19" fmla="*/ 2170651 w 2462373"/>
                <a:gd name="connsiteY19" fmla="*/ 2033648 h 2302264"/>
                <a:gd name="connsiteX20" fmla="*/ 1570799 w 2462373"/>
                <a:gd name="connsiteY20" fmla="*/ 2277684 h 2302264"/>
                <a:gd name="connsiteX21" fmla="*/ 701522 w 2462373"/>
                <a:gd name="connsiteY21" fmla="*/ 2201424 h 2302264"/>
                <a:gd name="connsiteX22" fmla="*/ 1052281 w 2462373"/>
                <a:gd name="connsiteY22" fmla="*/ 1921797 h 2302264"/>
                <a:gd name="connsiteX23" fmla="*/ 859109 w 2462373"/>
                <a:gd name="connsiteY23" fmla="*/ 1413385 h 2302264"/>
                <a:gd name="connsiteX24" fmla="*/ 381263 w 2462373"/>
                <a:gd name="connsiteY24" fmla="*/ 1677760 h 2302264"/>
                <a:gd name="connsiteX25" fmla="*/ 396512 w 2462373"/>
                <a:gd name="connsiteY25" fmla="*/ 2023480 h 2302264"/>
                <a:gd name="connsiteX26" fmla="*/ 0 w 2462373"/>
                <a:gd name="connsiteY26" fmla="*/ 1459143 h 2302264"/>
                <a:gd name="connsiteX27" fmla="*/ 284677 w 2462373"/>
                <a:gd name="connsiteY27" fmla="*/ 1525236 h 2302264"/>
                <a:gd name="connsiteX28" fmla="*/ 793024 w 2462373"/>
                <a:gd name="connsiteY28" fmla="*/ 1001572 h 2302264"/>
                <a:gd name="connsiteX29" fmla="*/ 1377627 w 2462373"/>
                <a:gd name="connsiteY29" fmla="*/ 101683 h 2302264"/>
                <a:gd name="connsiteX30" fmla="*/ 1639981 w 2462373"/>
                <a:gd name="connsiteY30" fmla="*/ 2304 h 23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62373" h="2302264">
                  <a:moveTo>
                    <a:pt x="1639981" y="2304"/>
                  </a:moveTo>
                  <a:cubicBezTo>
                    <a:pt x="1668655" y="6991"/>
                    <a:pt x="1695343" y="19066"/>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28238" y="259290"/>
                    <a:pt x="2375260" y="228785"/>
                    <a:pt x="2423553" y="212898"/>
                  </a:cubicBezTo>
                  <a:lnTo>
                    <a:pt x="2462373" y="207006"/>
                  </a:lnTo>
                  <a:lnTo>
                    <a:pt x="2462373" y="752629"/>
                  </a:lnTo>
                  <a:lnTo>
                    <a:pt x="2420376" y="812665"/>
                  </a:lnTo>
                  <a:cubicBezTo>
                    <a:pt x="2267871" y="1008563"/>
                    <a:pt x="2086771" y="1185871"/>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lnTo>
                    <a:pt x="2462373" y="1296174"/>
                  </a:lnTo>
                  <a:lnTo>
                    <a:pt x="2462373" y="1829528"/>
                  </a:lnTo>
                  <a:lnTo>
                    <a:pt x="2328556" y="1924657"/>
                  </a:lnTo>
                  <a:cubicBezTo>
                    <a:pt x="2275815" y="1960881"/>
                    <a:pt x="2222756" y="1996788"/>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50067" y="40673"/>
                    <a:pt x="1553959" y="-11758"/>
                    <a:pt x="1639981" y="2304"/>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4291396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F91F1-1250-EE22-777B-D6A0657EF30E}"/>
              </a:ext>
            </a:extLst>
          </p:cNvPr>
          <p:cNvSpPr>
            <a:spLocks noGrp="1"/>
          </p:cNvSpPr>
          <p:nvPr>
            <p:ph type="body" sz="quarter" idx="30"/>
          </p:nvPr>
        </p:nvSpPr>
        <p:spPr/>
        <p:txBody>
          <a:bodyPr/>
          <a:lstStyle/>
          <a:p>
            <a:r>
              <a:rPr lang="en-GB" dirty="0"/>
              <a:t>Tipps zur Stressbewältigung</a:t>
            </a:r>
          </a:p>
        </p:txBody>
      </p:sp>
      <p:sp>
        <p:nvSpPr>
          <p:cNvPr id="3" name="Text Placeholder 2">
            <a:extLst>
              <a:ext uri="{FF2B5EF4-FFF2-40B4-BE49-F238E27FC236}">
                <a16:creationId xmlns:a16="http://schemas.microsoft.com/office/drawing/2014/main" id="{DD96D070-92FB-19C0-0ED6-6AB76FDE85DF}"/>
              </a:ext>
            </a:extLst>
          </p:cNvPr>
          <p:cNvSpPr>
            <a:spLocks noGrp="1"/>
          </p:cNvSpPr>
          <p:nvPr>
            <p:ph type="body" sz="quarter" idx="48"/>
          </p:nvPr>
        </p:nvSpPr>
        <p:spPr/>
        <p:txBody>
          <a:bodyPr/>
          <a:lstStyle/>
          <a:p>
            <a:pPr marL="342900" indent="-342900">
              <a:buFont typeface="Wingdings" panose="05000000000000000000" pitchFamily="2" charset="2"/>
              <a:buChar char="ü"/>
            </a:pPr>
            <a:r>
              <a:rPr lang="en-GB" sz="2000" b="1" dirty="0">
                <a:solidFill>
                  <a:srgbClr val="7ABB57"/>
                </a:solidFill>
              </a:rPr>
              <a:t>Seien Sie freundlich zu sich selbst. </a:t>
            </a:r>
            <a:r>
              <a:rPr lang="en-GB" sz="2000" dirty="0"/>
              <a:t>Wenn Sie lernen, freundlicher mit sich selbst umzugehen, kann Ihnen das helfen, wie Sie sich in verschiedenen Situationen fühlen. Versuchen Sie, Ihren Tag mit Dingen zu unterbrechen, die Ihnen Spaß machen. Und belohnen Sie sich für Ihre Leistungen, auch wenn sie noch so klein erscheinen.</a:t>
            </a:r>
          </a:p>
          <a:p>
            <a:pPr marL="342900" indent="-342900">
              <a:buFont typeface="Wingdings" panose="05000000000000000000" pitchFamily="2" charset="2"/>
              <a:buChar char="ü"/>
            </a:pPr>
            <a:endParaRPr lang="en-GB" sz="2000" b="1" dirty="0"/>
          </a:p>
          <a:p>
            <a:pPr marL="342900" indent="-342900">
              <a:buFont typeface="Wingdings" panose="05000000000000000000" pitchFamily="2" charset="2"/>
              <a:buChar char="ü"/>
            </a:pPr>
            <a:r>
              <a:rPr lang="en-GB" sz="2000" b="1" dirty="0" err="1">
                <a:solidFill>
                  <a:srgbClr val="7ABB57"/>
                </a:solidFill>
              </a:rPr>
              <a:t>Versuchen</a:t>
            </a:r>
            <a:r>
              <a:rPr lang="en-GB" sz="2000" b="1" dirty="0">
                <a:solidFill>
                  <a:srgbClr val="7ABB57"/>
                </a:solidFill>
              </a:rPr>
              <a:t> Sie stets, </a:t>
            </a:r>
            <a:r>
              <a:rPr lang="en-GB" sz="2000" b="1" dirty="0" err="1">
                <a:solidFill>
                  <a:srgbClr val="7ABB57"/>
                </a:solidFill>
              </a:rPr>
              <a:t>sich</a:t>
            </a:r>
            <a:r>
              <a:rPr lang="en-GB" sz="2000" b="1" dirty="0">
                <a:solidFill>
                  <a:srgbClr val="7ABB57"/>
                </a:solidFill>
              </a:rPr>
              <a:t> Zeit zum Entspannen </a:t>
            </a:r>
            <a:r>
              <a:rPr lang="en-GB" sz="2000" b="1" dirty="0" err="1">
                <a:solidFill>
                  <a:srgbClr val="7ABB57"/>
                </a:solidFill>
              </a:rPr>
              <a:t>zu</a:t>
            </a:r>
            <a:r>
              <a:rPr lang="en-GB" sz="2000" b="1" dirty="0">
                <a:solidFill>
                  <a:srgbClr val="7ABB57"/>
                </a:solidFill>
              </a:rPr>
              <a:t> </a:t>
            </a:r>
            <a:r>
              <a:rPr lang="en-GB" sz="2000" b="1" dirty="0" err="1">
                <a:solidFill>
                  <a:srgbClr val="7ABB57"/>
                </a:solidFill>
              </a:rPr>
              <a:t>nehmen</a:t>
            </a:r>
            <a:r>
              <a:rPr lang="en-GB" sz="2000" b="1" dirty="0">
                <a:solidFill>
                  <a:srgbClr val="7ABB57"/>
                </a:solidFill>
              </a:rPr>
              <a:t>. </a:t>
            </a:r>
            <a:r>
              <a:rPr lang="en-GB" sz="2000" dirty="0"/>
              <a:t>Das </a:t>
            </a:r>
            <a:r>
              <a:rPr lang="en-GB" sz="2000" dirty="0" err="1"/>
              <a:t>kann</a:t>
            </a:r>
            <a:r>
              <a:rPr lang="en-GB" sz="2000" dirty="0"/>
              <a:t> </a:t>
            </a:r>
            <a:r>
              <a:rPr lang="en-GB" sz="2000" dirty="0" err="1"/>
              <a:t>schwieriger</a:t>
            </a:r>
            <a:r>
              <a:rPr lang="en-GB" sz="2000" dirty="0"/>
              <a:t> sein, </a:t>
            </a:r>
            <a:r>
              <a:rPr lang="en-GB" sz="2000" dirty="0" err="1"/>
              <a:t>wenn</a:t>
            </a:r>
            <a:r>
              <a:rPr lang="en-GB" sz="2000" dirty="0"/>
              <a:t> Sie in </a:t>
            </a:r>
            <a:r>
              <a:rPr lang="en-GB" sz="2000" dirty="0" err="1"/>
              <a:t>eine</a:t>
            </a:r>
            <a:r>
              <a:rPr lang="en-GB" sz="2000" dirty="0"/>
              <a:t> Situation </a:t>
            </a:r>
            <a:r>
              <a:rPr lang="en-GB" sz="2000" dirty="0" err="1"/>
              <a:t>kommen</a:t>
            </a:r>
            <a:r>
              <a:rPr lang="en-GB" sz="2000" dirty="0"/>
              <a:t>, die </a:t>
            </a:r>
            <a:r>
              <a:rPr lang="en-GB" sz="2000" dirty="0" err="1"/>
              <a:t>sich</a:t>
            </a:r>
            <a:r>
              <a:rPr lang="en-GB" sz="2000" dirty="0"/>
              <a:t> </a:t>
            </a:r>
            <a:r>
              <a:rPr lang="en-GB" sz="2000" dirty="0" err="1"/>
              <a:t>nicht</a:t>
            </a:r>
            <a:r>
              <a:rPr lang="en-GB" sz="2000" dirty="0"/>
              <a:t> so </a:t>
            </a:r>
            <a:r>
              <a:rPr lang="en-GB" sz="2000" dirty="0" err="1"/>
              <a:t>leicht</a:t>
            </a:r>
            <a:r>
              <a:rPr lang="en-GB" sz="2000" dirty="0"/>
              <a:t> </a:t>
            </a:r>
            <a:r>
              <a:rPr lang="en-GB" sz="2000" dirty="0" err="1"/>
              <a:t>lösen</a:t>
            </a:r>
            <a:r>
              <a:rPr lang="en-GB" sz="2000" dirty="0"/>
              <a:t> </a:t>
            </a:r>
            <a:r>
              <a:rPr lang="en-GB" sz="2000" dirty="0" err="1"/>
              <a:t>lässt</a:t>
            </a:r>
            <a:r>
              <a:rPr lang="en-GB" sz="2000" dirty="0"/>
              <a:t>.</a:t>
            </a:r>
          </a:p>
          <a:p>
            <a:pPr marL="342900" indent="-342900">
              <a:buFont typeface="Wingdings" panose="05000000000000000000" pitchFamily="2" charset="2"/>
              <a:buChar char="ü"/>
            </a:pPr>
            <a:endParaRPr lang="en-GB" sz="2000" b="1" dirty="0"/>
          </a:p>
          <a:p>
            <a:pPr marL="342900" indent="-342900">
              <a:buFont typeface="Wingdings" panose="05000000000000000000" pitchFamily="2" charset="2"/>
              <a:buChar char="ü"/>
            </a:pPr>
            <a:r>
              <a:rPr lang="en-GB" sz="2000" b="1" dirty="0">
                <a:solidFill>
                  <a:srgbClr val="7ABB57"/>
                </a:solidFill>
              </a:rPr>
              <a:t>Entwickeln Sie Ihre Interessen und Hobbys. </a:t>
            </a:r>
            <a:r>
              <a:rPr lang="en-GB" sz="2000" dirty="0"/>
              <a:t>Sich mit Dingen zu beschäftigen, die Ihnen Spaß machen, kann Ihnen helfen, sich von einer stressigen Situation abzulenken. Wenn Sie sich aufgrund von Stress einsam oder isoliert fühlen, können gemeinsame Hobbys auch eine gute Möglichkeit sein, neue Menschen kennenzulernen.</a:t>
            </a:r>
          </a:p>
          <a:p>
            <a:r>
              <a:rPr lang="en-GB" sz="2000" dirty="0"/>
              <a:t> </a:t>
            </a:r>
          </a:p>
        </p:txBody>
      </p:sp>
      <p:sp>
        <p:nvSpPr>
          <p:cNvPr id="4" name="Slide Number Placeholder 2">
            <a:extLst>
              <a:ext uri="{FF2B5EF4-FFF2-40B4-BE49-F238E27FC236}">
                <a16:creationId xmlns:a16="http://schemas.microsoft.com/office/drawing/2014/main" id="{49B49AD6-2E7C-70BF-4F5C-57EAB519F314}"/>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6</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9427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F91F1-1250-EE22-777B-D6A0657EF30E}"/>
              </a:ext>
            </a:extLst>
          </p:cNvPr>
          <p:cNvSpPr>
            <a:spLocks noGrp="1"/>
          </p:cNvSpPr>
          <p:nvPr>
            <p:ph type="body" sz="quarter" idx="30"/>
          </p:nvPr>
        </p:nvSpPr>
        <p:spPr/>
        <p:txBody>
          <a:bodyPr/>
          <a:lstStyle/>
          <a:p>
            <a:r>
              <a:rPr lang="en-GB" dirty="0"/>
              <a:t>Tipps zur Stressbewältigung</a:t>
            </a:r>
          </a:p>
        </p:txBody>
      </p:sp>
      <p:sp>
        <p:nvSpPr>
          <p:cNvPr id="3" name="Text Placeholder 2">
            <a:extLst>
              <a:ext uri="{FF2B5EF4-FFF2-40B4-BE49-F238E27FC236}">
                <a16:creationId xmlns:a16="http://schemas.microsoft.com/office/drawing/2014/main" id="{DD96D070-92FB-19C0-0ED6-6AB76FDE85DF}"/>
              </a:ext>
            </a:extLst>
          </p:cNvPr>
          <p:cNvSpPr>
            <a:spLocks noGrp="1"/>
          </p:cNvSpPr>
          <p:nvPr>
            <p:ph type="body" sz="quarter" idx="48"/>
          </p:nvPr>
        </p:nvSpPr>
        <p:spPr/>
        <p:txBody>
          <a:bodyPr/>
          <a:lstStyle/>
          <a:p>
            <a:pPr marL="342900" indent="-342900">
              <a:buFont typeface="Wingdings" panose="05000000000000000000" pitchFamily="2" charset="2"/>
              <a:buChar char="ü"/>
            </a:pPr>
            <a:r>
              <a:rPr lang="en-GB" b="1" dirty="0">
                <a:solidFill>
                  <a:srgbClr val="7ABB57"/>
                </a:solidFill>
              </a:rPr>
              <a:t>Verbringen Sie Zeit in der Natur. </a:t>
            </a:r>
            <a:r>
              <a:rPr lang="en-GB" dirty="0"/>
              <a:t>Das kann helfen, Stress abzubauen und das Wohlbefinden zu verbessern. Sie können versuchen, im Grünen spazieren zu gehen, sich um Zimmerpflanzen zu kümmern oder Zeit mit Tieren zu verbringen. </a:t>
            </a:r>
          </a:p>
          <a:p>
            <a:pPr marL="342900" indent="-342900">
              <a:buFont typeface="Wingdings" panose="05000000000000000000" pitchFamily="2" charset="2"/>
              <a:buChar char="ü"/>
            </a:pPr>
            <a:endParaRPr lang="en-GB" b="1" dirty="0"/>
          </a:p>
          <a:p>
            <a:pPr marL="342900" indent="-342900">
              <a:buFont typeface="Wingdings" panose="05000000000000000000" pitchFamily="2" charset="2"/>
              <a:buChar char="ü"/>
            </a:pPr>
            <a:endParaRPr lang="en-GB" b="1" dirty="0"/>
          </a:p>
          <a:p>
            <a:pPr marL="342900" indent="-342900">
              <a:buFont typeface="Wingdings" panose="05000000000000000000" pitchFamily="2" charset="2"/>
              <a:buChar char="ü"/>
            </a:pPr>
            <a:endParaRPr lang="en-GB" b="1" dirty="0"/>
          </a:p>
          <a:p>
            <a:pPr marL="342900" indent="-342900">
              <a:buFont typeface="Wingdings" panose="05000000000000000000" pitchFamily="2" charset="2"/>
              <a:buChar char="ü"/>
            </a:pPr>
            <a:endParaRPr lang="en-GB" b="1" dirty="0"/>
          </a:p>
          <a:p>
            <a:pPr marL="342900" indent="-342900">
              <a:buFont typeface="Wingdings" panose="05000000000000000000" pitchFamily="2" charset="2"/>
              <a:buChar char="ü"/>
            </a:pPr>
            <a:r>
              <a:rPr lang="en-GB" b="1" dirty="0">
                <a:solidFill>
                  <a:srgbClr val="7ABB57"/>
                </a:solidFill>
              </a:rPr>
              <a:t>Achten Sie auf Ihre körperliche Gesundheit. </a:t>
            </a:r>
            <a:r>
              <a:rPr lang="en-GB" dirty="0"/>
              <a:t>Ausreichend Schlaf, körperliche Aktivität und eine ausgewogene Ernährung können die Stressbewältigung erleichtern. Stress kann es manchmal schwierig machen, auf diese Dinge zu achten. Aber schon kleine Veränderungen können einen großen Unterschied machen.</a:t>
            </a:r>
          </a:p>
          <a:p>
            <a:endParaRPr lang="en-GB" dirty="0"/>
          </a:p>
        </p:txBody>
      </p:sp>
      <p:sp>
        <p:nvSpPr>
          <p:cNvPr id="4" name="Slide Number Placeholder 2">
            <a:extLst>
              <a:ext uri="{FF2B5EF4-FFF2-40B4-BE49-F238E27FC236}">
                <a16:creationId xmlns:a16="http://schemas.microsoft.com/office/drawing/2014/main" id="{49B49AD6-2E7C-70BF-4F5C-57EAB519F314}"/>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7</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5479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172B1D3-72F0-4608-8AFD-04C6B0687A57}"/>
              </a:ext>
            </a:extLst>
          </p:cNvPr>
          <p:cNvSpPr/>
          <p:nvPr/>
        </p:nvSpPr>
        <p:spPr>
          <a:xfrm>
            <a:off x="7489861" y="852755"/>
            <a:ext cx="750013" cy="51473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5426211" y="933282"/>
            <a:ext cx="3600844" cy="808098"/>
          </a:xfrm>
        </p:spPr>
        <p:txBody>
          <a:bodyPr/>
          <a:lstStyle/>
          <a:p>
            <a:r>
              <a:rPr lang="en-US" dirty="0">
                <a:solidFill>
                  <a:srgbClr val="E97924"/>
                </a:solidFill>
              </a:rPr>
              <a:t>Resilienz aufbauen</a:t>
            </a:r>
          </a:p>
          <a:p>
            <a:endParaRPr lang="en-US" dirty="0"/>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5426211" y="2460091"/>
            <a:ext cx="5858426" cy="3442937"/>
          </a:xfrm>
        </p:spPr>
        <p:txBody>
          <a:bodyPr/>
          <a:lstStyle/>
          <a:p>
            <a:r>
              <a:rPr lang="en-GB" dirty="0"/>
              <a:t>Resilienzbedürfnisse sind persönlich und werden durch </a:t>
            </a:r>
            <a:r>
              <a:rPr lang="en-GB" dirty="0" err="1"/>
              <a:t>unsere</a:t>
            </a:r>
            <a:r>
              <a:rPr lang="en-GB" dirty="0"/>
              <a:t> </a:t>
            </a:r>
            <a:r>
              <a:rPr lang="en-GB" dirty="0" err="1"/>
              <a:t>Geschichte</a:t>
            </a:r>
            <a:r>
              <a:rPr lang="en-GB" dirty="0"/>
              <a:t>, Persönlichkeit und </a:t>
            </a:r>
            <a:r>
              <a:rPr lang="en-GB" dirty="0" err="1"/>
              <a:t>unsere</a:t>
            </a:r>
            <a:r>
              <a:rPr lang="en-GB" dirty="0"/>
              <a:t> </a:t>
            </a:r>
            <a:r>
              <a:rPr lang="en-GB" dirty="0" err="1"/>
              <a:t>eigenen</a:t>
            </a:r>
            <a:r>
              <a:rPr lang="en-GB" dirty="0"/>
              <a:t> Umstände geprägt. Die Beziehungen, die wir entwickeln, sind ein Werkzeugkasten, auf den wir in schwierigen Zeiten zurückgreifen können, um uns bei der Bewältigung alltäglicher Herausforderungen zu helfen.</a:t>
            </a:r>
            <a:endParaRPr lang="en-US" dirty="0"/>
          </a:p>
        </p:txBody>
      </p:sp>
      <p:sp>
        <p:nvSpPr>
          <p:cNvPr id="6" name="Rectangle 5">
            <a:extLst>
              <a:ext uri="{FF2B5EF4-FFF2-40B4-BE49-F238E27FC236}">
                <a16:creationId xmlns:a16="http://schemas.microsoft.com/office/drawing/2014/main" id="{910CB104-9F28-47A8-9078-9D77B360E7F6}"/>
              </a:ext>
            </a:extLst>
          </p:cNvPr>
          <p:cNvSpPr/>
          <p:nvPr/>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pic>
        <p:nvPicPr>
          <p:cNvPr id="3" name="Picture 2" descr="A diagram of a diagram&#10;&#10;Description automatically generated with medium confidence">
            <a:extLst>
              <a:ext uri="{FF2B5EF4-FFF2-40B4-BE49-F238E27FC236}">
                <a16:creationId xmlns:a16="http://schemas.microsoft.com/office/drawing/2014/main" id="{8E430D7D-D26B-14F7-CA1C-45495F4748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603" y="652852"/>
            <a:ext cx="4016427" cy="5983809"/>
          </a:xfrm>
          <a:prstGeom prst="rect">
            <a:avLst/>
          </a:prstGeom>
        </p:spPr>
      </p:pic>
      <p:pic>
        <p:nvPicPr>
          <p:cNvPr id="8" name="Grafik 7">
            <a:extLst>
              <a:ext uri="{FF2B5EF4-FFF2-40B4-BE49-F238E27FC236}">
                <a16:creationId xmlns:a16="http://schemas.microsoft.com/office/drawing/2014/main" id="{FD6E7D6E-5D07-4673-BFB1-C3BA303C87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45407" y="6487174"/>
            <a:ext cx="2634978" cy="288637"/>
          </a:xfrm>
          <a:prstGeom prst="rect">
            <a:avLst/>
          </a:prstGeom>
        </p:spPr>
      </p:pic>
    </p:spTree>
    <p:extLst>
      <p:ext uri="{BB962C8B-B14F-4D97-AF65-F5344CB8AC3E}">
        <p14:creationId xmlns:p14="http://schemas.microsoft.com/office/powerpoint/2010/main" val="2025595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9</a:t>
            </a:fld>
            <a:endParaRPr lang="en-US" dirty="0"/>
          </a:p>
        </p:txBody>
      </p:sp>
      <p:sp>
        <p:nvSpPr>
          <p:cNvPr id="16" name="TextBox 15">
            <a:extLst>
              <a:ext uri="{FF2B5EF4-FFF2-40B4-BE49-F238E27FC236}">
                <a16:creationId xmlns:a16="http://schemas.microsoft.com/office/drawing/2014/main" id="{4E996327-03C2-E6FB-EC6F-4467F2C1C952}"/>
              </a:ext>
            </a:extLst>
          </p:cNvPr>
          <p:cNvSpPr txBox="1"/>
          <p:nvPr/>
        </p:nvSpPr>
        <p:spPr>
          <a:xfrm>
            <a:off x="4359728" y="612844"/>
            <a:ext cx="7629073" cy="5447645"/>
          </a:xfrm>
          <a:prstGeom prst="rect">
            <a:avLst/>
          </a:prstGeom>
          <a:noFill/>
        </p:spPr>
        <p:txBody>
          <a:bodyPr wrap="square" rtlCol="0">
            <a:spAutoFit/>
          </a:bodyPr>
          <a:lstStyle/>
          <a:p>
            <a:pPr algn="just"/>
            <a:r>
              <a:rPr lang="en-IE" sz="3600" b="1" dirty="0">
                <a:solidFill>
                  <a:srgbClr val="7ABB57"/>
                </a:solidFill>
                <a:latin typeface="Calibri" panose="020F0502020204030204" pitchFamily="34" charset="0"/>
                <a:ea typeface="Calibri" panose="020F0502020204030204" pitchFamily="34" charset="0"/>
                <a:cs typeface="Calibri" panose="020F0502020204030204" pitchFamily="34" charset="0"/>
              </a:rPr>
              <a:t>Küchenchef Sham </a:t>
            </a:r>
            <a:r>
              <a:rPr lang="en-IE" sz="3600" b="1" dirty="0" err="1">
                <a:solidFill>
                  <a:srgbClr val="7ABB57"/>
                </a:solidFill>
                <a:latin typeface="Calibri" panose="020F0502020204030204" pitchFamily="34" charset="0"/>
                <a:ea typeface="Calibri" panose="020F0502020204030204" pitchFamily="34" charset="0"/>
                <a:cs typeface="Calibri" panose="020F0502020204030204" pitchFamily="34" charset="0"/>
              </a:rPr>
              <a:t>Hanifa</a:t>
            </a:r>
            <a:endParaRPr lang="en-IE" sz="3600" b="1" dirty="0">
              <a:solidFill>
                <a:srgbClr val="7ABB57"/>
              </a:solidFill>
              <a:latin typeface="Calibri" panose="020F0502020204030204" pitchFamily="34" charset="0"/>
              <a:ea typeface="Calibri" panose="020F0502020204030204" pitchFamily="34" charset="0"/>
              <a:cs typeface="Calibri" panose="020F0502020204030204" pitchFamily="34" charset="0"/>
            </a:endParaRPr>
          </a:p>
          <a:p>
            <a:pPr algn="just"/>
            <a:endParaRPr lang="en-IE" sz="2400" b="1" dirty="0">
              <a:solidFill>
                <a:srgbClr val="0C2D45"/>
              </a:solidFill>
              <a:latin typeface="Calibri" panose="020F0502020204030204" pitchFamily="34" charset="0"/>
              <a:ea typeface="Calibri" panose="020F0502020204030204" pitchFamily="34" charset="0"/>
              <a:cs typeface="Calibri" panose="020F0502020204030204" pitchFamily="34" charset="0"/>
            </a:endParaRPr>
          </a:p>
          <a:p>
            <a:pPr algn="just"/>
            <a:r>
              <a:rPr lang="en-GB" sz="2400" dirty="0">
                <a:solidFill>
                  <a:srgbClr val="0C2D45"/>
                </a:solidFill>
                <a:latin typeface="Calibri" panose="020F0502020204030204" pitchFamily="34" charset="0"/>
                <a:ea typeface="Calibri" panose="020F0502020204030204" pitchFamily="34" charset="0"/>
                <a:cs typeface="Calibri" panose="020F0502020204030204" pitchFamily="34" charset="0"/>
              </a:rPr>
              <a:t>Vor 20 Jahren kam Küchenchef Sham </a:t>
            </a:r>
            <a:r>
              <a:rPr lang="en-GB" sz="2400" dirty="0" err="1">
                <a:solidFill>
                  <a:srgbClr val="0C2D45"/>
                </a:solidFill>
                <a:latin typeface="Calibri" panose="020F0502020204030204" pitchFamily="34" charset="0"/>
                <a:ea typeface="Calibri" panose="020F0502020204030204" pitchFamily="34" charset="0"/>
                <a:cs typeface="Calibri" panose="020F0502020204030204" pitchFamily="34" charset="0"/>
              </a:rPr>
              <a:t>Hanifa </a:t>
            </a:r>
            <a:r>
              <a:rPr lang="en-GB" sz="2400" dirty="0">
                <a:solidFill>
                  <a:srgbClr val="0C2D45"/>
                </a:solidFill>
                <a:latin typeface="Calibri" panose="020F0502020204030204" pitchFamily="34" charset="0"/>
                <a:ea typeface="Calibri" panose="020F0502020204030204" pitchFamily="34" charset="0"/>
                <a:cs typeface="Calibri" panose="020F0502020204030204" pitchFamily="34" charset="0"/>
              </a:rPr>
              <a:t>aus Malaysia nach Irland. Er lernte das Kochen von seiner Großmutter und begann, inspiriert von ihr, seine kulinarische Karriere. Er arbeitete sich vom Küchenportier zum Chefkoch hoch. Sham zog 2008 nach Leitrim. Er träumte davon, ein eigenes Restaurant </a:t>
            </a:r>
            <a:r>
              <a:rPr lang="en-GB" sz="2400" dirty="0" err="1">
                <a:solidFill>
                  <a:srgbClr val="0C2D45"/>
                </a:solidFill>
                <a:latin typeface="Calibri" panose="020F0502020204030204" pitchFamily="34" charset="0"/>
                <a:ea typeface="Calibri" panose="020F0502020204030204" pitchFamily="34" charset="0"/>
                <a:cs typeface="Calibri" panose="020F0502020204030204" pitchFamily="34" charset="0"/>
              </a:rPr>
              <a:t>zu</a:t>
            </a:r>
            <a:r>
              <a:rPr lang="en-GB" sz="2400" dirty="0">
                <a:solidFill>
                  <a:srgbClr val="0C2D45"/>
                </a:solidFill>
                <a:latin typeface="Calibri" panose="020F0502020204030204" pitchFamily="34" charset="0"/>
                <a:ea typeface="Calibri" panose="020F0502020204030204" pitchFamily="34" charset="0"/>
                <a:cs typeface="Calibri" panose="020F0502020204030204" pitchFamily="34" charset="0"/>
              </a:rPr>
              <a:t> </a:t>
            </a:r>
            <a:r>
              <a:rPr lang="en-GB" sz="2400" dirty="0" err="1">
                <a:solidFill>
                  <a:srgbClr val="0C2D45"/>
                </a:solidFill>
                <a:latin typeface="Calibri" panose="020F0502020204030204" pitchFamily="34" charset="0"/>
                <a:ea typeface="Calibri" panose="020F0502020204030204" pitchFamily="34" charset="0"/>
                <a:cs typeface="Calibri" panose="020F0502020204030204" pitchFamily="34" charset="0"/>
              </a:rPr>
              <a:t>besitzen</a:t>
            </a:r>
            <a:r>
              <a:rPr lang="en-GB" sz="2400" dirty="0">
                <a:solidFill>
                  <a:srgbClr val="0C2D45"/>
                </a:solidFill>
                <a:latin typeface="Calibri" panose="020F0502020204030204" pitchFamily="34" charset="0"/>
                <a:ea typeface="Calibri" panose="020F0502020204030204" pitchFamily="34" charset="0"/>
                <a:cs typeface="Calibri" panose="020F0502020204030204" pitchFamily="34" charset="0"/>
              </a:rPr>
              <a:t> und erfüllte sich diesen Traum mit dem gefeierten The Cottage Restaurant. Inzwischen besitzt er einige weitere Restaurants und eine Saucenlinie. Er glaubt daran, dass man aus Herausforderungen lernen kann und dass man mit seiner </a:t>
            </a:r>
            <a:r>
              <a:rPr lang="en-GB" sz="2400" b="1" dirty="0">
                <a:solidFill>
                  <a:srgbClr val="0C2D45"/>
                </a:solidFill>
                <a:latin typeface="Calibri" panose="020F0502020204030204" pitchFamily="34" charset="0"/>
                <a:ea typeface="Calibri" panose="020F0502020204030204" pitchFamily="34" charset="0"/>
                <a:cs typeface="Calibri" panose="020F0502020204030204" pitchFamily="34" charset="0"/>
              </a:rPr>
              <a:t>Authentizität </a:t>
            </a:r>
            <a:r>
              <a:rPr lang="en-GB" sz="2400" dirty="0">
                <a:solidFill>
                  <a:srgbClr val="0C2D45"/>
                </a:solidFill>
                <a:latin typeface="Calibri" panose="020F0502020204030204" pitchFamily="34" charset="0"/>
                <a:ea typeface="Calibri" panose="020F0502020204030204" pitchFamily="34" charset="0"/>
                <a:cs typeface="Calibri" panose="020F0502020204030204" pitchFamily="34" charset="0"/>
              </a:rPr>
              <a:t>seine Träume verwirklichen kann. Auch so </a:t>
            </a:r>
            <a:r>
              <a:rPr lang="en-GB" sz="2400" dirty="0" err="1">
                <a:solidFill>
                  <a:srgbClr val="0C2D45"/>
                </a:solidFill>
                <a:latin typeface="Calibri" panose="020F0502020204030204" pitchFamily="34" charset="0"/>
                <a:ea typeface="Calibri" panose="020F0502020204030204" pitchFamily="34" charset="0"/>
                <a:cs typeface="Calibri" panose="020F0502020204030204" pitchFamily="34" charset="0"/>
              </a:rPr>
              <a:t>kann</a:t>
            </a:r>
            <a:r>
              <a:rPr lang="en-GB" sz="2400" dirty="0">
                <a:solidFill>
                  <a:srgbClr val="0C2D45"/>
                </a:solidFill>
                <a:latin typeface="Calibri" panose="020F0502020204030204" pitchFamily="34" charset="0"/>
                <a:ea typeface="Calibri" panose="020F0502020204030204" pitchFamily="34" charset="0"/>
                <a:cs typeface="Calibri" panose="020F0502020204030204" pitchFamily="34" charset="0"/>
              </a:rPr>
              <a:t> </a:t>
            </a:r>
            <a:r>
              <a:rPr lang="en-GB" sz="2400" dirty="0" err="1">
                <a:solidFill>
                  <a:srgbClr val="0C2D45"/>
                </a:solidFill>
                <a:latin typeface="Calibri" panose="020F0502020204030204" pitchFamily="34" charset="0"/>
                <a:ea typeface="Calibri" panose="020F0502020204030204" pitchFamily="34" charset="0"/>
                <a:cs typeface="Calibri" panose="020F0502020204030204" pitchFamily="34" charset="0"/>
              </a:rPr>
              <a:t>Resilienz</a:t>
            </a:r>
            <a:r>
              <a:rPr lang="en-GB" sz="2400" dirty="0">
                <a:solidFill>
                  <a:srgbClr val="0C2D45"/>
                </a:solidFill>
                <a:latin typeface="Calibri" panose="020F0502020204030204" pitchFamily="34" charset="0"/>
                <a:ea typeface="Calibri" panose="020F0502020204030204" pitchFamily="34" charset="0"/>
                <a:cs typeface="Calibri" panose="020F0502020204030204" pitchFamily="34" charset="0"/>
              </a:rPr>
              <a:t> </a:t>
            </a:r>
            <a:r>
              <a:rPr lang="en-GB" sz="2400" dirty="0" err="1">
                <a:solidFill>
                  <a:srgbClr val="0C2D45"/>
                </a:solidFill>
                <a:latin typeface="Calibri" panose="020F0502020204030204" pitchFamily="34" charset="0"/>
                <a:ea typeface="Calibri" panose="020F0502020204030204" pitchFamily="34" charset="0"/>
                <a:cs typeface="Calibri" panose="020F0502020204030204" pitchFamily="34" charset="0"/>
              </a:rPr>
              <a:t>aussehen</a:t>
            </a:r>
            <a:r>
              <a:rPr lang="en-GB" sz="2400" dirty="0">
                <a:solidFill>
                  <a:srgbClr val="0C2D45"/>
                </a:solidFill>
                <a:latin typeface="Calibri" panose="020F0502020204030204" pitchFamily="34" charset="0"/>
                <a:ea typeface="Calibri" panose="020F0502020204030204" pitchFamily="34" charset="0"/>
                <a:cs typeface="Calibri" panose="020F0502020204030204" pitchFamily="34" charset="0"/>
              </a:rPr>
              <a:t>!</a:t>
            </a:r>
            <a:endParaRPr lang="en-IE" sz="2400" dirty="0">
              <a:solidFill>
                <a:srgbClr val="0C2D45"/>
              </a:solidFill>
              <a:latin typeface="Calibri" panose="020F0502020204030204" pitchFamily="34" charset="0"/>
              <a:ea typeface="Calibri" panose="020F0502020204030204" pitchFamily="34" charset="0"/>
              <a:cs typeface="Calibri" panose="020F0502020204030204" pitchFamily="34" charset="0"/>
            </a:endParaRPr>
          </a:p>
          <a:p>
            <a:pPr algn="just"/>
            <a:r>
              <a:rPr lang="en-IE" sz="2400" dirty="0">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Placeholder 9" descr="A person wearing an apron&#10;&#10;Description automatically generated">
            <a:extLst>
              <a:ext uri="{FF2B5EF4-FFF2-40B4-BE49-F238E27FC236}">
                <a16:creationId xmlns:a16="http://schemas.microsoft.com/office/drawing/2014/main" id="{8D569EC9-C010-499F-A167-B0FCE158FFC9}"/>
              </a:ext>
            </a:extLst>
          </p:cNvPr>
          <p:cNvPicPr>
            <a:picLocks noChangeAspect="1"/>
          </p:cNvPicPr>
          <p:nvPr/>
        </p:nvPicPr>
        <p:blipFill>
          <a:blip r:embed="rId2" cstate="email">
            <a:extLst>
              <a:ext uri="{28A0092B-C50C-407E-A947-70E740481C1C}">
                <a14:useLocalDpi xmlns:a14="http://schemas.microsoft.com/office/drawing/2010/main"/>
              </a:ext>
            </a:extLst>
          </a:blip>
          <a:srcRect l="33979" r="33979"/>
          <a:stretch>
            <a:fillRect/>
          </a:stretch>
        </p:blipFill>
        <p:spPr>
          <a:xfrm>
            <a:off x="415637" y="0"/>
            <a:ext cx="3117272" cy="6484742"/>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solidFill>
            <a:schemeClr val="bg1">
              <a:lumMod val="85000"/>
            </a:schemeClr>
          </a:solidFill>
        </p:spPr>
      </p:pic>
      <p:pic>
        <p:nvPicPr>
          <p:cNvPr id="7" name="Picture 3" descr="A black and white sign with white text&#10;&#10;Description automatically generated">
            <a:extLst>
              <a:ext uri="{FF2B5EF4-FFF2-40B4-BE49-F238E27FC236}">
                <a16:creationId xmlns:a16="http://schemas.microsoft.com/office/drawing/2014/main" id="{DBB46C2B-4364-4BB4-84A7-70AFE009F2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9712" y="4871310"/>
            <a:ext cx="1930402" cy="1809375"/>
          </a:xfrm>
          <a:prstGeom prst="rect">
            <a:avLst/>
          </a:prstGeom>
        </p:spPr>
      </p:pic>
    </p:spTree>
    <p:extLst>
      <p:ext uri="{BB962C8B-B14F-4D97-AF65-F5344CB8AC3E}">
        <p14:creationId xmlns:p14="http://schemas.microsoft.com/office/powerpoint/2010/main" val="2696335786"/>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Magazine layout</Template>
  <TotalTime>1</TotalTime>
  <Words>4633</Words>
  <Application>Microsoft Office PowerPoint</Application>
  <PresentationFormat>Widescreen</PresentationFormat>
  <Paragraphs>318</Paragraphs>
  <Slides>50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Montserrat</vt:lpstr>
      <vt:lpstr>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keywords>, docId:C6BA0BD43AA7B85384CCAA61901EEB44</cp:keywords>
  <cp:lastModifiedBy>aine hamill</cp:lastModifiedBy>
  <cp:revision>435</cp:revision>
  <dcterms:created xsi:type="dcterms:W3CDTF">2021-06-15T11:45:52Z</dcterms:created>
  <dcterms:modified xsi:type="dcterms:W3CDTF">2024-08-02T09:25:52Z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