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Lst>
  <p:notesMasterIdLst>
    <p:notesMasterId r:id="rId82"/>
  </p:notesMasterIdLst>
  <p:handoutMasterIdLst>
    <p:handoutMasterId r:id="rId83"/>
  </p:handoutMasterIdLst>
  <p:sldIdLst>
    <p:sldId id="690" r:id="rId5"/>
    <p:sldId id="681" r:id="rId6"/>
    <p:sldId id="682" r:id="rId7"/>
    <p:sldId id="678" r:id="rId8"/>
    <p:sldId id="4848" r:id="rId9"/>
    <p:sldId id="4868" r:id="rId10"/>
    <p:sldId id="4847" r:id="rId11"/>
    <p:sldId id="4853" r:id="rId12"/>
    <p:sldId id="687" r:id="rId13"/>
    <p:sldId id="709" r:id="rId14"/>
    <p:sldId id="710" r:id="rId15"/>
    <p:sldId id="689" r:id="rId16"/>
    <p:sldId id="702" r:id="rId17"/>
    <p:sldId id="703" r:id="rId18"/>
    <p:sldId id="704" r:id="rId19"/>
    <p:sldId id="4869" r:id="rId20"/>
    <p:sldId id="705" r:id="rId21"/>
    <p:sldId id="4818" r:id="rId22"/>
    <p:sldId id="4819" r:id="rId23"/>
    <p:sldId id="4820" r:id="rId24"/>
    <p:sldId id="4822" r:id="rId25"/>
    <p:sldId id="4821" r:id="rId26"/>
    <p:sldId id="4825" r:id="rId27"/>
    <p:sldId id="4826" r:id="rId28"/>
    <p:sldId id="4845" r:id="rId29"/>
    <p:sldId id="4824" r:id="rId30"/>
    <p:sldId id="4872" r:id="rId31"/>
    <p:sldId id="4862" r:id="rId32"/>
    <p:sldId id="4873" r:id="rId33"/>
    <p:sldId id="4874" r:id="rId34"/>
    <p:sldId id="4875" r:id="rId35"/>
    <p:sldId id="4876" r:id="rId36"/>
    <p:sldId id="4863" r:id="rId37"/>
    <p:sldId id="4851" r:id="rId38"/>
    <p:sldId id="4864" r:id="rId39"/>
    <p:sldId id="4885" r:id="rId40"/>
    <p:sldId id="4886" r:id="rId41"/>
    <p:sldId id="4887" r:id="rId42"/>
    <p:sldId id="4888" r:id="rId43"/>
    <p:sldId id="4889" r:id="rId44"/>
    <p:sldId id="4890" r:id="rId45"/>
    <p:sldId id="4891" r:id="rId46"/>
    <p:sldId id="4892" r:id="rId47"/>
    <p:sldId id="4883" r:id="rId48"/>
    <p:sldId id="4877" r:id="rId49"/>
    <p:sldId id="4884" r:id="rId50"/>
    <p:sldId id="4878" r:id="rId51"/>
    <p:sldId id="4879" r:id="rId52"/>
    <p:sldId id="4880" r:id="rId53"/>
    <p:sldId id="4881" r:id="rId54"/>
    <p:sldId id="4827" r:id="rId55"/>
    <p:sldId id="4828" r:id="rId56"/>
    <p:sldId id="4829" r:id="rId57"/>
    <p:sldId id="4833" r:id="rId58"/>
    <p:sldId id="4832" r:id="rId59"/>
    <p:sldId id="4834" r:id="rId60"/>
    <p:sldId id="4835" r:id="rId61"/>
    <p:sldId id="4871" r:id="rId62"/>
    <p:sldId id="4837" r:id="rId63"/>
    <p:sldId id="4867" r:id="rId64"/>
    <p:sldId id="4838" r:id="rId65"/>
    <p:sldId id="4839" r:id="rId66"/>
    <p:sldId id="4840" r:id="rId67"/>
    <p:sldId id="4841" r:id="rId68"/>
    <p:sldId id="4842" r:id="rId69"/>
    <p:sldId id="4843" r:id="rId70"/>
    <p:sldId id="4844" r:id="rId71"/>
    <p:sldId id="677" r:id="rId72"/>
    <p:sldId id="706" r:id="rId73"/>
    <p:sldId id="712" r:id="rId74"/>
    <p:sldId id="708" r:id="rId75"/>
    <p:sldId id="707" r:id="rId76"/>
    <p:sldId id="713" r:id="rId77"/>
    <p:sldId id="4831" r:id="rId78"/>
    <p:sldId id="716" r:id="rId79"/>
    <p:sldId id="717" r:id="rId80"/>
    <p:sldId id="715" r:id="rId81"/>
  </p:sldIdLst>
  <p:sldSz cx="12192000" cy="6858000"/>
  <p:notesSz cx="6858000" cy="9144000"/>
  <p:defaultTex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Elaine Voigt" initials="EV" lastIdx="14" clrIdx="0">
    <p:extLst>
      <p:ext uri="{19B8F6BF-5375-455C-9EA6-DF929625EA0E}">
        <p15:presenceInfo xmlns:p15="http://schemas.microsoft.com/office/powerpoint/2012/main" userId="93d85093fdedce0d"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C2D45"/>
    <a:srgbClr val="87B14E"/>
    <a:srgbClr val="915F9E"/>
    <a:srgbClr val="E97924"/>
    <a:srgbClr val="A4C479"/>
    <a:srgbClr val="7ABB57"/>
    <a:srgbClr val="D2CFC5"/>
    <a:srgbClr val="7654A2"/>
    <a:srgbClr val="B79974"/>
    <a:srgbClr val="305C6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ittlere Formatvorlage 2 - Akz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ittlere Formatvorlage 2 - Akz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ittlere Formatvorlage 2 - Akz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185" autoAdjust="0"/>
    <p:restoredTop sz="92832" autoAdjust="0"/>
  </p:normalViewPr>
  <p:slideViewPr>
    <p:cSldViewPr snapToGrid="0" snapToObjects="1">
      <p:cViewPr varScale="1">
        <p:scale>
          <a:sx n="59" d="100"/>
          <a:sy n="59" d="100"/>
        </p:scale>
        <p:origin x="1108" y="196"/>
      </p:cViewPr>
      <p:guideLst/>
    </p:cSldViewPr>
  </p:slideViewPr>
  <p:notesTextViewPr>
    <p:cViewPr>
      <p:scale>
        <a:sx n="1" d="1"/>
        <a:sy n="1" d="1"/>
      </p:scale>
      <p:origin x="0" y="0"/>
    </p:cViewPr>
  </p:notesTextViewPr>
  <p:sorterViewPr>
    <p:cViewPr>
      <p:scale>
        <a:sx n="46" d="100"/>
        <a:sy n="46" d="100"/>
      </p:scale>
      <p:origin x="0" y="0"/>
    </p:cViewPr>
  </p:sorterViewPr>
  <p:notesViewPr>
    <p:cSldViewPr snapToGrid="0" snapToObjects="1" showGuides="1">
      <p:cViewPr varScale="1">
        <p:scale>
          <a:sx n="70" d="100"/>
          <a:sy n="70" d="100"/>
        </p:scale>
        <p:origin x="3392" y="192"/>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slide" Target="slides/slide59.xml"/><Relationship Id="rId68" Type="http://schemas.openxmlformats.org/officeDocument/2006/relationships/slide" Target="slides/slide64.xml"/><Relationship Id="rId76" Type="http://schemas.openxmlformats.org/officeDocument/2006/relationships/slide" Target="slides/slide72.xml"/><Relationship Id="rId84" Type="http://schemas.openxmlformats.org/officeDocument/2006/relationships/commentAuthors" Target="commentAuthors.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slide" Target="slides/slide70.xml"/><Relationship Id="rId79" Type="http://schemas.openxmlformats.org/officeDocument/2006/relationships/slide" Target="slides/slide75.xml"/><Relationship Id="rId87" Type="http://schemas.openxmlformats.org/officeDocument/2006/relationships/theme" Target="theme/theme1.xml"/><Relationship Id="rId5" Type="http://schemas.openxmlformats.org/officeDocument/2006/relationships/slide" Target="slides/slide1.xml"/><Relationship Id="rId61" Type="http://schemas.openxmlformats.org/officeDocument/2006/relationships/slide" Target="slides/slide57.xml"/><Relationship Id="rId82" Type="http://schemas.openxmlformats.org/officeDocument/2006/relationships/notesMaster" Target="notesMasters/notesMaster1.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slide" Target="slides/slide73.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presProps" Target="presProp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handoutMaster" Target="handoutMasters/handoutMaster1.xml"/><Relationship Id="rId88"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viewProps" Target="viewProps.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spcFirstLastPara="1" vertOverflow="ellipsis" vert="horz" wrap="square" anchor="ctr" anchorCtr="1"/>
          <a:lstStyle/>
          <a:p>
            <a:pPr>
              <a:defRPr sz="1862" b="0" i="0" u="none" strike="noStrike" kern="1200" spc="0" baseline="0">
                <a:solidFill>
                  <a:srgbClr val="595A59"/>
                </a:solidFill>
                <a:latin typeface="Calibri" panose="020F0502020204030204" pitchFamily="34" charset="0"/>
                <a:ea typeface="+mn-ea"/>
                <a:cs typeface="Calibri" panose="020F0502020204030204" pitchFamily="34" charset="0"/>
              </a:defRPr>
            </a:pPr>
            <a:r>
              <a:rPr lang="de-DE" b="1" dirty="0">
                <a:solidFill>
                  <a:srgbClr val="915F9E"/>
                </a:solidFill>
                <a:latin typeface="Calibri" panose="020F0502020204030204" pitchFamily="34" charset="0"/>
                <a:cs typeface="Calibri" panose="020F0502020204030204" pitchFamily="34" charset="0"/>
              </a:rPr>
              <a:t>Entwicklung der Liquidität</a:t>
            </a:r>
          </a:p>
        </c:rich>
      </c:tx>
      <c:overlay val="0"/>
      <c:spPr>
        <a:noFill/>
        <a:ln>
          <a:noFill/>
        </a:ln>
        <a:effectLst/>
      </c:spPr>
      <c:txPr>
        <a:bodyPr rot="0" spcFirstLastPara="1" vertOverflow="ellipsis" vert="horz" wrap="square" anchor="ctr" anchorCtr="1"/>
        <a:lstStyle/>
        <a:p>
          <a:pPr>
            <a:defRPr sz="1862" b="0" i="0" u="none" strike="noStrike" kern="1200" spc="0" baseline="0">
              <a:solidFill>
                <a:srgbClr val="595A59"/>
              </a:solidFill>
              <a:latin typeface="Calibri" panose="020F0502020204030204" pitchFamily="34" charset="0"/>
              <a:ea typeface="+mn-ea"/>
              <a:cs typeface="Calibri" panose="020F0502020204030204" pitchFamily="34" charset="0"/>
            </a:defRPr>
          </a:pPr>
          <a:endParaRPr lang="en-US"/>
        </a:p>
      </c:txPr>
    </c:title>
    <c:autoTitleDeleted val="0"/>
    <c:plotArea>
      <c:layout/>
      <c:barChart>
        <c:barDir val="col"/>
        <c:grouping val="clustered"/>
        <c:varyColors val="0"/>
        <c:ser>
          <c:idx val="1"/>
          <c:order val="1"/>
          <c:tx>
            <c:strRef>
              <c:f>Tabelle1!$C$1</c:f>
              <c:strCache>
                <c:ptCount val="1"/>
                <c:pt idx="0">
                  <c:v>Einnahmen</c:v>
                </c:pt>
              </c:strCache>
            </c:strRef>
          </c:tx>
          <c:spPr>
            <a:solidFill>
              <a:schemeClr val="accent2"/>
            </a:solidFill>
            <a:ln>
              <a:noFill/>
            </a:ln>
            <a:effectLst/>
          </c:spPr>
          <c:invertIfNegative val="0"/>
          <c:cat>
            <c:strRef>
              <c:f>Tabelle1!$A$2:$A$14</c:f>
              <c:strCache>
                <c:ptCount val="13"/>
                <c:pt idx="0">
                  <c:v>Status Quo</c:v>
                </c:pt>
                <c:pt idx="1">
                  <c:v>Monat 1</c:v>
                </c:pt>
                <c:pt idx="2">
                  <c:v>Monat 2</c:v>
                </c:pt>
                <c:pt idx="3">
                  <c:v>Monat 3</c:v>
                </c:pt>
                <c:pt idx="4">
                  <c:v>Monat 4</c:v>
                </c:pt>
                <c:pt idx="5">
                  <c:v>Monat 5</c:v>
                </c:pt>
                <c:pt idx="6">
                  <c:v>Monat 6</c:v>
                </c:pt>
                <c:pt idx="7">
                  <c:v>Monat 7</c:v>
                </c:pt>
                <c:pt idx="8">
                  <c:v>Monat 8</c:v>
                </c:pt>
                <c:pt idx="9">
                  <c:v>Monat 9</c:v>
                </c:pt>
                <c:pt idx="10">
                  <c:v>Monat 10</c:v>
                </c:pt>
                <c:pt idx="11">
                  <c:v>Monat 11</c:v>
                </c:pt>
                <c:pt idx="12">
                  <c:v>Monat 12</c:v>
                </c:pt>
              </c:strCache>
            </c:strRef>
          </c:cat>
          <c:val>
            <c:numRef>
              <c:f>Tabelle1!$C$2:$C$14</c:f>
              <c:numCache>
                <c:formatCode>General</c:formatCode>
                <c:ptCount val="13"/>
                <c:pt idx="0">
                  <c:v>0</c:v>
                </c:pt>
                <c:pt idx="1">
                  <c:v>100</c:v>
                </c:pt>
                <c:pt idx="2">
                  <c:v>90</c:v>
                </c:pt>
                <c:pt idx="3">
                  <c:v>60</c:v>
                </c:pt>
                <c:pt idx="4">
                  <c:v>20</c:v>
                </c:pt>
                <c:pt idx="5">
                  <c:v>20</c:v>
                </c:pt>
                <c:pt idx="6">
                  <c:v>20</c:v>
                </c:pt>
                <c:pt idx="7">
                  <c:v>60</c:v>
                </c:pt>
                <c:pt idx="8">
                  <c:v>30</c:v>
                </c:pt>
                <c:pt idx="9">
                  <c:v>70</c:v>
                </c:pt>
                <c:pt idx="10">
                  <c:v>70</c:v>
                </c:pt>
                <c:pt idx="11">
                  <c:v>80</c:v>
                </c:pt>
                <c:pt idx="12">
                  <c:v>100</c:v>
                </c:pt>
              </c:numCache>
            </c:numRef>
          </c:val>
          <c:extLst>
            <c:ext xmlns:c16="http://schemas.microsoft.com/office/drawing/2014/chart" uri="{C3380CC4-5D6E-409C-BE32-E72D297353CC}">
              <c16:uniqueId val="{00000000-E9F0-449A-8B18-E413B8564274}"/>
            </c:ext>
          </c:extLst>
        </c:ser>
        <c:ser>
          <c:idx val="2"/>
          <c:order val="2"/>
          <c:tx>
            <c:strRef>
              <c:f>Tabelle1!$D$1</c:f>
              <c:strCache>
                <c:ptCount val="1"/>
                <c:pt idx="0">
                  <c:v>Ausgaben</c:v>
                </c:pt>
              </c:strCache>
            </c:strRef>
          </c:tx>
          <c:spPr>
            <a:solidFill>
              <a:schemeClr val="accent2">
                <a:tint val="65000"/>
              </a:schemeClr>
            </a:solidFill>
            <a:ln>
              <a:noFill/>
            </a:ln>
            <a:effectLst/>
          </c:spPr>
          <c:invertIfNegative val="0"/>
          <c:cat>
            <c:strRef>
              <c:f>Tabelle1!$A$2:$A$14</c:f>
              <c:strCache>
                <c:ptCount val="13"/>
                <c:pt idx="0">
                  <c:v>Status Quo</c:v>
                </c:pt>
                <c:pt idx="1">
                  <c:v>Monat 1</c:v>
                </c:pt>
                <c:pt idx="2">
                  <c:v>Monat 2</c:v>
                </c:pt>
                <c:pt idx="3">
                  <c:v>Monat 3</c:v>
                </c:pt>
                <c:pt idx="4">
                  <c:v>Monat 4</c:v>
                </c:pt>
                <c:pt idx="5">
                  <c:v>Monat 5</c:v>
                </c:pt>
                <c:pt idx="6">
                  <c:v>Monat 6</c:v>
                </c:pt>
                <c:pt idx="7">
                  <c:v>Monat 7</c:v>
                </c:pt>
                <c:pt idx="8">
                  <c:v>Monat 8</c:v>
                </c:pt>
                <c:pt idx="9">
                  <c:v>Monat 9</c:v>
                </c:pt>
                <c:pt idx="10">
                  <c:v>Monat 10</c:v>
                </c:pt>
                <c:pt idx="11">
                  <c:v>Monat 11</c:v>
                </c:pt>
                <c:pt idx="12">
                  <c:v>Monat 12</c:v>
                </c:pt>
              </c:strCache>
            </c:strRef>
          </c:cat>
          <c:val>
            <c:numRef>
              <c:f>Tabelle1!$D$2:$D$14</c:f>
              <c:numCache>
                <c:formatCode>General</c:formatCode>
                <c:ptCount val="13"/>
                <c:pt idx="0">
                  <c:v>0</c:v>
                </c:pt>
                <c:pt idx="1">
                  <c:v>67</c:v>
                </c:pt>
                <c:pt idx="2">
                  <c:v>62</c:v>
                </c:pt>
                <c:pt idx="3">
                  <c:v>47</c:v>
                </c:pt>
                <c:pt idx="4">
                  <c:v>27</c:v>
                </c:pt>
                <c:pt idx="5">
                  <c:v>27</c:v>
                </c:pt>
                <c:pt idx="6">
                  <c:v>122</c:v>
                </c:pt>
                <c:pt idx="7">
                  <c:v>47</c:v>
                </c:pt>
                <c:pt idx="8">
                  <c:v>32</c:v>
                </c:pt>
                <c:pt idx="9">
                  <c:v>52</c:v>
                </c:pt>
                <c:pt idx="10">
                  <c:v>52</c:v>
                </c:pt>
                <c:pt idx="11">
                  <c:v>57</c:v>
                </c:pt>
                <c:pt idx="12">
                  <c:v>67</c:v>
                </c:pt>
              </c:numCache>
            </c:numRef>
          </c:val>
          <c:extLst>
            <c:ext xmlns:c16="http://schemas.microsoft.com/office/drawing/2014/chart" uri="{C3380CC4-5D6E-409C-BE32-E72D297353CC}">
              <c16:uniqueId val="{00000001-E9F0-449A-8B18-E413B8564274}"/>
            </c:ext>
          </c:extLst>
        </c:ser>
        <c:dLbls>
          <c:showLegendKey val="0"/>
          <c:showVal val="0"/>
          <c:showCatName val="0"/>
          <c:showSerName val="0"/>
          <c:showPercent val="0"/>
          <c:showBubbleSize val="0"/>
        </c:dLbls>
        <c:gapWidth val="219"/>
        <c:axId val="1408063359"/>
        <c:axId val="1408060031"/>
      </c:barChart>
      <c:lineChart>
        <c:grouping val="standard"/>
        <c:varyColors val="0"/>
        <c:ser>
          <c:idx val="0"/>
          <c:order val="0"/>
          <c:tx>
            <c:strRef>
              <c:f>Tabelle1!$B$1</c:f>
              <c:strCache>
                <c:ptCount val="1"/>
                <c:pt idx="0">
                  <c:v>Liquidität Periodenende</c:v>
                </c:pt>
              </c:strCache>
            </c:strRef>
          </c:tx>
          <c:spPr>
            <a:ln w="28575" cap="rnd">
              <a:solidFill>
                <a:schemeClr val="accent2">
                  <a:shade val="65000"/>
                </a:schemeClr>
              </a:solidFill>
              <a:round/>
            </a:ln>
            <a:effectLst/>
          </c:spPr>
          <c:marker>
            <c:symbol val="none"/>
          </c:marker>
          <c:cat>
            <c:strRef>
              <c:f>Tabelle1!$A$2:$A$14</c:f>
              <c:strCache>
                <c:ptCount val="13"/>
                <c:pt idx="0">
                  <c:v>Status Quo</c:v>
                </c:pt>
                <c:pt idx="1">
                  <c:v>Monat 1</c:v>
                </c:pt>
                <c:pt idx="2">
                  <c:v>Monat 2</c:v>
                </c:pt>
                <c:pt idx="3">
                  <c:v>Monat 3</c:v>
                </c:pt>
                <c:pt idx="4">
                  <c:v>Monat 4</c:v>
                </c:pt>
                <c:pt idx="5">
                  <c:v>Monat 5</c:v>
                </c:pt>
                <c:pt idx="6">
                  <c:v>Monat 6</c:v>
                </c:pt>
                <c:pt idx="7">
                  <c:v>Monat 7</c:v>
                </c:pt>
                <c:pt idx="8">
                  <c:v>Monat 8</c:v>
                </c:pt>
                <c:pt idx="9">
                  <c:v>Monat 9</c:v>
                </c:pt>
                <c:pt idx="10">
                  <c:v>Monat 10</c:v>
                </c:pt>
                <c:pt idx="11">
                  <c:v>Monat 11</c:v>
                </c:pt>
                <c:pt idx="12">
                  <c:v>Monat 12</c:v>
                </c:pt>
              </c:strCache>
            </c:strRef>
          </c:cat>
          <c:val>
            <c:numRef>
              <c:f>Tabelle1!$B$2:$B$14</c:f>
              <c:numCache>
                <c:formatCode>General</c:formatCode>
                <c:ptCount val="13"/>
                <c:pt idx="0">
                  <c:v>100</c:v>
                </c:pt>
                <c:pt idx="1">
                  <c:v>133</c:v>
                </c:pt>
                <c:pt idx="2">
                  <c:v>161</c:v>
                </c:pt>
                <c:pt idx="3">
                  <c:v>174</c:v>
                </c:pt>
                <c:pt idx="4">
                  <c:v>167</c:v>
                </c:pt>
                <c:pt idx="5">
                  <c:v>160</c:v>
                </c:pt>
                <c:pt idx="6">
                  <c:v>58</c:v>
                </c:pt>
                <c:pt idx="7">
                  <c:v>71</c:v>
                </c:pt>
                <c:pt idx="8">
                  <c:v>101</c:v>
                </c:pt>
                <c:pt idx="9">
                  <c:v>119</c:v>
                </c:pt>
                <c:pt idx="10">
                  <c:v>137</c:v>
                </c:pt>
                <c:pt idx="11">
                  <c:v>160</c:v>
                </c:pt>
                <c:pt idx="12">
                  <c:v>193</c:v>
                </c:pt>
              </c:numCache>
            </c:numRef>
          </c:val>
          <c:smooth val="0"/>
          <c:extLst>
            <c:ext xmlns:c16="http://schemas.microsoft.com/office/drawing/2014/chart" uri="{C3380CC4-5D6E-409C-BE32-E72D297353CC}">
              <c16:uniqueId val="{00000002-E9F0-449A-8B18-E413B8564274}"/>
            </c:ext>
          </c:extLst>
        </c:ser>
        <c:dLbls>
          <c:showLegendKey val="0"/>
          <c:showVal val="0"/>
          <c:showCatName val="0"/>
          <c:showSerName val="0"/>
          <c:showPercent val="0"/>
          <c:showBubbleSize val="0"/>
        </c:dLbls>
        <c:marker val="1"/>
        <c:smooth val="0"/>
        <c:axId val="1408063359"/>
        <c:axId val="1408060031"/>
      </c:lineChart>
      <c:catAx>
        <c:axId val="140806335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en-US"/>
          </a:p>
        </c:txPr>
        <c:crossAx val="1408060031"/>
        <c:crosses val="autoZero"/>
        <c:auto val="1"/>
        <c:lblAlgn val="ctr"/>
        <c:lblOffset val="100"/>
        <c:noMultiLvlLbl val="0"/>
      </c:catAx>
      <c:valAx>
        <c:axId val="1408060031"/>
        <c:scaling>
          <c:orientation val="minMax"/>
        </c:scaling>
        <c:delete val="0"/>
        <c:axPos val="l"/>
        <c:majorGridlines>
          <c:spPr>
            <a:ln w="9525" cap="flat" cmpd="sng" algn="ctr">
              <a:solidFill>
                <a:srgbClr val="D7C6D8"/>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en-US"/>
          </a:p>
        </c:txPr>
        <c:crossAx val="140806335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rgbClr val="595A59"/>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withinLinear" id="15">
  <a:schemeClr val="accent2"/>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77E7518-D7D3-A342-B9A1-57B91EA8AD9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29238D92-CE55-1642-B171-5E9305F007A3}"/>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F378577-8B88-EE4C-8516-6703E5E700B5}" type="datetimeFigureOut">
              <a:rPr lang="en-US" smtClean="0"/>
              <a:t>8/2/2024</a:t>
            </a:fld>
            <a:endParaRPr lang="en-US" dirty="0"/>
          </a:p>
        </p:txBody>
      </p:sp>
      <p:sp>
        <p:nvSpPr>
          <p:cNvPr id="4" name="Footer Placeholder 3">
            <a:extLst>
              <a:ext uri="{FF2B5EF4-FFF2-40B4-BE49-F238E27FC236}">
                <a16:creationId xmlns:a16="http://schemas.microsoft.com/office/drawing/2014/main" id="{294DC253-90BB-9447-B456-77404052F1D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1E73BA3A-C6D1-EB41-8906-A8CC76B3C0A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ED09957D-E1A3-9D46-BB8D-8C509470EB58}" type="slidenum">
              <a:rPr lang="en-US" smtClean="0"/>
              <a:t>‹#›</a:t>
            </a:fld>
            <a:endParaRPr lang="en-US" dirty="0"/>
          </a:p>
        </p:txBody>
      </p:sp>
    </p:spTree>
    <p:extLst>
      <p:ext uri="{BB962C8B-B14F-4D97-AF65-F5344CB8AC3E}">
        <p14:creationId xmlns:p14="http://schemas.microsoft.com/office/powerpoint/2010/main" val="1528926450"/>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9E1DF58-7EE3-C448-983E-EBFA8BC3FAB5}" type="datetimeFigureOut">
              <a:rPr lang="en-US" smtClean="0"/>
              <a:t>8/2/2024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F75372A-F483-BF4C-A311-87AB670BD6E8}" type="slidenum">
              <a:rPr lang="en-US" smtClean="0"/>
              <a:t>‹#›</a:t>
            </a:fld>
            <a:endParaRPr lang="en-US" dirty="0"/>
          </a:p>
        </p:txBody>
      </p:sp>
    </p:spTree>
    <p:extLst>
      <p:ext uri="{BB962C8B-B14F-4D97-AF65-F5344CB8AC3E}">
        <p14:creationId xmlns:p14="http://schemas.microsoft.com/office/powerpoint/2010/main" val="1810596504"/>
      </p:ext>
    </p:extLst>
  </p:cSld>
  <p:clrMap bg1="lt1" tx1="dk1" bg2="lt2" tx2="dk2" accent1="accent1" accent2="accent2" accent3="accent3" accent4="accent4" accent5="accent5" accent6="accent6" hlink="hlink" folHlink="folHlink"/>
  <p:hf sldNum="0" hdr="0" ftr="0" dt="0"/>
  <p:notesStyle>
    <a:lvl1pPr marL="0" algn="l" defTabSz="875998" rtl="0" eaLnBrk="1" latinLnBrk="0" hangingPunct="1">
      <a:defRPr sz="1150" kern="1200">
        <a:solidFill>
          <a:schemeClr val="tx1"/>
        </a:solidFill>
        <a:latin typeface="+mn-lt"/>
        <a:ea typeface="+mn-ea"/>
        <a:cs typeface="+mn-cs"/>
      </a:defRPr>
    </a:lvl1pPr>
    <a:lvl2pPr marL="437999" algn="l" defTabSz="875998" rtl="0" eaLnBrk="1" latinLnBrk="0" hangingPunct="1">
      <a:defRPr sz="1150" kern="1200">
        <a:solidFill>
          <a:schemeClr val="tx1"/>
        </a:solidFill>
        <a:latin typeface="+mn-lt"/>
        <a:ea typeface="+mn-ea"/>
        <a:cs typeface="+mn-cs"/>
      </a:defRPr>
    </a:lvl2pPr>
    <a:lvl3pPr marL="875998" algn="l" defTabSz="875998" rtl="0" eaLnBrk="1" latinLnBrk="0" hangingPunct="1">
      <a:defRPr sz="1150" kern="1200">
        <a:solidFill>
          <a:schemeClr val="tx1"/>
        </a:solidFill>
        <a:latin typeface="+mn-lt"/>
        <a:ea typeface="+mn-ea"/>
        <a:cs typeface="+mn-cs"/>
      </a:defRPr>
    </a:lvl3pPr>
    <a:lvl4pPr marL="1313997" algn="l" defTabSz="875998" rtl="0" eaLnBrk="1" latinLnBrk="0" hangingPunct="1">
      <a:defRPr sz="1150" kern="1200">
        <a:solidFill>
          <a:schemeClr val="tx1"/>
        </a:solidFill>
        <a:latin typeface="+mn-lt"/>
        <a:ea typeface="+mn-ea"/>
        <a:cs typeface="+mn-cs"/>
      </a:defRPr>
    </a:lvl4pPr>
    <a:lvl5pPr marL="1751996" algn="l" defTabSz="875998" rtl="0" eaLnBrk="1" latinLnBrk="0" hangingPunct="1">
      <a:defRPr sz="1150" kern="1200">
        <a:solidFill>
          <a:schemeClr val="tx1"/>
        </a:solidFill>
        <a:latin typeface="+mn-lt"/>
        <a:ea typeface="+mn-ea"/>
        <a:cs typeface="+mn-cs"/>
      </a:defRPr>
    </a:lvl5pPr>
    <a:lvl6pPr marL="2189995" algn="l" defTabSz="875998" rtl="0" eaLnBrk="1" latinLnBrk="0" hangingPunct="1">
      <a:defRPr sz="1150" kern="1200">
        <a:solidFill>
          <a:schemeClr val="tx1"/>
        </a:solidFill>
        <a:latin typeface="+mn-lt"/>
        <a:ea typeface="+mn-ea"/>
        <a:cs typeface="+mn-cs"/>
      </a:defRPr>
    </a:lvl6pPr>
    <a:lvl7pPr marL="2627995" algn="l" defTabSz="875998" rtl="0" eaLnBrk="1" latinLnBrk="0" hangingPunct="1">
      <a:defRPr sz="1150" kern="1200">
        <a:solidFill>
          <a:schemeClr val="tx1"/>
        </a:solidFill>
        <a:latin typeface="+mn-lt"/>
        <a:ea typeface="+mn-ea"/>
        <a:cs typeface="+mn-cs"/>
      </a:defRPr>
    </a:lvl7pPr>
    <a:lvl8pPr marL="3065994" algn="l" defTabSz="875998" rtl="0" eaLnBrk="1" latinLnBrk="0" hangingPunct="1">
      <a:defRPr sz="1150" kern="1200">
        <a:solidFill>
          <a:schemeClr val="tx1"/>
        </a:solidFill>
        <a:latin typeface="+mn-lt"/>
        <a:ea typeface="+mn-ea"/>
        <a:cs typeface="+mn-cs"/>
      </a:defRPr>
    </a:lvl8pPr>
    <a:lvl9pPr marL="3503992" algn="l" defTabSz="875998" rtl="0" eaLnBrk="1" latinLnBrk="0" hangingPunct="1">
      <a:defRPr sz="115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15736135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35768912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482806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48443108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7272517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418045047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729406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3800036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90137128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070293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369093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17797996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8291493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540774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172489631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82448832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Cover Slide 1">
    <p:spTree>
      <p:nvGrpSpPr>
        <p:cNvPr id="1" name=""/>
        <p:cNvGrpSpPr/>
        <p:nvPr/>
      </p:nvGrpSpPr>
      <p:grpSpPr>
        <a:xfrm>
          <a:off x="0" y="0"/>
          <a:ext cx="0" cy="0"/>
          <a:chOff x="0" y="0"/>
          <a:chExt cx="0" cy="0"/>
        </a:xfrm>
      </p:grpSpPr>
      <p:sp>
        <p:nvSpPr>
          <p:cNvPr id="85" name="Freeform 84">
            <a:extLst>
              <a:ext uri="{FF2B5EF4-FFF2-40B4-BE49-F238E27FC236}">
                <a16:creationId xmlns:a16="http://schemas.microsoft.com/office/drawing/2014/main" id="{AA9B7715-6268-FDD6-91C0-C5F1888A3C57}"/>
              </a:ext>
            </a:extLst>
          </p:cNvPr>
          <p:cNvSpPr/>
          <p:nvPr userDrawn="1"/>
        </p:nvSpPr>
        <p:spPr>
          <a:xfrm>
            <a:off x="0" y="2693726"/>
            <a:ext cx="12192000" cy="3193489"/>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a:p>
        </p:txBody>
      </p:sp>
      <p:sp>
        <p:nvSpPr>
          <p:cNvPr id="86" name="Text Placeholder 32">
            <a:extLst>
              <a:ext uri="{FF2B5EF4-FFF2-40B4-BE49-F238E27FC236}">
                <a16:creationId xmlns:a16="http://schemas.microsoft.com/office/drawing/2014/main" id="{B44AD947-E962-8DEC-BC3E-A9D0C61C47A0}"/>
              </a:ext>
            </a:extLst>
          </p:cNvPr>
          <p:cNvSpPr>
            <a:spLocks noGrp="1"/>
          </p:cNvSpPr>
          <p:nvPr>
            <p:ph type="body" sz="quarter" idx="16" hasCustomPrompt="1"/>
          </p:nvPr>
        </p:nvSpPr>
        <p:spPr>
          <a:xfrm>
            <a:off x="575887" y="3922846"/>
            <a:ext cx="3354126" cy="1008397"/>
          </a:xfrm>
          <a:prstGeom prst="rect">
            <a:avLst/>
          </a:prstGeom>
        </p:spPr>
        <p:txBody>
          <a:bodyPr anchor="t">
            <a:noAutofit/>
          </a:bodyPr>
          <a:lstStyle>
            <a:lvl1pPr marL="0" indent="0" algn="l">
              <a:lnSpc>
                <a:spcPts val="3954"/>
              </a:lnSpc>
              <a:spcBef>
                <a:spcPts val="0"/>
              </a:spcBef>
              <a:buNone/>
              <a:defRPr sz="40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Ingrow</a:t>
            </a:r>
            <a:endParaRPr lang="en-US" dirty="0"/>
          </a:p>
        </p:txBody>
      </p:sp>
      <p:sp>
        <p:nvSpPr>
          <p:cNvPr id="87" name="Text Placeholder 32">
            <a:extLst>
              <a:ext uri="{FF2B5EF4-FFF2-40B4-BE49-F238E27FC236}">
                <a16:creationId xmlns:a16="http://schemas.microsoft.com/office/drawing/2014/main" id="{AAC208EE-B489-916C-108F-2537D258C8D9}"/>
              </a:ext>
            </a:extLst>
          </p:cNvPr>
          <p:cNvSpPr>
            <a:spLocks noGrp="1"/>
          </p:cNvSpPr>
          <p:nvPr>
            <p:ph type="body" sz="quarter" idx="19" hasCustomPrompt="1"/>
          </p:nvPr>
        </p:nvSpPr>
        <p:spPr>
          <a:xfrm>
            <a:off x="575887" y="3232383"/>
            <a:ext cx="3311988" cy="533188"/>
          </a:xfrm>
          <a:prstGeom prst="rect">
            <a:avLst/>
          </a:prstGeom>
        </p:spPr>
        <p:txBody>
          <a:bodyPr anchor="t">
            <a:noAutofit/>
          </a:bodyPr>
          <a:lstStyle>
            <a:lvl1pPr marL="0" indent="0" algn="l">
              <a:lnSpc>
                <a:spcPct val="100000"/>
              </a:lnSpc>
              <a:spcBef>
                <a:spcPts val="0"/>
              </a:spcBef>
              <a:buNone/>
              <a:defRPr sz="32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guide to </a:t>
            </a:r>
          </a:p>
        </p:txBody>
      </p:sp>
      <p:sp>
        <p:nvSpPr>
          <p:cNvPr id="273" name="Picture Placeholder 272">
            <a:extLst>
              <a:ext uri="{FF2B5EF4-FFF2-40B4-BE49-F238E27FC236}">
                <a16:creationId xmlns:a16="http://schemas.microsoft.com/office/drawing/2014/main" id="{2B28F943-9786-4327-6248-0421E0EAB530}"/>
              </a:ext>
            </a:extLst>
          </p:cNvPr>
          <p:cNvSpPr>
            <a:spLocks noGrp="1"/>
          </p:cNvSpPr>
          <p:nvPr>
            <p:ph type="pic" sz="quarter" idx="44" hasCustomPrompt="1"/>
          </p:nvPr>
        </p:nvSpPr>
        <p:spPr>
          <a:xfrm>
            <a:off x="5835282" y="435952"/>
            <a:ext cx="5982506" cy="4551482"/>
          </a:xfrm>
          <a:custGeom>
            <a:avLst/>
            <a:gdLst>
              <a:gd name="connsiteX0" fmla="*/ 0 w 5982506"/>
              <a:gd name="connsiteY0" fmla="*/ 0 h 4551482"/>
              <a:gd name="connsiteX1" fmla="*/ 5982506 w 5982506"/>
              <a:gd name="connsiteY1" fmla="*/ 0 h 4551482"/>
              <a:gd name="connsiteX2" fmla="*/ 5982506 w 5982506"/>
              <a:gd name="connsiteY2" fmla="*/ 4551482 h 4551482"/>
              <a:gd name="connsiteX3" fmla="*/ 0 w 5982506"/>
              <a:gd name="connsiteY3" fmla="*/ 4551482 h 4551482"/>
              <a:gd name="connsiteX4" fmla="*/ 0 w 5982506"/>
              <a:gd name="connsiteY4" fmla="*/ 4242146 h 4551482"/>
              <a:gd name="connsiteX5" fmla="*/ 147355 w 5982506"/>
              <a:gd name="connsiteY5" fmla="*/ 4242146 h 4551482"/>
              <a:gd name="connsiteX6" fmla="*/ 147355 w 5982506"/>
              <a:gd name="connsiteY6" fmla="*/ 2802145 h 4551482"/>
              <a:gd name="connsiteX7" fmla="*/ 0 w 5982506"/>
              <a:gd name="connsiteY7" fmla="*/ 2802145 h 455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82506" h="4551482">
                <a:moveTo>
                  <a:pt x="0" y="0"/>
                </a:moveTo>
                <a:lnTo>
                  <a:pt x="5982506" y="0"/>
                </a:lnTo>
                <a:lnTo>
                  <a:pt x="5982506" y="4551482"/>
                </a:lnTo>
                <a:lnTo>
                  <a:pt x="0" y="4551482"/>
                </a:lnTo>
                <a:lnTo>
                  <a:pt x="0" y="4242146"/>
                </a:lnTo>
                <a:lnTo>
                  <a:pt x="147355" y="4242146"/>
                </a:lnTo>
                <a:lnTo>
                  <a:pt x="147355" y="2802145"/>
                </a:lnTo>
                <a:lnTo>
                  <a:pt x="0" y="2802145"/>
                </a:lnTo>
                <a:close/>
              </a:path>
            </a:pathLst>
          </a:custGeom>
          <a:solidFill>
            <a:schemeClr val="bg1">
              <a:lumMod val="95000"/>
            </a:schemeClr>
          </a:solidFill>
        </p:spPr>
        <p:txBody>
          <a:bodyPr wrap="square">
            <a:noAutofit/>
          </a:bodyPr>
          <a:lstStyle>
            <a:lvl1pPr>
              <a:defRPr>
                <a:solidFill>
                  <a:schemeClr val="bg1">
                    <a:lumMod val="95000"/>
                  </a:schemeClr>
                </a:solidFill>
                <a:latin typeface="Calibri" panose="020F0502020204030204" pitchFamily="34" charset="0"/>
                <a:cs typeface="Calibri" panose="020F0502020204030204" pitchFamily="34" charset="0"/>
              </a:defRPr>
            </a:lvl1pPr>
          </a:lstStyle>
          <a:p>
            <a:r>
              <a:rPr lang="en-US" dirty="0"/>
              <a:t>g</a:t>
            </a:r>
          </a:p>
        </p:txBody>
      </p:sp>
      <p:sp>
        <p:nvSpPr>
          <p:cNvPr id="270" name="Text Placeholder 32">
            <a:extLst>
              <a:ext uri="{FF2B5EF4-FFF2-40B4-BE49-F238E27FC236}">
                <a16:creationId xmlns:a16="http://schemas.microsoft.com/office/drawing/2014/main" id="{64CC0190-4955-504C-7436-08AD8558AFE8}"/>
              </a:ext>
            </a:extLst>
          </p:cNvPr>
          <p:cNvSpPr>
            <a:spLocks noGrp="1"/>
          </p:cNvSpPr>
          <p:nvPr>
            <p:ph type="body" sz="quarter" idx="20" hasCustomPrompt="1"/>
          </p:nvPr>
        </p:nvSpPr>
        <p:spPr>
          <a:xfrm>
            <a:off x="575887" y="6100771"/>
            <a:ext cx="3752276" cy="622069"/>
          </a:xfrm>
          <a:prstGeom prst="rect">
            <a:avLst/>
          </a:prstGeom>
        </p:spPr>
        <p:txBody>
          <a:bodyPr anchor="t">
            <a:noAutofit/>
          </a:bodyPr>
          <a:lstStyle>
            <a:lvl1pPr marL="0" indent="0" algn="l">
              <a:lnSpc>
                <a:spcPct val="100000"/>
              </a:lnSpc>
              <a:spcBef>
                <a:spcPts val="0"/>
              </a:spcBef>
              <a:buNone/>
              <a:defRPr sz="2400" b="0"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274" name="Freeform 273">
            <a:extLst>
              <a:ext uri="{FF2B5EF4-FFF2-40B4-BE49-F238E27FC236}">
                <a16:creationId xmlns:a16="http://schemas.microsoft.com/office/drawing/2014/main" id="{B0E0F667-C112-09AB-4F5B-95A4E5DA4A9D}"/>
              </a:ext>
            </a:extLst>
          </p:cNvPr>
          <p:cNvSpPr/>
          <p:nvPr userDrawn="1"/>
        </p:nvSpPr>
        <p:spPr>
          <a:xfrm rot="16200000">
            <a:off x="5082637" y="3778098"/>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7"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B4046F93-9CF9-F6CD-4A70-E8CA0AB8678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6554" y="489291"/>
            <a:ext cx="4751124" cy="1787120"/>
          </a:xfrm>
          <a:prstGeom prst="rect">
            <a:avLst/>
          </a:prstGeom>
        </p:spPr>
      </p:pic>
      <p:pic>
        <p:nvPicPr>
          <p:cNvPr id="12" name="Grafik 11">
            <a:extLst>
              <a:ext uri="{FF2B5EF4-FFF2-40B4-BE49-F238E27FC236}">
                <a16:creationId xmlns:a16="http://schemas.microsoft.com/office/drawing/2014/main" id="{2E0ED2CA-C1D8-445E-BF87-8A2388EF6797}"/>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623783" y="6181659"/>
            <a:ext cx="2194005" cy="460291"/>
          </a:xfrm>
          <a:prstGeom prst="rect">
            <a:avLst/>
          </a:prstGeom>
        </p:spPr>
      </p:pic>
    </p:spTree>
    <p:extLst>
      <p:ext uri="{BB962C8B-B14F-4D97-AF65-F5344CB8AC3E}">
        <p14:creationId xmlns:p14="http://schemas.microsoft.com/office/powerpoint/2010/main" val="3755541045"/>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Photo Slide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EFB69382-839E-D646-89C9-E5867CB9B0E9}"/>
              </a:ext>
            </a:extLst>
          </p:cNvPr>
          <p:cNvSpPr>
            <a:spLocks noGrp="1"/>
          </p:cNvSpPr>
          <p:nvPr>
            <p:ph type="pic" sz="quarter" idx="21"/>
          </p:nvPr>
        </p:nvSpPr>
        <p:spPr>
          <a:xfrm>
            <a:off x="0" y="0"/>
            <a:ext cx="4163818" cy="6858000"/>
          </a:xfrm>
          <a:custGeom>
            <a:avLst/>
            <a:gdLst>
              <a:gd name="connsiteX0" fmla="*/ 0 w 5875886"/>
              <a:gd name="connsiteY0" fmla="*/ 0 h 6858000"/>
              <a:gd name="connsiteX1" fmla="*/ 5875886 w 5875886"/>
              <a:gd name="connsiteY1" fmla="*/ 0 h 6858000"/>
              <a:gd name="connsiteX2" fmla="*/ 5875886 w 5875886"/>
              <a:gd name="connsiteY2" fmla="*/ 737390 h 6858000"/>
              <a:gd name="connsiteX3" fmla="*/ 5688883 w 5875886"/>
              <a:gd name="connsiteY3" fmla="*/ 737390 h 6858000"/>
              <a:gd name="connsiteX4" fmla="*/ 5688883 w 5875886"/>
              <a:gd name="connsiteY4" fmla="*/ 2177391 h 6858000"/>
              <a:gd name="connsiteX5" fmla="*/ 5875886 w 5875886"/>
              <a:gd name="connsiteY5" fmla="*/ 2177391 h 6858000"/>
              <a:gd name="connsiteX6" fmla="*/ 5875886 w 5875886"/>
              <a:gd name="connsiteY6" fmla="*/ 6858000 h 6858000"/>
              <a:gd name="connsiteX7" fmla="*/ 0 w 5875886"/>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75886" h="6858000">
                <a:moveTo>
                  <a:pt x="0" y="0"/>
                </a:moveTo>
                <a:lnTo>
                  <a:pt x="5875886" y="0"/>
                </a:lnTo>
                <a:lnTo>
                  <a:pt x="5875886" y="737390"/>
                </a:lnTo>
                <a:lnTo>
                  <a:pt x="5688883" y="737390"/>
                </a:lnTo>
                <a:lnTo>
                  <a:pt x="5688883" y="2177391"/>
                </a:lnTo>
                <a:lnTo>
                  <a:pt x="5875886" y="2177391"/>
                </a:lnTo>
                <a:lnTo>
                  <a:pt x="5875886"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8" name="Text Placeholder 32">
            <a:extLst>
              <a:ext uri="{FF2B5EF4-FFF2-40B4-BE49-F238E27FC236}">
                <a16:creationId xmlns:a16="http://schemas.microsoft.com/office/drawing/2014/main" id="{D1327D4F-D423-AA4A-B02C-CB1BD40DADE5}"/>
              </a:ext>
            </a:extLst>
          </p:cNvPr>
          <p:cNvSpPr>
            <a:spLocks noGrp="1"/>
          </p:cNvSpPr>
          <p:nvPr>
            <p:ph type="body" sz="quarter" idx="30" hasCustomPrompt="1"/>
          </p:nvPr>
        </p:nvSpPr>
        <p:spPr>
          <a:xfrm>
            <a:off x="4996019" y="1034821"/>
            <a:ext cx="6577261" cy="845139"/>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0" name="Text Placeholder 32">
            <a:extLst>
              <a:ext uri="{FF2B5EF4-FFF2-40B4-BE49-F238E27FC236}">
                <a16:creationId xmlns:a16="http://schemas.microsoft.com/office/drawing/2014/main" id="{0D0EC778-7AF1-8B42-A6E0-0E1E706BF8C5}"/>
              </a:ext>
            </a:extLst>
          </p:cNvPr>
          <p:cNvSpPr>
            <a:spLocks noGrp="1"/>
          </p:cNvSpPr>
          <p:nvPr>
            <p:ph type="body" sz="quarter" idx="48" hasCustomPrompt="1"/>
          </p:nvPr>
        </p:nvSpPr>
        <p:spPr>
          <a:xfrm>
            <a:off x="5000017" y="2603039"/>
            <a:ext cx="6561082" cy="1210204"/>
          </a:xfrm>
          <a:prstGeom prst="rect">
            <a:avLst/>
          </a:prstGeom>
        </p:spPr>
        <p:txBody>
          <a:bodyPr numCol="1" spcCol="288000" anchor="t">
            <a:noAutofit/>
          </a:bodyPr>
          <a:lstStyle>
            <a:lvl1pPr marL="0" indent="0" algn="l">
              <a:lnSpc>
                <a:spcPct val="100000"/>
              </a:lnSpc>
              <a:spcBef>
                <a:spcPts val="0"/>
              </a:spcBef>
              <a:buNone/>
              <a:defRPr sz="1774"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BD492FCF-3263-2845-8310-FBF1FA7259A3}"/>
              </a:ext>
            </a:extLst>
          </p:cNvPr>
          <p:cNvSpPr/>
          <p:nvPr userDrawn="1"/>
        </p:nvSpPr>
        <p:spPr>
          <a:xfrm rot="16200000">
            <a:off x="3475727" y="1277391"/>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Rectangle 1">
            <a:extLst>
              <a:ext uri="{FF2B5EF4-FFF2-40B4-BE49-F238E27FC236}">
                <a16:creationId xmlns:a16="http://schemas.microsoft.com/office/drawing/2014/main" id="{177B2456-C1C0-27EA-06E1-C4D547F3CEA9}"/>
              </a:ext>
            </a:extLst>
          </p:cNvPr>
          <p:cNvSpPr/>
          <p:nvPr userDrawn="1"/>
        </p:nvSpPr>
        <p:spPr>
          <a:xfrm>
            <a:off x="4156725" y="4169664"/>
            <a:ext cx="3994494" cy="2688336"/>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32">
            <a:extLst>
              <a:ext uri="{FF2B5EF4-FFF2-40B4-BE49-F238E27FC236}">
                <a16:creationId xmlns:a16="http://schemas.microsoft.com/office/drawing/2014/main" id="{73B6554F-A41E-697C-0FAD-9359499AE935}"/>
              </a:ext>
            </a:extLst>
          </p:cNvPr>
          <p:cNvSpPr>
            <a:spLocks noGrp="1"/>
          </p:cNvSpPr>
          <p:nvPr>
            <p:ph type="body" sz="quarter" idx="59" hasCustomPrompt="1"/>
          </p:nvPr>
        </p:nvSpPr>
        <p:spPr>
          <a:xfrm>
            <a:off x="4303748" y="4897435"/>
            <a:ext cx="3700448" cy="1632228"/>
          </a:xfrm>
          <a:prstGeom prst="rect">
            <a:avLst/>
          </a:prstGeom>
        </p:spPr>
        <p:txBody>
          <a:bodyPr anchor="ctr">
            <a:noAutofit/>
          </a:bodyPr>
          <a:lstStyle>
            <a:lvl1pPr marL="0" indent="0" algn="ctr">
              <a:lnSpc>
                <a:spcPts val="1420"/>
              </a:lnSpc>
              <a:spcBef>
                <a:spcPts val="0"/>
              </a:spcBef>
              <a:buNone/>
              <a:defRPr lang="en-IE" sz="1600" b="0" i="1"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quote</a:t>
            </a:r>
          </a:p>
        </p:txBody>
      </p:sp>
      <p:sp>
        <p:nvSpPr>
          <p:cNvPr id="4" name="Text Placeholder 32">
            <a:extLst>
              <a:ext uri="{FF2B5EF4-FFF2-40B4-BE49-F238E27FC236}">
                <a16:creationId xmlns:a16="http://schemas.microsoft.com/office/drawing/2014/main" id="{AE7A0A05-83CE-414F-6B07-C62103AF336F}"/>
              </a:ext>
            </a:extLst>
          </p:cNvPr>
          <p:cNvSpPr>
            <a:spLocks noGrp="1"/>
          </p:cNvSpPr>
          <p:nvPr>
            <p:ph type="body" sz="quarter" idx="60" hasCustomPrompt="1"/>
          </p:nvPr>
        </p:nvSpPr>
        <p:spPr>
          <a:xfrm rot="10800000">
            <a:off x="4892899" y="3389811"/>
            <a:ext cx="2522147" cy="216147"/>
          </a:xfrm>
          <a:prstGeom prst="rect">
            <a:avLst/>
          </a:prstGeom>
        </p:spPr>
        <p:txBody>
          <a:bodyPr anchor="t">
            <a:noAutofit/>
          </a:bodyPr>
          <a:lstStyle>
            <a:lvl1pPr marL="0" indent="0" algn="ctr">
              <a:lnSpc>
                <a:spcPts val="1420"/>
              </a:lnSpc>
              <a:spcBef>
                <a:spcPts val="0"/>
              </a:spcBef>
              <a:buNone/>
              <a:defRPr lang="en-IE" sz="14000" b="1" i="0" u="none" strike="noStrike" smtClean="0">
                <a:solidFill>
                  <a:srgbClr val="7ABB57"/>
                </a:solidFill>
                <a:effectLst/>
                <a:latin typeface="Times" pitchFamily="2"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a:t>
            </a:r>
          </a:p>
        </p:txBody>
      </p:sp>
      <p:sp>
        <p:nvSpPr>
          <p:cNvPr id="5" name="Text Placeholder 32">
            <a:extLst>
              <a:ext uri="{FF2B5EF4-FFF2-40B4-BE49-F238E27FC236}">
                <a16:creationId xmlns:a16="http://schemas.microsoft.com/office/drawing/2014/main" id="{B60F2015-6895-4E97-0F5B-81DA0A0EBFCE}"/>
              </a:ext>
            </a:extLst>
          </p:cNvPr>
          <p:cNvSpPr>
            <a:spLocks noGrp="1"/>
          </p:cNvSpPr>
          <p:nvPr>
            <p:ph type="body" sz="quarter" idx="61" hasCustomPrompt="1"/>
          </p:nvPr>
        </p:nvSpPr>
        <p:spPr>
          <a:xfrm>
            <a:off x="4303748" y="6000502"/>
            <a:ext cx="3700448" cy="638015"/>
          </a:xfrm>
          <a:prstGeom prst="rect">
            <a:avLst/>
          </a:prstGeom>
        </p:spPr>
        <p:txBody>
          <a:bodyPr anchor="b">
            <a:noAutofit/>
          </a:bodyPr>
          <a:lstStyle>
            <a:lvl1pPr marL="0" indent="0" algn="ctr">
              <a:lnSpc>
                <a:spcPts val="1420"/>
              </a:lnSpc>
              <a:spcBef>
                <a:spcPts val="0"/>
              </a:spcBef>
              <a:buNone/>
              <a:defRPr lang="en-IE" sz="1200" b="1" i="0"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Name  </a:t>
            </a:r>
          </a:p>
          <a:p>
            <a:pPr lvl="0"/>
            <a:r>
              <a:rPr lang="en-GB" dirty="0"/>
              <a:t>Title</a:t>
            </a:r>
          </a:p>
        </p:txBody>
      </p:sp>
    </p:spTree>
    <p:extLst>
      <p:ext uri="{BB962C8B-B14F-4D97-AF65-F5344CB8AC3E}">
        <p14:creationId xmlns:p14="http://schemas.microsoft.com/office/powerpoint/2010/main" val="190029274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Photo Slide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EFB69382-839E-D646-89C9-E5867CB9B0E9}"/>
              </a:ext>
            </a:extLst>
          </p:cNvPr>
          <p:cNvSpPr>
            <a:spLocks noGrp="1"/>
          </p:cNvSpPr>
          <p:nvPr>
            <p:ph type="pic" sz="quarter" idx="21"/>
          </p:nvPr>
        </p:nvSpPr>
        <p:spPr>
          <a:xfrm>
            <a:off x="0" y="0"/>
            <a:ext cx="4163818" cy="6858000"/>
          </a:xfrm>
          <a:custGeom>
            <a:avLst/>
            <a:gdLst>
              <a:gd name="connsiteX0" fmla="*/ 0 w 5875886"/>
              <a:gd name="connsiteY0" fmla="*/ 0 h 6858000"/>
              <a:gd name="connsiteX1" fmla="*/ 5875886 w 5875886"/>
              <a:gd name="connsiteY1" fmla="*/ 0 h 6858000"/>
              <a:gd name="connsiteX2" fmla="*/ 5875886 w 5875886"/>
              <a:gd name="connsiteY2" fmla="*/ 737390 h 6858000"/>
              <a:gd name="connsiteX3" fmla="*/ 5688883 w 5875886"/>
              <a:gd name="connsiteY3" fmla="*/ 737390 h 6858000"/>
              <a:gd name="connsiteX4" fmla="*/ 5688883 w 5875886"/>
              <a:gd name="connsiteY4" fmla="*/ 2177391 h 6858000"/>
              <a:gd name="connsiteX5" fmla="*/ 5875886 w 5875886"/>
              <a:gd name="connsiteY5" fmla="*/ 2177391 h 6858000"/>
              <a:gd name="connsiteX6" fmla="*/ 5875886 w 5875886"/>
              <a:gd name="connsiteY6" fmla="*/ 6858000 h 6858000"/>
              <a:gd name="connsiteX7" fmla="*/ 0 w 5875886"/>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75886" h="6858000">
                <a:moveTo>
                  <a:pt x="0" y="0"/>
                </a:moveTo>
                <a:lnTo>
                  <a:pt x="5875886" y="0"/>
                </a:lnTo>
                <a:lnTo>
                  <a:pt x="5875886" y="737390"/>
                </a:lnTo>
                <a:lnTo>
                  <a:pt x="5688883" y="737390"/>
                </a:lnTo>
                <a:lnTo>
                  <a:pt x="5688883" y="2177391"/>
                </a:lnTo>
                <a:lnTo>
                  <a:pt x="5875886" y="2177391"/>
                </a:lnTo>
                <a:lnTo>
                  <a:pt x="5875886"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8" name="Text Placeholder 32">
            <a:extLst>
              <a:ext uri="{FF2B5EF4-FFF2-40B4-BE49-F238E27FC236}">
                <a16:creationId xmlns:a16="http://schemas.microsoft.com/office/drawing/2014/main" id="{D1327D4F-D423-AA4A-B02C-CB1BD40DADE5}"/>
              </a:ext>
            </a:extLst>
          </p:cNvPr>
          <p:cNvSpPr>
            <a:spLocks noGrp="1"/>
          </p:cNvSpPr>
          <p:nvPr>
            <p:ph type="body" sz="quarter" idx="30" hasCustomPrompt="1"/>
          </p:nvPr>
        </p:nvSpPr>
        <p:spPr>
          <a:xfrm>
            <a:off x="4996019" y="1034821"/>
            <a:ext cx="6577261" cy="845139"/>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0" name="Text Placeholder 32">
            <a:extLst>
              <a:ext uri="{FF2B5EF4-FFF2-40B4-BE49-F238E27FC236}">
                <a16:creationId xmlns:a16="http://schemas.microsoft.com/office/drawing/2014/main" id="{0D0EC778-7AF1-8B42-A6E0-0E1E706BF8C5}"/>
              </a:ext>
            </a:extLst>
          </p:cNvPr>
          <p:cNvSpPr>
            <a:spLocks noGrp="1"/>
          </p:cNvSpPr>
          <p:nvPr>
            <p:ph type="body" sz="quarter" idx="48" hasCustomPrompt="1"/>
          </p:nvPr>
        </p:nvSpPr>
        <p:spPr>
          <a:xfrm>
            <a:off x="5000017" y="2603039"/>
            <a:ext cx="6561082" cy="1210204"/>
          </a:xfrm>
          <a:prstGeom prst="rect">
            <a:avLst/>
          </a:prstGeom>
        </p:spPr>
        <p:txBody>
          <a:bodyPr numCol="1" spcCol="288000" anchor="t">
            <a:noAutofit/>
          </a:bodyPr>
          <a:lstStyle>
            <a:lvl1pPr marL="0" indent="0" algn="l">
              <a:lnSpc>
                <a:spcPct val="100000"/>
              </a:lnSpc>
              <a:spcBef>
                <a:spcPts val="0"/>
              </a:spcBef>
              <a:buNone/>
              <a:defRPr sz="1774"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BD492FCF-3263-2845-8310-FBF1FA7259A3}"/>
              </a:ext>
            </a:extLst>
          </p:cNvPr>
          <p:cNvSpPr/>
          <p:nvPr userDrawn="1"/>
        </p:nvSpPr>
        <p:spPr>
          <a:xfrm rot="16200000">
            <a:off x="3475727" y="1277391"/>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4" name="Text Placeholder 32">
            <a:extLst>
              <a:ext uri="{FF2B5EF4-FFF2-40B4-BE49-F238E27FC236}">
                <a16:creationId xmlns:a16="http://schemas.microsoft.com/office/drawing/2014/main" id="{AE7A0A05-83CE-414F-6B07-C62103AF336F}"/>
              </a:ext>
            </a:extLst>
          </p:cNvPr>
          <p:cNvSpPr>
            <a:spLocks noGrp="1"/>
          </p:cNvSpPr>
          <p:nvPr>
            <p:ph type="body" sz="quarter" idx="60" hasCustomPrompt="1"/>
          </p:nvPr>
        </p:nvSpPr>
        <p:spPr>
          <a:xfrm rot="10800000">
            <a:off x="4892899" y="3389811"/>
            <a:ext cx="2522147" cy="216147"/>
          </a:xfrm>
          <a:prstGeom prst="rect">
            <a:avLst/>
          </a:prstGeom>
        </p:spPr>
        <p:txBody>
          <a:bodyPr anchor="t">
            <a:noAutofit/>
          </a:bodyPr>
          <a:lstStyle>
            <a:lvl1pPr marL="0" indent="0" algn="ctr">
              <a:lnSpc>
                <a:spcPts val="1420"/>
              </a:lnSpc>
              <a:spcBef>
                <a:spcPts val="0"/>
              </a:spcBef>
              <a:buNone/>
              <a:defRPr lang="en-IE" sz="14000" b="1" i="0" u="none" strike="noStrike" smtClean="0">
                <a:solidFill>
                  <a:srgbClr val="7ABB57"/>
                </a:solidFill>
                <a:effectLst/>
                <a:latin typeface="Times" pitchFamily="2"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a:t>
            </a:r>
          </a:p>
        </p:txBody>
      </p:sp>
    </p:spTree>
    <p:extLst>
      <p:ext uri="{BB962C8B-B14F-4D97-AF65-F5344CB8AC3E}">
        <p14:creationId xmlns:p14="http://schemas.microsoft.com/office/powerpoint/2010/main" val="154604860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4135"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Photo Slide 3">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B587D0C7-C4F0-F44B-8FD9-25E71566265C}"/>
              </a:ext>
            </a:extLst>
          </p:cNvPr>
          <p:cNvGrpSpPr/>
          <p:nvPr userDrawn="1"/>
        </p:nvGrpSpPr>
        <p:grpSpPr>
          <a:xfrm>
            <a:off x="2031600" y="-4917"/>
            <a:ext cx="8128800" cy="4665503"/>
            <a:chOff x="987424" y="0"/>
            <a:chExt cx="5584826" cy="3254142"/>
          </a:xfrm>
        </p:grpSpPr>
        <p:sp>
          <p:nvSpPr>
            <p:cNvPr id="21" name="Rectangle 20">
              <a:extLst>
                <a:ext uri="{FF2B5EF4-FFF2-40B4-BE49-F238E27FC236}">
                  <a16:creationId xmlns:a16="http://schemas.microsoft.com/office/drawing/2014/main" id="{37FAD2C0-DBDF-CC43-8DF5-5E7DB4F84012}"/>
                </a:ext>
              </a:extLst>
            </p:cNvPr>
            <p:cNvSpPr/>
            <p:nvPr userDrawn="1"/>
          </p:nvSpPr>
          <p:spPr bwMode="auto">
            <a:xfrm>
              <a:off x="987424" y="215901"/>
              <a:ext cx="5584826" cy="3038241"/>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6926"/>
            </a:p>
          </p:txBody>
        </p:sp>
        <p:sp>
          <p:nvSpPr>
            <p:cNvPr id="22" name="Rectangle 5">
              <a:extLst>
                <a:ext uri="{FF2B5EF4-FFF2-40B4-BE49-F238E27FC236}">
                  <a16:creationId xmlns:a16="http://schemas.microsoft.com/office/drawing/2014/main" id="{BB91B351-EDDA-B34A-B0F8-DBC4CBB99DAF}"/>
                </a:ext>
              </a:extLst>
            </p:cNvPr>
            <p:cNvSpPr/>
            <p:nvPr userDrawn="1"/>
          </p:nvSpPr>
          <p:spPr bwMode="auto">
            <a:xfrm>
              <a:off x="987424" y="0"/>
              <a:ext cx="5584826" cy="300434"/>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145436" tIns="72717" rIns="145436" bIns="72717" numCol="1" rtlCol="0" anchor="t" anchorCtr="0" compatLnSpc="1">
              <a:prstTxWarp prst="textNoShape">
                <a:avLst/>
              </a:prstTxWarp>
            </a:bodyPr>
            <a:lstStyle/>
            <a:p>
              <a:pPr algn="ctr"/>
              <a:endParaRPr lang="fr-CA" sz="6926"/>
            </a:p>
          </p:txBody>
        </p:sp>
      </p:grpSp>
      <p:sp>
        <p:nvSpPr>
          <p:cNvPr id="13" name="Text Placeholder 32">
            <a:extLst>
              <a:ext uri="{FF2B5EF4-FFF2-40B4-BE49-F238E27FC236}">
                <a16:creationId xmlns:a16="http://schemas.microsoft.com/office/drawing/2014/main" id="{3F020C69-ED5E-F94A-97D2-8608828E755F}"/>
              </a:ext>
            </a:extLst>
          </p:cNvPr>
          <p:cNvSpPr>
            <a:spLocks noGrp="1"/>
          </p:cNvSpPr>
          <p:nvPr>
            <p:ph type="body" sz="quarter" idx="30" hasCustomPrompt="1"/>
          </p:nvPr>
        </p:nvSpPr>
        <p:spPr>
          <a:xfrm>
            <a:off x="2363461" y="676344"/>
            <a:ext cx="7465079" cy="723352"/>
          </a:xfrm>
          <a:prstGeom prst="rect">
            <a:avLst/>
          </a:prstGeom>
        </p:spPr>
        <p:txBody>
          <a:bodyPr>
            <a:noAutofit/>
          </a:bodyPr>
          <a:lstStyle>
            <a:lvl1pPr marL="0" indent="0" algn="ctr">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14" name="Text Placeholder 32">
            <a:extLst>
              <a:ext uri="{FF2B5EF4-FFF2-40B4-BE49-F238E27FC236}">
                <a16:creationId xmlns:a16="http://schemas.microsoft.com/office/drawing/2014/main" id="{507FF297-8125-B740-A6B3-F1766B3775B1}"/>
              </a:ext>
            </a:extLst>
          </p:cNvPr>
          <p:cNvSpPr>
            <a:spLocks noGrp="1"/>
          </p:cNvSpPr>
          <p:nvPr>
            <p:ph type="body" sz="quarter" idx="48" hasCustomPrompt="1"/>
          </p:nvPr>
        </p:nvSpPr>
        <p:spPr>
          <a:xfrm>
            <a:off x="2363461" y="1694964"/>
            <a:ext cx="7465079" cy="2654613"/>
          </a:xfrm>
          <a:prstGeom prst="rect">
            <a:avLst/>
          </a:prstGeom>
        </p:spPr>
        <p:txBody>
          <a:bodyPr numCol="1" spcCol="288000" anchor="t">
            <a:noAutofit/>
          </a:bodyPr>
          <a:lstStyle>
            <a:lvl1pPr marL="0" indent="0" algn="ctr">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2" name="Picture Placeholder 18">
            <a:extLst>
              <a:ext uri="{FF2B5EF4-FFF2-40B4-BE49-F238E27FC236}">
                <a16:creationId xmlns:a16="http://schemas.microsoft.com/office/drawing/2014/main" id="{8B9D3D8F-588C-89A8-21E1-7A9F89B3B4FD}"/>
              </a:ext>
            </a:extLst>
          </p:cNvPr>
          <p:cNvSpPr>
            <a:spLocks noGrp="1"/>
          </p:cNvSpPr>
          <p:nvPr>
            <p:ph type="pic" sz="quarter" idx="21"/>
          </p:nvPr>
        </p:nvSpPr>
        <p:spPr>
          <a:xfrm>
            <a:off x="0" y="0"/>
            <a:ext cx="12192000" cy="6858000"/>
          </a:xfrm>
          <a:custGeom>
            <a:avLst/>
            <a:gdLst>
              <a:gd name="connsiteX0" fmla="*/ 0 w 12192000"/>
              <a:gd name="connsiteY0" fmla="*/ 0 h 6858000"/>
              <a:gd name="connsiteX1" fmla="*/ 2031600 w 12192000"/>
              <a:gd name="connsiteY1" fmla="*/ 0 h 6858000"/>
              <a:gd name="connsiteX2" fmla="*/ 2031600 w 12192000"/>
              <a:gd name="connsiteY2" fmla="*/ 304623 h 6858000"/>
              <a:gd name="connsiteX3" fmla="*/ 2031600 w 12192000"/>
              <a:gd name="connsiteY3" fmla="*/ 425819 h 6858000"/>
              <a:gd name="connsiteX4" fmla="*/ 2031600 w 12192000"/>
              <a:gd name="connsiteY4" fmla="*/ 4660586 h 6858000"/>
              <a:gd name="connsiteX5" fmla="*/ 10160400 w 12192000"/>
              <a:gd name="connsiteY5" fmla="*/ 4660586 h 6858000"/>
              <a:gd name="connsiteX6" fmla="*/ 10160400 w 12192000"/>
              <a:gd name="connsiteY6" fmla="*/ 425819 h 6858000"/>
              <a:gd name="connsiteX7" fmla="*/ 10160400 w 12192000"/>
              <a:gd name="connsiteY7" fmla="*/ 304623 h 6858000"/>
              <a:gd name="connsiteX8" fmla="*/ 10160400 w 12192000"/>
              <a:gd name="connsiteY8" fmla="*/ 0 h 6858000"/>
              <a:gd name="connsiteX9" fmla="*/ 12192000 w 12192000"/>
              <a:gd name="connsiteY9" fmla="*/ 0 h 6858000"/>
              <a:gd name="connsiteX10" fmla="*/ 12192000 w 12192000"/>
              <a:gd name="connsiteY10" fmla="*/ 6858000 h 6858000"/>
              <a:gd name="connsiteX11" fmla="*/ 0 w 12192000"/>
              <a:gd name="connsiteY1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0" y="0"/>
                </a:moveTo>
                <a:lnTo>
                  <a:pt x="2031600" y="0"/>
                </a:lnTo>
                <a:lnTo>
                  <a:pt x="2031600" y="304623"/>
                </a:lnTo>
                <a:lnTo>
                  <a:pt x="2031600" y="425819"/>
                </a:lnTo>
                <a:lnTo>
                  <a:pt x="2031600" y="4660586"/>
                </a:lnTo>
                <a:lnTo>
                  <a:pt x="10160400" y="4660586"/>
                </a:lnTo>
                <a:lnTo>
                  <a:pt x="10160400" y="425819"/>
                </a:lnTo>
                <a:lnTo>
                  <a:pt x="10160400" y="304623"/>
                </a:lnTo>
                <a:lnTo>
                  <a:pt x="10160400" y="0"/>
                </a:lnTo>
                <a:lnTo>
                  <a:pt x="12192000" y="0"/>
                </a:lnTo>
                <a:lnTo>
                  <a:pt x="12192000"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Tree>
    <p:extLst>
      <p:ext uri="{BB962C8B-B14F-4D97-AF65-F5344CB8AC3E}">
        <p14:creationId xmlns:p14="http://schemas.microsoft.com/office/powerpoint/2010/main" val="1499737173"/>
      </p:ext>
    </p:extLst>
  </p:cSld>
  <p:clrMapOvr>
    <a:masterClrMapping/>
  </p:clrMapOvr>
  <p:extLst>
    <p:ext uri="{DCECCB84-F9BA-43D5-87BE-67443E8EF086}">
      <p15:sldGuideLst xmlns:p15="http://schemas.microsoft.com/office/powerpoint/2012/main">
        <p15:guide id="1" pos="3840"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hoto Slide 4">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A460BEF3-61C2-4742-AAA9-8A775E25A8B1}"/>
              </a:ext>
            </a:extLst>
          </p:cNvPr>
          <p:cNvGrpSpPr/>
          <p:nvPr userDrawn="1"/>
        </p:nvGrpSpPr>
        <p:grpSpPr>
          <a:xfrm rot="5400000">
            <a:off x="1682423" y="-726427"/>
            <a:ext cx="4845505" cy="8210352"/>
            <a:chOff x="987424" y="0"/>
            <a:chExt cx="5584826" cy="5669757"/>
          </a:xfrm>
        </p:grpSpPr>
        <p:sp>
          <p:nvSpPr>
            <p:cNvPr id="19" name="Rectangle 18">
              <a:extLst>
                <a:ext uri="{FF2B5EF4-FFF2-40B4-BE49-F238E27FC236}">
                  <a16:creationId xmlns:a16="http://schemas.microsoft.com/office/drawing/2014/main" id="{BEE93A69-EE97-8E46-B290-315304A87853}"/>
                </a:ext>
              </a:extLst>
            </p:cNvPr>
            <p:cNvSpPr/>
            <p:nvPr userDrawn="1"/>
          </p:nvSpPr>
          <p:spPr bwMode="auto">
            <a:xfrm>
              <a:off x="987424" y="215901"/>
              <a:ext cx="5584826" cy="5453856"/>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6926"/>
            </a:p>
          </p:txBody>
        </p:sp>
        <p:sp>
          <p:nvSpPr>
            <p:cNvPr id="20" name="Rectangle 5">
              <a:extLst>
                <a:ext uri="{FF2B5EF4-FFF2-40B4-BE49-F238E27FC236}">
                  <a16:creationId xmlns:a16="http://schemas.microsoft.com/office/drawing/2014/main" id="{9AF571A1-90AF-2040-A9E6-44B98CE9D84A}"/>
                </a:ext>
              </a:extLst>
            </p:cNvPr>
            <p:cNvSpPr/>
            <p:nvPr userDrawn="1"/>
          </p:nvSpPr>
          <p:spPr bwMode="auto">
            <a:xfrm>
              <a:off x="987424" y="0"/>
              <a:ext cx="5584826" cy="300434"/>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145436" tIns="72717" rIns="145436" bIns="72717" numCol="1" rtlCol="0" anchor="t" anchorCtr="0" compatLnSpc="1">
              <a:prstTxWarp prst="textNoShape">
                <a:avLst/>
              </a:prstTxWarp>
            </a:bodyPr>
            <a:lstStyle/>
            <a:p>
              <a:pPr algn="ctr"/>
              <a:endParaRPr lang="fr-CA" sz="6926" dirty="0"/>
            </a:p>
          </p:txBody>
        </p:sp>
      </p:grpSp>
      <p:sp>
        <p:nvSpPr>
          <p:cNvPr id="17" name="Picture Placeholder 16">
            <a:extLst>
              <a:ext uri="{FF2B5EF4-FFF2-40B4-BE49-F238E27FC236}">
                <a16:creationId xmlns:a16="http://schemas.microsoft.com/office/drawing/2014/main" id="{93ABB9DF-1DB8-C14F-B6BD-AD6307C52AE0}"/>
              </a:ext>
            </a:extLst>
          </p:cNvPr>
          <p:cNvSpPr>
            <a:spLocks noGrp="1"/>
          </p:cNvSpPr>
          <p:nvPr>
            <p:ph type="pic" sz="quarter" idx="21"/>
          </p:nvPr>
        </p:nvSpPr>
        <p:spPr>
          <a:xfrm>
            <a:off x="-1"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 name="connsiteX4" fmla="*/ 0 w 12192000"/>
              <a:gd name="connsiteY4" fmla="*/ 5801498 h 6858000"/>
              <a:gd name="connsiteX5" fmla="*/ 7699906 w 12192000"/>
              <a:gd name="connsiteY5" fmla="*/ 5801498 h 6858000"/>
              <a:gd name="connsiteX6" fmla="*/ 7821131 w 12192000"/>
              <a:gd name="connsiteY6" fmla="*/ 5801498 h 6858000"/>
              <a:gd name="connsiteX7" fmla="*/ 8130745 w 12192000"/>
              <a:gd name="connsiteY7" fmla="*/ 5801498 h 6858000"/>
              <a:gd name="connsiteX8" fmla="*/ 8130745 w 12192000"/>
              <a:gd name="connsiteY8" fmla="*/ 955993 h 6858000"/>
              <a:gd name="connsiteX9" fmla="*/ 7821131 w 12192000"/>
              <a:gd name="connsiteY9" fmla="*/ 955993 h 6858000"/>
              <a:gd name="connsiteX10" fmla="*/ 7699906 w 12192000"/>
              <a:gd name="connsiteY10" fmla="*/ 955993 h 6858000"/>
              <a:gd name="connsiteX11" fmla="*/ 0 w 12192000"/>
              <a:gd name="connsiteY11" fmla="*/ 9559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0" y="0"/>
                </a:moveTo>
                <a:lnTo>
                  <a:pt x="12192000" y="0"/>
                </a:lnTo>
                <a:lnTo>
                  <a:pt x="12192000" y="6858000"/>
                </a:lnTo>
                <a:lnTo>
                  <a:pt x="0" y="6858000"/>
                </a:lnTo>
                <a:lnTo>
                  <a:pt x="0" y="5801498"/>
                </a:lnTo>
                <a:lnTo>
                  <a:pt x="7699906" y="5801498"/>
                </a:lnTo>
                <a:lnTo>
                  <a:pt x="7821131" y="5801498"/>
                </a:lnTo>
                <a:lnTo>
                  <a:pt x="8130745" y="5801498"/>
                </a:lnTo>
                <a:lnTo>
                  <a:pt x="8130745" y="955993"/>
                </a:lnTo>
                <a:lnTo>
                  <a:pt x="7821131" y="955993"/>
                </a:lnTo>
                <a:lnTo>
                  <a:pt x="7699906" y="955993"/>
                </a:lnTo>
                <a:lnTo>
                  <a:pt x="0" y="955993"/>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24" name="Text Placeholder 32">
            <a:extLst>
              <a:ext uri="{FF2B5EF4-FFF2-40B4-BE49-F238E27FC236}">
                <a16:creationId xmlns:a16="http://schemas.microsoft.com/office/drawing/2014/main" id="{066AB797-8A89-1847-80D1-724FF4999920}"/>
              </a:ext>
            </a:extLst>
          </p:cNvPr>
          <p:cNvSpPr>
            <a:spLocks noGrp="1"/>
          </p:cNvSpPr>
          <p:nvPr>
            <p:ph type="body" sz="quarter" idx="30" hasCustomPrompt="1"/>
          </p:nvPr>
        </p:nvSpPr>
        <p:spPr>
          <a:xfrm>
            <a:off x="640956" y="1409888"/>
            <a:ext cx="6749339" cy="808098"/>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6" name="Text Placeholder 32">
            <a:extLst>
              <a:ext uri="{FF2B5EF4-FFF2-40B4-BE49-F238E27FC236}">
                <a16:creationId xmlns:a16="http://schemas.microsoft.com/office/drawing/2014/main" id="{FEE3E3B2-D340-544F-9FCD-5AF1F67067B2}"/>
              </a:ext>
            </a:extLst>
          </p:cNvPr>
          <p:cNvSpPr>
            <a:spLocks noGrp="1"/>
          </p:cNvSpPr>
          <p:nvPr>
            <p:ph type="body" sz="quarter" idx="48" hasCustomPrompt="1"/>
          </p:nvPr>
        </p:nvSpPr>
        <p:spPr>
          <a:xfrm>
            <a:off x="640953" y="2428508"/>
            <a:ext cx="6749339" cy="2965622"/>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37178919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Photo Slide 5">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00B1808-228D-7E27-9B75-1CCC82DEB035}"/>
              </a:ext>
            </a:extLst>
          </p:cNvPr>
          <p:cNvSpPr>
            <a:spLocks noGrp="1"/>
          </p:cNvSpPr>
          <p:nvPr>
            <p:ph type="pic" sz="quarter" idx="21"/>
          </p:nvPr>
        </p:nvSpPr>
        <p:spPr>
          <a:xfrm>
            <a:off x="442452" y="0"/>
            <a:ext cx="11749547" cy="6284068"/>
          </a:xfrm>
          <a:custGeom>
            <a:avLst/>
            <a:gdLst>
              <a:gd name="connsiteX0" fmla="*/ 0 w 11749547"/>
              <a:gd name="connsiteY0" fmla="*/ 0 h 6284068"/>
              <a:gd name="connsiteX1" fmla="*/ 11749547 w 11749547"/>
              <a:gd name="connsiteY1" fmla="*/ 0 h 6284068"/>
              <a:gd name="connsiteX2" fmla="*/ 11749547 w 11749547"/>
              <a:gd name="connsiteY2" fmla="*/ 6284068 h 6284068"/>
              <a:gd name="connsiteX3" fmla="*/ 0 w 11749547"/>
              <a:gd name="connsiteY3" fmla="*/ 6284068 h 6284068"/>
              <a:gd name="connsiteX4" fmla="*/ 0 w 11749547"/>
              <a:gd name="connsiteY4" fmla="*/ 2251335 h 6284068"/>
              <a:gd name="connsiteX5" fmla="*/ 188050 w 11749547"/>
              <a:gd name="connsiteY5" fmla="*/ 2251335 h 6284068"/>
              <a:gd name="connsiteX6" fmla="*/ 188050 w 11749547"/>
              <a:gd name="connsiteY6" fmla="*/ 811334 h 6284068"/>
              <a:gd name="connsiteX7" fmla="*/ 0 w 11749547"/>
              <a:gd name="connsiteY7" fmla="*/ 811334 h 628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547" h="6284068">
                <a:moveTo>
                  <a:pt x="0" y="0"/>
                </a:moveTo>
                <a:lnTo>
                  <a:pt x="11749547" y="0"/>
                </a:lnTo>
                <a:lnTo>
                  <a:pt x="11749547" y="6284068"/>
                </a:lnTo>
                <a:lnTo>
                  <a:pt x="0" y="6284068"/>
                </a:lnTo>
                <a:lnTo>
                  <a:pt x="0" y="2251335"/>
                </a:lnTo>
                <a:lnTo>
                  <a:pt x="188050" y="2251335"/>
                </a:lnTo>
                <a:lnTo>
                  <a:pt x="188050" y="811334"/>
                </a:lnTo>
                <a:lnTo>
                  <a:pt x="0" y="811334"/>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 name="Text Placeholder 32">
            <a:extLst>
              <a:ext uri="{FF2B5EF4-FFF2-40B4-BE49-F238E27FC236}">
                <a16:creationId xmlns:a16="http://schemas.microsoft.com/office/drawing/2014/main" id="{BEAA06E3-45B2-3953-6D8A-6036259389DF}"/>
              </a:ext>
            </a:extLst>
          </p:cNvPr>
          <p:cNvSpPr>
            <a:spLocks noGrp="1"/>
          </p:cNvSpPr>
          <p:nvPr>
            <p:ph type="body" sz="quarter" idx="31" hasCustomPrompt="1"/>
          </p:nvPr>
        </p:nvSpPr>
        <p:spPr>
          <a:xfrm>
            <a:off x="938369" y="1034821"/>
            <a:ext cx="6577261" cy="845139"/>
          </a:xfrm>
          <a:prstGeom prst="rect">
            <a:avLst/>
          </a:prstGeom>
        </p:spPr>
        <p:txBody>
          <a:bodyPr>
            <a:noAutofit/>
          </a:bodyPr>
          <a:lstStyle>
            <a:lvl1pPr marL="0" indent="0" algn="l">
              <a:spcBef>
                <a:spcPts val="0"/>
              </a:spcBef>
              <a:buNone/>
              <a:defRPr sz="36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6" name="Freeform 5">
            <a:extLst>
              <a:ext uri="{FF2B5EF4-FFF2-40B4-BE49-F238E27FC236}">
                <a16:creationId xmlns:a16="http://schemas.microsoft.com/office/drawing/2014/main" id="{193954E5-3078-93E1-AF20-06046AD16DD8}"/>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72868586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Photo Slide 6">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3BE49C4-98CB-9C45-BD57-28C8BFB0F07D}"/>
              </a:ext>
            </a:extLst>
          </p:cNvPr>
          <p:cNvSpPr/>
          <p:nvPr userDrawn="1"/>
        </p:nvSpPr>
        <p:spPr>
          <a:xfrm>
            <a:off x="0" y="1"/>
            <a:ext cx="12192000" cy="4366938"/>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69" dirty="0">
              <a:latin typeface="Montserrat" panose="00000500000000000000" pitchFamily="50" charset="0"/>
            </a:endParaRPr>
          </a:p>
        </p:txBody>
      </p:sp>
      <p:sp>
        <p:nvSpPr>
          <p:cNvPr id="22" name="Text Placeholder 32">
            <a:extLst>
              <a:ext uri="{FF2B5EF4-FFF2-40B4-BE49-F238E27FC236}">
                <a16:creationId xmlns:a16="http://schemas.microsoft.com/office/drawing/2014/main" id="{EFAA2AC1-2BB2-C547-AF06-7C9874DC88F2}"/>
              </a:ext>
            </a:extLst>
          </p:cNvPr>
          <p:cNvSpPr>
            <a:spLocks noGrp="1"/>
          </p:cNvSpPr>
          <p:nvPr>
            <p:ph type="body" sz="quarter" idx="30" hasCustomPrompt="1"/>
          </p:nvPr>
        </p:nvSpPr>
        <p:spPr>
          <a:xfrm>
            <a:off x="946246" y="5087695"/>
            <a:ext cx="4403214" cy="1346830"/>
          </a:xfrm>
          <a:prstGeom prst="rect">
            <a:avLst/>
          </a:prstGeom>
        </p:spPr>
        <p:txBody>
          <a:bodyPr>
            <a:noAutofit/>
          </a:bodyPr>
          <a:lstStyle>
            <a:lvl1pPr marL="0" indent="0" algn="l">
              <a:spcBef>
                <a:spcPts val="0"/>
              </a:spcBef>
              <a:buNone/>
              <a:defRPr sz="3600" b="1" i="0" spc="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4" name="Text Placeholder 32">
            <a:extLst>
              <a:ext uri="{FF2B5EF4-FFF2-40B4-BE49-F238E27FC236}">
                <a16:creationId xmlns:a16="http://schemas.microsoft.com/office/drawing/2014/main" id="{5D0ABF6D-9B7F-9841-95F1-1A05A28A9CF5}"/>
              </a:ext>
            </a:extLst>
          </p:cNvPr>
          <p:cNvSpPr>
            <a:spLocks noGrp="1"/>
          </p:cNvSpPr>
          <p:nvPr>
            <p:ph type="body" sz="quarter" idx="48" hasCustomPrompt="1"/>
          </p:nvPr>
        </p:nvSpPr>
        <p:spPr>
          <a:xfrm>
            <a:off x="5779610" y="5087694"/>
            <a:ext cx="5726769" cy="1346831"/>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0" name="Picture Placeholder 9">
            <a:extLst>
              <a:ext uri="{FF2B5EF4-FFF2-40B4-BE49-F238E27FC236}">
                <a16:creationId xmlns:a16="http://schemas.microsoft.com/office/drawing/2014/main" id="{6ED7D2CD-F4CF-0B7D-F8C9-E6B398C7EB02}"/>
              </a:ext>
            </a:extLst>
          </p:cNvPr>
          <p:cNvSpPr>
            <a:spLocks noGrp="1"/>
          </p:cNvSpPr>
          <p:nvPr>
            <p:ph type="pic" sz="quarter" idx="23"/>
          </p:nvPr>
        </p:nvSpPr>
        <p:spPr>
          <a:xfrm>
            <a:off x="438150" y="423475"/>
            <a:ext cx="3752850" cy="3481775"/>
          </a:xfrm>
          <a:custGeom>
            <a:avLst/>
            <a:gdLst>
              <a:gd name="connsiteX0" fmla="*/ 0 w 3752850"/>
              <a:gd name="connsiteY0" fmla="*/ 0 h 3481775"/>
              <a:gd name="connsiteX1" fmla="*/ 3752850 w 3752850"/>
              <a:gd name="connsiteY1" fmla="*/ 0 h 3481775"/>
              <a:gd name="connsiteX2" fmla="*/ 3752850 w 3752850"/>
              <a:gd name="connsiteY2" fmla="*/ 3481775 h 3481775"/>
              <a:gd name="connsiteX3" fmla="*/ 0 w 3752850"/>
              <a:gd name="connsiteY3" fmla="*/ 3481775 h 3481775"/>
              <a:gd name="connsiteX4" fmla="*/ 0 w 3752850"/>
              <a:gd name="connsiteY4" fmla="*/ 1827860 h 3481775"/>
              <a:gd name="connsiteX5" fmla="*/ 192352 w 3752850"/>
              <a:gd name="connsiteY5" fmla="*/ 1827860 h 3481775"/>
              <a:gd name="connsiteX6" fmla="*/ 192352 w 3752850"/>
              <a:gd name="connsiteY6" fmla="*/ 387859 h 3481775"/>
              <a:gd name="connsiteX7" fmla="*/ 0 w 3752850"/>
              <a:gd name="connsiteY7" fmla="*/ 387859 h 348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50" h="3481775">
                <a:moveTo>
                  <a:pt x="0" y="0"/>
                </a:moveTo>
                <a:lnTo>
                  <a:pt x="3752850" y="0"/>
                </a:lnTo>
                <a:lnTo>
                  <a:pt x="3752850" y="3481775"/>
                </a:lnTo>
                <a:lnTo>
                  <a:pt x="0" y="3481775"/>
                </a:lnTo>
                <a:lnTo>
                  <a:pt x="0" y="1827860"/>
                </a:lnTo>
                <a:lnTo>
                  <a:pt x="192352" y="1827860"/>
                </a:lnTo>
                <a:lnTo>
                  <a:pt x="192352" y="387859"/>
                </a:lnTo>
                <a:lnTo>
                  <a:pt x="0" y="387859"/>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4" name="Picture Placeholder 2">
            <a:extLst>
              <a:ext uri="{FF2B5EF4-FFF2-40B4-BE49-F238E27FC236}">
                <a16:creationId xmlns:a16="http://schemas.microsoft.com/office/drawing/2014/main" id="{C864CD90-85EA-4B60-7659-37893CBE48A5}"/>
              </a:ext>
            </a:extLst>
          </p:cNvPr>
          <p:cNvSpPr>
            <a:spLocks noGrp="1"/>
          </p:cNvSpPr>
          <p:nvPr>
            <p:ph type="pic" sz="quarter" idx="49"/>
          </p:nvPr>
        </p:nvSpPr>
        <p:spPr>
          <a:xfrm>
            <a:off x="4686300" y="423476"/>
            <a:ext cx="2819400" cy="1519624"/>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8" name="Picture Placeholder 2">
            <a:extLst>
              <a:ext uri="{FF2B5EF4-FFF2-40B4-BE49-F238E27FC236}">
                <a16:creationId xmlns:a16="http://schemas.microsoft.com/office/drawing/2014/main" id="{6342DCF9-EAE7-7B71-7388-9E6EC9E874C2}"/>
              </a:ext>
            </a:extLst>
          </p:cNvPr>
          <p:cNvSpPr>
            <a:spLocks noGrp="1"/>
          </p:cNvSpPr>
          <p:nvPr>
            <p:ph type="pic" sz="quarter" idx="50"/>
          </p:nvPr>
        </p:nvSpPr>
        <p:spPr>
          <a:xfrm>
            <a:off x="4686300" y="2404676"/>
            <a:ext cx="2819400" cy="1519624"/>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9" name="Picture Placeholder 2">
            <a:extLst>
              <a:ext uri="{FF2B5EF4-FFF2-40B4-BE49-F238E27FC236}">
                <a16:creationId xmlns:a16="http://schemas.microsoft.com/office/drawing/2014/main" id="{D8FFF4D2-0329-8581-B1B1-5CC41D1E644C}"/>
              </a:ext>
            </a:extLst>
          </p:cNvPr>
          <p:cNvSpPr>
            <a:spLocks noGrp="1"/>
          </p:cNvSpPr>
          <p:nvPr>
            <p:ph type="pic" sz="quarter" idx="51"/>
          </p:nvPr>
        </p:nvSpPr>
        <p:spPr>
          <a:xfrm>
            <a:off x="7962900" y="442525"/>
            <a:ext cx="3752850" cy="3481775"/>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11" name="Freeform 10">
            <a:extLst>
              <a:ext uri="{FF2B5EF4-FFF2-40B4-BE49-F238E27FC236}">
                <a16:creationId xmlns:a16="http://schemas.microsoft.com/office/drawing/2014/main" id="{1A376BB1-A694-40C2-1A91-E3C35C061AA1}"/>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180976426"/>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 x photo/text slide">
    <p:spTree>
      <p:nvGrpSpPr>
        <p:cNvPr id="1" name=""/>
        <p:cNvGrpSpPr/>
        <p:nvPr/>
      </p:nvGrpSpPr>
      <p:grpSpPr>
        <a:xfrm>
          <a:off x="0" y="0"/>
          <a:ext cx="0" cy="0"/>
          <a:chOff x="0" y="0"/>
          <a:chExt cx="0" cy="0"/>
        </a:xfrm>
      </p:grpSpPr>
      <p:sp>
        <p:nvSpPr>
          <p:cNvPr id="38" name="Text Placeholder 32">
            <a:extLst>
              <a:ext uri="{FF2B5EF4-FFF2-40B4-BE49-F238E27FC236}">
                <a16:creationId xmlns:a16="http://schemas.microsoft.com/office/drawing/2014/main" id="{7D2CEAEF-DB4C-9245-AB85-9E2643AF765B}"/>
              </a:ext>
            </a:extLst>
          </p:cNvPr>
          <p:cNvSpPr>
            <a:spLocks noGrp="1"/>
          </p:cNvSpPr>
          <p:nvPr>
            <p:ph type="body" sz="quarter" idx="49" hasCustomPrompt="1"/>
          </p:nvPr>
        </p:nvSpPr>
        <p:spPr>
          <a:xfrm>
            <a:off x="4346104" y="387792"/>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39" name="Text Placeholder 32">
            <a:extLst>
              <a:ext uri="{FF2B5EF4-FFF2-40B4-BE49-F238E27FC236}">
                <a16:creationId xmlns:a16="http://schemas.microsoft.com/office/drawing/2014/main" id="{043C13A9-DCE4-E54F-B82D-25FDA2086A05}"/>
              </a:ext>
            </a:extLst>
          </p:cNvPr>
          <p:cNvSpPr>
            <a:spLocks noGrp="1"/>
          </p:cNvSpPr>
          <p:nvPr>
            <p:ph type="body" sz="quarter" idx="50" hasCustomPrompt="1"/>
          </p:nvPr>
        </p:nvSpPr>
        <p:spPr>
          <a:xfrm>
            <a:off x="4358285" y="1091007"/>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55" name="Text Placeholder 32">
            <a:extLst>
              <a:ext uri="{FF2B5EF4-FFF2-40B4-BE49-F238E27FC236}">
                <a16:creationId xmlns:a16="http://schemas.microsoft.com/office/drawing/2014/main" id="{9F711D42-C3C7-F94F-A6A2-DBA59D2E1B09}"/>
              </a:ext>
            </a:extLst>
          </p:cNvPr>
          <p:cNvSpPr>
            <a:spLocks noGrp="1"/>
          </p:cNvSpPr>
          <p:nvPr>
            <p:ph type="body" sz="quarter" idx="51" hasCustomPrompt="1"/>
          </p:nvPr>
        </p:nvSpPr>
        <p:spPr>
          <a:xfrm>
            <a:off x="4346104" y="2462666"/>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56" name="Text Placeholder 32">
            <a:extLst>
              <a:ext uri="{FF2B5EF4-FFF2-40B4-BE49-F238E27FC236}">
                <a16:creationId xmlns:a16="http://schemas.microsoft.com/office/drawing/2014/main" id="{0DA45F84-5354-9B4C-B97F-2229C57C159A}"/>
              </a:ext>
            </a:extLst>
          </p:cNvPr>
          <p:cNvSpPr>
            <a:spLocks noGrp="1"/>
          </p:cNvSpPr>
          <p:nvPr>
            <p:ph type="body" sz="quarter" idx="52" hasCustomPrompt="1"/>
          </p:nvPr>
        </p:nvSpPr>
        <p:spPr>
          <a:xfrm>
            <a:off x="4358285" y="3165882"/>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59" name="Text Placeholder 32">
            <a:extLst>
              <a:ext uri="{FF2B5EF4-FFF2-40B4-BE49-F238E27FC236}">
                <a16:creationId xmlns:a16="http://schemas.microsoft.com/office/drawing/2014/main" id="{2E9877C6-E249-4F4E-8097-E7C44AB5FE09}"/>
              </a:ext>
            </a:extLst>
          </p:cNvPr>
          <p:cNvSpPr>
            <a:spLocks noGrp="1"/>
          </p:cNvSpPr>
          <p:nvPr>
            <p:ph type="body" sz="quarter" idx="54" hasCustomPrompt="1"/>
          </p:nvPr>
        </p:nvSpPr>
        <p:spPr>
          <a:xfrm>
            <a:off x="4358285" y="4537541"/>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60" name="Text Placeholder 32">
            <a:extLst>
              <a:ext uri="{FF2B5EF4-FFF2-40B4-BE49-F238E27FC236}">
                <a16:creationId xmlns:a16="http://schemas.microsoft.com/office/drawing/2014/main" id="{05D67838-D162-BA4F-965A-715CEE8EB1A7}"/>
              </a:ext>
            </a:extLst>
          </p:cNvPr>
          <p:cNvSpPr>
            <a:spLocks noGrp="1"/>
          </p:cNvSpPr>
          <p:nvPr>
            <p:ph type="body" sz="quarter" idx="55" hasCustomPrompt="1"/>
          </p:nvPr>
        </p:nvSpPr>
        <p:spPr>
          <a:xfrm>
            <a:off x="4370466" y="5240757"/>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2" name="Picture Placeholder 5">
            <a:extLst>
              <a:ext uri="{FF2B5EF4-FFF2-40B4-BE49-F238E27FC236}">
                <a16:creationId xmlns:a16="http://schemas.microsoft.com/office/drawing/2014/main" id="{C04E34B5-BCFA-58FF-7D0D-743A9547EA36}"/>
              </a:ext>
            </a:extLst>
          </p:cNvPr>
          <p:cNvSpPr>
            <a:spLocks noGrp="1"/>
          </p:cNvSpPr>
          <p:nvPr>
            <p:ph type="pic" sz="quarter" idx="57"/>
          </p:nvPr>
        </p:nvSpPr>
        <p:spPr>
          <a:xfrm>
            <a:off x="501328" y="413959"/>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3" name="Freeform 2">
            <a:extLst>
              <a:ext uri="{FF2B5EF4-FFF2-40B4-BE49-F238E27FC236}">
                <a16:creationId xmlns:a16="http://schemas.microsoft.com/office/drawing/2014/main" id="{159C768E-EFD4-C7DE-F472-51DC6C3C191F}"/>
              </a:ext>
            </a:extLst>
          </p:cNvPr>
          <p:cNvSpPr/>
          <p:nvPr userDrawn="1"/>
        </p:nvSpPr>
        <p:spPr>
          <a:xfrm rot="10800000">
            <a:off x="359045" y="674564"/>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
        <p:nvSpPr>
          <p:cNvPr id="4" name="Picture Placeholder 5">
            <a:extLst>
              <a:ext uri="{FF2B5EF4-FFF2-40B4-BE49-F238E27FC236}">
                <a16:creationId xmlns:a16="http://schemas.microsoft.com/office/drawing/2014/main" id="{968258F9-EEFC-31A8-2144-64C7C993A173}"/>
              </a:ext>
            </a:extLst>
          </p:cNvPr>
          <p:cNvSpPr>
            <a:spLocks noGrp="1"/>
          </p:cNvSpPr>
          <p:nvPr>
            <p:ph type="pic" sz="quarter" idx="58"/>
          </p:nvPr>
        </p:nvSpPr>
        <p:spPr>
          <a:xfrm>
            <a:off x="482278" y="2539396"/>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5" name="Freeform 4">
            <a:extLst>
              <a:ext uri="{FF2B5EF4-FFF2-40B4-BE49-F238E27FC236}">
                <a16:creationId xmlns:a16="http://schemas.microsoft.com/office/drawing/2014/main" id="{F05B2B38-45DC-B613-677A-3F53DCFB4267}"/>
              </a:ext>
            </a:extLst>
          </p:cNvPr>
          <p:cNvSpPr/>
          <p:nvPr userDrawn="1"/>
        </p:nvSpPr>
        <p:spPr>
          <a:xfrm rot="10800000">
            <a:off x="339995" y="2800001"/>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
        <p:nvSpPr>
          <p:cNvPr id="6" name="Picture Placeholder 5">
            <a:extLst>
              <a:ext uri="{FF2B5EF4-FFF2-40B4-BE49-F238E27FC236}">
                <a16:creationId xmlns:a16="http://schemas.microsoft.com/office/drawing/2014/main" id="{D93A83E5-8834-01D7-8BD6-8D8683D1A189}"/>
              </a:ext>
            </a:extLst>
          </p:cNvPr>
          <p:cNvSpPr>
            <a:spLocks noGrp="1"/>
          </p:cNvSpPr>
          <p:nvPr>
            <p:ph type="pic" sz="quarter" idx="59"/>
          </p:nvPr>
        </p:nvSpPr>
        <p:spPr>
          <a:xfrm>
            <a:off x="463228" y="4672996"/>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7" name="Freeform 6">
            <a:extLst>
              <a:ext uri="{FF2B5EF4-FFF2-40B4-BE49-F238E27FC236}">
                <a16:creationId xmlns:a16="http://schemas.microsoft.com/office/drawing/2014/main" id="{6CCA9EB3-D5BA-EB27-3022-6B6A04892FBF}"/>
              </a:ext>
            </a:extLst>
          </p:cNvPr>
          <p:cNvSpPr/>
          <p:nvPr userDrawn="1"/>
        </p:nvSpPr>
        <p:spPr>
          <a:xfrm rot="10800000">
            <a:off x="320945" y="4933601"/>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Tree>
    <p:extLst>
      <p:ext uri="{BB962C8B-B14F-4D97-AF65-F5344CB8AC3E}">
        <p14:creationId xmlns:p14="http://schemas.microsoft.com/office/powerpoint/2010/main" val="571670456"/>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phone slid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05AB41CE-F6BA-8449-B846-3526857402BA}"/>
              </a:ext>
            </a:extLst>
          </p:cNvPr>
          <p:cNvSpPr/>
          <p:nvPr userDrawn="1"/>
        </p:nvSpPr>
        <p:spPr>
          <a:xfrm>
            <a:off x="1" y="1723900"/>
            <a:ext cx="12191998" cy="4053499"/>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69"/>
          </a:p>
        </p:txBody>
      </p:sp>
      <p:sp>
        <p:nvSpPr>
          <p:cNvPr id="22" name="Text Placeholder 32">
            <a:extLst>
              <a:ext uri="{FF2B5EF4-FFF2-40B4-BE49-F238E27FC236}">
                <a16:creationId xmlns:a16="http://schemas.microsoft.com/office/drawing/2014/main" id="{1CFA480F-7E74-BF47-8D97-68745F852A4D}"/>
              </a:ext>
            </a:extLst>
          </p:cNvPr>
          <p:cNvSpPr>
            <a:spLocks noGrp="1"/>
          </p:cNvSpPr>
          <p:nvPr>
            <p:ph type="body" sz="quarter" idx="30" hasCustomPrompt="1"/>
          </p:nvPr>
        </p:nvSpPr>
        <p:spPr>
          <a:xfrm>
            <a:off x="773875" y="612133"/>
            <a:ext cx="10644249" cy="80878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4" name="Text Placeholder 32">
            <a:extLst>
              <a:ext uri="{FF2B5EF4-FFF2-40B4-BE49-F238E27FC236}">
                <a16:creationId xmlns:a16="http://schemas.microsoft.com/office/drawing/2014/main" id="{34A7C2CE-8B7D-0642-9F33-2728633924AF}"/>
              </a:ext>
            </a:extLst>
          </p:cNvPr>
          <p:cNvSpPr>
            <a:spLocks noGrp="1"/>
          </p:cNvSpPr>
          <p:nvPr>
            <p:ph type="body" sz="quarter" idx="48" hasCustomPrompt="1"/>
          </p:nvPr>
        </p:nvSpPr>
        <p:spPr>
          <a:xfrm>
            <a:off x="6349485" y="2527915"/>
            <a:ext cx="5068640" cy="2538354"/>
          </a:xfrm>
          <a:prstGeom prst="rect">
            <a:avLst/>
          </a:prstGeom>
        </p:spPr>
        <p:txBody>
          <a:bodyPr numCol="1" spcCol="288000" anchor="t">
            <a:noAutofit/>
          </a:bodyPr>
          <a:lstStyle>
            <a:lvl1pPr marL="0" indent="0" algn="l">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CE08122F-E767-A948-900A-223BD6B9F4BF}"/>
              </a:ext>
            </a:extLst>
          </p:cNvPr>
          <p:cNvSpPr/>
          <p:nvPr userDrawn="1"/>
        </p:nvSpPr>
        <p:spPr>
          <a:xfrm>
            <a:off x="9978124" y="1553310"/>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88F8D9F2-AA18-6F42-01C5-D31E2B03707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b="20571"/>
          <a:stretch/>
        </p:blipFill>
        <p:spPr>
          <a:xfrm rot="5400000">
            <a:off x="1059222" y="1659698"/>
            <a:ext cx="3693498" cy="5831867"/>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sp>
        <p:nvSpPr>
          <p:cNvPr id="3" name="Picture Placeholder 4">
            <a:extLst>
              <a:ext uri="{FF2B5EF4-FFF2-40B4-BE49-F238E27FC236}">
                <a16:creationId xmlns:a16="http://schemas.microsoft.com/office/drawing/2014/main" id="{6C840FF1-83FF-76F2-2EF4-7E0A3D12C4F4}"/>
              </a:ext>
            </a:extLst>
          </p:cNvPr>
          <p:cNvSpPr>
            <a:spLocks noGrp="1"/>
          </p:cNvSpPr>
          <p:nvPr>
            <p:ph type="pic" sz="quarter" idx="10"/>
          </p:nvPr>
        </p:nvSpPr>
        <p:spPr>
          <a:xfrm>
            <a:off x="-9961" y="3153842"/>
            <a:ext cx="4642477" cy="2880154"/>
          </a:xfrm>
          <a:prstGeom prst="rect">
            <a:avLst/>
          </a:prstGeom>
          <a:solidFill>
            <a:schemeClr val="bg1">
              <a:lumMod val="85000"/>
            </a:schemeClr>
          </a:solidFill>
          <a:ln>
            <a:noFill/>
          </a:ln>
        </p:spPr>
        <p:txBody>
          <a:bodyPr/>
          <a:lstStyle/>
          <a:p>
            <a:endParaRPr lang="en-US" dirty="0"/>
          </a:p>
        </p:txBody>
      </p:sp>
    </p:spTree>
    <p:extLst>
      <p:ext uri="{BB962C8B-B14F-4D97-AF65-F5344CB8AC3E}">
        <p14:creationId xmlns:p14="http://schemas.microsoft.com/office/powerpoint/2010/main" val="31915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xt Slide - 1 column">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ONE COLUMN</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197831171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_Text Slide - 1 column">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ONE COLUMN</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3" name="Bildplatzhalter 2">
            <a:extLst>
              <a:ext uri="{FF2B5EF4-FFF2-40B4-BE49-F238E27FC236}">
                <a16:creationId xmlns:a16="http://schemas.microsoft.com/office/drawing/2014/main" id="{C5F11832-90F6-E8F9-0F32-13B1127BCDA2}"/>
              </a:ext>
            </a:extLst>
          </p:cNvPr>
          <p:cNvSpPr>
            <a:spLocks noGrp="1"/>
          </p:cNvSpPr>
          <p:nvPr>
            <p:ph type="pic" sz="quarter" idx="49"/>
          </p:nvPr>
        </p:nvSpPr>
        <p:spPr>
          <a:xfrm>
            <a:off x="6964680" y="1865313"/>
            <a:ext cx="4373245" cy="4438650"/>
          </a:xfrm>
          <a:prstGeom prst="rect">
            <a:avLst/>
          </a:prstGeom>
        </p:spPr>
        <p:txBody>
          <a:bodyPr/>
          <a:lstStyle/>
          <a:p>
            <a:endParaRPr lang="de-DE"/>
          </a:p>
        </p:txBody>
      </p:sp>
    </p:spTree>
    <p:extLst>
      <p:ext uri="{BB962C8B-B14F-4D97-AF65-F5344CB8AC3E}">
        <p14:creationId xmlns:p14="http://schemas.microsoft.com/office/powerpoint/2010/main" val="164300085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Cover Slide 2">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214365" cy="3138121"/>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53" name="Picture Placeholder 52">
            <a:extLst>
              <a:ext uri="{FF2B5EF4-FFF2-40B4-BE49-F238E27FC236}">
                <a16:creationId xmlns:a16="http://schemas.microsoft.com/office/drawing/2014/main" id="{FA3EDB46-CD35-B86E-152C-5F64E01608A9}"/>
              </a:ext>
            </a:extLst>
          </p:cNvPr>
          <p:cNvSpPr>
            <a:spLocks noGrp="1"/>
          </p:cNvSpPr>
          <p:nvPr>
            <p:ph type="pic" sz="quarter" idx="22"/>
          </p:nvPr>
        </p:nvSpPr>
        <p:spPr>
          <a:xfrm>
            <a:off x="6290665" y="0"/>
            <a:ext cx="4961115" cy="6879449"/>
          </a:xfrm>
          <a:custGeom>
            <a:avLst/>
            <a:gdLst>
              <a:gd name="connsiteX0" fmla="*/ 0 w 4961115"/>
              <a:gd name="connsiteY0" fmla="*/ 0 h 6879449"/>
              <a:gd name="connsiteX1" fmla="*/ 4961115 w 4961115"/>
              <a:gd name="connsiteY1" fmla="*/ 0 h 6879449"/>
              <a:gd name="connsiteX2" fmla="*/ 4961115 w 4961115"/>
              <a:gd name="connsiteY2" fmla="*/ 2607767 h 6879449"/>
              <a:gd name="connsiteX3" fmla="*/ 4781114 w 4961115"/>
              <a:gd name="connsiteY3" fmla="*/ 2607767 h 6879449"/>
              <a:gd name="connsiteX4" fmla="*/ 4781114 w 4961115"/>
              <a:gd name="connsiteY4" fmla="*/ 4047768 h 6879449"/>
              <a:gd name="connsiteX5" fmla="*/ 4961115 w 4961115"/>
              <a:gd name="connsiteY5" fmla="*/ 4047768 h 6879449"/>
              <a:gd name="connsiteX6" fmla="*/ 4961115 w 4961115"/>
              <a:gd name="connsiteY6" fmla="*/ 6879449 h 6879449"/>
              <a:gd name="connsiteX7" fmla="*/ 0 w 4961115"/>
              <a:gd name="connsiteY7" fmla="*/ 6879449 h 687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61115" h="6879449">
                <a:moveTo>
                  <a:pt x="0" y="0"/>
                </a:moveTo>
                <a:lnTo>
                  <a:pt x="4961115" y="0"/>
                </a:lnTo>
                <a:lnTo>
                  <a:pt x="4961115" y="2607767"/>
                </a:lnTo>
                <a:lnTo>
                  <a:pt x="4781114" y="2607767"/>
                </a:lnTo>
                <a:lnTo>
                  <a:pt x="4781114" y="4047768"/>
                </a:lnTo>
                <a:lnTo>
                  <a:pt x="4961115" y="4047768"/>
                </a:lnTo>
                <a:lnTo>
                  <a:pt x="4961115" y="6879449"/>
                </a:lnTo>
                <a:lnTo>
                  <a:pt x="0" y="6879449"/>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sp>
        <p:nvSpPr>
          <p:cNvPr id="56" name="Text Placeholder 32">
            <a:extLst>
              <a:ext uri="{FF2B5EF4-FFF2-40B4-BE49-F238E27FC236}">
                <a16:creationId xmlns:a16="http://schemas.microsoft.com/office/drawing/2014/main" id="{6D83AD87-72FE-A04E-9CF3-9AC1F7C64953}"/>
              </a:ext>
            </a:extLst>
          </p:cNvPr>
          <p:cNvSpPr>
            <a:spLocks noGrp="1"/>
          </p:cNvSpPr>
          <p:nvPr>
            <p:ph type="body" sz="quarter" idx="16" hasCustomPrompt="1"/>
          </p:nvPr>
        </p:nvSpPr>
        <p:spPr>
          <a:xfrm>
            <a:off x="507596" y="2897367"/>
            <a:ext cx="4470975" cy="1008397"/>
          </a:xfrm>
          <a:prstGeom prst="rect">
            <a:avLst/>
          </a:prstGeom>
        </p:spPr>
        <p:txBody>
          <a:bodyPr anchor="t">
            <a:noAutofit/>
          </a:bodyPr>
          <a:lstStyle>
            <a:lvl1pPr marL="0" indent="0" algn="l">
              <a:lnSpc>
                <a:spcPts val="3954"/>
              </a:lnSpc>
              <a:spcBef>
                <a:spcPts val="0"/>
              </a:spcBef>
              <a:buNone/>
              <a:defRPr sz="40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GUIDE TO INGROW</a:t>
            </a:r>
            <a:endParaRPr lang="en-US" dirty="0"/>
          </a:p>
        </p:txBody>
      </p:sp>
      <p:sp>
        <p:nvSpPr>
          <p:cNvPr id="57" name="Text Placeholder 32">
            <a:extLst>
              <a:ext uri="{FF2B5EF4-FFF2-40B4-BE49-F238E27FC236}">
                <a16:creationId xmlns:a16="http://schemas.microsoft.com/office/drawing/2014/main" id="{99F453F3-BF15-D044-B597-F7EBF76DC07D}"/>
              </a:ext>
            </a:extLst>
          </p:cNvPr>
          <p:cNvSpPr>
            <a:spLocks noGrp="1"/>
          </p:cNvSpPr>
          <p:nvPr>
            <p:ph type="body" sz="quarter" idx="19" hasCustomPrompt="1"/>
          </p:nvPr>
        </p:nvSpPr>
        <p:spPr>
          <a:xfrm>
            <a:off x="507596" y="4325159"/>
            <a:ext cx="4979410" cy="855894"/>
          </a:xfrm>
          <a:prstGeom prst="rect">
            <a:avLst/>
          </a:prstGeom>
        </p:spPr>
        <p:txBody>
          <a:bodyPr anchor="t">
            <a:noAutofit/>
          </a:bodyPr>
          <a:lstStyle>
            <a:lvl1pPr marL="0" indent="0" algn="l">
              <a:lnSpc>
                <a:spcPct val="100000"/>
              </a:lnSpc>
              <a:spcBef>
                <a:spcPts val="0"/>
              </a:spcBef>
              <a:buNone/>
              <a:defRPr sz="22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promoting inclusive entrepreneurship</a:t>
            </a:r>
          </a:p>
        </p:txBody>
      </p:sp>
      <p:sp>
        <p:nvSpPr>
          <p:cNvPr id="58" name="Freeform 57">
            <a:extLst>
              <a:ext uri="{FF2B5EF4-FFF2-40B4-BE49-F238E27FC236}">
                <a16:creationId xmlns:a16="http://schemas.microsoft.com/office/drawing/2014/main" id="{6298F67B-E667-C4F2-DDED-BD740C92FACD}"/>
              </a:ext>
            </a:extLst>
          </p:cNvPr>
          <p:cNvSpPr/>
          <p:nvPr userDrawn="1"/>
        </p:nvSpPr>
        <p:spPr>
          <a:xfrm rot="16200000">
            <a:off x="10531780" y="3147768"/>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2997301" y="5911583"/>
            <a:ext cx="3098699" cy="622069"/>
          </a:xfrm>
          <a:prstGeom prst="rect">
            <a:avLst/>
          </a:prstGeom>
        </p:spPr>
        <p:txBody>
          <a:bodyPr anchor="t">
            <a:noAutofit/>
          </a:bodyPr>
          <a:lstStyle>
            <a:lvl1pPr marL="0" indent="0" algn="ctr">
              <a:lnSpc>
                <a:spcPct val="100000"/>
              </a:lnSpc>
              <a:spcBef>
                <a:spcPts val="0"/>
              </a:spcBef>
              <a:buNone/>
              <a:defRPr sz="2400" b="0"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pic>
        <p:nvPicPr>
          <p:cNvPr id="15" name="Grafik 14">
            <a:extLst>
              <a:ext uri="{FF2B5EF4-FFF2-40B4-BE49-F238E27FC236}">
                <a16:creationId xmlns:a16="http://schemas.microsoft.com/office/drawing/2014/main" id="{89F9B5F4-94A0-420A-8B66-9274C2EF07AC}"/>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401467" y="5944460"/>
            <a:ext cx="2194002" cy="460291"/>
          </a:xfrm>
          <a:prstGeom prst="rect">
            <a:avLst/>
          </a:prstGeom>
        </p:spPr>
      </p:pic>
    </p:spTree>
    <p:extLst>
      <p:ext uri="{BB962C8B-B14F-4D97-AF65-F5344CB8AC3E}">
        <p14:creationId xmlns:p14="http://schemas.microsoft.com/office/powerpoint/2010/main" val="3819293862"/>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ext Slide - 2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TWO COLUMNS</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2"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673286212"/>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ext Slide - 3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THREE COLUMNS</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7ABB57"/>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3"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66772558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1_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2035573"/>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1982716"/>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3" name="Text Placeholder 32">
            <a:extLst>
              <a:ext uri="{FF2B5EF4-FFF2-40B4-BE49-F238E27FC236}">
                <a16:creationId xmlns:a16="http://schemas.microsoft.com/office/drawing/2014/main" id="{0A8E6325-8E84-8F27-06CB-55E91F83CDA5}"/>
              </a:ext>
            </a:extLst>
          </p:cNvPr>
          <p:cNvSpPr>
            <a:spLocks noGrp="1"/>
          </p:cNvSpPr>
          <p:nvPr>
            <p:ph type="body" sz="quarter" idx="30" hasCustomPrompt="1"/>
          </p:nvPr>
        </p:nvSpPr>
        <p:spPr>
          <a:xfrm>
            <a:off x="526494" y="4929906"/>
            <a:ext cx="6500273" cy="743603"/>
          </a:xfrm>
          <a:prstGeom prst="rect">
            <a:avLst/>
          </a:prstGeom>
        </p:spPr>
        <p:txBody>
          <a:bodyPr>
            <a:noAutofit/>
          </a:bodyPr>
          <a:lstStyle>
            <a:lvl1pPr marL="0" indent="0" algn="l">
              <a:buNone/>
              <a:defRPr sz="29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Follow our Journey</a:t>
            </a:r>
            <a:endParaRPr lang="en-US" dirty="0"/>
          </a:p>
        </p:txBody>
      </p:sp>
      <p:cxnSp>
        <p:nvCxnSpPr>
          <p:cNvPr id="15" name="Straight Connector 14">
            <a:extLst>
              <a:ext uri="{FF2B5EF4-FFF2-40B4-BE49-F238E27FC236}">
                <a16:creationId xmlns:a16="http://schemas.microsoft.com/office/drawing/2014/main" id="{DE9937A7-62FD-536C-8DC0-E46D9E5415C7}"/>
              </a:ext>
            </a:extLst>
          </p:cNvPr>
          <p:cNvCxnSpPr>
            <a:cxnSpLocks/>
          </p:cNvCxnSpPr>
          <p:nvPr userDrawn="1"/>
        </p:nvCxnSpPr>
        <p:spPr>
          <a:xfrm>
            <a:off x="228494" y="4864889"/>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pic>
        <p:nvPicPr>
          <p:cNvPr id="17" name="Grafik 16">
            <a:extLst>
              <a:ext uri="{FF2B5EF4-FFF2-40B4-BE49-F238E27FC236}">
                <a16:creationId xmlns:a16="http://schemas.microsoft.com/office/drawing/2014/main" id="{ED83F0E3-2851-4274-8C28-34E1F202A4C4}"/>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9346352" y="6118443"/>
            <a:ext cx="2194002" cy="460291"/>
          </a:xfrm>
          <a:prstGeom prst="rect">
            <a:avLst/>
          </a:prstGeom>
        </p:spPr>
      </p:pic>
    </p:spTree>
    <p:extLst>
      <p:ext uri="{BB962C8B-B14F-4D97-AF65-F5344CB8AC3E}">
        <p14:creationId xmlns:p14="http://schemas.microsoft.com/office/powerpoint/2010/main" val="1697822204"/>
      </p:ext>
    </p:extLst>
  </p:cSld>
  <p:clrMapOvr>
    <a:masterClrMapping/>
  </p:clrMapOvr>
  <p:extLst>
    <p:ext uri="{DCECCB84-F9BA-43D5-87BE-67443E8EF086}">
      <p15:sldGuideLst xmlns:p15="http://schemas.microsoft.com/office/powerpoint/2012/main"/>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End Slide">
    <p:spTree>
      <p:nvGrpSpPr>
        <p:cNvPr id="1" name=""/>
        <p:cNvGrpSpPr/>
        <p:nvPr/>
      </p:nvGrpSpPr>
      <p:grpSpPr>
        <a:xfrm>
          <a:off x="0" y="0"/>
          <a:ext cx="0" cy="0"/>
          <a:chOff x="0" y="0"/>
          <a:chExt cx="0" cy="0"/>
        </a:xfrm>
      </p:grpSpPr>
      <p:sp>
        <p:nvSpPr>
          <p:cNvPr id="85" name="Freeform 84">
            <a:extLst>
              <a:ext uri="{FF2B5EF4-FFF2-40B4-BE49-F238E27FC236}">
                <a16:creationId xmlns:a16="http://schemas.microsoft.com/office/drawing/2014/main" id="{AA9B7715-6268-FDD6-91C0-C5F1888A3C57}"/>
              </a:ext>
            </a:extLst>
          </p:cNvPr>
          <p:cNvSpPr/>
          <p:nvPr userDrawn="1"/>
        </p:nvSpPr>
        <p:spPr>
          <a:xfrm>
            <a:off x="0" y="2708030"/>
            <a:ext cx="12192000" cy="3179185"/>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a:p>
        </p:txBody>
      </p:sp>
      <p:sp>
        <p:nvSpPr>
          <p:cNvPr id="86" name="Text Placeholder 32">
            <a:extLst>
              <a:ext uri="{FF2B5EF4-FFF2-40B4-BE49-F238E27FC236}">
                <a16:creationId xmlns:a16="http://schemas.microsoft.com/office/drawing/2014/main" id="{B44AD947-E962-8DEC-BC3E-A9D0C61C47A0}"/>
              </a:ext>
            </a:extLst>
          </p:cNvPr>
          <p:cNvSpPr>
            <a:spLocks noGrp="1"/>
          </p:cNvSpPr>
          <p:nvPr>
            <p:ph type="body" sz="quarter" idx="16" hasCustomPrompt="1"/>
          </p:nvPr>
        </p:nvSpPr>
        <p:spPr>
          <a:xfrm>
            <a:off x="575887" y="3922846"/>
            <a:ext cx="3354126" cy="1008397"/>
          </a:xfrm>
          <a:prstGeom prst="rect">
            <a:avLst/>
          </a:prstGeom>
        </p:spPr>
        <p:txBody>
          <a:bodyPr anchor="t">
            <a:noAutofit/>
          </a:bodyPr>
          <a:lstStyle>
            <a:lvl1pPr marL="0" indent="0" algn="l">
              <a:lnSpc>
                <a:spcPts val="3954"/>
              </a:lnSpc>
              <a:spcBef>
                <a:spcPts val="0"/>
              </a:spcBef>
              <a:buNone/>
              <a:defRPr sz="40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Follow our Journey</a:t>
            </a:r>
            <a:endParaRPr lang="en-US" dirty="0"/>
          </a:p>
        </p:txBody>
      </p:sp>
      <p:sp>
        <p:nvSpPr>
          <p:cNvPr id="233" name="Freeform 232">
            <a:extLst>
              <a:ext uri="{FF2B5EF4-FFF2-40B4-BE49-F238E27FC236}">
                <a16:creationId xmlns:a16="http://schemas.microsoft.com/office/drawing/2014/main" id="{E50A4E34-F72B-AD52-09D9-DE276E1EB653}"/>
              </a:ext>
            </a:extLst>
          </p:cNvPr>
          <p:cNvSpPr/>
          <p:nvPr userDrawn="1"/>
        </p:nvSpPr>
        <p:spPr>
          <a:xfrm>
            <a:off x="8065511" y="5423818"/>
            <a:ext cx="4126489" cy="756631"/>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7ABB57"/>
          </a:solidFill>
          <a:ln w="30808" cap="flat">
            <a:noFill/>
            <a:prstDash val="solid"/>
            <a:miter/>
          </a:ln>
        </p:spPr>
        <p:txBody>
          <a:bodyPr rtlCol="0" anchor="ctr"/>
          <a:lstStyle/>
          <a:p>
            <a:endParaRPr lang="en-US" sz="2069"/>
          </a:p>
        </p:txBody>
      </p:sp>
      <p:sp>
        <p:nvSpPr>
          <p:cNvPr id="270" name="Text Placeholder 32">
            <a:extLst>
              <a:ext uri="{FF2B5EF4-FFF2-40B4-BE49-F238E27FC236}">
                <a16:creationId xmlns:a16="http://schemas.microsoft.com/office/drawing/2014/main" id="{64CC0190-4955-504C-7436-08AD8558AFE8}"/>
              </a:ext>
            </a:extLst>
          </p:cNvPr>
          <p:cNvSpPr>
            <a:spLocks noGrp="1"/>
          </p:cNvSpPr>
          <p:nvPr>
            <p:ph type="body" sz="quarter" idx="20" hasCustomPrompt="1"/>
          </p:nvPr>
        </p:nvSpPr>
        <p:spPr>
          <a:xfrm>
            <a:off x="8322590" y="5556486"/>
            <a:ext cx="3467551" cy="622069"/>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274" name="Freeform 273">
            <a:extLst>
              <a:ext uri="{FF2B5EF4-FFF2-40B4-BE49-F238E27FC236}">
                <a16:creationId xmlns:a16="http://schemas.microsoft.com/office/drawing/2014/main" id="{B0E0F667-C112-09AB-4F5B-95A4E5DA4A9D}"/>
              </a:ext>
            </a:extLst>
          </p:cNvPr>
          <p:cNvSpPr/>
          <p:nvPr userDrawn="1"/>
        </p:nvSpPr>
        <p:spPr>
          <a:xfrm>
            <a:off x="584503" y="2494870"/>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7"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A5F3005E-B828-0BEF-8373-84EE3AD90030}"/>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7482372" y="536592"/>
            <a:ext cx="4545776" cy="1709879"/>
          </a:xfrm>
          <a:prstGeom prst="rect">
            <a:avLst/>
          </a:prstGeom>
        </p:spPr>
      </p:pic>
      <p:pic>
        <p:nvPicPr>
          <p:cNvPr id="11" name="Grafik 10">
            <a:extLst>
              <a:ext uri="{FF2B5EF4-FFF2-40B4-BE49-F238E27FC236}">
                <a16:creationId xmlns:a16="http://schemas.microsoft.com/office/drawing/2014/main" id="{FBD4E8CF-E9F5-4CE6-AC9F-4361EA222E49}"/>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284226" y="6135055"/>
            <a:ext cx="2194002" cy="460291"/>
          </a:xfrm>
          <a:prstGeom prst="rect">
            <a:avLst/>
          </a:prstGeom>
        </p:spPr>
      </p:pic>
    </p:spTree>
    <p:extLst>
      <p:ext uri="{BB962C8B-B14F-4D97-AF65-F5344CB8AC3E}">
        <p14:creationId xmlns:p14="http://schemas.microsoft.com/office/powerpoint/2010/main" val="2813297319"/>
      </p:ext>
    </p:extLst>
  </p:cSld>
  <p:clrMapOvr>
    <a:masterClrMapping/>
  </p:clrMapOvr>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7_Overview/Content Slide">
    <p:spTree>
      <p:nvGrpSpPr>
        <p:cNvPr id="1" name=""/>
        <p:cNvGrpSpPr/>
        <p:nvPr/>
      </p:nvGrpSpPr>
      <p:grpSpPr>
        <a:xfrm>
          <a:off x="0" y="0"/>
          <a:ext cx="0" cy="0"/>
          <a:chOff x="0" y="0"/>
          <a:chExt cx="0" cy="0"/>
        </a:xfrm>
      </p:grpSpPr>
      <p:sp>
        <p:nvSpPr>
          <p:cNvPr id="33" name="Oval 32">
            <a:extLst>
              <a:ext uri="{FF2B5EF4-FFF2-40B4-BE49-F238E27FC236}">
                <a16:creationId xmlns:a16="http://schemas.microsoft.com/office/drawing/2014/main" id="{60359091-EF1E-5347-86A8-664FF906AFA2}"/>
              </a:ext>
            </a:extLst>
          </p:cNvPr>
          <p:cNvSpPr/>
          <p:nvPr userDrawn="1"/>
        </p:nvSpPr>
        <p:spPr>
          <a:xfrm>
            <a:off x="6642832" y="2066740"/>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25">
            <a:extLst>
              <a:ext uri="{FF2B5EF4-FFF2-40B4-BE49-F238E27FC236}">
                <a16:creationId xmlns:a16="http://schemas.microsoft.com/office/drawing/2014/main" id="{29FF15AB-A467-5248-AA8B-EA7E9FC37BED}"/>
              </a:ext>
            </a:extLst>
          </p:cNvPr>
          <p:cNvSpPr>
            <a:spLocks noGrp="1"/>
          </p:cNvSpPr>
          <p:nvPr>
            <p:ph type="body" sz="quarter" idx="19" hasCustomPrompt="1"/>
          </p:nvPr>
        </p:nvSpPr>
        <p:spPr>
          <a:xfrm>
            <a:off x="6781160" y="2123935"/>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1</a:t>
            </a:r>
          </a:p>
        </p:txBody>
      </p:sp>
      <p:cxnSp>
        <p:nvCxnSpPr>
          <p:cNvPr id="35" name="Straight Connector 34">
            <a:extLst>
              <a:ext uri="{FF2B5EF4-FFF2-40B4-BE49-F238E27FC236}">
                <a16:creationId xmlns:a16="http://schemas.microsoft.com/office/drawing/2014/main" id="{63453B8E-02A0-D945-99F3-A46F3D8AA698}"/>
              </a:ext>
            </a:extLst>
          </p:cNvPr>
          <p:cNvCxnSpPr>
            <a:cxnSpLocks/>
          </p:cNvCxnSpPr>
          <p:nvPr userDrawn="1"/>
        </p:nvCxnSpPr>
        <p:spPr>
          <a:xfrm>
            <a:off x="6051115" y="2456711"/>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36" name="Text Placeholder 25">
            <a:extLst>
              <a:ext uri="{FF2B5EF4-FFF2-40B4-BE49-F238E27FC236}">
                <a16:creationId xmlns:a16="http://schemas.microsoft.com/office/drawing/2014/main" id="{F2455212-2D5D-E648-802A-B9EB354595FE}"/>
              </a:ext>
            </a:extLst>
          </p:cNvPr>
          <p:cNvSpPr>
            <a:spLocks noGrp="1"/>
          </p:cNvSpPr>
          <p:nvPr>
            <p:ph type="body" sz="quarter" idx="20" hasCustomPrompt="1"/>
          </p:nvPr>
        </p:nvSpPr>
        <p:spPr>
          <a:xfrm>
            <a:off x="7511069" y="2066740"/>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37" name="Oval 36">
            <a:extLst>
              <a:ext uri="{FF2B5EF4-FFF2-40B4-BE49-F238E27FC236}">
                <a16:creationId xmlns:a16="http://schemas.microsoft.com/office/drawing/2014/main" id="{8DF1992D-B7D5-8E4B-BDA5-761CB37D3675}"/>
              </a:ext>
            </a:extLst>
          </p:cNvPr>
          <p:cNvSpPr/>
          <p:nvPr userDrawn="1"/>
        </p:nvSpPr>
        <p:spPr>
          <a:xfrm>
            <a:off x="6642832" y="3126504"/>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 Placeholder 25">
            <a:extLst>
              <a:ext uri="{FF2B5EF4-FFF2-40B4-BE49-F238E27FC236}">
                <a16:creationId xmlns:a16="http://schemas.microsoft.com/office/drawing/2014/main" id="{D5D057F3-7821-E04C-AEF9-9BAF88BFC81A}"/>
              </a:ext>
            </a:extLst>
          </p:cNvPr>
          <p:cNvSpPr>
            <a:spLocks noGrp="1"/>
          </p:cNvSpPr>
          <p:nvPr>
            <p:ph type="body" sz="quarter" idx="21" hasCustomPrompt="1"/>
          </p:nvPr>
        </p:nvSpPr>
        <p:spPr>
          <a:xfrm>
            <a:off x="6781160" y="3183699"/>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2</a:t>
            </a:r>
          </a:p>
        </p:txBody>
      </p:sp>
      <p:cxnSp>
        <p:nvCxnSpPr>
          <p:cNvPr id="39" name="Straight Connector 38">
            <a:extLst>
              <a:ext uri="{FF2B5EF4-FFF2-40B4-BE49-F238E27FC236}">
                <a16:creationId xmlns:a16="http://schemas.microsoft.com/office/drawing/2014/main" id="{201686CB-AFC3-2E42-8385-6797A30142D9}"/>
              </a:ext>
            </a:extLst>
          </p:cNvPr>
          <p:cNvCxnSpPr>
            <a:cxnSpLocks/>
          </p:cNvCxnSpPr>
          <p:nvPr userDrawn="1"/>
        </p:nvCxnSpPr>
        <p:spPr>
          <a:xfrm>
            <a:off x="6051115" y="3516475"/>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0" name="Text Placeholder 25">
            <a:extLst>
              <a:ext uri="{FF2B5EF4-FFF2-40B4-BE49-F238E27FC236}">
                <a16:creationId xmlns:a16="http://schemas.microsoft.com/office/drawing/2014/main" id="{3EBAF954-82F2-CC42-82E9-A19064755653}"/>
              </a:ext>
            </a:extLst>
          </p:cNvPr>
          <p:cNvSpPr>
            <a:spLocks noGrp="1"/>
          </p:cNvSpPr>
          <p:nvPr>
            <p:ph type="body" sz="quarter" idx="22" hasCustomPrompt="1"/>
          </p:nvPr>
        </p:nvSpPr>
        <p:spPr>
          <a:xfrm>
            <a:off x="7511069" y="3126504"/>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41" name="Oval 40">
            <a:extLst>
              <a:ext uri="{FF2B5EF4-FFF2-40B4-BE49-F238E27FC236}">
                <a16:creationId xmlns:a16="http://schemas.microsoft.com/office/drawing/2014/main" id="{7212A528-3E55-3E4C-A29B-933FD36CD4AA}"/>
              </a:ext>
            </a:extLst>
          </p:cNvPr>
          <p:cNvSpPr/>
          <p:nvPr userDrawn="1"/>
        </p:nvSpPr>
        <p:spPr>
          <a:xfrm>
            <a:off x="6628977" y="4184690"/>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 Placeholder 25">
            <a:extLst>
              <a:ext uri="{FF2B5EF4-FFF2-40B4-BE49-F238E27FC236}">
                <a16:creationId xmlns:a16="http://schemas.microsoft.com/office/drawing/2014/main" id="{5C41E408-2BE8-184D-BAE4-AEB73C241B6C}"/>
              </a:ext>
            </a:extLst>
          </p:cNvPr>
          <p:cNvSpPr>
            <a:spLocks noGrp="1"/>
          </p:cNvSpPr>
          <p:nvPr>
            <p:ph type="body" sz="quarter" idx="23" hasCustomPrompt="1"/>
          </p:nvPr>
        </p:nvSpPr>
        <p:spPr>
          <a:xfrm>
            <a:off x="6767305" y="4241885"/>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3</a:t>
            </a:r>
          </a:p>
        </p:txBody>
      </p:sp>
      <p:cxnSp>
        <p:nvCxnSpPr>
          <p:cNvPr id="43" name="Straight Connector 42">
            <a:extLst>
              <a:ext uri="{FF2B5EF4-FFF2-40B4-BE49-F238E27FC236}">
                <a16:creationId xmlns:a16="http://schemas.microsoft.com/office/drawing/2014/main" id="{EB1EA6CF-9EE0-6148-AA67-CE0598A3805A}"/>
              </a:ext>
            </a:extLst>
          </p:cNvPr>
          <p:cNvCxnSpPr>
            <a:cxnSpLocks/>
          </p:cNvCxnSpPr>
          <p:nvPr userDrawn="1"/>
        </p:nvCxnSpPr>
        <p:spPr>
          <a:xfrm>
            <a:off x="6037260" y="4574661"/>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4" name="Text Placeholder 25">
            <a:extLst>
              <a:ext uri="{FF2B5EF4-FFF2-40B4-BE49-F238E27FC236}">
                <a16:creationId xmlns:a16="http://schemas.microsoft.com/office/drawing/2014/main" id="{5A47AF7F-E736-2640-98D0-99CBD669AFBF}"/>
              </a:ext>
            </a:extLst>
          </p:cNvPr>
          <p:cNvSpPr>
            <a:spLocks noGrp="1"/>
          </p:cNvSpPr>
          <p:nvPr>
            <p:ph type="body" sz="quarter" idx="24" hasCustomPrompt="1"/>
          </p:nvPr>
        </p:nvSpPr>
        <p:spPr>
          <a:xfrm>
            <a:off x="7497214" y="4184690"/>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45" name="Oval 44">
            <a:extLst>
              <a:ext uri="{FF2B5EF4-FFF2-40B4-BE49-F238E27FC236}">
                <a16:creationId xmlns:a16="http://schemas.microsoft.com/office/drawing/2014/main" id="{3CA01ECA-9BBA-EE4B-8E28-5EE6A1A3E11D}"/>
              </a:ext>
            </a:extLst>
          </p:cNvPr>
          <p:cNvSpPr/>
          <p:nvPr userDrawn="1"/>
        </p:nvSpPr>
        <p:spPr>
          <a:xfrm>
            <a:off x="6642832" y="5261992"/>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Placeholder 25">
            <a:extLst>
              <a:ext uri="{FF2B5EF4-FFF2-40B4-BE49-F238E27FC236}">
                <a16:creationId xmlns:a16="http://schemas.microsoft.com/office/drawing/2014/main" id="{981C64DC-4A52-6744-8327-31289AFCBA9B}"/>
              </a:ext>
            </a:extLst>
          </p:cNvPr>
          <p:cNvSpPr>
            <a:spLocks noGrp="1"/>
          </p:cNvSpPr>
          <p:nvPr>
            <p:ph type="body" sz="quarter" idx="25" hasCustomPrompt="1"/>
          </p:nvPr>
        </p:nvSpPr>
        <p:spPr>
          <a:xfrm>
            <a:off x="6781160" y="5319187"/>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4</a:t>
            </a:r>
          </a:p>
        </p:txBody>
      </p:sp>
      <p:cxnSp>
        <p:nvCxnSpPr>
          <p:cNvPr id="47" name="Straight Connector 46">
            <a:extLst>
              <a:ext uri="{FF2B5EF4-FFF2-40B4-BE49-F238E27FC236}">
                <a16:creationId xmlns:a16="http://schemas.microsoft.com/office/drawing/2014/main" id="{32514181-21FC-3442-AF04-713C37001620}"/>
              </a:ext>
            </a:extLst>
          </p:cNvPr>
          <p:cNvCxnSpPr>
            <a:cxnSpLocks/>
          </p:cNvCxnSpPr>
          <p:nvPr userDrawn="1"/>
        </p:nvCxnSpPr>
        <p:spPr>
          <a:xfrm>
            <a:off x="6051115" y="5651963"/>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8" name="Text Placeholder 25">
            <a:extLst>
              <a:ext uri="{FF2B5EF4-FFF2-40B4-BE49-F238E27FC236}">
                <a16:creationId xmlns:a16="http://schemas.microsoft.com/office/drawing/2014/main" id="{41215D43-08A5-AA4E-8D46-F8BEBABD637B}"/>
              </a:ext>
            </a:extLst>
          </p:cNvPr>
          <p:cNvSpPr>
            <a:spLocks noGrp="1"/>
          </p:cNvSpPr>
          <p:nvPr>
            <p:ph type="body" sz="quarter" idx="26" hasCustomPrompt="1"/>
          </p:nvPr>
        </p:nvSpPr>
        <p:spPr>
          <a:xfrm>
            <a:off x="7511069" y="5261992"/>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11" name="Rectangle 10">
            <a:extLst>
              <a:ext uri="{FF2B5EF4-FFF2-40B4-BE49-F238E27FC236}">
                <a16:creationId xmlns:a16="http://schemas.microsoft.com/office/drawing/2014/main" id="{F8DF3840-EDCD-4B47-B492-D9F24116159A}"/>
              </a:ext>
            </a:extLst>
          </p:cNvPr>
          <p:cNvSpPr/>
          <p:nvPr userDrawn="1"/>
        </p:nvSpPr>
        <p:spPr>
          <a:xfrm flipV="1">
            <a:off x="1286010" y="15064"/>
            <a:ext cx="4809990" cy="6892757"/>
          </a:xfrm>
          <a:prstGeom prst="rect">
            <a:avLst/>
          </a:prstGeom>
          <a:solidFill>
            <a:srgbClr val="915F9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16" name="Text Placeholder 17">
            <a:extLst>
              <a:ext uri="{FF2B5EF4-FFF2-40B4-BE49-F238E27FC236}">
                <a16:creationId xmlns:a16="http://schemas.microsoft.com/office/drawing/2014/main" id="{8EC99E19-5C6F-0E42-9D44-703CC975D6EF}"/>
              </a:ext>
            </a:extLst>
          </p:cNvPr>
          <p:cNvSpPr>
            <a:spLocks noGrp="1"/>
          </p:cNvSpPr>
          <p:nvPr>
            <p:ph type="body" sz="quarter" idx="18" hasCustomPrompt="1"/>
          </p:nvPr>
        </p:nvSpPr>
        <p:spPr>
          <a:xfrm>
            <a:off x="1575582" y="1899687"/>
            <a:ext cx="4180325" cy="4546458"/>
          </a:xfrm>
        </p:spPr>
        <p:txBody>
          <a:bodyPr/>
          <a:lstStyle>
            <a:lvl1pPr>
              <a:buNone/>
              <a:defRPr sz="2400" b="0" i="0" spc="0">
                <a:solidFill>
                  <a:schemeClr val="bg1"/>
                </a:solidFill>
                <a:latin typeface="Calibri" panose="020F0502020204030204" pitchFamily="34" charset="0"/>
                <a:cs typeface="Calibri" panose="020F0502020204030204" pitchFamily="34" charset="0"/>
              </a:defRPr>
            </a:lvl1pPr>
            <a:lvl2pPr>
              <a:buNone/>
              <a:defRPr sz="2000" b="0" i="0" spc="300">
                <a:solidFill>
                  <a:schemeClr val="bg1"/>
                </a:solidFill>
                <a:latin typeface="Montserrat Light" pitchFamily="2" charset="77"/>
              </a:defRPr>
            </a:lvl2pPr>
            <a:lvl3pPr>
              <a:buNone/>
              <a:defRPr sz="2000" b="0" i="0" spc="300">
                <a:solidFill>
                  <a:schemeClr val="bg1"/>
                </a:solidFill>
                <a:latin typeface="Montserrat Light" pitchFamily="2" charset="77"/>
              </a:defRPr>
            </a:lvl3pPr>
            <a:lvl4pPr>
              <a:buNone/>
              <a:defRPr sz="2000" b="0" i="0" spc="300">
                <a:solidFill>
                  <a:schemeClr val="bg1"/>
                </a:solidFill>
                <a:latin typeface="Montserrat Light" pitchFamily="2" charset="77"/>
              </a:defRPr>
            </a:lvl4pPr>
            <a:lvl5pPr>
              <a:buNone/>
              <a:defRPr sz="2000" b="0" i="0" spc="300">
                <a:solidFill>
                  <a:schemeClr val="bg1"/>
                </a:solidFill>
                <a:latin typeface="Montserrat Light" pitchFamily="2" charset="77"/>
              </a:defRPr>
            </a:lvl5pPr>
          </a:lstStyle>
          <a:p>
            <a:pPr lvl="0"/>
            <a:r>
              <a:rPr lang="en-GB" dirty="0"/>
              <a:t>Click to type…</a:t>
            </a:r>
            <a:endParaRPr lang="en-US" dirty="0"/>
          </a:p>
        </p:txBody>
      </p:sp>
      <p:sp>
        <p:nvSpPr>
          <p:cNvPr id="17" name="Text Placeholder 23">
            <a:extLst>
              <a:ext uri="{FF2B5EF4-FFF2-40B4-BE49-F238E27FC236}">
                <a16:creationId xmlns:a16="http://schemas.microsoft.com/office/drawing/2014/main" id="{5BC66613-CDA2-A74A-9395-2463EF11F2BF}"/>
              </a:ext>
            </a:extLst>
          </p:cNvPr>
          <p:cNvSpPr>
            <a:spLocks noGrp="1"/>
          </p:cNvSpPr>
          <p:nvPr>
            <p:ph type="body" sz="quarter" idx="16" hasCustomPrompt="1"/>
          </p:nvPr>
        </p:nvSpPr>
        <p:spPr>
          <a:xfrm>
            <a:off x="1548092" y="628636"/>
            <a:ext cx="4250272" cy="603631"/>
          </a:xfrm>
        </p:spPr>
        <p:txBody>
          <a:bodyPr>
            <a:normAutofit/>
          </a:bodyPr>
          <a:lstStyle>
            <a:lvl1pPr marL="0" indent="0" algn="l">
              <a:buNone/>
              <a:defRPr sz="3600" b="0" i="0">
                <a:solidFill>
                  <a:schemeClr val="bg1"/>
                </a:solidFill>
                <a:latin typeface="Calibri" panose="020F0502020204030204" pitchFamily="34" charset="0"/>
                <a:cs typeface="Calibri" panose="020F0502020204030204" pitchFamily="34" charset="0"/>
              </a:defRPr>
            </a:lvl1pPr>
          </a:lstStyle>
          <a:p>
            <a:pPr lvl="0"/>
            <a:r>
              <a:rPr lang="en-US" dirty="0"/>
              <a:t>Overview Slide</a:t>
            </a:r>
          </a:p>
        </p:txBody>
      </p:sp>
    </p:spTree>
    <p:extLst>
      <p:ext uri="{BB962C8B-B14F-4D97-AF65-F5344CB8AC3E}">
        <p14:creationId xmlns:p14="http://schemas.microsoft.com/office/powerpoint/2010/main" val="38853927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5" name="Picture Placeholder 4">
            <a:extLst>
              <a:ext uri="{FF2B5EF4-FFF2-40B4-BE49-F238E27FC236}">
                <a16:creationId xmlns:a16="http://schemas.microsoft.com/office/drawing/2014/main" id="{D6001A50-EF28-1D4C-1436-676A5F0A366E}"/>
              </a:ext>
            </a:extLst>
          </p:cNvPr>
          <p:cNvSpPr>
            <a:spLocks noGrp="1"/>
          </p:cNvSpPr>
          <p:nvPr>
            <p:ph type="pic" sz="quarter" idx="21"/>
          </p:nvPr>
        </p:nvSpPr>
        <p:spPr>
          <a:xfrm>
            <a:off x="6400800" y="1162051"/>
            <a:ext cx="5791200" cy="4044950"/>
          </a:xfrm>
          <a:custGeom>
            <a:avLst/>
            <a:gdLst>
              <a:gd name="connsiteX0" fmla="*/ 0 w 5791200"/>
              <a:gd name="connsiteY0" fmla="*/ 0 h 4403725"/>
              <a:gd name="connsiteX1" fmla="*/ 2654984 w 5791200"/>
              <a:gd name="connsiteY1" fmla="*/ 0 h 4403725"/>
              <a:gd name="connsiteX2" fmla="*/ 2654984 w 5791200"/>
              <a:gd name="connsiteY2" fmla="*/ 180001 h 4403725"/>
              <a:gd name="connsiteX3" fmla="*/ 5139555 w 5791200"/>
              <a:gd name="connsiteY3" fmla="*/ 180001 h 4403725"/>
              <a:gd name="connsiteX4" fmla="*/ 5139555 w 5791200"/>
              <a:gd name="connsiteY4" fmla="*/ 0 h 4403725"/>
              <a:gd name="connsiteX5" fmla="*/ 5791200 w 5791200"/>
              <a:gd name="connsiteY5" fmla="*/ 0 h 4403725"/>
              <a:gd name="connsiteX6" fmla="*/ 5791200 w 5791200"/>
              <a:gd name="connsiteY6" fmla="*/ 4403725 h 4403725"/>
              <a:gd name="connsiteX7" fmla="*/ 0 w 5791200"/>
              <a:gd name="connsiteY7" fmla="*/ 4403725 h 440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1200" h="4403725">
                <a:moveTo>
                  <a:pt x="0" y="0"/>
                </a:moveTo>
                <a:lnTo>
                  <a:pt x="2654984" y="0"/>
                </a:lnTo>
                <a:lnTo>
                  <a:pt x="2654984" y="180001"/>
                </a:lnTo>
                <a:lnTo>
                  <a:pt x="5139555" y="180001"/>
                </a:lnTo>
                <a:lnTo>
                  <a:pt x="5139555" y="0"/>
                </a:lnTo>
                <a:lnTo>
                  <a:pt x="5791200" y="0"/>
                </a:lnTo>
                <a:lnTo>
                  <a:pt x="5791200" y="4403725"/>
                </a:lnTo>
                <a:lnTo>
                  <a:pt x="0" y="4403725"/>
                </a:lnTo>
                <a:close/>
              </a:path>
            </a:pathLst>
          </a:custGeom>
        </p:spPr>
        <p:txBody>
          <a:bodyPr wrap="square">
            <a:noAutofit/>
          </a:bodyPr>
          <a:lstStyle>
            <a:lvl1pPr>
              <a:defRPr sz="2400"/>
            </a:lvl1pPr>
          </a:lstStyle>
          <a:p>
            <a:endParaRPr lang="en-GB"/>
          </a:p>
        </p:txBody>
      </p:sp>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965056"/>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912199"/>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7" name="Freeform 6">
            <a:extLst>
              <a:ext uri="{FF2B5EF4-FFF2-40B4-BE49-F238E27FC236}">
                <a16:creationId xmlns:a16="http://schemas.microsoft.com/office/drawing/2014/main" id="{6FDD7F26-59C4-4D00-461D-E951CA145AD6}"/>
              </a:ext>
            </a:extLst>
          </p:cNvPr>
          <p:cNvSpPr/>
          <p:nvPr userDrawn="1"/>
        </p:nvSpPr>
        <p:spPr>
          <a:xfrm>
            <a:off x="0" y="3403948"/>
            <a:ext cx="7298951" cy="2140224"/>
          </a:xfrm>
          <a:custGeom>
            <a:avLst/>
            <a:gdLst>
              <a:gd name="connsiteX0" fmla="*/ 0 w 4910833"/>
              <a:gd name="connsiteY0" fmla="*/ 0 h 3860294"/>
              <a:gd name="connsiteX1" fmla="*/ 4910833 w 4910833"/>
              <a:gd name="connsiteY1" fmla="*/ 0 h 3860294"/>
              <a:gd name="connsiteX2" fmla="*/ 4910833 w 4910833"/>
              <a:gd name="connsiteY2" fmla="*/ 3860296 h 3860294"/>
              <a:gd name="connsiteX3" fmla="*/ 0 w 4910833"/>
              <a:gd name="connsiteY3" fmla="*/ 3860296 h 3860294"/>
            </a:gdLst>
            <a:ahLst/>
            <a:cxnLst>
              <a:cxn ang="0">
                <a:pos x="connsiteX0" y="connsiteY0"/>
              </a:cxn>
              <a:cxn ang="0">
                <a:pos x="connsiteX1" y="connsiteY1"/>
              </a:cxn>
              <a:cxn ang="0">
                <a:pos x="connsiteX2" y="connsiteY2"/>
              </a:cxn>
              <a:cxn ang="0">
                <a:pos x="connsiteX3" y="connsiteY3"/>
              </a:cxn>
            </a:cxnLst>
            <a:rect l="l" t="t" r="r" b="b"/>
            <a:pathLst>
              <a:path w="4910833" h="3860294">
                <a:moveTo>
                  <a:pt x="0" y="0"/>
                </a:moveTo>
                <a:lnTo>
                  <a:pt x="4910833" y="0"/>
                </a:lnTo>
                <a:lnTo>
                  <a:pt x="4910833" y="3860296"/>
                </a:lnTo>
                <a:lnTo>
                  <a:pt x="0" y="3860296"/>
                </a:lnTo>
                <a:close/>
              </a:path>
            </a:pathLst>
          </a:custGeom>
          <a:solidFill>
            <a:srgbClr val="E97924"/>
          </a:solidFill>
          <a:ln w="30808" cap="flat">
            <a:noFill/>
            <a:prstDash val="solid"/>
            <a:miter/>
          </a:ln>
        </p:spPr>
        <p:txBody>
          <a:bodyPr rtlCol="0" anchor="ctr"/>
          <a:lstStyle/>
          <a:p>
            <a:endParaRPr lang="en-US"/>
          </a:p>
        </p:txBody>
      </p:sp>
      <p:sp>
        <p:nvSpPr>
          <p:cNvPr id="8" name="Text Placeholder 32">
            <a:extLst>
              <a:ext uri="{FF2B5EF4-FFF2-40B4-BE49-F238E27FC236}">
                <a16:creationId xmlns:a16="http://schemas.microsoft.com/office/drawing/2014/main" id="{466622C5-BC7B-D36A-56F4-DF0EA1386F22}"/>
              </a:ext>
            </a:extLst>
          </p:cNvPr>
          <p:cNvSpPr>
            <a:spLocks noGrp="1"/>
          </p:cNvSpPr>
          <p:nvPr>
            <p:ph type="body" sz="quarter" idx="22" hasCustomPrompt="1"/>
          </p:nvPr>
        </p:nvSpPr>
        <p:spPr>
          <a:xfrm>
            <a:off x="228494" y="3662884"/>
            <a:ext cx="5867506" cy="1112797"/>
          </a:xfrm>
          <a:prstGeom prst="rect">
            <a:avLst/>
          </a:prstGeom>
        </p:spPr>
        <p:txBody>
          <a:bodyPr anchor="t">
            <a:noAutofit/>
          </a:bodyPr>
          <a:lstStyle>
            <a:lvl1pPr marL="0" indent="0" algn="l">
              <a:lnSpc>
                <a:spcPts val="3940"/>
              </a:lnSpc>
              <a:spcBef>
                <a:spcPts val="0"/>
              </a:spcBef>
              <a:buNone/>
              <a:defRPr sz="42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GUIDE TO </a:t>
            </a:r>
          </a:p>
          <a:p>
            <a:pPr lvl="0"/>
            <a:r>
              <a:rPr lang="en-GB" dirty="0"/>
              <a:t>INGROW</a:t>
            </a:r>
            <a:endParaRPr lang="en-US" dirty="0"/>
          </a:p>
        </p:txBody>
      </p:sp>
      <p:sp>
        <p:nvSpPr>
          <p:cNvPr id="9" name="Text Placeholder 32">
            <a:extLst>
              <a:ext uri="{FF2B5EF4-FFF2-40B4-BE49-F238E27FC236}">
                <a16:creationId xmlns:a16="http://schemas.microsoft.com/office/drawing/2014/main" id="{FAC0A59A-C249-A883-12AC-DB255F51E973}"/>
              </a:ext>
            </a:extLst>
          </p:cNvPr>
          <p:cNvSpPr>
            <a:spLocks noGrp="1"/>
          </p:cNvSpPr>
          <p:nvPr>
            <p:ph type="body" sz="quarter" idx="23" hasCustomPrompt="1"/>
          </p:nvPr>
        </p:nvSpPr>
        <p:spPr>
          <a:xfrm>
            <a:off x="228494" y="4843075"/>
            <a:ext cx="5867506" cy="701098"/>
          </a:xfrm>
          <a:prstGeom prst="rect">
            <a:avLst/>
          </a:prstGeom>
        </p:spPr>
        <p:txBody>
          <a:bodyPr anchor="t">
            <a:noAutofit/>
          </a:bodyPr>
          <a:lstStyle>
            <a:lvl1pPr marL="0" indent="0" algn="l">
              <a:lnSpc>
                <a:spcPct val="100000"/>
              </a:lnSpc>
              <a:spcBef>
                <a:spcPts val="0"/>
              </a:spcBef>
              <a:buNone/>
              <a:defRPr sz="18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Promoting inclusive entrepreneurship</a:t>
            </a:r>
          </a:p>
        </p:txBody>
      </p:sp>
      <p:cxnSp>
        <p:nvCxnSpPr>
          <p:cNvPr id="10" name="Straight Connector 9">
            <a:extLst>
              <a:ext uri="{FF2B5EF4-FFF2-40B4-BE49-F238E27FC236}">
                <a16:creationId xmlns:a16="http://schemas.microsoft.com/office/drawing/2014/main" id="{B21F7D2A-207D-BB86-9179-B84733693B7E}"/>
              </a:ext>
            </a:extLst>
          </p:cNvPr>
          <p:cNvCxnSpPr>
            <a:cxnSpLocks/>
          </p:cNvCxnSpPr>
          <p:nvPr userDrawn="1"/>
        </p:nvCxnSpPr>
        <p:spPr>
          <a:xfrm>
            <a:off x="228494" y="4775681"/>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pic>
        <p:nvPicPr>
          <p:cNvPr id="15" name="Grafik 14">
            <a:extLst>
              <a:ext uri="{FF2B5EF4-FFF2-40B4-BE49-F238E27FC236}">
                <a16:creationId xmlns:a16="http://schemas.microsoft.com/office/drawing/2014/main" id="{9243773A-5E26-4BB0-B753-C32DB23845AF}"/>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8427198" y="6118443"/>
            <a:ext cx="2194005" cy="460291"/>
          </a:xfrm>
          <a:prstGeom prst="rect">
            <a:avLst/>
          </a:prstGeom>
        </p:spPr>
      </p:pic>
    </p:spTree>
    <p:extLst>
      <p:ext uri="{BB962C8B-B14F-4D97-AF65-F5344CB8AC3E}">
        <p14:creationId xmlns:p14="http://schemas.microsoft.com/office/powerpoint/2010/main" val="271151818"/>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143" name="Text Placeholder 32">
            <a:extLst>
              <a:ext uri="{FF2B5EF4-FFF2-40B4-BE49-F238E27FC236}">
                <a16:creationId xmlns:a16="http://schemas.microsoft.com/office/drawing/2014/main" id="{E246BE9B-0F08-0141-BFBB-5CD2D858EA02}"/>
              </a:ext>
            </a:extLst>
          </p:cNvPr>
          <p:cNvSpPr>
            <a:spLocks noGrp="1"/>
          </p:cNvSpPr>
          <p:nvPr>
            <p:ph type="body" sz="quarter" idx="11" hasCustomPrompt="1"/>
          </p:nvPr>
        </p:nvSpPr>
        <p:spPr>
          <a:xfrm>
            <a:off x="2679029" y="1772264"/>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01</a:t>
            </a:r>
            <a:endParaRPr lang="en-US" dirty="0"/>
          </a:p>
        </p:txBody>
      </p:sp>
      <p:sp>
        <p:nvSpPr>
          <p:cNvPr id="144" name="Text Placeholder 32">
            <a:extLst>
              <a:ext uri="{FF2B5EF4-FFF2-40B4-BE49-F238E27FC236}">
                <a16:creationId xmlns:a16="http://schemas.microsoft.com/office/drawing/2014/main" id="{C9C54D80-1128-5642-AF19-023C1AFBB107}"/>
              </a:ext>
            </a:extLst>
          </p:cNvPr>
          <p:cNvSpPr>
            <a:spLocks noGrp="1"/>
          </p:cNvSpPr>
          <p:nvPr>
            <p:ph type="body" sz="quarter" idx="49" hasCustomPrompt="1"/>
          </p:nvPr>
        </p:nvSpPr>
        <p:spPr>
          <a:xfrm>
            <a:off x="3812737" y="1772264"/>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Introduction</a:t>
            </a:r>
            <a:endParaRPr lang="en-US" dirty="0"/>
          </a:p>
        </p:txBody>
      </p:sp>
      <p:sp>
        <p:nvSpPr>
          <p:cNvPr id="145" name="Text Placeholder 32">
            <a:extLst>
              <a:ext uri="{FF2B5EF4-FFF2-40B4-BE49-F238E27FC236}">
                <a16:creationId xmlns:a16="http://schemas.microsoft.com/office/drawing/2014/main" id="{67A3DCF8-C8C1-A54D-B2A9-2AEDD386F887}"/>
              </a:ext>
            </a:extLst>
          </p:cNvPr>
          <p:cNvSpPr>
            <a:spLocks noGrp="1"/>
          </p:cNvSpPr>
          <p:nvPr>
            <p:ph type="body" sz="quarter" idx="13" hasCustomPrompt="1"/>
          </p:nvPr>
        </p:nvSpPr>
        <p:spPr>
          <a:xfrm>
            <a:off x="2679029" y="2532237"/>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02</a:t>
            </a:r>
            <a:endParaRPr lang="en-US" dirty="0"/>
          </a:p>
        </p:txBody>
      </p:sp>
      <p:sp>
        <p:nvSpPr>
          <p:cNvPr id="146" name="Text Placeholder 32">
            <a:extLst>
              <a:ext uri="{FF2B5EF4-FFF2-40B4-BE49-F238E27FC236}">
                <a16:creationId xmlns:a16="http://schemas.microsoft.com/office/drawing/2014/main" id="{9FDD29A6-533C-7341-8E91-02079E2FE43E}"/>
              </a:ext>
            </a:extLst>
          </p:cNvPr>
          <p:cNvSpPr>
            <a:spLocks noGrp="1"/>
          </p:cNvSpPr>
          <p:nvPr>
            <p:ph type="body" sz="quarter" idx="14" hasCustomPrompt="1"/>
          </p:nvPr>
        </p:nvSpPr>
        <p:spPr>
          <a:xfrm>
            <a:off x="3812737" y="2532237"/>
            <a:ext cx="5715653" cy="803828"/>
          </a:xfrm>
          <a:prstGeom prst="rect">
            <a:avLst/>
          </a:prstGeom>
        </p:spPr>
        <p:txBody>
          <a:bodyPr anchor="ctr">
            <a:noAutofit/>
          </a:bodyPr>
          <a:lstStyle>
            <a:lvl1pPr marL="0" marR="0" indent="0" algn="l" defTabSz="3343281" rtl="0" eaLnBrk="1" fontAlgn="auto" latinLnBrk="0" hangingPunct="1">
              <a:lnSpc>
                <a:spcPct val="100000"/>
              </a:lnSpc>
              <a:spcBef>
                <a:spcPts val="0"/>
              </a:spcBef>
              <a:spcAft>
                <a:spcPts val="0"/>
              </a:spcAft>
              <a:buClrTx/>
              <a:buSzTx/>
              <a:buFont typeface="Arial" panose="020B0604020202020204" pitchFamily="34" charset="0"/>
              <a:buNone/>
              <a:tabLst/>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marL="0" marR="0" lvl="0" indent="0" algn="l" defTabSz="3343281" rtl="0" eaLnBrk="1" fontAlgn="auto" latinLnBrk="0" hangingPunct="1">
              <a:lnSpc>
                <a:spcPct val="100000"/>
              </a:lnSpc>
              <a:spcBef>
                <a:spcPts val="3657"/>
              </a:spcBef>
              <a:spcAft>
                <a:spcPts val="0"/>
              </a:spcAft>
              <a:buClrTx/>
              <a:buSzTx/>
              <a:buFont typeface="Arial" panose="020B0604020202020204" pitchFamily="34" charset="0"/>
              <a:buNone/>
              <a:tabLst/>
              <a:defRPr/>
            </a:pPr>
            <a:r>
              <a:rPr lang="en-GB" dirty="0"/>
              <a:t>About us</a:t>
            </a:r>
            <a:endParaRPr lang="en-US" dirty="0"/>
          </a:p>
        </p:txBody>
      </p:sp>
      <p:sp>
        <p:nvSpPr>
          <p:cNvPr id="147" name="Text Placeholder 32">
            <a:extLst>
              <a:ext uri="{FF2B5EF4-FFF2-40B4-BE49-F238E27FC236}">
                <a16:creationId xmlns:a16="http://schemas.microsoft.com/office/drawing/2014/main" id="{57CE5420-826A-4046-981E-1B3B3695529C}"/>
              </a:ext>
            </a:extLst>
          </p:cNvPr>
          <p:cNvSpPr>
            <a:spLocks noGrp="1"/>
          </p:cNvSpPr>
          <p:nvPr>
            <p:ph type="body" sz="quarter" idx="15" hasCustomPrompt="1"/>
          </p:nvPr>
        </p:nvSpPr>
        <p:spPr>
          <a:xfrm>
            <a:off x="2679029" y="3304689"/>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03</a:t>
            </a:r>
            <a:endParaRPr lang="en-US" dirty="0"/>
          </a:p>
        </p:txBody>
      </p:sp>
      <p:sp>
        <p:nvSpPr>
          <p:cNvPr id="148" name="Text Placeholder 32">
            <a:extLst>
              <a:ext uri="{FF2B5EF4-FFF2-40B4-BE49-F238E27FC236}">
                <a16:creationId xmlns:a16="http://schemas.microsoft.com/office/drawing/2014/main" id="{3F6D97E9-C4D5-AC44-89B9-EABADCA7224E}"/>
              </a:ext>
            </a:extLst>
          </p:cNvPr>
          <p:cNvSpPr>
            <a:spLocks noGrp="1"/>
          </p:cNvSpPr>
          <p:nvPr>
            <p:ph type="body" sz="quarter" idx="19" hasCustomPrompt="1"/>
          </p:nvPr>
        </p:nvSpPr>
        <p:spPr>
          <a:xfrm>
            <a:off x="3812737" y="3304689"/>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The Project</a:t>
            </a:r>
            <a:endParaRPr lang="en-US" dirty="0"/>
          </a:p>
        </p:txBody>
      </p:sp>
      <p:sp>
        <p:nvSpPr>
          <p:cNvPr id="152" name="Text Placeholder 32">
            <a:extLst>
              <a:ext uri="{FF2B5EF4-FFF2-40B4-BE49-F238E27FC236}">
                <a16:creationId xmlns:a16="http://schemas.microsoft.com/office/drawing/2014/main" id="{1EDA7C9E-6821-614B-B581-5907A46DAE4B}"/>
              </a:ext>
            </a:extLst>
          </p:cNvPr>
          <p:cNvSpPr>
            <a:spLocks noGrp="1"/>
          </p:cNvSpPr>
          <p:nvPr>
            <p:ph type="body" sz="quarter" idx="17" hasCustomPrompt="1"/>
          </p:nvPr>
        </p:nvSpPr>
        <p:spPr>
          <a:xfrm>
            <a:off x="2694576" y="4220184"/>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04</a:t>
            </a:r>
            <a:endParaRPr lang="en-US" dirty="0"/>
          </a:p>
        </p:txBody>
      </p:sp>
      <p:sp>
        <p:nvSpPr>
          <p:cNvPr id="156" name="Text Placeholder 32">
            <a:extLst>
              <a:ext uri="{FF2B5EF4-FFF2-40B4-BE49-F238E27FC236}">
                <a16:creationId xmlns:a16="http://schemas.microsoft.com/office/drawing/2014/main" id="{3EECCB46-72D7-5740-9CED-11684DF47D53}"/>
              </a:ext>
            </a:extLst>
          </p:cNvPr>
          <p:cNvSpPr>
            <a:spLocks noGrp="1"/>
          </p:cNvSpPr>
          <p:nvPr>
            <p:ph type="body" sz="quarter" idx="20" hasCustomPrompt="1"/>
          </p:nvPr>
        </p:nvSpPr>
        <p:spPr>
          <a:xfrm>
            <a:off x="3828284" y="4220184"/>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Gallery</a:t>
            </a:r>
            <a:endParaRPr lang="en-US" dirty="0"/>
          </a:p>
        </p:txBody>
      </p:sp>
      <p:sp>
        <p:nvSpPr>
          <p:cNvPr id="31" name="Rectangle 5">
            <a:extLst>
              <a:ext uri="{FF2B5EF4-FFF2-40B4-BE49-F238E27FC236}">
                <a16:creationId xmlns:a16="http://schemas.microsoft.com/office/drawing/2014/main" id="{6A0AD0FB-DB78-8B4A-B00E-1C744896C494}"/>
              </a:ext>
            </a:extLst>
          </p:cNvPr>
          <p:cNvSpPr/>
          <p:nvPr userDrawn="1"/>
        </p:nvSpPr>
        <p:spPr bwMode="auto">
          <a:xfrm rot="5400000">
            <a:off x="-3140113" y="3141171"/>
            <a:ext cx="6856941" cy="576720"/>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58" name="Text Placeholder 32">
            <a:extLst>
              <a:ext uri="{FF2B5EF4-FFF2-40B4-BE49-F238E27FC236}">
                <a16:creationId xmlns:a16="http://schemas.microsoft.com/office/drawing/2014/main" id="{A7E9440F-DDEC-434B-9346-8F02B164E9B2}"/>
              </a:ext>
            </a:extLst>
          </p:cNvPr>
          <p:cNvSpPr>
            <a:spLocks noGrp="1"/>
          </p:cNvSpPr>
          <p:nvPr>
            <p:ph type="body" sz="quarter" idx="61" hasCustomPrompt="1"/>
          </p:nvPr>
        </p:nvSpPr>
        <p:spPr>
          <a:xfrm>
            <a:off x="2694576" y="991145"/>
            <a:ext cx="3692066" cy="532331"/>
          </a:xfrm>
          <a:prstGeom prst="rect">
            <a:avLst/>
          </a:prstGeom>
        </p:spPr>
        <p:txBody>
          <a:bodyPr anchor="ctr">
            <a:noAutofit/>
          </a:bodyPr>
          <a:lstStyle>
            <a:lvl1pPr marL="0" indent="0" algn="l">
              <a:lnSpc>
                <a:spcPts val="3590"/>
              </a:lnSpc>
              <a:spcBef>
                <a:spcPts val="0"/>
              </a:spcBef>
              <a:buNone/>
              <a:defRPr sz="3600" b="1" i="0" spc="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TABLE OF CONTENTS</a:t>
            </a:r>
            <a:endParaRPr lang="en-US" dirty="0"/>
          </a:p>
        </p:txBody>
      </p:sp>
      <p:sp>
        <p:nvSpPr>
          <p:cNvPr id="57" name="Rectangle 56">
            <a:extLst>
              <a:ext uri="{FF2B5EF4-FFF2-40B4-BE49-F238E27FC236}">
                <a16:creationId xmlns:a16="http://schemas.microsoft.com/office/drawing/2014/main" id="{683CB224-BC37-A449-A879-B518A8300CF6}"/>
              </a:ext>
            </a:extLst>
          </p:cNvPr>
          <p:cNvSpPr/>
          <p:nvPr userDrawn="1"/>
        </p:nvSpPr>
        <p:spPr>
          <a:xfrm>
            <a:off x="2392426" y="2532237"/>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69" name="Rectangle 68">
            <a:extLst>
              <a:ext uri="{FF2B5EF4-FFF2-40B4-BE49-F238E27FC236}">
                <a16:creationId xmlns:a16="http://schemas.microsoft.com/office/drawing/2014/main" id="{5E0C682E-9999-0944-9853-BF0C05DDBEFD}"/>
              </a:ext>
            </a:extLst>
          </p:cNvPr>
          <p:cNvSpPr/>
          <p:nvPr userDrawn="1"/>
        </p:nvSpPr>
        <p:spPr>
          <a:xfrm>
            <a:off x="2392426" y="3389522"/>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70" name="Rectangle 69">
            <a:extLst>
              <a:ext uri="{FF2B5EF4-FFF2-40B4-BE49-F238E27FC236}">
                <a16:creationId xmlns:a16="http://schemas.microsoft.com/office/drawing/2014/main" id="{CFBE4FB1-974E-C042-9FE7-2EC8CB8A2A56}"/>
              </a:ext>
            </a:extLst>
          </p:cNvPr>
          <p:cNvSpPr/>
          <p:nvPr userDrawn="1"/>
        </p:nvSpPr>
        <p:spPr>
          <a:xfrm>
            <a:off x="2392426" y="4487437"/>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2" name="Rectangle 285">
            <a:extLst>
              <a:ext uri="{FF2B5EF4-FFF2-40B4-BE49-F238E27FC236}">
                <a16:creationId xmlns:a16="http://schemas.microsoft.com/office/drawing/2014/main" id="{9A37A63A-5E0F-3856-AF0C-017D25288177}"/>
              </a:ext>
            </a:extLst>
          </p:cNvPr>
          <p:cNvSpPr/>
          <p:nvPr userDrawn="1"/>
        </p:nvSpPr>
        <p:spPr>
          <a:xfrm>
            <a:off x="754063" y="6113879"/>
            <a:ext cx="5407040" cy="538802"/>
          </a:xfrm>
          <a:prstGeom prst="rect">
            <a:avLst/>
          </a:prstGeom>
        </p:spPr>
        <p:txBody>
          <a:bodyPr wrap="square">
            <a:spAutoFit/>
          </a:bodyPr>
          <a:lstStyle/>
          <a:p>
            <a:pPr marL="0" marR="0" indent="0" algn="just" defTabSz="293378" rtl="0" eaLnBrk="1" fontAlgn="auto" latinLnBrk="0" hangingPunct="0">
              <a:lnSpc>
                <a:spcPct val="100000"/>
              </a:lnSpc>
              <a:spcBef>
                <a:spcPts val="0"/>
              </a:spcBef>
              <a:spcAft>
                <a:spcPts val="0"/>
              </a:spcAft>
              <a:buClrTx/>
              <a:buSzTx/>
              <a:buFontTx/>
              <a:buNone/>
              <a:tabLst/>
              <a:defRPr/>
            </a:pPr>
            <a:r>
              <a:rPr lang="en-GB" sz="967" dirty="0">
                <a:solidFill>
                  <a:srgbClr val="000000"/>
                </a:solidFill>
                <a:latin typeface="Calibri" panose="020F0502020204030204" pitchFamily="34" charset="0"/>
                <a:ea typeface="Open Sans" panose="020B0606030504020204" pitchFamily="34" charset="0"/>
                <a:cs typeface="Calibri" panose="020F0502020204030204" pitchFamily="34" charset="0"/>
              </a:rPr>
              <a:t>Funded by the European Union. Views and opinions expressed are however those of the author(s) only and do not necessarily reflect those of the European Union or the European Education and Culture Executive Agency (EACEA). Neither the European Union nor EACEA can be held responsible for them.</a:t>
            </a:r>
          </a:p>
        </p:txBody>
      </p:sp>
      <p:pic>
        <p:nvPicPr>
          <p:cNvPr id="19" name="Grafik 18">
            <a:extLst>
              <a:ext uri="{FF2B5EF4-FFF2-40B4-BE49-F238E27FC236}">
                <a16:creationId xmlns:a16="http://schemas.microsoft.com/office/drawing/2014/main" id="{4B5892D1-E2C6-4A7D-BBAF-0919C3035693}"/>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6386643" y="6227545"/>
            <a:ext cx="2194002" cy="460291"/>
          </a:xfrm>
          <a:prstGeom prst="rect">
            <a:avLst/>
          </a:prstGeom>
        </p:spPr>
      </p:pic>
    </p:spTree>
    <p:extLst>
      <p:ext uri="{BB962C8B-B14F-4D97-AF65-F5344CB8AC3E}">
        <p14:creationId xmlns:p14="http://schemas.microsoft.com/office/powerpoint/2010/main" val="2047572136"/>
      </p:ext>
    </p:extLst>
  </p:cSld>
  <p:clrMapOvr>
    <a:masterClrMapping/>
  </p:clrMapOvr>
  <p:extLst>
    <p:ext uri="{DCECCB84-F9BA-43D5-87BE-67443E8EF086}">
      <p15:sldGuideLst xmlns:p15="http://schemas.microsoft.com/office/powerpoint/2012/main">
        <p15:guide id="1" pos="475"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Welcome/Intro Slide">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EDA844F8-FCB0-C045-A083-951082B6589C}"/>
              </a:ext>
            </a:extLst>
          </p:cNvPr>
          <p:cNvSpPr>
            <a:spLocks noGrp="1"/>
          </p:cNvSpPr>
          <p:nvPr>
            <p:ph type="pic" sz="quarter" idx="21"/>
          </p:nvPr>
        </p:nvSpPr>
        <p:spPr>
          <a:xfrm>
            <a:off x="884606" y="0"/>
            <a:ext cx="4993772" cy="6858000"/>
          </a:xfrm>
          <a:custGeom>
            <a:avLst/>
            <a:gdLst>
              <a:gd name="connsiteX0" fmla="*/ 0 w 4993772"/>
              <a:gd name="connsiteY0" fmla="*/ 0 h 6858000"/>
              <a:gd name="connsiteX1" fmla="*/ 4993772 w 4993772"/>
              <a:gd name="connsiteY1" fmla="*/ 0 h 6858000"/>
              <a:gd name="connsiteX2" fmla="*/ 4993772 w 4993772"/>
              <a:gd name="connsiteY2" fmla="*/ 6858000 h 6858000"/>
              <a:gd name="connsiteX3" fmla="*/ 0 w 4993772"/>
              <a:gd name="connsiteY3" fmla="*/ 6858000 h 6858000"/>
              <a:gd name="connsiteX4" fmla="*/ 0 w 4993772"/>
              <a:gd name="connsiteY4" fmla="*/ 6301946 h 6858000"/>
              <a:gd name="connsiteX5" fmla="*/ 180000 w 4993772"/>
              <a:gd name="connsiteY5" fmla="*/ 6301946 h 6858000"/>
              <a:gd name="connsiteX6" fmla="*/ 180000 w 4993772"/>
              <a:gd name="connsiteY6" fmla="*/ 4861945 h 6858000"/>
              <a:gd name="connsiteX7" fmla="*/ 0 w 4993772"/>
              <a:gd name="connsiteY7" fmla="*/ 48619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3772" h="6858000">
                <a:moveTo>
                  <a:pt x="0" y="0"/>
                </a:moveTo>
                <a:lnTo>
                  <a:pt x="4993772" y="0"/>
                </a:lnTo>
                <a:lnTo>
                  <a:pt x="4993772" y="6858000"/>
                </a:lnTo>
                <a:lnTo>
                  <a:pt x="0" y="6858000"/>
                </a:lnTo>
                <a:lnTo>
                  <a:pt x="0" y="6301946"/>
                </a:lnTo>
                <a:lnTo>
                  <a:pt x="180000" y="6301946"/>
                </a:lnTo>
                <a:lnTo>
                  <a:pt x="180000" y="4861945"/>
                </a:lnTo>
                <a:lnTo>
                  <a:pt x="0" y="4861945"/>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3" name="Text Placeholder 32">
            <a:extLst>
              <a:ext uri="{FF2B5EF4-FFF2-40B4-BE49-F238E27FC236}">
                <a16:creationId xmlns:a16="http://schemas.microsoft.com/office/drawing/2014/main" id="{CAF944C7-C217-DB48-AC66-EC08BD9F2E64}"/>
              </a:ext>
            </a:extLst>
          </p:cNvPr>
          <p:cNvSpPr>
            <a:spLocks noGrp="1"/>
          </p:cNvSpPr>
          <p:nvPr>
            <p:ph type="body" sz="quarter" idx="30" hasCustomPrompt="1"/>
          </p:nvPr>
        </p:nvSpPr>
        <p:spPr>
          <a:xfrm>
            <a:off x="4890795" y="738798"/>
            <a:ext cx="6776598" cy="842867"/>
          </a:xfrm>
          <a:prstGeom prst="rect">
            <a:avLst/>
          </a:prstGeom>
          <a:solidFill>
            <a:srgbClr val="7ABB57"/>
          </a:solidFill>
        </p:spPr>
        <p:txBody>
          <a:bodyPr anchor="ctr">
            <a:noAutofit/>
          </a:bodyPr>
          <a:lstStyle>
            <a:lvl1pPr marL="0" indent="0" algn="l">
              <a:spcBef>
                <a:spcPts val="0"/>
              </a:spcBef>
              <a:buNone/>
              <a:defRPr sz="3600" b="1" i="0" spc="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 YOUR HEADING</a:t>
            </a:r>
            <a:endParaRPr lang="en-US" dirty="0"/>
          </a:p>
        </p:txBody>
      </p:sp>
      <p:sp>
        <p:nvSpPr>
          <p:cNvPr id="19" name="Freeform 18">
            <a:extLst>
              <a:ext uri="{FF2B5EF4-FFF2-40B4-BE49-F238E27FC236}">
                <a16:creationId xmlns:a16="http://schemas.microsoft.com/office/drawing/2014/main" id="{7D1B8551-0063-BE4F-89AA-952EFED3A2B1}"/>
              </a:ext>
            </a:extLst>
          </p:cNvPr>
          <p:cNvSpPr/>
          <p:nvPr userDrawn="1"/>
        </p:nvSpPr>
        <p:spPr>
          <a:xfrm rot="16200000">
            <a:off x="164606" y="5401946"/>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A7F4A9F1-A931-C9E4-5E1B-B71B2F47C09C}"/>
              </a:ext>
            </a:extLst>
          </p:cNvPr>
          <p:cNvSpPr>
            <a:spLocks noGrp="1"/>
          </p:cNvSpPr>
          <p:nvPr>
            <p:ph type="body" sz="quarter" idx="47" hasCustomPrompt="1"/>
          </p:nvPr>
        </p:nvSpPr>
        <p:spPr>
          <a:xfrm>
            <a:off x="6605899" y="2121549"/>
            <a:ext cx="4765750" cy="743603"/>
          </a:xfrm>
          <a:prstGeom prst="rect">
            <a:avLst/>
          </a:prstGeom>
        </p:spPr>
        <p:txBody>
          <a:bodyPr>
            <a:noAutofit/>
          </a:bodyPr>
          <a:lstStyle>
            <a:lvl1pPr marL="0" indent="0" algn="l">
              <a:spcBef>
                <a:spcPts val="0"/>
              </a:spcBef>
              <a:buNone/>
              <a:defRPr sz="18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3" name="Text Placeholder 32">
            <a:extLst>
              <a:ext uri="{FF2B5EF4-FFF2-40B4-BE49-F238E27FC236}">
                <a16:creationId xmlns:a16="http://schemas.microsoft.com/office/drawing/2014/main" id="{D819DA0D-0718-CE90-4A42-EAF4FB110856}"/>
              </a:ext>
            </a:extLst>
          </p:cNvPr>
          <p:cNvSpPr>
            <a:spLocks noGrp="1"/>
          </p:cNvSpPr>
          <p:nvPr>
            <p:ph type="body" sz="quarter" idx="48" hasCustomPrompt="1"/>
          </p:nvPr>
        </p:nvSpPr>
        <p:spPr>
          <a:xfrm>
            <a:off x="6613451" y="2639940"/>
            <a:ext cx="4765748" cy="1145251"/>
          </a:xfrm>
          <a:prstGeom prst="rect">
            <a:avLst/>
          </a:prstGeom>
        </p:spPr>
        <p:txBody>
          <a:bodyPr numCol="1" spcCol="288000" anchor="t">
            <a:noAutofit/>
          </a:bodyPr>
          <a:lstStyle>
            <a:lvl1pPr marL="0" indent="0" algn="l">
              <a:lnSpc>
                <a:spcPct val="100000"/>
              </a:lnSpc>
              <a:spcBef>
                <a:spcPts val="0"/>
              </a:spcBef>
              <a:buNone/>
              <a:defRPr sz="11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6" name="Text Placeholder 32">
            <a:extLst>
              <a:ext uri="{FF2B5EF4-FFF2-40B4-BE49-F238E27FC236}">
                <a16:creationId xmlns:a16="http://schemas.microsoft.com/office/drawing/2014/main" id="{5AE18AD4-34E2-0D50-BF4E-D7EEE35353D9}"/>
              </a:ext>
            </a:extLst>
          </p:cNvPr>
          <p:cNvSpPr>
            <a:spLocks noGrp="1"/>
          </p:cNvSpPr>
          <p:nvPr>
            <p:ph type="body" sz="quarter" idx="49" hasCustomPrompt="1"/>
          </p:nvPr>
        </p:nvSpPr>
        <p:spPr>
          <a:xfrm>
            <a:off x="6605899" y="4163000"/>
            <a:ext cx="4765750" cy="743603"/>
          </a:xfrm>
          <a:prstGeom prst="rect">
            <a:avLst/>
          </a:prstGeom>
        </p:spPr>
        <p:txBody>
          <a:bodyPr>
            <a:noAutofit/>
          </a:bodyPr>
          <a:lstStyle>
            <a:lvl1pPr marL="0" indent="0" algn="l">
              <a:spcBef>
                <a:spcPts val="0"/>
              </a:spcBef>
              <a:buNone/>
              <a:defRPr sz="18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7" name="Text Placeholder 32">
            <a:extLst>
              <a:ext uri="{FF2B5EF4-FFF2-40B4-BE49-F238E27FC236}">
                <a16:creationId xmlns:a16="http://schemas.microsoft.com/office/drawing/2014/main" id="{0E2A5DF0-45AF-D758-7CF7-A8940AF4664A}"/>
              </a:ext>
            </a:extLst>
          </p:cNvPr>
          <p:cNvSpPr>
            <a:spLocks noGrp="1"/>
          </p:cNvSpPr>
          <p:nvPr>
            <p:ph type="body" sz="quarter" idx="50" hasCustomPrompt="1"/>
          </p:nvPr>
        </p:nvSpPr>
        <p:spPr>
          <a:xfrm>
            <a:off x="6613451" y="4681391"/>
            <a:ext cx="4765748" cy="1145251"/>
          </a:xfrm>
          <a:prstGeom prst="rect">
            <a:avLst/>
          </a:prstGeom>
        </p:spPr>
        <p:txBody>
          <a:bodyPr numCol="1" spcCol="288000" anchor="t">
            <a:noAutofit/>
          </a:bodyPr>
          <a:lstStyle>
            <a:lvl1pPr marL="0" indent="0" algn="l">
              <a:lnSpc>
                <a:spcPct val="100000"/>
              </a:lnSpc>
              <a:spcBef>
                <a:spcPts val="0"/>
              </a:spcBef>
              <a:buNone/>
              <a:defRPr sz="11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884995921"/>
      </p:ext>
    </p:extLst>
  </p:cSld>
  <p:clrMapOvr>
    <a:masterClrMapping/>
  </p:clrMapOvr>
  <p:extLst>
    <p:ext uri="{DCECCB84-F9BA-43D5-87BE-67443E8EF086}">
      <p15:sldGuideLst xmlns:p15="http://schemas.microsoft.com/office/powerpoint/2012/main">
        <p15:guide id="1" pos="475" userDrawn="1">
          <p15:clr>
            <a:srgbClr val="FBAE40"/>
          </p15:clr>
        </p15:guide>
        <p15:guide id="2" pos="7168"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Divider 01 - lime">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7ABB57"/>
                </a:solidFill>
                <a:latin typeface="Calibri" panose="020F0502020204030204" pitchFamily="34" charset="0"/>
                <a:cs typeface="Calibri" panose="020F0502020204030204" pitchFamily="34" charset="0"/>
              </a:defRPr>
            </a:lvl1pPr>
          </a:lstStyle>
          <a:p>
            <a:pPr lvl="0"/>
            <a:r>
              <a:rPr lang="en-GB" dirty="0"/>
              <a:t>01</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spcBef>
                <a:spcPts val="0"/>
              </a:spcBef>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spcBef>
                <a:spcPts val="0"/>
              </a:spcBef>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309403300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Divider 02 - orange">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E97924"/>
                </a:solidFill>
                <a:latin typeface="Calibri" panose="020F0502020204030204" pitchFamily="34" charset="0"/>
                <a:cs typeface="Calibri" panose="020F0502020204030204" pitchFamily="34" charset="0"/>
              </a:defRPr>
            </a:lvl1pPr>
          </a:lstStyle>
          <a:p>
            <a:pPr lvl="0"/>
            <a:r>
              <a:rPr lang="en-GB" dirty="0"/>
              <a:t>02</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spcBef>
                <a:spcPts val="0"/>
              </a:spcBef>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spcBef>
                <a:spcPts val="0"/>
              </a:spcBef>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E97924"/>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107319415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ivider 03 - navy">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0C2D45"/>
                </a:solidFill>
                <a:latin typeface="Calibri" panose="020F0502020204030204" pitchFamily="34" charset="0"/>
                <a:cs typeface="Calibri" panose="020F0502020204030204" pitchFamily="34" charset="0"/>
              </a:defRPr>
            </a:lvl1pPr>
          </a:lstStyle>
          <a:p>
            <a:pPr lvl="0"/>
            <a:r>
              <a:rPr lang="en-GB" dirty="0"/>
              <a:t>03</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0C2D45"/>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35317587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hoto Slide 1">
    <p:spTree>
      <p:nvGrpSpPr>
        <p:cNvPr id="1" name=""/>
        <p:cNvGrpSpPr/>
        <p:nvPr/>
      </p:nvGrpSpPr>
      <p:grpSpPr>
        <a:xfrm>
          <a:off x="0" y="0"/>
          <a:ext cx="0" cy="0"/>
          <a:chOff x="0" y="0"/>
          <a:chExt cx="0" cy="0"/>
        </a:xfrm>
      </p:grpSpPr>
      <p:sp>
        <p:nvSpPr>
          <p:cNvPr id="2" name="Picture Placeholder 12">
            <a:extLst>
              <a:ext uri="{FF2B5EF4-FFF2-40B4-BE49-F238E27FC236}">
                <a16:creationId xmlns:a16="http://schemas.microsoft.com/office/drawing/2014/main" id="{99568AC8-E43D-E73E-7D02-18A3B2F68E95}"/>
              </a:ext>
            </a:extLst>
          </p:cNvPr>
          <p:cNvSpPr>
            <a:spLocks noGrp="1"/>
          </p:cNvSpPr>
          <p:nvPr>
            <p:ph type="pic" sz="quarter" idx="12"/>
          </p:nvPr>
        </p:nvSpPr>
        <p:spPr>
          <a:xfrm>
            <a:off x="3940446" y="508738"/>
            <a:ext cx="7810445" cy="235996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4" name="Picture Placeholder 12">
            <a:extLst>
              <a:ext uri="{FF2B5EF4-FFF2-40B4-BE49-F238E27FC236}">
                <a16:creationId xmlns:a16="http://schemas.microsoft.com/office/drawing/2014/main" id="{0B672221-5889-3917-B5DB-35BDE28490A3}"/>
              </a:ext>
            </a:extLst>
          </p:cNvPr>
          <p:cNvSpPr>
            <a:spLocks noGrp="1"/>
          </p:cNvSpPr>
          <p:nvPr>
            <p:ph type="pic" sz="quarter" idx="14"/>
          </p:nvPr>
        </p:nvSpPr>
        <p:spPr>
          <a:xfrm>
            <a:off x="3940446" y="3281082"/>
            <a:ext cx="8251553" cy="357691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2" name="Picture Placeholder 11">
            <a:extLst>
              <a:ext uri="{FF2B5EF4-FFF2-40B4-BE49-F238E27FC236}">
                <a16:creationId xmlns:a16="http://schemas.microsoft.com/office/drawing/2014/main" id="{98C81996-E14F-2FA0-B775-454832A282DD}"/>
              </a:ext>
            </a:extLst>
          </p:cNvPr>
          <p:cNvSpPr>
            <a:spLocks noGrp="1"/>
          </p:cNvSpPr>
          <p:nvPr>
            <p:ph type="pic" sz="quarter" idx="15"/>
          </p:nvPr>
        </p:nvSpPr>
        <p:spPr>
          <a:xfrm>
            <a:off x="415637" y="0"/>
            <a:ext cx="3117272" cy="6484742"/>
          </a:xfrm>
          <a:custGeom>
            <a:avLst/>
            <a:gdLst>
              <a:gd name="connsiteX0" fmla="*/ 0 w 3117272"/>
              <a:gd name="connsiteY0" fmla="*/ 0 h 6484742"/>
              <a:gd name="connsiteX1" fmla="*/ 3117272 w 3117272"/>
              <a:gd name="connsiteY1" fmla="*/ 0 h 6484742"/>
              <a:gd name="connsiteX2" fmla="*/ 3117272 w 3117272"/>
              <a:gd name="connsiteY2" fmla="*/ 6484742 h 6484742"/>
              <a:gd name="connsiteX3" fmla="*/ 0 w 3117272"/>
              <a:gd name="connsiteY3" fmla="*/ 6484742 h 6484742"/>
              <a:gd name="connsiteX4" fmla="*/ 0 w 3117272"/>
              <a:gd name="connsiteY4" fmla="*/ 2251335 h 6484742"/>
              <a:gd name="connsiteX5" fmla="*/ 214865 w 3117272"/>
              <a:gd name="connsiteY5" fmla="*/ 2251335 h 6484742"/>
              <a:gd name="connsiteX6" fmla="*/ 214865 w 3117272"/>
              <a:gd name="connsiteY6" fmla="*/ 811334 h 6484742"/>
              <a:gd name="connsiteX7" fmla="*/ 0 w 3117272"/>
              <a:gd name="connsiteY7" fmla="*/ 811334 h 6484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7272" h="6484742">
                <a:moveTo>
                  <a:pt x="0" y="0"/>
                </a:moveTo>
                <a:lnTo>
                  <a:pt x="3117272" y="0"/>
                </a:lnTo>
                <a:lnTo>
                  <a:pt x="3117272" y="6484742"/>
                </a:lnTo>
                <a:lnTo>
                  <a:pt x="0" y="6484742"/>
                </a:lnTo>
                <a:lnTo>
                  <a:pt x="0" y="2251335"/>
                </a:lnTo>
                <a:lnTo>
                  <a:pt x="214865" y="2251335"/>
                </a:lnTo>
                <a:lnTo>
                  <a:pt x="214865" y="811334"/>
                </a:lnTo>
                <a:lnTo>
                  <a:pt x="0" y="811334"/>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3" name="Freeform 12">
            <a:extLst>
              <a:ext uri="{FF2B5EF4-FFF2-40B4-BE49-F238E27FC236}">
                <a16:creationId xmlns:a16="http://schemas.microsoft.com/office/drawing/2014/main" id="{F37F15AC-75EB-9933-F5F5-E157D4F44289}"/>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785774958"/>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B1AE1FF-1F45-E24F-816F-7F9439E481F4}"/>
              </a:ext>
            </a:extLst>
          </p:cNvPr>
          <p:cNvSpPr/>
          <p:nvPr userDrawn="1"/>
        </p:nvSpPr>
        <p:spPr>
          <a:xfrm>
            <a:off x="8613047" y="6501415"/>
            <a:ext cx="3063787" cy="200055"/>
          </a:xfrm>
          <a:prstGeom prst="rect">
            <a:avLst/>
          </a:prstGeom>
        </p:spPr>
        <p:txBody>
          <a:bodyPr wrap="square">
            <a:spAutoFit/>
          </a:bodyPr>
          <a:lstStyle/>
          <a:p>
            <a:pPr lvl="0" algn="r"/>
            <a:r>
              <a:rPr lang="en-GB" sz="700" spc="300" dirty="0">
                <a:solidFill>
                  <a:srgbClr val="0C2D45"/>
                </a:solidFill>
                <a:latin typeface="Calibri" panose="020F0502020204030204" pitchFamily="34" charset="0"/>
                <a:cs typeface="Calibri" panose="020F0502020204030204" pitchFamily="34" charset="0"/>
              </a:rPr>
              <a:t>promoting inclusive entrepreneurship</a:t>
            </a:r>
          </a:p>
        </p:txBody>
      </p:sp>
      <p:cxnSp>
        <p:nvCxnSpPr>
          <p:cNvPr id="8" name="Straight Connector 7">
            <a:extLst>
              <a:ext uri="{FF2B5EF4-FFF2-40B4-BE49-F238E27FC236}">
                <a16:creationId xmlns:a16="http://schemas.microsoft.com/office/drawing/2014/main" id="{179A7BE3-ADB3-6045-9800-D5B95B46CD87}"/>
              </a:ext>
            </a:extLst>
          </p:cNvPr>
          <p:cNvCxnSpPr>
            <a:cxnSpLocks/>
          </p:cNvCxnSpPr>
          <p:nvPr userDrawn="1"/>
        </p:nvCxnSpPr>
        <p:spPr>
          <a:xfrm flipV="1">
            <a:off x="11727493" y="6419863"/>
            <a:ext cx="0" cy="281607"/>
          </a:xfrm>
          <a:prstGeom prst="line">
            <a:avLst/>
          </a:prstGeom>
          <a:noFill/>
          <a:ln w="9525" cap="flat">
            <a:solidFill>
              <a:srgbClr val="915F9E"/>
            </a:solidFill>
            <a:prstDash val="solid"/>
            <a:miter lim="400000"/>
          </a:ln>
          <a:effectLst/>
          <a:sp3d/>
        </p:spPr>
        <p:style>
          <a:lnRef idx="0">
            <a:scrgbClr r="0" g="0" b="0"/>
          </a:lnRef>
          <a:fillRef idx="0">
            <a:scrgbClr r="0" g="0" b="0"/>
          </a:fillRef>
          <a:effectRef idx="0">
            <a:scrgbClr r="0" g="0" b="0"/>
          </a:effectRef>
          <a:fontRef idx="none"/>
        </p:style>
      </p:cxnSp>
      <p:sp>
        <p:nvSpPr>
          <p:cNvPr id="2" name="Slide Number Placeholder 5">
            <a:extLst>
              <a:ext uri="{FF2B5EF4-FFF2-40B4-BE49-F238E27FC236}">
                <a16:creationId xmlns:a16="http://schemas.microsoft.com/office/drawing/2014/main" id="{E9B200D2-9458-FAC0-653B-03FB2C61CB42}"/>
              </a:ext>
            </a:extLst>
          </p:cNvPr>
          <p:cNvSpPr>
            <a:spLocks noGrp="1"/>
          </p:cNvSpPr>
          <p:nvPr>
            <p:ph type="sldNum" sz="quarter" idx="4"/>
          </p:nvPr>
        </p:nvSpPr>
        <p:spPr>
          <a:xfrm>
            <a:off x="11727493" y="6466406"/>
            <a:ext cx="450298" cy="266594"/>
          </a:xfrm>
          <a:prstGeom prst="rect">
            <a:avLst/>
          </a:prstGeom>
        </p:spPr>
        <p:txBody>
          <a:bodyPr vert="horz" lIns="91440" tIns="45720" rIns="91440" bIns="45720" rtlCol="0" anchor="ctr"/>
          <a:lstStyle>
            <a:lvl1pPr algn="ctr">
              <a:defRPr sz="800" b="0" i="0">
                <a:solidFill>
                  <a:srgbClr val="0C2D45"/>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430657063"/>
      </p:ext>
    </p:extLst>
  </p:cSld>
  <p:clrMap bg1="lt1" tx1="dk1" bg2="lt2" tx2="dk2" accent1="accent1" accent2="accent2" accent3="accent3" accent4="accent4" accent5="accent5" accent6="accent6" hlink="hlink" folHlink="folHlink"/>
  <p:sldLayoutIdLst>
    <p:sldLayoutId id="2147483694" r:id="rId1"/>
    <p:sldLayoutId id="2147483736" r:id="rId2"/>
    <p:sldLayoutId id="2147483739" r:id="rId3"/>
    <p:sldLayoutId id="2147483683" r:id="rId4"/>
    <p:sldLayoutId id="2147483697" r:id="rId5"/>
    <p:sldLayoutId id="2147483703" r:id="rId6"/>
    <p:sldLayoutId id="2147483738" r:id="rId7"/>
    <p:sldLayoutId id="2147483740" r:id="rId8"/>
    <p:sldLayoutId id="2147483700" r:id="rId9"/>
    <p:sldLayoutId id="2147483723" r:id="rId10"/>
    <p:sldLayoutId id="2147483744" r:id="rId11"/>
    <p:sldLayoutId id="2147483698" r:id="rId12"/>
    <p:sldLayoutId id="2147483695" r:id="rId13"/>
    <p:sldLayoutId id="2147483702" r:id="rId14"/>
    <p:sldLayoutId id="2147483735" r:id="rId15"/>
    <p:sldLayoutId id="2147483734" r:id="rId16"/>
    <p:sldLayoutId id="2147483708" r:id="rId17"/>
    <p:sldLayoutId id="2147483733" r:id="rId18"/>
    <p:sldLayoutId id="2147483746" r:id="rId19"/>
    <p:sldLayoutId id="2147483741" r:id="rId20"/>
    <p:sldLayoutId id="2147483742" r:id="rId21"/>
    <p:sldLayoutId id="2147483743" r:id="rId22"/>
    <p:sldLayoutId id="2147483737" r:id="rId23"/>
    <p:sldLayoutId id="2147483745" r:id="rId24"/>
  </p:sldLayoutIdLst>
  <p:hf hdr="0"/>
  <p:txStyles>
    <p:titleStyle>
      <a:lvl1pPr algn="l" defTabSz="3343281" rtl="0" eaLnBrk="1" latinLnBrk="0" hangingPunct="1">
        <a:lnSpc>
          <a:spcPct val="90000"/>
        </a:lnSpc>
        <a:spcBef>
          <a:spcPct val="0"/>
        </a:spcBef>
        <a:buNone/>
        <a:defRPr sz="3870" kern="1200">
          <a:solidFill>
            <a:srgbClr val="011E3B"/>
          </a:solidFill>
          <a:latin typeface="Calibri" panose="020F0502020204030204" pitchFamily="34" charset="0"/>
          <a:ea typeface="+mj-ea"/>
          <a:cs typeface="Calibri" panose="020F0502020204030204" pitchFamily="34" charset="0"/>
        </a:defRPr>
      </a:lvl1pPr>
    </p:titleStyle>
    <p:body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p:bodyStyle>
    <p:otherStyle>
      <a:defPPr>
        <a:defRPr lang="en-US"/>
      </a:defPPr>
      <a:lvl1pPr marL="0" algn="l" defTabSz="3343281" rtl="0" eaLnBrk="1" latinLnBrk="0" hangingPunct="1">
        <a:defRPr sz="6580" kern="1200">
          <a:solidFill>
            <a:schemeClr val="tx1"/>
          </a:solidFill>
          <a:latin typeface="+mn-lt"/>
          <a:ea typeface="+mn-ea"/>
          <a:cs typeface="+mn-cs"/>
        </a:defRPr>
      </a:lvl1pPr>
      <a:lvl2pPr marL="1671639" algn="l" defTabSz="3343281" rtl="0" eaLnBrk="1" latinLnBrk="0" hangingPunct="1">
        <a:defRPr sz="6580" kern="1200">
          <a:solidFill>
            <a:schemeClr val="tx1"/>
          </a:solidFill>
          <a:latin typeface="+mn-lt"/>
          <a:ea typeface="+mn-ea"/>
          <a:cs typeface="+mn-cs"/>
        </a:defRPr>
      </a:lvl2pPr>
      <a:lvl3pPr marL="3343281" algn="l" defTabSz="3343281" rtl="0" eaLnBrk="1" latinLnBrk="0" hangingPunct="1">
        <a:defRPr sz="6580" kern="1200">
          <a:solidFill>
            <a:schemeClr val="tx1"/>
          </a:solidFill>
          <a:latin typeface="+mn-lt"/>
          <a:ea typeface="+mn-ea"/>
          <a:cs typeface="+mn-cs"/>
        </a:defRPr>
      </a:lvl3pPr>
      <a:lvl4pPr marL="5014923" algn="l" defTabSz="3343281" rtl="0" eaLnBrk="1" latinLnBrk="0" hangingPunct="1">
        <a:defRPr sz="6580" kern="1200">
          <a:solidFill>
            <a:schemeClr val="tx1"/>
          </a:solidFill>
          <a:latin typeface="+mn-lt"/>
          <a:ea typeface="+mn-ea"/>
          <a:cs typeface="+mn-cs"/>
        </a:defRPr>
      </a:lvl4pPr>
      <a:lvl5pPr marL="6686564" algn="l" defTabSz="3343281" rtl="0" eaLnBrk="1" latinLnBrk="0" hangingPunct="1">
        <a:defRPr sz="6580" kern="1200">
          <a:solidFill>
            <a:schemeClr val="tx1"/>
          </a:solidFill>
          <a:latin typeface="+mn-lt"/>
          <a:ea typeface="+mn-ea"/>
          <a:cs typeface="+mn-cs"/>
        </a:defRPr>
      </a:lvl5pPr>
      <a:lvl6pPr marL="8358202" algn="l" defTabSz="3343281" rtl="0" eaLnBrk="1" latinLnBrk="0" hangingPunct="1">
        <a:defRPr sz="6580" kern="1200">
          <a:solidFill>
            <a:schemeClr val="tx1"/>
          </a:solidFill>
          <a:latin typeface="+mn-lt"/>
          <a:ea typeface="+mn-ea"/>
          <a:cs typeface="+mn-cs"/>
        </a:defRPr>
      </a:lvl6pPr>
      <a:lvl7pPr marL="10029841" algn="l" defTabSz="3343281" rtl="0" eaLnBrk="1" latinLnBrk="0" hangingPunct="1">
        <a:defRPr sz="6580" kern="1200">
          <a:solidFill>
            <a:schemeClr val="tx1"/>
          </a:solidFill>
          <a:latin typeface="+mn-lt"/>
          <a:ea typeface="+mn-ea"/>
          <a:cs typeface="+mn-cs"/>
        </a:defRPr>
      </a:lvl7pPr>
      <a:lvl8pPr marL="11701485" algn="l" defTabSz="3343281" rtl="0" eaLnBrk="1" latinLnBrk="0" hangingPunct="1">
        <a:defRPr sz="6580" kern="1200">
          <a:solidFill>
            <a:schemeClr val="tx1"/>
          </a:solidFill>
          <a:latin typeface="+mn-lt"/>
          <a:ea typeface="+mn-ea"/>
          <a:cs typeface="+mn-cs"/>
        </a:defRPr>
      </a:lvl8pPr>
      <a:lvl9pPr marL="13373124" algn="l" defTabSz="3343281" rtl="0" eaLnBrk="1" latinLnBrk="0" hangingPunct="1">
        <a:defRPr sz="65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6.png"/><Relationship Id="rId1" Type="http://schemas.openxmlformats.org/officeDocument/2006/relationships/slideLayout" Target="../slideLayouts/slideLayout2.xml"/><Relationship Id="rId4" Type="http://schemas.openxmlformats.org/officeDocument/2006/relationships/image" Target="../media/image7.jpeg"/></Relationships>
</file>

<file path=ppt/slides/_rels/slide1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10.xml"/></Relationships>
</file>

<file path=ppt/slides/_rels/slide11.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xml"/><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3.xml"/><Relationship Id="rId1" Type="http://schemas.openxmlformats.org/officeDocument/2006/relationships/slideLayout" Target="../slideLayouts/slideLayout18.xml"/><Relationship Id="rId5" Type="http://schemas.openxmlformats.org/officeDocument/2006/relationships/hyperlink" Target="https://www.canva.com/templates/s/budget/" TargetMode="External"/><Relationship Id="rId4" Type="http://schemas.openxmlformats.org/officeDocument/2006/relationships/hyperlink" Target="https://bit.ly/462jPvq" TargetMode="External"/></Relationships>
</file>

<file path=ppt/slides/_rels/slide1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4.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18.xml"/><Relationship Id="rId5" Type="http://schemas.openxmlformats.org/officeDocument/2006/relationships/image" Target="../media/image26.jpeg"/><Relationship Id="rId4" Type="http://schemas.openxmlformats.org/officeDocument/2006/relationships/image" Target="../media/image25.svg"/></Relationships>
</file>

<file path=ppt/slides/_rels/slide1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xml"/><Relationship Id="rId1" Type="http://schemas.openxmlformats.org/officeDocument/2006/relationships/slideLayout" Target="../slideLayouts/slideLayout18.xml"/><Relationship Id="rId5" Type="http://schemas.openxmlformats.org/officeDocument/2006/relationships/image" Target="../media/image26.jpeg"/><Relationship Id="rId4" Type="http://schemas.openxmlformats.org/officeDocument/2006/relationships/image" Target="../media/image25.svg"/></Relationships>
</file>

<file path=ppt/slides/_rels/slide18.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image" Target="../media/image28.svg"/><Relationship Id="rId7" Type="http://schemas.openxmlformats.org/officeDocument/2006/relationships/image" Target="../media/image32.svg"/><Relationship Id="rId2" Type="http://schemas.openxmlformats.org/officeDocument/2006/relationships/image" Target="../media/image27.png"/><Relationship Id="rId1" Type="http://schemas.openxmlformats.org/officeDocument/2006/relationships/slideLayout" Target="../slideLayouts/slideLayout24.xml"/><Relationship Id="rId6" Type="http://schemas.openxmlformats.org/officeDocument/2006/relationships/image" Target="../media/image31.png"/><Relationship Id="rId5" Type="http://schemas.openxmlformats.org/officeDocument/2006/relationships/image" Target="../media/image30.svg"/><Relationship Id="rId4" Type="http://schemas.openxmlformats.org/officeDocument/2006/relationships/image" Target="../media/image29.png"/><Relationship Id="rId9" Type="http://schemas.openxmlformats.org/officeDocument/2006/relationships/image" Target="../media/image34.sv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36.svg"/><Relationship Id="rId7" Type="http://schemas.openxmlformats.org/officeDocument/2006/relationships/image" Target="../media/image40.svg"/><Relationship Id="rId2" Type="http://schemas.openxmlformats.org/officeDocument/2006/relationships/image" Target="../media/image35.png"/><Relationship Id="rId1" Type="http://schemas.openxmlformats.org/officeDocument/2006/relationships/slideLayout" Target="../slideLayouts/slideLayout18.xml"/><Relationship Id="rId6" Type="http://schemas.openxmlformats.org/officeDocument/2006/relationships/image" Target="../media/image39.png"/><Relationship Id="rId5" Type="http://schemas.openxmlformats.org/officeDocument/2006/relationships/image" Target="../media/image38.svg"/><Relationship Id="rId4" Type="http://schemas.openxmlformats.org/officeDocument/2006/relationships/image" Target="../media/image37.png"/></Relationships>
</file>

<file path=ppt/slides/_rels/slide2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hyperlink" Target="https://www.youtube.com/watch?v=elfq9K57Hq0" TargetMode="External"/><Relationship Id="rId1" Type="http://schemas.openxmlformats.org/officeDocument/2006/relationships/slideLayout" Target="../slideLayouts/slideLayout17.xml"/><Relationship Id="rId5" Type="http://schemas.openxmlformats.org/officeDocument/2006/relationships/image" Target="../media/image43.svg"/><Relationship Id="rId4" Type="http://schemas.openxmlformats.org/officeDocument/2006/relationships/image" Target="../media/image42.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8.png"/><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3" Type="http://schemas.openxmlformats.org/officeDocument/2006/relationships/hyperlink" Target="https://www.linkedin.com/groups/12785698/" TargetMode="External"/><Relationship Id="rId2" Type="http://schemas.openxmlformats.org/officeDocument/2006/relationships/slide" Target="slide51.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slideLayout" Target="../slideLayouts/slideLayout18.xml"/><Relationship Id="rId1" Type="http://schemas.openxmlformats.org/officeDocument/2006/relationships/video" Target="https://www.youtube.com/embed/KbqVf8ePmTI?feature=oembed" TargetMode="External"/><Relationship Id="rId5" Type="http://schemas.openxmlformats.org/officeDocument/2006/relationships/image" Target="../media/image46.svg"/><Relationship Id="rId4" Type="http://schemas.openxmlformats.org/officeDocument/2006/relationships/image" Target="../media/image45.png"/></Relationships>
</file>

<file path=ppt/slides/_rels/slide28.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hyperlink" Target="https://gruenderplattform-de.translate.goog/unternehmen-gruenden/gewerbesteuer?_x_tr_sl=de&amp;_x_tr_tl=en&amp;_x_tr_hl=de&amp;_x_tr_pto=wapp" TargetMode="External"/><Relationship Id="rId7" Type="http://schemas.openxmlformats.org/officeDocument/2006/relationships/hyperlink" Target="https://www-smartexperts-de.translate.goog/suche/?from=portal&amp;_x_tr_sl=de&amp;_x_tr_tl=en&amp;_x_tr_hl=de&amp;_x_tr_pto=wapp" TargetMode="External"/><Relationship Id="rId2" Type="http://schemas.openxmlformats.org/officeDocument/2006/relationships/hyperlink" Target="https://gruenderplattform-de.translate.goog/unternehmen-gruenden/einkommensteuer?_x_tr_sl=de&amp;_x_tr_tl=en&amp;_x_tr_hl=de&amp;_x_tr_pto=wapp" TargetMode="External"/><Relationship Id="rId1" Type="http://schemas.openxmlformats.org/officeDocument/2006/relationships/slideLayout" Target="../slideLayouts/slideLayout16.xml"/><Relationship Id="rId6" Type="http://schemas.openxmlformats.org/officeDocument/2006/relationships/hyperlink" Target="https://gruenderplattform-de.translate.goog/ratgeber/kleinunternehmerregelung?_x_tr_sl=de&amp;_x_tr_tl=en&amp;_x_tr_hl=de&amp;_x_tr_pto=wapp" TargetMode="External"/><Relationship Id="rId5" Type="http://schemas.openxmlformats.org/officeDocument/2006/relationships/hyperlink" Target="https://www-bmf--steuerrechner-de.translate.goog/ekst/eingabeformekst.xhtml?_x_tr_sl=de&amp;_x_tr_tl=en&amp;_x_tr_hl=de&amp;_x_tr_pto=wapp" TargetMode="External"/><Relationship Id="rId10" Type="http://schemas.openxmlformats.org/officeDocument/2006/relationships/image" Target="../media/image49.png"/><Relationship Id="rId4" Type="http://schemas.openxmlformats.org/officeDocument/2006/relationships/hyperlink" Target="https://gruenderplattform-de.translate.goog/unternehmen-gruenden/umsatzsteuer?_x_tr_sl=de&amp;_x_tr_tl=en&amp;_x_tr_hl=de&amp;_x_tr_pto=wapp" TargetMode="External"/><Relationship Id="rId9" Type="http://schemas.openxmlformats.org/officeDocument/2006/relationships/image" Target="../media/image48.png"/></Relationships>
</file>

<file path=ppt/slides/_rels/slide29.xml.rels><?xml version="1.0" encoding="UTF-8" standalone="yes"?>
<Relationships xmlns="http://schemas.openxmlformats.org/package/2006/relationships"><Relationship Id="rId3" Type="http://schemas.openxmlformats.org/officeDocument/2006/relationships/hyperlink" Target="https://www.zdh.de/ueber-uns/organisationen-des-handwerks/handwerkskammern/deutschlandkarte-der-handwerkskammern/" TargetMode="External"/><Relationship Id="rId2" Type="http://schemas.openxmlformats.org/officeDocument/2006/relationships/hyperlink" Target="https://www.dihk.de/ihk-finder" TargetMode="External"/><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8.png"/><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hyperlink" Target="https://www.kfw.de/inlandsfoerderung/Companies/" TargetMode="External"/><Relationship Id="rId2" Type="http://schemas.openxmlformats.org/officeDocument/2006/relationships/hyperlink" Target="https://www.wir-gruenden-in-deutschland.de/en/" TargetMode="Externa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3" Type="http://schemas.openxmlformats.org/officeDocument/2006/relationships/hyperlink" Target="http://ifb.uni-erlangen.de/en/" TargetMode="External"/><Relationship Id="rId2" Type="http://schemas.openxmlformats.org/officeDocument/2006/relationships/hyperlink" Target="https://www.arbeitsagentur.de/en" TargetMode="External"/><Relationship Id="rId1" Type="http://schemas.openxmlformats.org/officeDocument/2006/relationships/slideLayout" Target="../slideLayouts/slideLayout18.xml"/><Relationship Id="rId4" Type="http://schemas.openxmlformats.org/officeDocument/2006/relationships/hyperlink" Target="https://www.netzwerk-iq.de/en/"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s://together-in-germany.de/en" TargetMode="External"/><Relationship Id="rId2" Type="http://schemas.openxmlformats.org/officeDocument/2006/relationships/hyperlink" Target="https://handbookgermany.de/de" TargetMode="External"/><Relationship Id="rId1" Type="http://schemas.openxmlformats.org/officeDocument/2006/relationships/slideLayout" Target="../slideLayouts/slideLayout18.xml"/><Relationship Id="rId4" Type="http://schemas.openxmlformats.org/officeDocument/2006/relationships/hyperlink" Target="https://www.make-it-in-germany.com/de/" TargetMode="External"/></Relationships>
</file>

<file path=ppt/slides/_rels/slide33.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hyperlink" Target="https://matching-stattkapital-eu.translate.goog/?_x_tr_sl=de&amp;_x_tr_tl=en&amp;_x_tr_hl=de&amp;_x_tr_pto=wapp" TargetMode="External"/><Relationship Id="rId7" Type="http://schemas.openxmlformats.org/officeDocument/2006/relationships/image" Target="../media/image50.png"/><Relationship Id="rId2" Type="http://schemas.openxmlformats.org/officeDocument/2006/relationships/hyperlink" Target="https://socialimpact-eu.translate.goog/?_x_tr_sl=de&amp;_x_tr_tl=en&amp;_x_tr_hl=de&amp;_x_tr_pto=wapp" TargetMode="External"/><Relationship Id="rId1" Type="http://schemas.openxmlformats.org/officeDocument/2006/relationships/slideLayout" Target="../slideLayouts/slideLayout16.xml"/><Relationship Id="rId6" Type="http://schemas.openxmlformats.org/officeDocument/2006/relationships/hyperlink" Target="https://integreat-app.de/" TargetMode="External"/><Relationship Id="rId5" Type="http://schemas.openxmlformats.org/officeDocument/2006/relationships/hyperlink" Target="https://www.make-it-in-germany.com/en/working-in-germany/setting-up-business/preparation-consultation/financing-funding" TargetMode="External"/><Relationship Id="rId4" Type="http://schemas.openxmlformats.org/officeDocument/2006/relationships/hyperlink" Target="https://www-kiz-de.translate.goog/?_x_tr_sl=de&amp;_x_tr_tl=en&amp;_x_tr_hl=de&amp;_x_tr_pto=wapp" TargetMode="External"/><Relationship Id="rId9" Type="http://schemas.openxmlformats.org/officeDocument/2006/relationships/image" Target="../media/image52.png"/></Relationships>
</file>

<file path=ppt/slides/_rels/slide34.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7.xml"/><Relationship Id="rId1" Type="http://schemas.openxmlformats.org/officeDocument/2006/relationships/slideLayout" Target="../slideLayouts/slideLayout18.xml"/><Relationship Id="rId6" Type="http://schemas.openxmlformats.org/officeDocument/2006/relationships/hyperlink" Target="https://www.thehumansafetynet.org/stories-and-news/people-stories/all/if-the-customers-are-happy--they-will-recommend-you--and-at-that-point-things-start-going-very-well" TargetMode="External"/><Relationship Id="rId5" Type="http://schemas.openxmlformats.org/officeDocument/2006/relationships/hyperlink" Target="https://socialimpact.eu/" TargetMode="External"/><Relationship Id="rId4" Type="http://schemas.openxmlformats.org/officeDocument/2006/relationships/image" Target="../media/image5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6.xml.rels><?xml version="1.0" encoding="UTF-8" standalone="yes"?>
<Relationships xmlns="http://schemas.openxmlformats.org/package/2006/relationships"><Relationship Id="rId3" Type="http://schemas.openxmlformats.org/officeDocument/2006/relationships/image" Target="../media/image56.svg"/><Relationship Id="rId7" Type="http://schemas.openxmlformats.org/officeDocument/2006/relationships/image" Target="../media/image60.svg"/><Relationship Id="rId2" Type="http://schemas.openxmlformats.org/officeDocument/2006/relationships/image" Target="../media/image55.png"/><Relationship Id="rId1" Type="http://schemas.openxmlformats.org/officeDocument/2006/relationships/slideLayout" Target="../slideLayouts/slideLayout18.xml"/><Relationship Id="rId6" Type="http://schemas.openxmlformats.org/officeDocument/2006/relationships/image" Target="../media/image59.png"/><Relationship Id="rId5" Type="http://schemas.openxmlformats.org/officeDocument/2006/relationships/image" Target="../media/image58.svg"/><Relationship Id="rId4" Type="http://schemas.openxmlformats.org/officeDocument/2006/relationships/image" Target="../media/image57.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3" Type="http://schemas.openxmlformats.org/officeDocument/2006/relationships/image" Target="../media/image61.jpg"/><Relationship Id="rId2" Type="http://schemas.openxmlformats.org/officeDocument/2006/relationships/hyperlink" Target="https://www.localenterprise.ie/Fingal/Start-or-Grow-your-Business/Start-a-Business/Small-Business-Tax-Planning/" TargetMode="External"/><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xml"/><Relationship Id="rId1" Type="http://schemas.openxmlformats.org/officeDocument/2006/relationships/slideLayout" Target="../slideLayouts/slideLayout5.xml"/><Relationship Id="rId4" Type="http://schemas.microsoft.com/office/2007/relationships/hdphoto" Target="../media/hdphoto3.wdp"/></Relationships>
</file>

<file path=ppt/slides/_rels/slide40.xml.rels><?xml version="1.0" encoding="UTF-8" standalone="yes"?>
<Relationships xmlns="http://schemas.openxmlformats.org/package/2006/relationships"><Relationship Id="rId3" Type="http://schemas.openxmlformats.org/officeDocument/2006/relationships/hyperlink" Target="http://smallbusinessadvice.ie/" TargetMode="External"/><Relationship Id="rId2" Type="http://schemas.openxmlformats.org/officeDocument/2006/relationships/hyperlink" Target="https://www.citizensinformation.ie/en/employment/types-of-employment/self-employment/starting-a-business/" TargetMode="External"/><Relationship Id="rId1" Type="http://schemas.openxmlformats.org/officeDocument/2006/relationships/slideLayout" Target="../slideLayouts/slideLayout18.xml"/><Relationship Id="rId4" Type="http://schemas.openxmlformats.org/officeDocument/2006/relationships/hyperlink" Target="https://www.revenue.ie/en/home.aspx" TargetMode="External"/></Relationships>
</file>

<file path=ppt/slides/_rels/slide41.xml.rels><?xml version="1.0" encoding="UTF-8" standalone="yes"?>
<Relationships xmlns="http://schemas.openxmlformats.org/package/2006/relationships"><Relationship Id="rId3" Type="http://schemas.openxmlformats.org/officeDocument/2006/relationships/hyperlink" Target="https://www.localenterprise.ie/" TargetMode="External"/><Relationship Id="rId2" Type="http://schemas.openxmlformats.org/officeDocument/2006/relationships/hyperlink" Target="https://www.centralbank.ie/home" TargetMode="External"/><Relationship Id="rId1" Type="http://schemas.openxmlformats.org/officeDocument/2006/relationships/slideLayout" Target="../slideLayouts/slideLayout18.xml"/><Relationship Id="rId4" Type="http://schemas.openxmlformats.org/officeDocument/2006/relationships/hyperlink" Target="https://chambers.ie/" TargetMode="External"/></Relationships>
</file>

<file path=ppt/slides/_rels/slide42.xml.rels><?xml version="1.0" encoding="UTF-8" standalone="yes"?>
<Relationships xmlns="http://schemas.openxmlformats.org/package/2006/relationships"><Relationship Id="rId3" Type="http://schemas.openxmlformats.org/officeDocument/2006/relationships/hyperlink" Target="https://intertradeireland.com/" TargetMode="External"/><Relationship Id="rId2" Type="http://schemas.openxmlformats.org/officeDocument/2006/relationships/hyperlink" Target="https://cro.ie/registration/business-name/" TargetMode="External"/><Relationship Id="rId1" Type="http://schemas.openxmlformats.org/officeDocument/2006/relationships/slideLayout" Target="../slideLayouts/slideLayout18.xml"/><Relationship Id="rId4" Type="http://schemas.openxmlformats.org/officeDocument/2006/relationships/hyperlink" Target="https://www.socialentrepreneurs.ie/" TargetMode="External"/></Relationships>
</file>

<file path=ppt/slides/_rels/slide43.xml.rels><?xml version="1.0" encoding="UTF-8" standalone="yes"?>
<Relationships xmlns="http://schemas.openxmlformats.org/package/2006/relationships"><Relationship Id="rId8" Type="http://schemas.openxmlformats.org/officeDocument/2006/relationships/image" Target="../media/image67.svg"/><Relationship Id="rId3" Type="http://schemas.openxmlformats.org/officeDocument/2006/relationships/hyperlink" Target="https://irepod.com/podcast/irishsuccesspodcast" TargetMode="External"/><Relationship Id="rId7" Type="http://schemas.openxmlformats.org/officeDocument/2006/relationships/image" Target="../media/image66.png"/><Relationship Id="rId2" Type="http://schemas.openxmlformats.org/officeDocument/2006/relationships/image" Target="../media/image62.jpg"/><Relationship Id="rId1" Type="http://schemas.openxmlformats.org/officeDocument/2006/relationships/slideLayout" Target="../slideLayouts/slideLayout18.xml"/><Relationship Id="rId6" Type="http://schemas.openxmlformats.org/officeDocument/2006/relationships/image" Target="../media/image65.svg"/><Relationship Id="rId5" Type="http://schemas.openxmlformats.org/officeDocument/2006/relationships/image" Target="../media/image64.png"/><Relationship Id="rId4" Type="http://schemas.openxmlformats.org/officeDocument/2006/relationships/image" Target="../media/image63.jp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3" Type="http://schemas.openxmlformats.org/officeDocument/2006/relationships/hyperlink" Target="https://www.expatarrivals.com/europe/denmark/banking-money-and-taxes-denmark" TargetMode="External"/><Relationship Id="rId2" Type="http://schemas.openxmlformats.org/officeDocument/2006/relationships/hyperlink" Target="https://www.internations.org/denmark-expats/guide/banks-taxes" TargetMode="External"/><Relationship Id="rId1" Type="http://schemas.openxmlformats.org/officeDocument/2006/relationships/slideLayout" Target="../slideLayouts/slideLayout18.xml"/><Relationship Id="rId5" Type="http://schemas.openxmlformats.org/officeDocument/2006/relationships/hyperlink" Target="https://fitsmallbusiness.com/how-to-do-payroll-denmark/" TargetMode="External"/><Relationship Id="rId4" Type="http://schemas.openxmlformats.org/officeDocument/2006/relationships/hyperlink" Target="https://workplacedenmark.dk/taxes-and-vat/tax-regulations-for-posted-workers/" TargetMode="External"/></Relationships>
</file>

<file path=ppt/slides/_rels/slide47.xml.rels><?xml version="1.0" encoding="UTF-8" standalone="yes"?>
<Relationships xmlns="http://schemas.openxmlformats.org/package/2006/relationships"><Relationship Id="rId3" Type="http://schemas.openxmlformats.org/officeDocument/2006/relationships/hyperlink" Target="https://www.expatarrivals.com/europe/denmark/banking-money-and-taxes-denmark" TargetMode="External"/><Relationship Id="rId2" Type="http://schemas.openxmlformats.org/officeDocument/2006/relationships/hyperlink" Target="https://www.nordichq.com/regions/nordics/denmark/" TargetMode="External"/><Relationship Id="rId1"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3" Type="http://schemas.openxmlformats.org/officeDocument/2006/relationships/hyperlink" Target="https://skat.dk/en-us/individuals/taxation-in-denmark" TargetMode="External"/><Relationship Id="rId2" Type="http://schemas.openxmlformats.org/officeDocument/2006/relationships/hyperlink" Target="https://sktst.dk/english" TargetMode="External"/><Relationship Id="rId1" Type="http://schemas.openxmlformats.org/officeDocument/2006/relationships/slideLayout" Target="../slideLayouts/slideLayout18.xml"/><Relationship Id="rId4" Type="http://schemas.openxmlformats.org/officeDocument/2006/relationships/hyperlink" Target="https://info.skat.dk/data.aspx?oid=80716" TargetMode="External"/></Relationships>
</file>

<file path=ppt/slides/_rels/slide49.xml.rels><?xml version="1.0" encoding="UTF-8" standalone="yes"?>
<Relationships xmlns="http://schemas.openxmlformats.org/package/2006/relationships"><Relationship Id="rId3" Type="http://schemas.openxmlformats.org/officeDocument/2006/relationships/hyperlink" Target="http://www.skatteverket.se/" TargetMode="External"/><Relationship Id="rId2" Type="http://schemas.openxmlformats.org/officeDocument/2006/relationships/hyperlink" Target="https://verksamt.se/en/taxes-contributions/limited-companies" TargetMode="External"/><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3" Type="http://schemas.openxmlformats.org/officeDocument/2006/relationships/hyperlink" Target="http://www.skatteverket.se/" TargetMode="External"/><Relationship Id="rId7" Type="http://schemas.openxmlformats.org/officeDocument/2006/relationships/hyperlink" Target="https://coompanion.se/" TargetMode="External"/><Relationship Id="rId2" Type="http://schemas.openxmlformats.org/officeDocument/2006/relationships/hyperlink" Target="http://www.bolagsverket.se/" TargetMode="External"/><Relationship Id="rId1" Type="http://schemas.openxmlformats.org/officeDocument/2006/relationships/slideLayout" Target="../slideLayouts/slideLayout18.xml"/><Relationship Id="rId6" Type="http://schemas.openxmlformats.org/officeDocument/2006/relationships/hyperlink" Target="https://www.almi.se/" TargetMode="External"/><Relationship Id="rId5" Type="http://schemas.openxmlformats.org/officeDocument/2006/relationships/hyperlink" Target="https://www.nyforetagarcentrum.com/" TargetMode="External"/><Relationship Id="rId4" Type="http://schemas.openxmlformats.org/officeDocument/2006/relationships/hyperlink" Target="http://www.verksamt.se/" TargetMode="External"/></Relationships>
</file>

<file path=ppt/slides/_rels/slide51.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6.png"/><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69.svg"/><Relationship Id="rId2" Type="http://schemas.openxmlformats.org/officeDocument/2006/relationships/image" Target="../media/image68.png"/><Relationship Id="rId1" Type="http://schemas.openxmlformats.org/officeDocument/2006/relationships/slideLayout" Target="../slideLayouts/slideLayout18.xml"/><Relationship Id="rId5" Type="http://schemas.openxmlformats.org/officeDocument/2006/relationships/image" Target="../media/image71.svg"/><Relationship Id="rId4" Type="http://schemas.openxmlformats.org/officeDocument/2006/relationships/image" Target="../media/image70.png"/></Relationships>
</file>

<file path=ppt/slides/_rels/slide5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slide" Target="slide68.xml"/><Relationship Id="rId1" Type="http://schemas.openxmlformats.org/officeDocument/2006/relationships/slideLayout" Target="../slideLayouts/slideLayout18.xml"/><Relationship Id="rId4" Type="http://schemas.openxmlformats.org/officeDocument/2006/relationships/image" Target="../media/image73.svg"/></Relationships>
</file>

<file path=ppt/slides/_rels/slide54.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image" Target="../media/image74.jpeg"/><Relationship Id="rId1" Type="http://schemas.openxmlformats.org/officeDocument/2006/relationships/slideLayout" Target="../slideLayouts/slideLayout19.xml"/><Relationship Id="rId4" Type="http://schemas.openxmlformats.org/officeDocument/2006/relationships/image" Target="../media/image76.sv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6.xml.rels><?xml version="1.0" encoding="UTF-8" standalone="yes"?>
<Relationships xmlns="http://schemas.openxmlformats.org/package/2006/relationships"><Relationship Id="rId2" Type="http://schemas.openxmlformats.org/officeDocument/2006/relationships/image" Target="../media/image77.jpeg"/><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8.xml.rels><?xml version="1.0" encoding="UTF-8" standalone="yes"?>
<Relationships xmlns="http://schemas.openxmlformats.org/package/2006/relationships"><Relationship Id="rId3" Type="http://schemas.openxmlformats.org/officeDocument/2006/relationships/hyperlink" Target="https://youtu.be/voF1plqqZJA?si=4lVGgWNI5yYgpdrN" TargetMode="External"/><Relationship Id="rId7" Type="http://schemas.openxmlformats.org/officeDocument/2006/relationships/image" Target="../media/image82.svg"/><Relationship Id="rId2" Type="http://schemas.openxmlformats.org/officeDocument/2006/relationships/image" Target="../media/image78.png"/><Relationship Id="rId1" Type="http://schemas.openxmlformats.org/officeDocument/2006/relationships/slideLayout" Target="../slideLayouts/slideLayout18.xml"/><Relationship Id="rId6" Type="http://schemas.openxmlformats.org/officeDocument/2006/relationships/image" Target="../media/image81.png"/><Relationship Id="rId5" Type="http://schemas.openxmlformats.org/officeDocument/2006/relationships/image" Target="../media/image80.png"/><Relationship Id="rId4" Type="http://schemas.openxmlformats.org/officeDocument/2006/relationships/image" Target="../media/image79.jpeg"/></Relationships>
</file>

<file path=ppt/slides/_rels/slide59.xml.rels><?xml version="1.0" encoding="UTF-8" standalone="yes"?>
<Relationships xmlns="http://schemas.openxmlformats.org/package/2006/relationships"><Relationship Id="rId3" Type="http://schemas.openxmlformats.org/officeDocument/2006/relationships/hyperlink" Target="https://thecrowdspace.com/platforms/" TargetMode="External"/><Relationship Id="rId2" Type="http://schemas.openxmlformats.org/officeDocument/2006/relationships/hyperlink" Target="https://www.seedrs.com/academy/how-to-perfect-your-crowdfunding-video-pitch" TargetMode="External"/><Relationship Id="rId1" Type="http://schemas.openxmlformats.org/officeDocument/2006/relationships/slideLayout" Target="../slideLayouts/slideLayout18.xml"/><Relationship Id="rId5" Type="http://schemas.openxmlformats.org/officeDocument/2006/relationships/hyperlink" Target="https://www.thinkbusiness.ie/articles/crowdfunding-in-ireland-guide/" TargetMode="External"/><Relationship Id="rId4" Type="http://schemas.openxmlformats.org/officeDocument/2006/relationships/hyperlink" Target="https://www.crucialcrowdfunding.eu/jargon-buster/" TargetMode="External"/></Relationships>
</file>

<file path=ppt/slides/_rels/slide6.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3" Type="http://schemas.openxmlformats.org/officeDocument/2006/relationships/hyperlink" Target="https://www.startnext.com/" TargetMode="External"/><Relationship Id="rId2" Type="http://schemas.openxmlformats.org/officeDocument/2006/relationships/hyperlink" Target="https://einguterplan.de/" TargetMode="External"/><Relationship Id="rId1" Type="http://schemas.openxmlformats.org/officeDocument/2006/relationships/slideLayout" Target="../slideLayouts/slideLayout18.xml"/><Relationship Id="rId4" Type="http://schemas.openxmlformats.org/officeDocument/2006/relationships/image" Target="../media/image83.png"/></Relationships>
</file>

<file path=ppt/slides/_rels/slide61.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62.xml.rels><?xml version="1.0" encoding="UTF-8" standalone="yes"?>
<Relationships xmlns="http://schemas.openxmlformats.org/package/2006/relationships"><Relationship Id="rId2" Type="http://schemas.openxmlformats.org/officeDocument/2006/relationships/hyperlink" Target="https://www.youtube.com/watch?v=q13UX4UCmKY" TargetMode="External"/><Relationship Id="rId1" Type="http://schemas.openxmlformats.org/officeDocument/2006/relationships/slideLayout" Target="../slideLayouts/slideLayout1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4.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3" Type="http://schemas.openxmlformats.org/officeDocument/2006/relationships/image" Target="../media/image87.svg"/><Relationship Id="rId2" Type="http://schemas.openxmlformats.org/officeDocument/2006/relationships/image" Target="../media/image86.png"/><Relationship Id="rId1" Type="http://schemas.openxmlformats.org/officeDocument/2006/relationships/slideLayout" Target="../slideLayouts/slideLayout20.xml"/><Relationship Id="rId5" Type="http://schemas.openxmlformats.org/officeDocument/2006/relationships/image" Target="../media/image89.svg"/><Relationship Id="rId4" Type="http://schemas.openxmlformats.org/officeDocument/2006/relationships/image" Target="../media/image88.png"/></Relationships>
</file>

<file path=ppt/slides/_rels/slide66.xml.rels><?xml version="1.0" encoding="UTF-8" standalone="yes"?>
<Relationships xmlns="http://schemas.openxmlformats.org/package/2006/relationships"><Relationship Id="rId3" Type="http://schemas.openxmlformats.org/officeDocument/2006/relationships/image" Target="../media/image91.svg"/><Relationship Id="rId2" Type="http://schemas.openxmlformats.org/officeDocument/2006/relationships/image" Target="../media/image90.png"/><Relationship Id="rId1" Type="http://schemas.openxmlformats.org/officeDocument/2006/relationships/slideLayout" Target="../slideLayouts/slideLayout18.xml"/><Relationship Id="rId5" Type="http://schemas.openxmlformats.org/officeDocument/2006/relationships/image" Target="../media/image93.svg"/><Relationship Id="rId4" Type="http://schemas.openxmlformats.org/officeDocument/2006/relationships/image" Target="../media/image92.png"/></Relationships>
</file>

<file path=ppt/slides/_rels/slide67.xml.rels><?xml version="1.0" encoding="UTF-8" standalone="yes"?>
<Relationships xmlns="http://schemas.openxmlformats.org/package/2006/relationships"><Relationship Id="rId3" Type="http://schemas.openxmlformats.org/officeDocument/2006/relationships/image" Target="../media/image95.svg"/><Relationship Id="rId7" Type="http://schemas.openxmlformats.org/officeDocument/2006/relationships/image" Target="../media/image99.svg"/><Relationship Id="rId2" Type="http://schemas.openxmlformats.org/officeDocument/2006/relationships/image" Target="../media/image94.png"/><Relationship Id="rId1" Type="http://schemas.openxmlformats.org/officeDocument/2006/relationships/slideLayout" Target="../slideLayouts/slideLayout18.xml"/><Relationship Id="rId6" Type="http://schemas.openxmlformats.org/officeDocument/2006/relationships/image" Target="../media/image98.png"/><Relationship Id="rId5" Type="http://schemas.openxmlformats.org/officeDocument/2006/relationships/image" Target="../media/image97.svg"/><Relationship Id="rId4" Type="http://schemas.openxmlformats.org/officeDocument/2006/relationships/image" Target="../media/image96.png"/></Relationships>
</file>

<file path=ppt/slides/_rels/slide68.xml.rels><?xml version="1.0" encoding="UTF-8" standalone="yes"?>
<Relationships xmlns="http://schemas.openxmlformats.org/package/2006/relationships"><Relationship Id="rId3" Type="http://schemas.openxmlformats.org/officeDocument/2006/relationships/image" Target="../media/image101.svg"/><Relationship Id="rId2" Type="http://schemas.openxmlformats.org/officeDocument/2006/relationships/image" Target="../media/image100.png"/><Relationship Id="rId1" Type="http://schemas.openxmlformats.org/officeDocument/2006/relationships/slideLayout" Target="../slideLayouts/slideLayout2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1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1.xml.rels><?xml version="1.0" encoding="UTF-8" standalone="yes"?>
<Relationships xmlns="http://schemas.openxmlformats.org/package/2006/relationships"><Relationship Id="rId3" Type="http://schemas.openxmlformats.org/officeDocument/2006/relationships/hyperlink" Target="https://www.youtube.com/watch?v=hefAHWvrFDQ&amp;t=6s" TargetMode="External"/><Relationship Id="rId2" Type="http://schemas.openxmlformats.org/officeDocument/2006/relationships/notesSlide" Target="../notesSlides/notesSlide10.xml"/><Relationship Id="rId1" Type="http://schemas.openxmlformats.org/officeDocument/2006/relationships/slideLayout" Target="../slideLayouts/slideLayout17.xml"/><Relationship Id="rId4" Type="http://schemas.openxmlformats.org/officeDocument/2006/relationships/image" Target="../media/image102.png"/></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7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3" Type="http://schemas.openxmlformats.org/officeDocument/2006/relationships/image" Target="../media/image13.jpeg"/><Relationship Id="rId7" Type="http://schemas.openxmlformats.org/officeDocument/2006/relationships/image" Target="../media/image15.png"/><Relationship Id="rId2" Type="http://schemas.openxmlformats.org/officeDocument/2006/relationships/hyperlink" Target="https://www.youtube.com/watch?v=4XZIv4__sQA" TargetMode="External"/><Relationship Id="rId1" Type="http://schemas.openxmlformats.org/officeDocument/2006/relationships/slideLayout" Target="../slideLayouts/slideLayout16.xml"/><Relationship Id="rId6" Type="http://schemas.openxmlformats.org/officeDocument/2006/relationships/hyperlink" Target="https://open.spotify.com/show/6o8lC0CcRlIclZsbkEOaRL" TargetMode="External"/><Relationship Id="rId5" Type="http://schemas.openxmlformats.org/officeDocument/2006/relationships/image" Target="../media/image14.jpeg"/><Relationship Id="rId4" Type="http://schemas.openxmlformats.org/officeDocument/2006/relationships/hyperlink" Target="https://www.youtube.com/watch?v=4j2emMn7UaI" TargetMode="External"/></Relationships>
</file>

<file path=ppt/slides/_rels/slide9.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6.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a:extLst>
              <a:ext uri="{FF2B5EF4-FFF2-40B4-BE49-F238E27FC236}">
                <a16:creationId xmlns:a16="http://schemas.microsoft.com/office/drawing/2014/main" id="{D0A5FC7D-E563-93E1-B1DA-173782589D7D}"/>
              </a:ext>
            </a:extLst>
          </p:cNvPr>
          <p:cNvPicPr>
            <a:picLocks noGrp="1" noChangeAspect="1"/>
          </p:cNvPicPr>
          <p:nvPr>
            <p:ph type="pic" sz="quarter" idx="22"/>
          </p:nvPr>
        </p:nvPicPr>
        <p:blipFill rotWithShape="1">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5964" r="25964"/>
          <a:stretch/>
        </p:blipFill>
        <p:spPr>
          <a:xfrm>
            <a:off x="6290665" y="1"/>
            <a:ext cx="4961115" cy="6030686"/>
          </a:xfrm>
        </p:spPr>
      </p:pic>
      <p:sp>
        <p:nvSpPr>
          <p:cNvPr id="3" name="Text Placeholder 2">
            <a:extLst>
              <a:ext uri="{FF2B5EF4-FFF2-40B4-BE49-F238E27FC236}">
                <a16:creationId xmlns:a16="http://schemas.microsoft.com/office/drawing/2014/main" id="{A88D3D91-A9D8-0923-48EA-8223B07E1584}"/>
              </a:ext>
            </a:extLst>
          </p:cNvPr>
          <p:cNvSpPr>
            <a:spLocks noGrp="1"/>
          </p:cNvSpPr>
          <p:nvPr>
            <p:ph type="body" sz="quarter" idx="16"/>
          </p:nvPr>
        </p:nvSpPr>
        <p:spPr/>
        <p:txBody>
          <a:bodyPr/>
          <a:lstStyle/>
          <a:p>
            <a:r>
              <a:rPr lang="en-GB" dirty="0"/>
              <a:t>MODUL 3</a:t>
            </a:r>
          </a:p>
          <a:p>
            <a:endParaRPr lang="en-GB" dirty="0"/>
          </a:p>
        </p:txBody>
      </p:sp>
      <p:sp>
        <p:nvSpPr>
          <p:cNvPr id="4" name="Text Placeholder 3">
            <a:extLst>
              <a:ext uri="{FF2B5EF4-FFF2-40B4-BE49-F238E27FC236}">
                <a16:creationId xmlns:a16="http://schemas.microsoft.com/office/drawing/2014/main" id="{CC41F2A3-6B1E-6087-532D-352C9DC35AD2}"/>
              </a:ext>
            </a:extLst>
          </p:cNvPr>
          <p:cNvSpPr>
            <a:spLocks noGrp="1"/>
          </p:cNvSpPr>
          <p:nvPr>
            <p:ph type="body" sz="quarter" idx="19"/>
          </p:nvPr>
        </p:nvSpPr>
        <p:spPr>
          <a:xfrm>
            <a:off x="507596" y="4059936"/>
            <a:ext cx="4979410" cy="855894"/>
          </a:xfrm>
        </p:spPr>
        <p:txBody>
          <a:bodyPr/>
          <a:lstStyle/>
          <a:p>
            <a:r>
              <a:rPr lang="en-GB" sz="2800" dirty="0" err="1"/>
              <a:t>Bewältigung</a:t>
            </a:r>
            <a:r>
              <a:rPr lang="en-GB" sz="2800" dirty="0"/>
              <a:t> </a:t>
            </a:r>
            <a:r>
              <a:rPr lang="en-GB" sz="2800" dirty="0" err="1"/>
              <a:t>finanzieller</a:t>
            </a:r>
            <a:r>
              <a:rPr lang="en-GB" sz="2800" dirty="0"/>
              <a:t> </a:t>
            </a:r>
            <a:r>
              <a:rPr lang="en-GB" sz="2800" dirty="0" err="1"/>
              <a:t>Herausforderungen</a:t>
            </a:r>
            <a:endParaRPr lang="en-GB" sz="2800" dirty="0"/>
          </a:p>
        </p:txBody>
      </p:sp>
      <p:sp>
        <p:nvSpPr>
          <p:cNvPr id="5" name="Text Placeholder 4">
            <a:extLst>
              <a:ext uri="{FF2B5EF4-FFF2-40B4-BE49-F238E27FC236}">
                <a16:creationId xmlns:a16="http://schemas.microsoft.com/office/drawing/2014/main" id="{F8F767C9-3348-EF09-7292-E0838209464A}"/>
              </a:ext>
            </a:extLst>
          </p:cNvPr>
          <p:cNvSpPr>
            <a:spLocks noGrp="1"/>
          </p:cNvSpPr>
          <p:nvPr>
            <p:ph type="body" sz="quarter" idx="20"/>
          </p:nvPr>
        </p:nvSpPr>
        <p:spPr>
          <a:xfrm>
            <a:off x="2286001" y="5911583"/>
            <a:ext cx="3810000" cy="622069"/>
          </a:xfrm>
        </p:spPr>
        <p:txBody>
          <a:bodyPr/>
          <a:lstStyle/>
          <a:p>
            <a:r>
              <a:rPr lang="en-GB" dirty="0">
                <a:solidFill>
                  <a:srgbClr val="0C2D45"/>
                </a:solidFill>
              </a:rPr>
              <a:t>www.</a:t>
            </a:r>
            <a:r>
              <a:rPr lang="en-GB" b="1" dirty="0"/>
              <a:t>ingrow-project</a:t>
            </a:r>
            <a:r>
              <a:rPr lang="en-GB" dirty="0">
                <a:solidFill>
                  <a:srgbClr val="0C2D45"/>
                </a:solidFill>
              </a:rPr>
              <a:t>.eu</a:t>
            </a:r>
          </a:p>
        </p:txBody>
      </p:sp>
      <p:sp>
        <p:nvSpPr>
          <p:cNvPr id="19" name="Freeform 18">
            <a:extLst>
              <a:ext uri="{FF2B5EF4-FFF2-40B4-BE49-F238E27FC236}">
                <a16:creationId xmlns:a16="http://schemas.microsoft.com/office/drawing/2014/main" id="{56C8BAD8-B44C-AEA2-824E-0C0A8D2836C3}"/>
              </a:ext>
            </a:extLst>
          </p:cNvPr>
          <p:cNvSpPr/>
          <p:nvPr userDrawn="1"/>
        </p:nvSpPr>
        <p:spPr>
          <a:xfrm>
            <a:off x="9695019" y="6505507"/>
            <a:ext cx="867119" cy="373943"/>
          </a:xfrm>
          <a:custGeom>
            <a:avLst/>
            <a:gdLst>
              <a:gd name="connsiteX0" fmla="*/ 37477 w 867119"/>
              <a:gd name="connsiteY0" fmla="*/ 55168 h 373943"/>
              <a:gd name="connsiteX1" fmla="*/ 114151 w 867119"/>
              <a:gd name="connsiteY1" fmla="*/ 313075 h 373943"/>
              <a:gd name="connsiteX2" fmla="*/ 141154 w 867119"/>
              <a:gd name="connsiteY2" fmla="*/ 373943 h 373943"/>
              <a:gd name="connsiteX3" fmla="*/ 0 w 867119"/>
              <a:gd name="connsiteY3" fmla="*/ 373943 h 373943"/>
              <a:gd name="connsiteX4" fmla="*/ 5706 w 867119"/>
              <a:gd name="connsiteY4" fmla="*/ 311274 h 373943"/>
              <a:gd name="connsiteX5" fmla="*/ 37477 w 867119"/>
              <a:gd name="connsiteY5" fmla="*/ 55168 h 373943"/>
              <a:gd name="connsiteX6" fmla="*/ 579231 w 867119"/>
              <a:gd name="connsiteY6" fmla="*/ 90 h 373943"/>
              <a:gd name="connsiteX7" fmla="*/ 700196 w 867119"/>
              <a:gd name="connsiteY7" fmla="*/ 25039 h 373943"/>
              <a:gd name="connsiteX8" fmla="*/ 866254 w 867119"/>
              <a:gd name="connsiteY8" fmla="*/ 336858 h 373943"/>
              <a:gd name="connsiteX9" fmla="*/ 856984 w 867119"/>
              <a:gd name="connsiteY9" fmla="*/ 373943 h 373943"/>
              <a:gd name="connsiteX10" fmla="*/ 246194 w 867119"/>
              <a:gd name="connsiteY10" fmla="*/ 373943 h 373943"/>
              <a:gd name="connsiteX11" fmla="*/ 249943 w 867119"/>
              <a:gd name="connsiteY11" fmla="*/ 309743 h 373943"/>
              <a:gd name="connsiteX12" fmla="*/ 278467 w 867119"/>
              <a:gd name="connsiteY12" fmla="*/ 217854 h 373943"/>
              <a:gd name="connsiteX13" fmla="*/ 579231 w 867119"/>
              <a:gd name="connsiteY13" fmla="*/ 90 h 37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119" h="373943">
                <a:moveTo>
                  <a:pt x="37477" y="55168"/>
                </a:moveTo>
                <a:cubicBezTo>
                  <a:pt x="60069" y="154589"/>
                  <a:pt x="85204" y="240451"/>
                  <a:pt x="114151" y="313075"/>
                </a:cubicBezTo>
                <a:lnTo>
                  <a:pt x="141154" y="373943"/>
                </a:lnTo>
                <a:lnTo>
                  <a:pt x="0" y="373943"/>
                </a:lnTo>
                <a:lnTo>
                  <a:pt x="5706" y="311274"/>
                </a:lnTo>
                <a:cubicBezTo>
                  <a:pt x="21380" y="151764"/>
                  <a:pt x="37477" y="55168"/>
                  <a:pt x="37477" y="55168"/>
                </a:cubicBezTo>
                <a:close/>
                <a:moveTo>
                  <a:pt x="579231" y="90"/>
                </a:moveTo>
                <a:cubicBezTo>
                  <a:pt x="619992" y="-946"/>
                  <a:pt x="661036" y="6962"/>
                  <a:pt x="700196" y="25039"/>
                </a:cubicBezTo>
                <a:cubicBezTo>
                  <a:pt x="813160" y="74749"/>
                  <a:pt x="875290" y="202414"/>
                  <a:pt x="866254" y="336858"/>
                </a:cubicBezTo>
                <a:lnTo>
                  <a:pt x="856984" y="373943"/>
                </a:lnTo>
                <a:lnTo>
                  <a:pt x="246194" y="373943"/>
                </a:lnTo>
                <a:lnTo>
                  <a:pt x="249943" y="309743"/>
                </a:lnTo>
                <a:cubicBezTo>
                  <a:pt x="255497" y="278862"/>
                  <a:pt x="264911" y="247982"/>
                  <a:pt x="278467" y="217854"/>
                </a:cubicBezTo>
                <a:cubicBezTo>
                  <a:pt x="337208" y="86802"/>
                  <a:pt x="456949" y="3198"/>
                  <a:pt x="579231" y="90"/>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grpSp>
        <p:nvGrpSpPr>
          <p:cNvPr id="22" name="Group 21">
            <a:extLst>
              <a:ext uri="{FF2B5EF4-FFF2-40B4-BE49-F238E27FC236}">
                <a16:creationId xmlns:a16="http://schemas.microsoft.com/office/drawing/2014/main" id="{F63A9DDA-16A1-13A1-18AF-BC96D8C03E64}"/>
              </a:ext>
            </a:extLst>
          </p:cNvPr>
          <p:cNvGrpSpPr/>
          <p:nvPr/>
        </p:nvGrpSpPr>
        <p:grpSpPr>
          <a:xfrm>
            <a:off x="8771222" y="4059936"/>
            <a:ext cx="2487927" cy="2819513"/>
            <a:chOff x="8771222" y="4059936"/>
            <a:chExt cx="2487927" cy="2819513"/>
          </a:xfrm>
        </p:grpSpPr>
        <p:sp>
          <p:nvSpPr>
            <p:cNvPr id="21" name="Freeform 20">
              <a:extLst>
                <a:ext uri="{FF2B5EF4-FFF2-40B4-BE49-F238E27FC236}">
                  <a16:creationId xmlns:a16="http://schemas.microsoft.com/office/drawing/2014/main" id="{8B729C69-4FD5-AF8C-ED14-8757055B8C02}"/>
                </a:ext>
              </a:extLst>
            </p:cNvPr>
            <p:cNvSpPr/>
            <p:nvPr userDrawn="1"/>
          </p:nvSpPr>
          <p:spPr>
            <a:xfrm>
              <a:off x="8771222" y="4258761"/>
              <a:ext cx="744514" cy="2620688"/>
            </a:xfrm>
            <a:custGeom>
              <a:avLst/>
              <a:gdLst>
                <a:gd name="connsiteX0" fmla="*/ 334702 w 744514"/>
                <a:gd name="connsiteY0" fmla="*/ 181 h 2620688"/>
                <a:gd name="connsiteX1" fmla="*/ 732334 w 744514"/>
                <a:gd name="connsiteY1" fmla="*/ 446067 h 2620688"/>
                <a:gd name="connsiteX2" fmla="*/ 732334 w 744514"/>
                <a:gd name="connsiteY2" fmla="*/ 897978 h 2620688"/>
                <a:gd name="connsiteX3" fmla="*/ 611839 w 744514"/>
                <a:gd name="connsiteY3" fmla="*/ 2084993 h 2620688"/>
                <a:gd name="connsiteX4" fmla="*/ 609769 w 744514"/>
                <a:gd name="connsiteY4" fmla="*/ 2439367 h 2620688"/>
                <a:gd name="connsiteX5" fmla="*/ 618395 w 744514"/>
                <a:gd name="connsiteY5" fmla="*/ 2620688 h 2620688"/>
                <a:gd name="connsiteX6" fmla="*/ 15436 w 744514"/>
                <a:gd name="connsiteY6" fmla="*/ 2620688 h 2620688"/>
                <a:gd name="connsiteX7" fmla="*/ 3342 w 744514"/>
                <a:gd name="connsiteY7" fmla="*/ 2506778 h 2620688"/>
                <a:gd name="connsiteX8" fmla="*/ 57565 w 744514"/>
                <a:gd name="connsiteY8" fmla="*/ 1928332 h 2620688"/>
                <a:gd name="connsiteX9" fmla="*/ 250358 w 744514"/>
                <a:gd name="connsiteY9" fmla="*/ 1126944 h 2620688"/>
                <a:gd name="connsiteX10" fmla="*/ 220232 w 744514"/>
                <a:gd name="connsiteY10" fmla="*/ 301456 h 2620688"/>
                <a:gd name="connsiteX11" fmla="*/ 334702 w 744514"/>
                <a:gd name="connsiteY11" fmla="*/ 181 h 262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4514" h="2620688">
                  <a:moveTo>
                    <a:pt x="334702" y="181"/>
                  </a:moveTo>
                  <a:cubicBezTo>
                    <a:pt x="581716" y="12232"/>
                    <a:pt x="696186" y="223126"/>
                    <a:pt x="732334" y="446067"/>
                  </a:cubicBezTo>
                  <a:cubicBezTo>
                    <a:pt x="756435" y="596703"/>
                    <a:pt x="738359" y="747339"/>
                    <a:pt x="732334" y="897978"/>
                  </a:cubicBezTo>
                  <a:cubicBezTo>
                    <a:pt x="726309" y="964258"/>
                    <a:pt x="629915" y="1494500"/>
                    <a:pt x="611839" y="2084993"/>
                  </a:cubicBezTo>
                  <a:cubicBezTo>
                    <a:pt x="607321" y="2196465"/>
                    <a:pt x="606192" y="2315091"/>
                    <a:pt x="609769" y="2439367"/>
                  </a:cubicBezTo>
                  <a:lnTo>
                    <a:pt x="618395" y="2620688"/>
                  </a:lnTo>
                  <a:lnTo>
                    <a:pt x="15436" y="2620688"/>
                  </a:lnTo>
                  <a:lnTo>
                    <a:pt x="3342" y="2506778"/>
                  </a:lnTo>
                  <a:cubicBezTo>
                    <a:pt x="-8708" y="2312456"/>
                    <a:pt x="12379" y="2115122"/>
                    <a:pt x="57565" y="1928332"/>
                  </a:cubicBezTo>
                  <a:cubicBezTo>
                    <a:pt x="123839" y="1663211"/>
                    <a:pt x="220232" y="1398090"/>
                    <a:pt x="250358" y="1126944"/>
                  </a:cubicBezTo>
                  <a:cubicBezTo>
                    <a:pt x="280481" y="855798"/>
                    <a:pt x="268431" y="572602"/>
                    <a:pt x="220232" y="301456"/>
                  </a:cubicBezTo>
                  <a:cubicBezTo>
                    <a:pt x="196135" y="138767"/>
                    <a:pt x="111788" y="-5844"/>
                    <a:pt x="334702" y="181"/>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sp>
          <p:nvSpPr>
            <p:cNvPr id="17" name="Freeform 16">
              <a:extLst>
                <a:ext uri="{FF2B5EF4-FFF2-40B4-BE49-F238E27FC236}">
                  <a16:creationId xmlns:a16="http://schemas.microsoft.com/office/drawing/2014/main" id="{6B40280A-31CA-A467-8ADA-881C55DDB1DA}"/>
                </a:ext>
              </a:extLst>
            </p:cNvPr>
            <p:cNvSpPr/>
            <p:nvPr userDrawn="1"/>
          </p:nvSpPr>
          <p:spPr>
            <a:xfrm>
              <a:off x="9569827" y="4059936"/>
              <a:ext cx="1689322" cy="2439484"/>
            </a:xfrm>
            <a:custGeom>
              <a:avLst/>
              <a:gdLst>
                <a:gd name="connsiteX0" fmla="*/ 1475512 w 1689322"/>
                <a:gd name="connsiteY0" fmla="*/ 0 h 2439484"/>
                <a:gd name="connsiteX1" fmla="*/ 1689322 w 1689322"/>
                <a:gd name="connsiteY1" fmla="*/ 0 h 2439484"/>
                <a:gd name="connsiteX2" fmla="*/ 1689322 w 1689322"/>
                <a:gd name="connsiteY2" fmla="*/ 715171 h 2439484"/>
                <a:gd name="connsiteX3" fmla="*/ 1688429 w 1689322"/>
                <a:gd name="connsiteY3" fmla="*/ 716446 h 2439484"/>
                <a:gd name="connsiteX4" fmla="*/ 1319416 w 1689322"/>
                <a:gd name="connsiteY4" fmla="*/ 1301669 h 2439484"/>
                <a:gd name="connsiteX5" fmla="*/ 1307365 w 1689322"/>
                <a:gd name="connsiteY5" fmla="*/ 1440254 h 2439484"/>
                <a:gd name="connsiteX6" fmla="*/ 1500156 w 1689322"/>
                <a:gd name="connsiteY6" fmla="*/ 1392050 h 2439484"/>
                <a:gd name="connsiteX7" fmla="*/ 1689322 w 1689322"/>
                <a:gd name="connsiteY7" fmla="*/ 1169615 h 2439484"/>
                <a:gd name="connsiteX8" fmla="*/ 1689322 w 1689322"/>
                <a:gd name="connsiteY8" fmla="*/ 2428696 h 2439484"/>
                <a:gd name="connsiteX9" fmla="*/ 1620181 w 1689322"/>
                <a:gd name="connsiteY9" fmla="*/ 2436056 h 2439484"/>
                <a:gd name="connsiteX10" fmla="*/ 831412 w 1689322"/>
                <a:gd name="connsiteY10" fmla="*/ 2319972 h 2439484"/>
                <a:gd name="connsiteX11" fmla="*/ 1247117 w 1689322"/>
                <a:gd name="connsiteY11" fmla="*/ 1988571 h 2439484"/>
                <a:gd name="connsiteX12" fmla="*/ 1018178 w 1689322"/>
                <a:gd name="connsiteY12" fmla="*/ 1386024 h 2439484"/>
                <a:gd name="connsiteX13" fmla="*/ 451856 w 1689322"/>
                <a:gd name="connsiteY13" fmla="*/ 1699350 h 2439484"/>
                <a:gd name="connsiteX14" fmla="*/ 469928 w 1689322"/>
                <a:gd name="connsiteY14" fmla="*/ 2109081 h 2439484"/>
                <a:gd name="connsiteX15" fmla="*/ 0 w 1689322"/>
                <a:gd name="connsiteY15" fmla="*/ 1440254 h 2439484"/>
                <a:gd name="connsiteX16" fmla="*/ 337386 w 1689322"/>
                <a:gd name="connsiteY16" fmla="*/ 1518585 h 2439484"/>
                <a:gd name="connsiteX17" fmla="*/ 939856 w 1689322"/>
                <a:gd name="connsiteY17" fmla="*/ 897962 h 2439484"/>
                <a:gd name="connsiteX18" fmla="*/ 1421083 w 1689322"/>
                <a:gd name="connsiteY18" fmla="*/ 66730 h 243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89322" h="2439484">
                  <a:moveTo>
                    <a:pt x="1475512" y="0"/>
                  </a:moveTo>
                  <a:lnTo>
                    <a:pt x="1689322" y="0"/>
                  </a:lnTo>
                  <a:lnTo>
                    <a:pt x="1689322" y="715171"/>
                  </a:lnTo>
                  <a:lnTo>
                    <a:pt x="1688429" y="716446"/>
                  </a:lnTo>
                  <a:cubicBezTo>
                    <a:pt x="1554379" y="905495"/>
                    <a:pt x="1418823" y="1093791"/>
                    <a:pt x="1319416" y="1301669"/>
                  </a:cubicBezTo>
                  <a:cubicBezTo>
                    <a:pt x="1295315" y="1337820"/>
                    <a:pt x="1277239" y="1404100"/>
                    <a:pt x="1307365" y="1440254"/>
                  </a:cubicBezTo>
                  <a:cubicBezTo>
                    <a:pt x="1361589" y="1512560"/>
                    <a:pt x="1457983" y="1440254"/>
                    <a:pt x="1500156" y="1392050"/>
                  </a:cubicBezTo>
                  <a:lnTo>
                    <a:pt x="1689322" y="1169615"/>
                  </a:lnTo>
                  <a:lnTo>
                    <a:pt x="1689322" y="2428696"/>
                  </a:lnTo>
                  <a:lnTo>
                    <a:pt x="1620181" y="2436056"/>
                  </a:lnTo>
                  <a:cubicBezTo>
                    <a:pt x="1369119" y="2449896"/>
                    <a:pt x="1093488" y="2423911"/>
                    <a:pt x="831412" y="2319972"/>
                  </a:cubicBezTo>
                  <a:cubicBezTo>
                    <a:pt x="1006127" y="2313947"/>
                    <a:pt x="1174821" y="2181387"/>
                    <a:pt x="1247117" y="1988571"/>
                  </a:cubicBezTo>
                  <a:cubicBezTo>
                    <a:pt x="1343514" y="1735501"/>
                    <a:pt x="1235069" y="1464355"/>
                    <a:pt x="1018178" y="1386024"/>
                  </a:cubicBezTo>
                  <a:cubicBezTo>
                    <a:pt x="795264" y="1307694"/>
                    <a:pt x="542224" y="1446279"/>
                    <a:pt x="451856" y="1699350"/>
                  </a:cubicBezTo>
                  <a:cubicBezTo>
                    <a:pt x="397632" y="1843960"/>
                    <a:pt x="409682" y="1994596"/>
                    <a:pt x="469928" y="2109081"/>
                  </a:cubicBezTo>
                  <a:cubicBezTo>
                    <a:pt x="283163" y="1952417"/>
                    <a:pt x="120495" y="1741526"/>
                    <a:pt x="0" y="1440254"/>
                  </a:cubicBezTo>
                  <a:cubicBezTo>
                    <a:pt x="54224" y="1530635"/>
                    <a:pt x="222914" y="1554739"/>
                    <a:pt x="337386" y="1518585"/>
                  </a:cubicBezTo>
                  <a:cubicBezTo>
                    <a:pt x="632596" y="1422179"/>
                    <a:pt x="795264" y="1151033"/>
                    <a:pt x="939856" y="897962"/>
                  </a:cubicBezTo>
                  <a:cubicBezTo>
                    <a:pt x="1093488" y="626815"/>
                    <a:pt x="1230174" y="321776"/>
                    <a:pt x="1421083" y="66730"/>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grpSp>
      <p:pic>
        <p:nvPicPr>
          <p:cNvPr id="2" name="Slika 9" descr="Slika, ki vsebuje besede krogla za biljard, športOpis je samodejno ustvarjen">
            <a:extLst>
              <a:ext uri="{FF2B5EF4-FFF2-40B4-BE49-F238E27FC236}">
                <a16:creationId xmlns:a16="http://schemas.microsoft.com/office/drawing/2014/main" id="{6AD16BD8-F811-E1DE-059F-569F8BED9CE5}"/>
              </a:ext>
            </a:extLst>
          </p:cNvPr>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bwMode="auto">
          <a:xfrm>
            <a:off x="9975695" y="6427739"/>
            <a:ext cx="1020589" cy="367854"/>
          </a:xfrm>
          <a:prstGeom prst="rect">
            <a:avLst/>
          </a:prstGeom>
          <a:noFill/>
          <a:ln>
            <a:noFill/>
          </a:ln>
        </p:spPr>
      </p:pic>
      <p:sp>
        <p:nvSpPr>
          <p:cNvPr id="6" name="PoljeZBesedilom 14">
            <a:extLst>
              <a:ext uri="{FF2B5EF4-FFF2-40B4-BE49-F238E27FC236}">
                <a16:creationId xmlns:a16="http://schemas.microsoft.com/office/drawing/2014/main" id="{76F8ACA7-F93E-27AB-C399-004E07F7DB5D}"/>
              </a:ext>
            </a:extLst>
          </p:cNvPr>
          <p:cNvSpPr txBox="1"/>
          <p:nvPr/>
        </p:nvSpPr>
        <p:spPr>
          <a:xfrm>
            <a:off x="7308895" y="6495283"/>
            <a:ext cx="2874056" cy="265457"/>
          </a:xfrm>
          <a:prstGeom prst="rect">
            <a:avLst/>
          </a:prstGeom>
          <a:noFill/>
        </p:spPr>
        <p:txBody>
          <a:bodyPr wrap="square">
            <a:spAutoFit/>
          </a:bodyPr>
          <a:lstStyle/>
          <a:p>
            <a:pPr>
              <a:lnSpc>
                <a:spcPct val="107000"/>
              </a:lnSpc>
              <a:spcAft>
                <a:spcPts val="800"/>
              </a:spcAft>
            </a:pPr>
            <a:r>
              <a:rPr lang="de-DE" sz="1100" kern="100" dirty="0">
                <a:effectLst/>
                <a:latin typeface="Calibri" panose="020F0502020204030204" pitchFamily="34" charset="0"/>
                <a:ea typeface="Calibri" panose="020F0502020204030204" pitchFamily="34" charset="0"/>
                <a:cs typeface="Arial" panose="020B0604020202020204" pitchFamily="34" charset="0"/>
              </a:rPr>
              <a:t>Diese Ressource ist lizenziert unter CCBY 4.0</a:t>
            </a:r>
            <a:endParaRPr lang="sl-SI" sz="1100" kern="100" dirty="0">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37319555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Bildplatzhalter 6" descr="Ein Bild, das Kleidung, Person, Im Haus, Menschliches Gesicht enthält.&#10;&#10;Automatisch generierte Beschreibung">
            <a:extLst>
              <a:ext uri="{FF2B5EF4-FFF2-40B4-BE49-F238E27FC236}">
                <a16:creationId xmlns:a16="http://schemas.microsoft.com/office/drawing/2014/main" id="{BFECD12E-5CFA-8BC4-5E55-623282F71327}"/>
              </a:ext>
            </a:extLst>
          </p:cNvPr>
          <p:cNvPicPr>
            <a:picLocks noGrp="1" noChangeAspect="1"/>
          </p:cNvPicPr>
          <p:nvPr>
            <p:ph type="pic" sz="quarter" idx="21"/>
          </p:nvPr>
        </p:nvPicPr>
        <p:blipFill rotWithShape="1">
          <a:blip r:embed="rId2" cstate="email">
            <a:extLst>
              <a:ext uri="{28A0092B-C50C-407E-A947-70E740481C1C}">
                <a14:useLocalDpi xmlns:a14="http://schemas.microsoft.com/office/drawing/2010/main"/>
              </a:ext>
            </a:extLst>
          </a:blip>
          <a:srcRect l="29761" r="29761"/>
          <a:stretch/>
        </p:blipFill>
        <p:spPr>
          <a:noFill/>
        </p:spPr>
      </p:pic>
      <p:sp>
        <p:nvSpPr>
          <p:cNvPr id="2" name="Text Placeholder 1">
            <a:extLst>
              <a:ext uri="{FF2B5EF4-FFF2-40B4-BE49-F238E27FC236}">
                <a16:creationId xmlns:a16="http://schemas.microsoft.com/office/drawing/2014/main" id="{33CF91F1-1250-EE22-777B-D6A0657EF30E}"/>
              </a:ext>
            </a:extLst>
          </p:cNvPr>
          <p:cNvSpPr>
            <a:spLocks noGrp="1"/>
          </p:cNvSpPr>
          <p:nvPr>
            <p:ph type="body" sz="quarter" idx="30"/>
          </p:nvPr>
        </p:nvSpPr>
        <p:spPr>
          <a:xfrm>
            <a:off x="4983838" y="499447"/>
            <a:ext cx="6864861" cy="845139"/>
          </a:xfrm>
        </p:spPr>
        <p:txBody>
          <a:bodyPr>
            <a:noAutofit/>
          </a:bodyPr>
          <a:lstStyle/>
          <a:p>
            <a:pPr>
              <a:spcAft>
                <a:spcPts val="600"/>
              </a:spcAft>
            </a:pPr>
            <a:r>
              <a:rPr lang="en-GB" sz="2800" cap="all" dirty="0" err="1"/>
              <a:t>Verwaltung</a:t>
            </a:r>
            <a:r>
              <a:rPr lang="en-GB" sz="2800" cap="all" dirty="0"/>
              <a:t> </a:t>
            </a:r>
            <a:r>
              <a:rPr lang="en-GB" sz="2800" cap="all" dirty="0" err="1"/>
              <a:t>persönlicher</a:t>
            </a:r>
            <a:r>
              <a:rPr lang="en-GB" sz="2800" cap="all" dirty="0"/>
              <a:t> </a:t>
            </a:r>
            <a:r>
              <a:rPr lang="en-GB" sz="2800" cap="all" dirty="0" err="1"/>
              <a:t>Finanzen</a:t>
            </a:r>
            <a:endParaRPr lang="en-GB" sz="2800" cap="all" dirty="0"/>
          </a:p>
        </p:txBody>
      </p:sp>
      <p:sp>
        <p:nvSpPr>
          <p:cNvPr id="3" name="Text Placeholder 2">
            <a:extLst>
              <a:ext uri="{FF2B5EF4-FFF2-40B4-BE49-F238E27FC236}">
                <a16:creationId xmlns:a16="http://schemas.microsoft.com/office/drawing/2014/main" id="{DD96D070-92FB-19C0-0ED6-6AB76FDE85DF}"/>
              </a:ext>
            </a:extLst>
          </p:cNvPr>
          <p:cNvSpPr>
            <a:spLocks noGrp="1"/>
          </p:cNvSpPr>
          <p:nvPr>
            <p:ph type="body" sz="quarter" idx="48"/>
          </p:nvPr>
        </p:nvSpPr>
        <p:spPr>
          <a:xfrm>
            <a:off x="5000017" y="1115783"/>
            <a:ext cx="6561082" cy="2570261"/>
          </a:xfrm>
        </p:spPr>
        <p:txBody>
          <a:bodyPr numCol="1" spcCol="288000" anchor="t">
            <a:noAutofit/>
          </a:bodyPr>
          <a:lstStyle/>
          <a:p>
            <a:pPr algn="just">
              <a:lnSpc>
                <a:spcPct val="90000"/>
              </a:lnSpc>
              <a:spcAft>
                <a:spcPts val="600"/>
              </a:spcAft>
            </a:pPr>
            <a:r>
              <a:rPr lang="de-DE" sz="1700" dirty="0"/>
              <a:t>Haben Sie manchmal das Gefühl, dass Ihre finanziellen Anstrengungen nicht die gewünschten Ergebnisse bringen? Das ist eine häufige Herausforderung, aber Sie sind nicht allein mit diesem Problem. Die Sorge um die persönlichen Finanzen kann sich manchmal überwältigend anfühlen und Fortschritt und Kreativität behindern. Es ist wichtig, eine solide Grundlage zu schaffen, um die Fähigkeiten zu erlangen, die zur Bewältigung dieser Herausforderungen erforderlich sind. Wirtschaftliche Faktoren mögen zwar entmutigend erscheinen, doch ohne klare finanzielle Ziele kann sich der Fortschritt schwer fassen lassen. Sich finanzielle Ziele zu setzen, ist der Schlüssel, um mit seinem Geld wirklich voranzukommen.</a:t>
            </a:r>
          </a:p>
          <a:p>
            <a:pPr algn="just">
              <a:lnSpc>
                <a:spcPct val="90000"/>
              </a:lnSpc>
              <a:spcAft>
                <a:spcPts val="600"/>
              </a:spcAft>
            </a:pPr>
            <a:endParaRPr lang="de-DE" sz="1700" dirty="0"/>
          </a:p>
        </p:txBody>
      </p:sp>
      <p:sp>
        <p:nvSpPr>
          <p:cNvPr id="14" name="Text Placeholder 4">
            <a:extLst>
              <a:ext uri="{FF2B5EF4-FFF2-40B4-BE49-F238E27FC236}">
                <a16:creationId xmlns:a16="http://schemas.microsoft.com/office/drawing/2014/main" id="{24616813-25A7-863C-1B9A-EF513F002971}"/>
              </a:ext>
            </a:extLst>
          </p:cNvPr>
          <p:cNvSpPr>
            <a:spLocks noGrp="1"/>
          </p:cNvSpPr>
          <p:nvPr>
            <p:ph type="body" sz="quarter" idx="59"/>
          </p:nvPr>
        </p:nvSpPr>
        <p:spPr>
          <a:xfrm>
            <a:off x="4332623" y="4679147"/>
            <a:ext cx="3700448" cy="1632228"/>
          </a:xfrm>
        </p:spPr>
        <p:txBody>
          <a:bodyPr/>
          <a:lstStyle/>
          <a:p>
            <a:pPr>
              <a:lnSpc>
                <a:spcPct val="100000"/>
              </a:lnSpc>
            </a:pPr>
            <a:r>
              <a:rPr lang="de-DE" sz="2800" dirty="0"/>
              <a:t>TRÄUMEN SIE GROSS - fangen Sie klein an. Aber vor allem: STARTEN SIE!</a:t>
            </a:r>
            <a:endParaRPr lang="en-US" sz="2800" dirty="0"/>
          </a:p>
        </p:txBody>
      </p:sp>
      <p:sp>
        <p:nvSpPr>
          <p:cNvPr id="11" name="Textplatzhalter 10">
            <a:extLst>
              <a:ext uri="{FF2B5EF4-FFF2-40B4-BE49-F238E27FC236}">
                <a16:creationId xmlns:a16="http://schemas.microsoft.com/office/drawing/2014/main" id="{D626E468-561D-6717-FBA3-0266A245E3A2}"/>
              </a:ext>
            </a:extLst>
          </p:cNvPr>
          <p:cNvSpPr>
            <a:spLocks noGrp="1"/>
          </p:cNvSpPr>
          <p:nvPr>
            <p:ph type="body" sz="quarter" idx="60"/>
          </p:nvPr>
        </p:nvSpPr>
        <p:spPr/>
        <p:txBody>
          <a:bodyPr/>
          <a:lstStyle/>
          <a:p>
            <a:endParaRPr lang="de-DE" dirty="0"/>
          </a:p>
        </p:txBody>
      </p:sp>
      <p:sp>
        <p:nvSpPr>
          <p:cNvPr id="12" name="Textplatzhalter 11">
            <a:extLst>
              <a:ext uri="{FF2B5EF4-FFF2-40B4-BE49-F238E27FC236}">
                <a16:creationId xmlns:a16="http://schemas.microsoft.com/office/drawing/2014/main" id="{D9A0611A-61B8-B810-881F-6D397FC336CD}"/>
              </a:ext>
            </a:extLst>
          </p:cNvPr>
          <p:cNvSpPr>
            <a:spLocks noGrp="1"/>
          </p:cNvSpPr>
          <p:nvPr>
            <p:ph type="body" sz="quarter" idx="61"/>
          </p:nvPr>
        </p:nvSpPr>
        <p:spPr>
          <a:xfrm>
            <a:off x="4303748" y="5942862"/>
            <a:ext cx="3700448" cy="638015"/>
          </a:xfrm>
        </p:spPr>
        <p:txBody>
          <a:bodyPr/>
          <a:lstStyle/>
          <a:p>
            <a:r>
              <a:rPr lang="de-DE" dirty="0"/>
              <a:t>- </a:t>
            </a:r>
            <a:r>
              <a:rPr lang="de-DE" dirty="0" err="1"/>
              <a:t>Unknown</a:t>
            </a:r>
            <a:endParaRPr lang="de-DE" dirty="0"/>
          </a:p>
        </p:txBody>
      </p:sp>
      <p:sp>
        <p:nvSpPr>
          <p:cNvPr id="13" name="Textfeld 12">
            <a:extLst>
              <a:ext uri="{FF2B5EF4-FFF2-40B4-BE49-F238E27FC236}">
                <a16:creationId xmlns:a16="http://schemas.microsoft.com/office/drawing/2014/main" id="{749B2C58-5E34-626A-6C14-E2581CDA87B3}"/>
              </a:ext>
            </a:extLst>
          </p:cNvPr>
          <p:cNvSpPr txBox="1"/>
          <p:nvPr/>
        </p:nvSpPr>
        <p:spPr>
          <a:xfrm>
            <a:off x="8402855" y="4689657"/>
            <a:ext cx="3513532" cy="1615827"/>
          </a:xfrm>
          <a:prstGeom prst="rect">
            <a:avLst/>
          </a:prstGeom>
          <a:noFill/>
        </p:spPr>
        <p:txBody>
          <a:bodyPr wrap="square" rtlCol="0">
            <a:spAutoFit/>
          </a:bodyPr>
          <a:lstStyle/>
          <a:p>
            <a:pPr algn="ctr" defTabSz="3343281">
              <a:lnSpc>
                <a:spcPct val="90000"/>
              </a:lnSpc>
              <a:spcAft>
                <a:spcPts val="600"/>
              </a:spcAft>
            </a:pPr>
            <a:r>
              <a:rPr lang="de-DE" sz="2200" dirty="0">
                <a:solidFill>
                  <a:srgbClr val="E97924"/>
                </a:solidFill>
                <a:latin typeface="Calibri" panose="020F0502020204030204" pitchFamily="34" charset="0"/>
                <a:ea typeface="Open Sans" panose="020B0606030504020204" pitchFamily="34" charset="0"/>
                <a:cs typeface="Calibri" panose="020F0502020204030204" pitchFamily="34" charset="0"/>
              </a:rPr>
              <a:t>Wir werden Sie darin unterstützen, Ihre finanziellen Ziele Schritt für Schritt zu erkennen und zu erreichen. </a:t>
            </a:r>
            <a:endParaRPr lang="en-US" sz="2200" dirty="0">
              <a:solidFill>
                <a:srgbClr val="E97924"/>
              </a:solidFill>
              <a:latin typeface="Calibri" panose="020F0502020204030204" pitchFamily="34" charset="0"/>
              <a:ea typeface="Open Sans" panose="020B0606030504020204" pitchFamily="34" charset="0"/>
              <a:cs typeface="Calibri" panose="020F0502020204030204" pitchFamily="34" charset="0"/>
            </a:endParaRPr>
          </a:p>
        </p:txBody>
      </p:sp>
    </p:spTree>
    <p:extLst>
      <p:ext uri="{BB962C8B-B14F-4D97-AF65-F5344CB8AC3E}">
        <p14:creationId xmlns:p14="http://schemas.microsoft.com/office/powerpoint/2010/main" val="167090218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3CF91F1-1250-EE22-777B-D6A0657EF30E}"/>
              </a:ext>
            </a:extLst>
          </p:cNvPr>
          <p:cNvSpPr>
            <a:spLocks noGrp="1"/>
          </p:cNvSpPr>
          <p:nvPr>
            <p:ph type="body" sz="quarter" idx="30"/>
          </p:nvPr>
        </p:nvSpPr>
        <p:spPr>
          <a:xfrm>
            <a:off x="854280" y="810070"/>
            <a:ext cx="10483431" cy="804265"/>
          </a:xfrm>
        </p:spPr>
        <p:txBody>
          <a:bodyPr/>
          <a:lstStyle/>
          <a:p>
            <a:r>
              <a:rPr lang="de-DE" sz="3200" dirty="0"/>
              <a:t>WIE MAN SICH FINANZIELLE ZIELE SETZT</a:t>
            </a:r>
            <a:endParaRPr lang="en-GB" sz="3200" dirty="0"/>
          </a:p>
        </p:txBody>
      </p:sp>
      <p:sp>
        <p:nvSpPr>
          <p:cNvPr id="3" name="Text Placeholder 2">
            <a:extLst>
              <a:ext uri="{FF2B5EF4-FFF2-40B4-BE49-F238E27FC236}">
                <a16:creationId xmlns:a16="http://schemas.microsoft.com/office/drawing/2014/main" id="{DD96D070-92FB-19C0-0ED6-6AB76FDE85DF}"/>
              </a:ext>
            </a:extLst>
          </p:cNvPr>
          <p:cNvSpPr>
            <a:spLocks noGrp="1"/>
          </p:cNvSpPr>
          <p:nvPr>
            <p:ph type="body" sz="quarter" idx="48"/>
          </p:nvPr>
        </p:nvSpPr>
        <p:spPr>
          <a:xfrm>
            <a:off x="854282" y="1480457"/>
            <a:ext cx="10483429" cy="4823673"/>
          </a:xfrm>
        </p:spPr>
        <p:txBody>
          <a:bodyPr/>
          <a:lstStyle/>
          <a:p>
            <a:r>
              <a:rPr lang="en-US" b="1" i="0" dirty="0">
                <a:solidFill>
                  <a:srgbClr val="7ABB57"/>
                </a:solidFill>
                <a:effectLst/>
              </a:rPr>
              <a:t>Was </a:t>
            </a:r>
            <a:r>
              <a:rPr lang="en-US" b="1" i="0" dirty="0" err="1">
                <a:solidFill>
                  <a:srgbClr val="7ABB57"/>
                </a:solidFill>
                <a:effectLst/>
              </a:rPr>
              <a:t>sind</a:t>
            </a:r>
            <a:r>
              <a:rPr lang="en-US" b="1" i="0" dirty="0">
                <a:solidFill>
                  <a:srgbClr val="7ABB57"/>
                </a:solidFill>
                <a:effectLst/>
              </a:rPr>
              <a:t> </a:t>
            </a:r>
            <a:r>
              <a:rPr lang="en-US" b="1" i="0" dirty="0" err="1">
                <a:solidFill>
                  <a:srgbClr val="7ABB57"/>
                </a:solidFill>
                <a:effectLst/>
              </a:rPr>
              <a:t>finanzielle</a:t>
            </a:r>
            <a:r>
              <a:rPr lang="en-US" b="1" i="0" dirty="0">
                <a:solidFill>
                  <a:srgbClr val="7ABB57"/>
                </a:solidFill>
                <a:effectLst/>
              </a:rPr>
              <a:t> </a:t>
            </a:r>
            <a:r>
              <a:rPr lang="en-US" b="1" i="0" dirty="0" err="1">
                <a:solidFill>
                  <a:srgbClr val="7ABB57"/>
                </a:solidFill>
                <a:effectLst/>
              </a:rPr>
              <a:t>Ziele</a:t>
            </a:r>
            <a:r>
              <a:rPr lang="en-US" b="1" i="0" dirty="0">
                <a:solidFill>
                  <a:srgbClr val="7ABB57"/>
                </a:solidFill>
                <a:effectLst/>
              </a:rPr>
              <a:t>?  </a:t>
            </a:r>
          </a:p>
          <a:p>
            <a:endParaRPr lang="en-US" sz="1100" b="0" i="0" dirty="0">
              <a:solidFill>
                <a:srgbClr val="374151"/>
              </a:solidFill>
              <a:effectLst/>
            </a:endParaRPr>
          </a:p>
          <a:p>
            <a:r>
              <a:rPr lang="de-DE" sz="2000" b="0" i="0" dirty="0">
                <a:solidFill>
                  <a:srgbClr val="374151"/>
                </a:solidFill>
                <a:effectLst/>
              </a:rPr>
              <a:t>Finanzielle Ziele sind Ihre Pläne für Ihr Geld, ob kurzfristig (z. B. 1.000 € sparen) oder langfristig      (z. B. ein Haus kaufen oder sich auf den Ruhestand vorbereiten). Indem Sie sich konkrete finanzielle Ziele setzen, verpflichten Sie sich, Ihre Wünsche im Leben durch einen umsichtigen Umgang mit Geld zu erreichen</a:t>
            </a:r>
            <a:r>
              <a:rPr lang="en-US" sz="2000" b="0" i="0" dirty="0">
                <a:solidFill>
                  <a:srgbClr val="374151"/>
                </a:solidFill>
                <a:effectLst/>
              </a:rPr>
              <a:t>.</a:t>
            </a:r>
          </a:p>
          <a:p>
            <a:endParaRPr lang="en-US" sz="2000" b="0" i="0" dirty="0">
              <a:solidFill>
                <a:srgbClr val="374151"/>
              </a:solidFill>
              <a:effectLst/>
            </a:endParaRPr>
          </a:p>
          <a:p>
            <a:r>
              <a:rPr lang="en-US" b="1" i="0" dirty="0" err="1">
                <a:solidFill>
                  <a:srgbClr val="7ABB57"/>
                </a:solidFill>
                <a:effectLst/>
              </a:rPr>
              <a:t>Schritte</a:t>
            </a:r>
            <a:r>
              <a:rPr lang="en-US" b="1" i="0" dirty="0">
                <a:solidFill>
                  <a:srgbClr val="7ABB57"/>
                </a:solidFill>
                <a:effectLst/>
              </a:rPr>
              <a:t> </a:t>
            </a:r>
            <a:r>
              <a:rPr lang="en-US" b="1" i="0" dirty="0" err="1">
                <a:solidFill>
                  <a:srgbClr val="7ABB57"/>
                </a:solidFill>
                <a:effectLst/>
              </a:rPr>
              <a:t>zum</a:t>
            </a:r>
            <a:r>
              <a:rPr lang="en-US" b="1" i="0" dirty="0">
                <a:solidFill>
                  <a:srgbClr val="7ABB57"/>
                </a:solidFill>
                <a:effectLst/>
              </a:rPr>
              <a:t> </a:t>
            </a:r>
            <a:r>
              <a:rPr lang="en-US" b="1" dirty="0" err="1">
                <a:solidFill>
                  <a:srgbClr val="7ABB57"/>
                </a:solidFill>
              </a:rPr>
              <a:t>S</a:t>
            </a:r>
            <a:r>
              <a:rPr lang="en-US" b="1" i="0" dirty="0" err="1">
                <a:solidFill>
                  <a:srgbClr val="7ABB57"/>
                </a:solidFill>
                <a:effectLst/>
              </a:rPr>
              <a:t>etzen</a:t>
            </a:r>
            <a:r>
              <a:rPr lang="en-US" b="1" i="0" dirty="0">
                <a:solidFill>
                  <a:srgbClr val="7ABB57"/>
                </a:solidFill>
                <a:effectLst/>
              </a:rPr>
              <a:t> </a:t>
            </a:r>
            <a:r>
              <a:rPr lang="en-US" b="1" i="0" dirty="0" err="1">
                <a:solidFill>
                  <a:srgbClr val="7ABB57"/>
                </a:solidFill>
                <a:effectLst/>
              </a:rPr>
              <a:t>finanzieller</a:t>
            </a:r>
            <a:r>
              <a:rPr lang="en-US" b="1" i="0" dirty="0">
                <a:solidFill>
                  <a:srgbClr val="7ABB57"/>
                </a:solidFill>
                <a:effectLst/>
              </a:rPr>
              <a:t> </a:t>
            </a:r>
            <a:r>
              <a:rPr lang="en-US" b="1" i="0" dirty="0" err="1">
                <a:solidFill>
                  <a:srgbClr val="7ABB57"/>
                </a:solidFill>
                <a:effectLst/>
              </a:rPr>
              <a:t>Ziele</a:t>
            </a:r>
            <a:r>
              <a:rPr lang="en-US" b="1" i="0" dirty="0">
                <a:solidFill>
                  <a:srgbClr val="7ABB57"/>
                </a:solidFill>
                <a:effectLst/>
              </a:rPr>
              <a:t>:</a:t>
            </a:r>
          </a:p>
          <a:p>
            <a:endParaRPr lang="en-US" sz="1100" b="0" i="0" dirty="0">
              <a:solidFill>
                <a:srgbClr val="374151"/>
              </a:solidFill>
              <a:effectLst/>
            </a:endParaRPr>
          </a:p>
          <a:p>
            <a:pPr marL="342900" indent="-342900">
              <a:buClr>
                <a:srgbClr val="7ABB57"/>
              </a:buClr>
              <a:buFont typeface="Arial" panose="020B0604020202020204" pitchFamily="34" charset="0"/>
              <a:buChar char="•"/>
            </a:pPr>
            <a:r>
              <a:rPr lang="de-DE" sz="2000" b="0" i="0" dirty="0">
                <a:solidFill>
                  <a:srgbClr val="374151"/>
                </a:solidFill>
                <a:effectLst/>
              </a:rPr>
              <a:t>Machen Sie Ihre Ziele spezifisch und klar.</a:t>
            </a:r>
          </a:p>
          <a:p>
            <a:pPr marL="342900" indent="-342900">
              <a:buClr>
                <a:srgbClr val="7ABB57"/>
              </a:buClr>
              <a:buFont typeface="Arial" panose="020B0604020202020204" pitchFamily="34" charset="0"/>
              <a:buChar char="•"/>
            </a:pPr>
            <a:r>
              <a:rPr lang="de-DE" sz="2000" b="0" i="0" dirty="0">
                <a:solidFill>
                  <a:srgbClr val="374151"/>
                </a:solidFill>
                <a:effectLst/>
              </a:rPr>
              <a:t>Stellen Sie sicher, dass sie messbar sind, mit spezifischen Beträgen oder Zielen.</a:t>
            </a:r>
          </a:p>
          <a:p>
            <a:pPr marL="342900" indent="-342900">
              <a:buClr>
                <a:srgbClr val="7ABB57"/>
              </a:buClr>
              <a:buFont typeface="Arial" panose="020B0604020202020204" pitchFamily="34" charset="0"/>
              <a:buChar char="•"/>
            </a:pPr>
            <a:r>
              <a:rPr lang="de-DE" sz="2000" b="0" i="0" dirty="0">
                <a:solidFill>
                  <a:srgbClr val="374151"/>
                </a:solidFill>
                <a:effectLst/>
              </a:rPr>
              <a:t>Setzen Sie sich eine realistische, aber anspruchsvolle Frist, damit Sie auf dem richtigen Weg bleiben.</a:t>
            </a:r>
          </a:p>
          <a:p>
            <a:pPr marL="342900" indent="-342900">
              <a:buClr>
                <a:srgbClr val="7ABB57"/>
              </a:buClr>
              <a:buFont typeface="Arial" panose="020B0604020202020204" pitchFamily="34" charset="0"/>
              <a:buChar char="•"/>
            </a:pPr>
            <a:r>
              <a:rPr lang="de-DE" sz="2000" b="0" i="0" dirty="0">
                <a:solidFill>
                  <a:srgbClr val="374151"/>
                </a:solidFill>
                <a:effectLst/>
              </a:rPr>
              <a:t>Vergewissern Sie sich, dass die Ziele, die Sie sich setzen, mit Ihren persönlichen Werten und Bestrebungen übereinstimmen.</a:t>
            </a:r>
          </a:p>
          <a:p>
            <a:pPr marL="342900" indent="-342900">
              <a:buClr>
                <a:srgbClr val="7ABB57"/>
              </a:buClr>
              <a:buFont typeface="Arial" panose="020B0604020202020204" pitchFamily="34" charset="0"/>
              <a:buChar char="•"/>
            </a:pPr>
            <a:r>
              <a:rPr lang="de-DE" sz="2000" b="0" i="0" dirty="0">
                <a:solidFill>
                  <a:srgbClr val="374151"/>
                </a:solidFill>
                <a:effectLst/>
              </a:rPr>
              <a:t>Schreiben Sie sie auf! Das erhöht die Erfolgswahrscheinlichkeit.</a:t>
            </a:r>
          </a:p>
        </p:txBody>
      </p:sp>
      <p:sp>
        <p:nvSpPr>
          <p:cNvPr id="4" name="Slide Number Placeholder 2">
            <a:extLst>
              <a:ext uri="{FF2B5EF4-FFF2-40B4-BE49-F238E27FC236}">
                <a16:creationId xmlns:a16="http://schemas.microsoft.com/office/drawing/2014/main" id="{49B49AD6-2E7C-70BF-4F5C-57EAB519F314}"/>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11</a:t>
            </a:fld>
            <a:endParaRPr lang="en-US" sz="800" dirty="0">
              <a:latin typeface="Calibri" panose="020F0502020204030204" pitchFamily="34" charset="0"/>
              <a:cs typeface="Calibri" panose="020F0502020204030204" pitchFamily="34" charset="0"/>
            </a:endParaRPr>
          </a:p>
        </p:txBody>
      </p:sp>
      <p:pic>
        <p:nvPicPr>
          <p:cNvPr id="6" name="Grafik 5" descr="Volltreffer mit einfarbiger Füllung">
            <a:extLst>
              <a:ext uri="{FF2B5EF4-FFF2-40B4-BE49-F238E27FC236}">
                <a16:creationId xmlns:a16="http://schemas.microsoft.com/office/drawing/2014/main" id="{518C346C-4EA3-5242-885B-94EC678F575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787759" y="2921876"/>
            <a:ext cx="1947041" cy="1947041"/>
          </a:xfrm>
          <a:prstGeom prst="rect">
            <a:avLst/>
          </a:prstGeom>
        </p:spPr>
      </p:pic>
    </p:spTree>
    <p:extLst>
      <p:ext uri="{BB962C8B-B14F-4D97-AF65-F5344CB8AC3E}">
        <p14:creationId xmlns:p14="http://schemas.microsoft.com/office/powerpoint/2010/main" val="383409070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480156"/>
            <a:ext cx="10483431" cy="804265"/>
          </a:xfrm>
        </p:spPr>
        <p:txBody>
          <a:bodyPr/>
          <a:lstStyle/>
          <a:p>
            <a:r>
              <a:rPr lang="de-DE" sz="3200" dirty="0"/>
              <a:t>CASH TRACKING - WISSEN, WOHIN IHR GELD FLIESST</a:t>
            </a:r>
            <a:endParaRPr lang="en-US" sz="3200" dirty="0"/>
          </a:p>
        </p:txBody>
      </p:sp>
      <p:sp>
        <p:nvSpPr>
          <p:cNvPr id="3" name="Text Placeholder 2">
            <a:extLst>
              <a:ext uri="{FF2B5EF4-FFF2-40B4-BE49-F238E27FC236}">
                <a16:creationId xmlns:a16="http://schemas.microsoft.com/office/drawing/2014/main" id="{35AC186C-5DE3-6542-A610-70101C6B0F93}"/>
              </a:ext>
            </a:extLst>
          </p:cNvPr>
          <p:cNvSpPr>
            <a:spLocks noGrp="1"/>
          </p:cNvSpPr>
          <p:nvPr>
            <p:ph type="body" sz="quarter" idx="48"/>
          </p:nvPr>
        </p:nvSpPr>
        <p:spPr>
          <a:xfrm>
            <a:off x="854283" y="1179441"/>
            <a:ext cx="6586057" cy="4439577"/>
          </a:xfrm>
        </p:spPr>
        <p:txBody>
          <a:bodyPr/>
          <a:lstStyle/>
          <a:p>
            <a:r>
              <a:rPr lang="de-DE" sz="1800" dirty="0"/>
              <a:t>Nachdem Sie nun Ihre finanziellen Ziele festgelegt haben, geht es darum, wie Sie diese erreichen können. Eine gute Möglichkeit, sich einen Überblick über Ihr Budget zu verschaffen, ist ein Haushaltsbuch.</a:t>
            </a:r>
            <a:r>
              <a:rPr lang="en-US" sz="1050" dirty="0"/>
              <a:t>        </a:t>
            </a:r>
          </a:p>
          <a:p>
            <a:endParaRPr lang="en-US" sz="1050" dirty="0"/>
          </a:p>
          <a:p>
            <a:r>
              <a:rPr lang="de-DE" sz="1800" b="1" dirty="0">
                <a:solidFill>
                  <a:srgbClr val="E97924"/>
                </a:solidFill>
              </a:rPr>
              <a:t>Was ist ein Haushaltsbuch</a:t>
            </a:r>
            <a:r>
              <a:rPr lang="en-US" sz="1800" b="1" dirty="0">
                <a:solidFill>
                  <a:srgbClr val="E97924"/>
                </a:solidFill>
              </a:rPr>
              <a:t>?</a:t>
            </a:r>
          </a:p>
          <a:p>
            <a:r>
              <a:rPr lang="de-DE" sz="1800" dirty="0"/>
              <a:t>Es handelt sich um eine detaillierte Liste aller Einnahmen und Ausgaben</a:t>
            </a:r>
          </a:p>
          <a:p>
            <a:r>
              <a:rPr lang="en-US" sz="1000" dirty="0"/>
              <a:t>        </a:t>
            </a:r>
          </a:p>
          <a:p>
            <a:r>
              <a:rPr lang="de-DE" sz="1800" b="1" dirty="0">
                <a:solidFill>
                  <a:srgbClr val="E97924"/>
                </a:solidFill>
              </a:rPr>
              <a:t>Wie nutze ich ein Haushaltsbuch</a:t>
            </a:r>
            <a:r>
              <a:rPr lang="en-US" sz="1800" b="1" dirty="0">
                <a:solidFill>
                  <a:srgbClr val="E97924"/>
                </a:solidFill>
              </a:rPr>
              <a:t>?</a:t>
            </a:r>
          </a:p>
          <a:p>
            <a:pPr marL="457200" indent="-457200">
              <a:buAutoNum type="arabicPeriod"/>
            </a:pPr>
            <a:r>
              <a:rPr lang="de-DE" sz="1800" dirty="0"/>
              <a:t>Fügen sie alle regulären Einkommen hinzu </a:t>
            </a:r>
          </a:p>
          <a:p>
            <a:pPr marL="457200" indent="-457200">
              <a:buAutoNum type="arabicPeriod"/>
            </a:pPr>
            <a:r>
              <a:rPr lang="de-DE" sz="1800" dirty="0"/>
              <a:t>Fügen Sie alle Fixkosten hinzu (Miete, Versicherungen usw.)</a:t>
            </a:r>
          </a:p>
          <a:p>
            <a:pPr marL="457200" indent="-457200">
              <a:buAutoNum type="arabicPeriod"/>
            </a:pPr>
            <a:r>
              <a:rPr lang="de-DE" sz="1800" dirty="0"/>
              <a:t>Fügen Sie alle variablen Kosten hinzu (Lebensmittel, Kleidung </a:t>
            </a:r>
            <a:r>
              <a:rPr lang="de-DE" sz="1800" dirty="0" err="1"/>
              <a:t>usw</a:t>
            </a:r>
            <a:r>
              <a:rPr lang="en-US" sz="1800" dirty="0"/>
              <a:t>.)</a:t>
            </a:r>
          </a:p>
          <a:p>
            <a:r>
              <a:rPr lang="en-US" sz="1000" dirty="0"/>
              <a:t> </a:t>
            </a:r>
            <a:endParaRPr lang="en-US" sz="900" dirty="0"/>
          </a:p>
          <a:p>
            <a:r>
              <a:rPr lang="de-DE" sz="1800" dirty="0"/>
              <a:t>Es gibt unterschiedliche Herangehensweisen: Mit Excel-Tabelle, Apps oder dem klassischen Weg - mit Stift und Papier</a:t>
            </a:r>
          </a:p>
          <a:p>
            <a:r>
              <a:rPr lang="de-DE" sz="400" dirty="0"/>
              <a:t> </a:t>
            </a:r>
          </a:p>
          <a:p>
            <a:r>
              <a:rPr lang="de-DE" sz="1800" b="1" dirty="0">
                <a:solidFill>
                  <a:srgbClr val="E97924"/>
                </a:solidFill>
              </a:rPr>
              <a:t>Warum sollte ich ein Haushaltsbuch haben</a:t>
            </a:r>
            <a:r>
              <a:rPr lang="en-US" sz="1800" b="1" dirty="0">
                <a:solidFill>
                  <a:srgbClr val="E97924"/>
                </a:solidFill>
              </a:rPr>
              <a:t>?</a:t>
            </a:r>
          </a:p>
          <a:p>
            <a:pPr marL="342900" indent="-342900">
              <a:buClr>
                <a:srgbClr val="915F9E"/>
              </a:buClr>
              <a:buFont typeface="Arial" panose="020B0604020202020204" pitchFamily="34" charset="0"/>
              <a:buChar char="•"/>
            </a:pPr>
            <a:r>
              <a:rPr lang="de-DE" sz="1800" dirty="0"/>
              <a:t>es gibt einen Überblick über die persönlichen Finanzen </a:t>
            </a:r>
          </a:p>
          <a:p>
            <a:pPr marL="342900" indent="-342900">
              <a:buClr>
                <a:srgbClr val="915F9E"/>
              </a:buClr>
              <a:buFont typeface="Arial" panose="020B0604020202020204" pitchFamily="34" charset="0"/>
              <a:buChar char="•"/>
            </a:pPr>
            <a:r>
              <a:rPr lang="de-DE" sz="1800" dirty="0"/>
              <a:t>Ihre Unternehmung sollte so geplant werden, dass sie davon leben können</a:t>
            </a:r>
            <a:r>
              <a:rPr lang="en-US" sz="1800" dirty="0"/>
              <a:t>!</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12</a:t>
            </a:fld>
            <a:endParaRPr lang="en-US" sz="800" dirty="0">
              <a:latin typeface="Calibri" panose="020F0502020204030204" pitchFamily="34" charset="0"/>
              <a:cs typeface="Calibri" panose="020F0502020204030204" pitchFamily="34" charset="0"/>
            </a:endParaRPr>
          </a:p>
        </p:txBody>
      </p:sp>
      <p:pic>
        <p:nvPicPr>
          <p:cNvPr id="16" name="Picture Placeholder 12">
            <a:extLst>
              <a:ext uri="{FF2B5EF4-FFF2-40B4-BE49-F238E27FC236}">
                <a16:creationId xmlns:a16="http://schemas.microsoft.com/office/drawing/2014/main" id="{9E94F338-85D0-A64A-C727-D45F9ACFB765}"/>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1187" t="1601" r="28021" b="41043"/>
          <a:stretch/>
        </p:blipFill>
        <p:spPr>
          <a:xfrm>
            <a:off x="7837429" y="1573652"/>
            <a:ext cx="3897371" cy="4595870"/>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p:spPr>
      </p:pic>
      <p:sp>
        <p:nvSpPr>
          <p:cNvPr id="17" name="Freeform 13">
            <a:extLst>
              <a:ext uri="{FF2B5EF4-FFF2-40B4-BE49-F238E27FC236}">
                <a16:creationId xmlns:a16="http://schemas.microsoft.com/office/drawing/2014/main" id="{5466378A-2404-E24C-AEAD-1CEAB7510B8E}"/>
              </a:ext>
            </a:extLst>
          </p:cNvPr>
          <p:cNvSpPr/>
          <p:nvPr/>
        </p:nvSpPr>
        <p:spPr>
          <a:xfrm rot="16200000">
            <a:off x="7369787" y="4704775"/>
            <a:ext cx="1098941" cy="163657"/>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E97924"/>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357867167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79" y="489502"/>
            <a:ext cx="10483431" cy="804265"/>
          </a:xfrm>
        </p:spPr>
        <p:txBody>
          <a:bodyPr/>
          <a:lstStyle/>
          <a:p>
            <a:r>
              <a:rPr lang="en-US" sz="3200" dirty="0"/>
              <a:t>CASH TRACKING</a:t>
            </a:r>
            <a:r>
              <a:rPr lang="de-DE" sz="3200" dirty="0"/>
              <a:t> MIT EINEM HAUSHALTSBUCH </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13</a:t>
            </a:fld>
            <a:endParaRPr lang="en-US" sz="800" dirty="0">
              <a:latin typeface="Calibri" panose="020F0502020204030204" pitchFamily="34" charset="0"/>
              <a:cs typeface="Calibri" panose="020F0502020204030204" pitchFamily="34" charset="0"/>
            </a:endParaRPr>
          </a:p>
        </p:txBody>
      </p:sp>
      <p:pic>
        <p:nvPicPr>
          <p:cNvPr id="20" name="Grafik 19">
            <a:extLst>
              <a:ext uri="{FF2B5EF4-FFF2-40B4-BE49-F238E27FC236}">
                <a16:creationId xmlns:a16="http://schemas.microsoft.com/office/drawing/2014/main" id="{C960272B-32A1-831B-53AB-E4C6BA556B71}"/>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6616287" y="3877677"/>
            <a:ext cx="4908081" cy="2485880"/>
          </a:xfrm>
          <a:prstGeom prst="rect">
            <a:avLst/>
          </a:prstGeom>
        </p:spPr>
      </p:pic>
      <p:sp>
        <p:nvSpPr>
          <p:cNvPr id="30" name="Textfeld 29">
            <a:extLst>
              <a:ext uri="{FF2B5EF4-FFF2-40B4-BE49-F238E27FC236}">
                <a16:creationId xmlns:a16="http://schemas.microsoft.com/office/drawing/2014/main" id="{524B9482-3EFE-3B65-BCAF-B9D22BE99DB2}"/>
              </a:ext>
            </a:extLst>
          </p:cNvPr>
          <p:cNvSpPr txBox="1"/>
          <p:nvPr/>
        </p:nvSpPr>
        <p:spPr>
          <a:xfrm>
            <a:off x="770304" y="1663492"/>
            <a:ext cx="5325696" cy="5016758"/>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de-DE" sz="1600" dirty="0">
                <a:latin typeface="Calibri" panose="020F0502020204030204" pitchFamily="34" charset="0"/>
                <a:cs typeface="Calibri" panose="020F0502020204030204" pitchFamily="34" charset="0"/>
              </a:rPr>
              <a:t>Konzentrieren wir uns zunächst auf Ihr monatliches regelmäßiges Einkommen. Dazu gehört das Geld, das Sie regelmäßig erhalten, z. B. Ihr Gehalt, das Kindergeld oder die Arbeitslosenunterstützung. Ihre Kontoauszüge können bei der Beschaffung dieser Informationen hilfreich sein. Bitte beachten Sie, dass besondere Geschenke, die Sie zu Ihrem Geburtstag erhalten, oder Sonderzahlungen für Urlaube nicht in diese Betrachtung einbezogen werden. Sie können die Spalten "Datum" und "Kategorie" verwenden, um den Überblick zu behalten, aber sie werden erst im nächsten Schritt wichtig.</a:t>
            </a:r>
          </a:p>
          <a:p>
            <a:pPr marL="285750" indent="-285750">
              <a:buClr>
                <a:srgbClr val="915F9E"/>
              </a:buClr>
              <a:buFont typeface="Arial" panose="020B0604020202020204" pitchFamily="34" charset="0"/>
              <a:buChar char="•"/>
            </a:pPr>
            <a:r>
              <a:rPr lang="de-DE" sz="1600" dirty="0">
                <a:latin typeface="Calibri" panose="020F0502020204030204" pitchFamily="34" charset="0"/>
                <a:cs typeface="Calibri" panose="020F0502020204030204" pitchFamily="34" charset="0"/>
              </a:rPr>
              <a:t>Lassen Sie uns nun Ihre regelmäßigen Rechnungen ermitteln. Das sind die Ausgaben, die jeden Monat anfallen und nicht einfach geändert werden können, wie Miete, Stromrechnungen, Telefon und Mitgliedsbeiträge. Bei jährlichen Rechnungen wie Versicherungen oder Kfz-Steuer verteilen wir die Kosten auf zwölf Monate. Tragen Sie diesen Betrag unter "Ausgaben" ein und legen Sie ihn als Rücklage für schlechte Zeiten zurück.</a:t>
            </a: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4" y="1155972"/>
            <a:ext cx="2691349"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7ABB57"/>
                </a:solidFill>
              </a:rPr>
              <a:t>FIXKOSTEN</a:t>
            </a:r>
          </a:p>
        </p:txBody>
      </p:sp>
      <p:sp>
        <p:nvSpPr>
          <p:cNvPr id="3" name="Textfeld 2">
            <a:extLst>
              <a:ext uri="{FF2B5EF4-FFF2-40B4-BE49-F238E27FC236}">
                <a16:creationId xmlns:a16="http://schemas.microsoft.com/office/drawing/2014/main" id="{45E4B928-E288-4CBA-A670-889055DDC925}"/>
              </a:ext>
            </a:extLst>
          </p:cNvPr>
          <p:cNvSpPr txBox="1"/>
          <p:nvPr/>
        </p:nvSpPr>
        <p:spPr>
          <a:xfrm>
            <a:off x="6474854" y="1293767"/>
            <a:ext cx="5190945" cy="2800767"/>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de-DE" sz="1600" dirty="0">
                <a:latin typeface="Calibri" panose="020F0502020204030204" pitchFamily="34" charset="0"/>
                <a:cs typeface="Calibri" panose="020F0502020204030204" pitchFamily="34" charset="0"/>
              </a:rPr>
              <a:t>Zu guter Letzt sollten Sie alle Ihre regelmäßigen Einnahmen und Ausgaben zusammenzählen. Um Ihr festes monatliches Budget zu ermitteln, ziehen Sie einfach die Gesamtausgaben von Ihren Gesamt-einnahmen ab. Dies ist das Geld, das Ihnen für die täglichen Ausgaben oder "Lebenshaltungskosten" zur Verfügung steht. </a:t>
            </a:r>
          </a:p>
          <a:p>
            <a:pPr marL="285750" indent="-285750">
              <a:buClr>
                <a:srgbClr val="915F9E"/>
              </a:buClr>
              <a:buFont typeface="Arial" panose="020B0604020202020204" pitchFamily="34" charset="0"/>
              <a:buChar char="•"/>
            </a:pPr>
            <a:r>
              <a:rPr lang="de-DE" sz="1600" dirty="0">
                <a:latin typeface="Calibri" panose="020F0502020204030204" pitchFamily="34" charset="0"/>
                <a:cs typeface="Calibri" panose="020F0502020204030204" pitchFamily="34" charset="0"/>
              </a:rPr>
              <a:t>Kleiner Tipp: Teilen Sie diesen Betrag durch vier, um zu wissen, wie viel Sie pro Woche ausgeben können, damit Sie auf Kurs bleiben und nicht zu viel ausgeben.</a:t>
            </a: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3512674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466163"/>
            <a:ext cx="10483431" cy="804265"/>
          </a:xfrm>
        </p:spPr>
        <p:txBody>
          <a:bodyPr/>
          <a:lstStyle/>
          <a:p>
            <a:r>
              <a:rPr lang="de-DE" sz="3200" dirty="0"/>
              <a:t>CASH TRACKING MIT EINEM HAUSHALTSBUCH </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14</a:t>
            </a:fld>
            <a:endParaRPr lang="en-US" sz="800" dirty="0">
              <a:latin typeface="Calibri" panose="020F0502020204030204" pitchFamily="34" charset="0"/>
              <a:cs typeface="Calibri" panose="020F0502020204030204" pitchFamily="34" charset="0"/>
            </a:endParaRPr>
          </a:p>
        </p:txBody>
      </p:sp>
      <p:pic>
        <p:nvPicPr>
          <p:cNvPr id="20" name="Grafik 19">
            <a:extLst>
              <a:ext uri="{FF2B5EF4-FFF2-40B4-BE49-F238E27FC236}">
                <a16:creationId xmlns:a16="http://schemas.microsoft.com/office/drawing/2014/main" id="{C960272B-32A1-831B-53AB-E4C6BA556B71}"/>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6210891" y="2668468"/>
            <a:ext cx="4983290" cy="3053369"/>
          </a:xfrm>
          <a:prstGeom prst="rect">
            <a:avLst/>
          </a:prstGeom>
        </p:spPr>
      </p:pic>
      <p:sp>
        <p:nvSpPr>
          <p:cNvPr id="30" name="Textfeld 29">
            <a:extLst>
              <a:ext uri="{FF2B5EF4-FFF2-40B4-BE49-F238E27FC236}">
                <a16:creationId xmlns:a16="http://schemas.microsoft.com/office/drawing/2014/main" id="{524B9482-3EFE-3B65-BCAF-B9D22BE99DB2}"/>
              </a:ext>
            </a:extLst>
          </p:cNvPr>
          <p:cNvSpPr txBox="1"/>
          <p:nvPr/>
        </p:nvSpPr>
        <p:spPr>
          <a:xfrm>
            <a:off x="770304" y="1721243"/>
            <a:ext cx="4983290" cy="4801314"/>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Kommen wir nun zu all den Ausgaben, die sich von Monat zu Monat ändern können. Nehmen Sie sich einen Moment Zeit, um diese variablen Ausgaben so gründlich wie möglich aufzuschreiben. Zur besseren Übersichtlichkeit können Sie die Spalte "Kategorien" verwenden, um die Ausgaben in Kategorien wie "Essen und Trinken" oder "Kleidung" einzuteilen. </a:t>
            </a:r>
          </a:p>
          <a:p>
            <a:pPr marL="285750"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Ein hilfreicher Tipp: Bewahren Sie alle Quittungen auf, und vergessen Sie auch kleinere Einkäufe nicht. Notieren Sie kleine Beträge, die Sie ausgeben, ohne eine Quittung zu erhalten, in Ihrer mobilen Notizen-App oder auf einem Blatt Papier.</a:t>
            </a:r>
          </a:p>
          <a:p>
            <a:pPr marL="285750"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Vergessen Sie nicht, Kartenzahlungen, die später von Ihrem Konto abgebucht werden, in Ihrem Budgetplaner zu vermerken. Auf diese Weise wird am Ende alles richtig zusammengerechnet. </a:t>
            </a:r>
          </a:p>
          <a:p>
            <a:pPr marL="285750" indent="-285750">
              <a:buClr>
                <a:srgbClr val="915F9E"/>
              </a:buClr>
              <a:buFont typeface="Arial" panose="020B0604020202020204" pitchFamily="34" charset="0"/>
              <a:buChar char="•"/>
            </a:pPr>
            <a:endParaRPr lang="de-DE" sz="1700" dirty="0">
              <a:latin typeface="Calibri" panose="020F0502020204030204" pitchFamily="34" charset="0"/>
              <a:cs typeface="Calibri" panose="020F0502020204030204" pitchFamily="34" charset="0"/>
            </a:endParaRP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4" y="1042806"/>
            <a:ext cx="4266356"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E97924"/>
                </a:solidFill>
              </a:rPr>
              <a:t>VARIABLE KOSTEN</a:t>
            </a:r>
          </a:p>
        </p:txBody>
      </p:sp>
      <p:sp>
        <p:nvSpPr>
          <p:cNvPr id="5" name="Textfeld 4">
            <a:extLst>
              <a:ext uri="{FF2B5EF4-FFF2-40B4-BE49-F238E27FC236}">
                <a16:creationId xmlns:a16="http://schemas.microsoft.com/office/drawing/2014/main" id="{4FE2DC08-DFEA-A8DA-8450-5A13B1A26CF2}"/>
              </a:ext>
            </a:extLst>
          </p:cNvPr>
          <p:cNvSpPr txBox="1"/>
          <p:nvPr/>
        </p:nvSpPr>
        <p:spPr>
          <a:xfrm>
            <a:off x="5929161" y="5932151"/>
            <a:ext cx="5805639" cy="882036"/>
          </a:xfrm>
          <a:prstGeom prst="rect">
            <a:avLst/>
          </a:prstGeom>
          <a:noFill/>
        </p:spPr>
        <p:txBody>
          <a:bodyPr wrap="square">
            <a:spAutoFit/>
          </a:bodyPr>
          <a:lstStyle/>
          <a:p>
            <a:pPr algn="r"/>
            <a:r>
              <a:rPr lang="de-DE" dirty="0">
                <a:latin typeface="Calibri" panose="020F0502020204030204" pitchFamily="34" charset="0"/>
                <a:cs typeface="Calibri" panose="020F0502020204030204" pitchFamily="34" charset="0"/>
              </a:rPr>
              <a:t>Möchten Sie es ausprobieren? Hier können Sie kostenlose Vorlagen herunterladen: </a:t>
            </a:r>
          </a:p>
          <a:p>
            <a:pPr algn="r"/>
            <a:r>
              <a:rPr lang="de-DE" dirty="0">
                <a:latin typeface="Calibri" panose="020F0502020204030204" pitchFamily="34" charset="0"/>
                <a:cs typeface="Calibri" panose="020F0502020204030204" pitchFamily="34" charset="0"/>
                <a:hlinkClick r:id="rId4"/>
              </a:rPr>
              <a:t>https://bit.ly/462jPvq</a:t>
            </a:r>
            <a:endParaRPr lang="de-DE" dirty="0">
              <a:latin typeface="Calibri" panose="020F0502020204030204" pitchFamily="34" charset="0"/>
              <a:cs typeface="Calibri" panose="020F0502020204030204" pitchFamily="34" charset="0"/>
            </a:endParaRPr>
          </a:p>
          <a:p>
            <a:pPr algn="r"/>
            <a:r>
              <a:rPr lang="de-DE" dirty="0">
                <a:latin typeface="Calibri" panose="020F0502020204030204" pitchFamily="34" charset="0"/>
                <a:cs typeface="Calibri" panose="020F0502020204030204" pitchFamily="34" charset="0"/>
                <a:hlinkClick r:id="rId5"/>
              </a:rPr>
              <a:t>https://www.canva.com/templates/s/budget/</a:t>
            </a:r>
            <a:endParaRPr lang="de-DE" dirty="0">
              <a:latin typeface="Calibri" panose="020F0502020204030204" pitchFamily="34" charset="0"/>
              <a:cs typeface="Calibri" panose="020F0502020204030204" pitchFamily="34" charset="0"/>
            </a:endParaRPr>
          </a:p>
          <a:p>
            <a:endParaRPr lang="de-DE" dirty="0"/>
          </a:p>
        </p:txBody>
      </p:sp>
      <p:sp>
        <p:nvSpPr>
          <p:cNvPr id="3" name="Textfeld 2">
            <a:extLst>
              <a:ext uri="{FF2B5EF4-FFF2-40B4-BE49-F238E27FC236}">
                <a16:creationId xmlns:a16="http://schemas.microsoft.com/office/drawing/2014/main" id="{85037241-B27A-452D-A9CE-2592CDEEEFE5}"/>
              </a:ext>
            </a:extLst>
          </p:cNvPr>
          <p:cNvSpPr txBox="1"/>
          <p:nvPr/>
        </p:nvSpPr>
        <p:spPr>
          <a:xfrm>
            <a:off x="6182015" y="1694044"/>
            <a:ext cx="5155695" cy="877163"/>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Bewahren Sie eine Schachtel für Quittungen und Notizen auf, und nehmen Sie sich einmal pro Woche Zeit, um sie in Ihren Haushaltsplaner einzutragen.</a:t>
            </a:r>
            <a:endParaRPr lang="de-DE" sz="1700" dirty="0"/>
          </a:p>
        </p:txBody>
      </p:sp>
    </p:spTree>
    <p:extLst>
      <p:ext uri="{BB962C8B-B14F-4D97-AF65-F5344CB8AC3E}">
        <p14:creationId xmlns:p14="http://schemas.microsoft.com/office/powerpoint/2010/main" val="424628489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5" y="502314"/>
            <a:ext cx="10483431" cy="804265"/>
          </a:xfrm>
        </p:spPr>
        <p:txBody>
          <a:bodyPr/>
          <a:lstStyle/>
          <a:p>
            <a:r>
              <a:rPr lang="de-DE" sz="3200" dirty="0"/>
              <a:t>CASH TRACKING MIT EINEM HAUSHALTSBUCH </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15</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854285" y="1641341"/>
            <a:ext cx="10567407" cy="4093428"/>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Zählen wir all diese variablen Ausgaben zusammen und ziehen wir die Summe von Ihrem verfügbaren Budget ab. Hier ist ein Beispiel:</a:t>
            </a:r>
            <a:endParaRPr lang="en-US" sz="900" b="1" dirty="0">
              <a:solidFill>
                <a:srgbClr val="E97924"/>
              </a:solidFill>
              <a:latin typeface="Calibri" panose="020F0502020204030204" pitchFamily="34" charset="0"/>
              <a:cs typeface="Calibri" panose="020F0502020204030204" pitchFamily="34" charset="0"/>
            </a:endParaRPr>
          </a:p>
          <a:p>
            <a:pPr marL="611642" lvl="1" indent="-285750">
              <a:buClr>
                <a:srgbClr val="7ABB57"/>
              </a:buClr>
              <a:buFont typeface="Arial" panose="020B0604020202020204" pitchFamily="34" charset="0"/>
              <a:buChar char="•"/>
            </a:pPr>
            <a:r>
              <a:rPr lang="de-DE" sz="1800" dirty="0">
                <a:latin typeface="Calibri" panose="020F0502020204030204" pitchFamily="34" charset="0"/>
                <a:cs typeface="Calibri" panose="020F0502020204030204" pitchFamily="34" charset="0"/>
              </a:rPr>
              <a:t>Sie haben 1875 € als verfügbares Budget.</a:t>
            </a:r>
          </a:p>
          <a:p>
            <a:pPr marL="611642" lvl="1" indent="-285750">
              <a:buClr>
                <a:srgbClr val="7ABB57"/>
              </a:buClr>
              <a:buFont typeface="Arial" panose="020B0604020202020204" pitchFamily="34" charset="0"/>
              <a:buChar char="•"/>
            </a:pPr>
            <a:r>
              <a:rPr lang="de-DE" sz="1800" dirty="0">
                <a:latin typeface="Calibri" panose="020F0502020204030204" pitchFamily="34" charset="0"/>
                <a:cs typeface="Calibri" panose="020F0502020204030204" pitchFamily="34" charset="0"/>
              </a:rPr>
              <a:t>Ihre variablen Ausgaben belaufen sich auf 1720 €.</a:t>
            </a:r>
          </a:p>
          <a:p>
            <a:pPr marL="611642" lvl="1" indent="-285750">
              <a:buClr>
                <a:srgbClr val="7ABB57"/>
              </a:buClr>
              <a:buFont typeface="Arial" panose="020B0604020202020204" pitchFamily="34" charset="0"/>
              <a:buChar char="•"/>
            </a:pPr>
            <a:r>
              <a:rPr lang="de-DE" sz="1800" dirty="0">
                <a:latin typeface="Calibri" panose="020F0502020204030204" pitchFamily="34" charset="0"/>
                <a:cs typeface="Calibri" panose="020F0502020204030204" pitchFamily="34" charset="0"/>
              </a:rPr>
              <a:t>Es bleiben also 1875 € - 1720 € = 155 € zum Sparen übrig.</a:t>
            </a:r>
            <a:endParaRPr lang="en-US" sz="1800" dirty="0">
              <a:latin typeface="Calibri" panose="020F0502020204030204" pitchFamily="34" charset="0"/>
              <a:cs typeface="Calibri" panose="020F0502020204030204" pitchFamily="34" charset="0"/>
            </a:endParaRPr>
          </a:p>
          <a:p>
            <a:pPr marL="611642" lvl="1" indent="-285750">
              <a:buClr>
                <a:srgbClr val="7ABB57"/>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400" dirty="0">
              <a:latin typeface="Calibri" panose="020F0502020204030204" pitchFamily="34" charset="0"/>
              <a:cs typeface="Calibri" panose="020F0502020204030204" pitchFamily="34" charset="0"/>
            </a:endParaRP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5" y="1091701"/>
            <a:ext cx="5819784"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7654A2"/>
                </a:solidFill>
              </a:rPr>
              <a:t>BERECHNUNG DES SPARVERMÖGENS</a:t>
            </a:r>
          </a:p>
        </p:txBody>
      </p:sp>
      <p:sp>
        <p:nvSpPr>
          <p:cNvPr id="3" name="Textfeld 2">
            <a:extLst>
              <a:ext uri="{FF2B5EF4-FFF2-40B4-BE49-F238E27FC236}">
                <a16:creationId xmlns:a16="http://schemas.microsoft.com/office/drawing/2014/main" id="{E21C2BD3-550F-4E52-B0FC-6B828840F9A4}"/>
              </a:ext>
            </a:extLst>
          </p:cNvPr>
          <p:cNvSpPr txBox="1"/>
          <p:nvPr/>
        </p:nvSpPr>
        <p:spPr>
          <a:xfrm>
            <a:off x="1429407" y="3049033"/>
            <a:ext cx="10090901" cy="5016758"/>
          </a:xfrm>
          <a:prstGeom prst="rect">
            <a:avLst/>
          </a:prstGeom>
          <a:noFill/>
        </p:spPr>
        <p:txBody>
          <a:bodyPr wrap="square" numCol="2" rtlCol="0">
            <a:spAutoFit/>
          </a:bodyPr>
          <a:lstStyle/>
          <a:p>
            <a:pPr marL="285750" indent="-285750">
              <a:buClr>
                <a:srgbClr val="915F9E"/>
              </a:buClr>
              <a:buFont typeface="Arial" panose="020B0604020202020204" pitchFamily="34" charset="0"/>
              <a:buChar char="•"/>
            </a:pPr>
            <a:r>
              <a:rPr lang="de-DE" sz="1600" dirty="0">
                <a:latin typeface="Calibri" panose="020F0502020204030204" pitchFamily="34" charset="0"/>
                <a:cs typeface="Calibri" panose="020F0502020204030204" pitchFamily="34" charset="0"/>
              </a:rPr>
              <a:t>Ist das </a:t>
            </a:r>
            <a:r>
              <a:rPr lang="de-DE" sz="1600" b="1" dirty="0">
                <a:solidFill>
                  <a:srgbClr val="915F9E"/>
                </a:solidFill>
                <a:latin typeface="Calibri" panose="020F0502020204030204" pitchFamily="34" charset="0"/>
                <a:cs typeface="Calibri" panose="020F0502020204030204" pitchFamily="34" charset="0"/>
              </a:rPr>
              <a:t>Ergebnis</a:t>
            </a:r>
            <a:r>
              <a:rPr lang="de-DE" sz="1600" dirty="0">
                <a:latin typeface="Calibri" panose="020F0502020204030204" pitchFamily="34" charset="0"/>
                <a:cs typeface="Calibri" panose="020F0502020204030204" pitchFamily="34" charset="0"/>
              </a:rPr>
              <a:t> eine </a:t>
            </a:r>
            <a:r>
              <a:rPr lang="de-DE" sz="1600" b="1" dirty="0">
                <a:solidFill>
                  <a:srgbClr val="915F9E"/>
                </a:solidFill>
                <a:latin typeface="Calibri" panose="020F0502020204030204" pitchFamily="34" charset="0"/>
                <a:cs typeface="Calibri" panose="020F0502020204030204" pitchFamily="34" charset="0"/>
              </a:rPr>
              <a:t>positive</a:t>
            </a:r>
            <a:r>
              <a:rPr lang="de-DE" sz="1600" dirty="0">
                <a:latin typeface="Calibri" panose="020F0502020204030204" pitchFamily="34" charset="0"/>
                <a:cs typeface="Calibri" panose="020F0502020204030204" pitchFamily="34" charset="0"/>
              </a:rPr>
              <a:t> Zahl? Gut gemacht! Sie können nun in Erwägung ziehen, dieses Geld für künftige Anschaffungen beiseite zu legen und so einen Teil Ihrer Ersparnisse für Ihre finanziellen Ziele zu bilden.</a:t>
            </a: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r>
              <a:rPr lang="de-DE" sz="1600" dirty="0">
                <a:latin typeface="Calibri" panose="020F0502020204030204" pitchFamily="34" charset="0"/>
                <a:cs typeface="Calibri" panose="020F0502020204030204" pitchFamily="34" charset="0"/>
              </a:rPr>
              <a:t> Ist das Ergebnis </a:t>
            </a:r>
            <a:r>
              <a:rPr lang="de-DE" sz="1600" b="1" dirty="0">
                <a:solidFill>
                  <a:srgbClr val="915F9E"/>
                </a:solidFill>
                <a:latin typeface="Calibri" panose="020F0502020204030204" pitchFamily="34" charset="0"/>
                <a:cs typeface="Calibri" panose="020F0502020204030204" pitchFamily="34" charset="0"/>
              </a:rPr>
              <a:t>negativ</a:t>
            </a:r>
            <a:r>
              <a:rPr lang="de-DE" sz="1600" dirty="0">
                <a:latin typeface="Calibri" panose="020F0502020204030204" pitchFamily="34" charset="0"/>
                <a:cs typeface="Calibri" panose="020F0502020204030204" pitchFamily="34" charset="0"/>
              </a:rPr>
              <a:t>? Keine Sorge, das ist eine gute Gelegenheit, darüber nachzudenken, wo Sie etwas einsparen können. Vielleicht stellen Sie fest, dass Sie viel Geld für Restaurantbesuche ausgeben. Sie können dem entgegenwirken, indem Sie mehr zu Hause kochen und Ihren Lebensmitteleinkauf effizienter planen. </a:t>
            </a:r>
          </a:p>
          <a:p>
            <a:pPr marL="285750" indent="-285750">
              <a:buClr>
                <a:srgbClr val="915F9E"/>
              </a:buClr>
              <a:buFont typeface="Arial" panose="020B0604020202020204" pitchFamily="34" charset="0"/>
              <a:buChar char="•"/>
            </a:pPr>
            <a:r>
              <a:rPr lang="de-DE" sz="1600" b="1" dirty="0">
                <a:solidFill>
                  <a:srgbClr val="915F9E"/>
                </a:solidFill>
                <a:latin typeface="Calibri" panose="020F0502020204030204" pitchFamily="34" charset="0"/>
                <a:cs typeface="Calibri" panose="020F0502020204030204" pitchFamily="34" charset="0"/>
              </a:rPr>
              <a:t>HINWEIS</a:t>
            </a:r>
            <a:r>
              <a:rPr lang="de-DE" sz="1600" dirty="0">
                <a:latin typeface="Calibri" panose="020F0502020204030204" pitchFamily="34" charset="0"/>
                <a:cs typeface="Calibri" panose="020F0502020204030204" pitchFamily="34" charset="0"/>
              </a:rPr>
              <a:t>: Wenn Sie feststellen, dass Ihre regelmäßigen monatlichen Rechnungen höher sind als Ihr Einkommen, sollten Sie prüfen, ob es Verträge oder Ausgaben gibt, auf die Sie verzichten oder die Sie reduzieren können. Wenn es wirklich eng wird, sollten Sie eher früher als später eine kostenlose Schuldnerberatung aufsuchen.</a:t>
            </a:r>
          </a:p>
          <a:p>
            <a:pPr marL="285750" indent="-285750">
              <a:buClr>
                <a:srgbClr val="915F9E"/>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p:txBody>
      </p:sp>
      <p:sp>
        <p:nvSpPr>
          <p:cNvPr id="7" name="Rechteck 6">
            <a:extLst>
              <a:ext uri="{FF2B5EF4-FFF2-40B4-BE49-F238E27FC236}">
                <a16:creationId xmlns:a16="http://schemas.microsoft.com/office/drawing/2014/main" id="{D5081F45-AC4D-41B1-92F1-3639B7323D6F}"/>
              </a:ext>
            </a:extLst>
          </p:cNvPr>
          <p:cNvSpPr/>
          <p:nvPr/>
        </p:nvSpPr>
        <p:spPr>
          <a:xfrm>
            <a:off x="0" y="4523874"/>
            <a:ext cx="5075854" cy="2334126"/>
          </a:xfrm>
          <a:prstGeom prst="rect">
            <a:avLst/>
          </a:prstGeom>
          <a:solidFill>
            <a:srgbClr val="915F9E"/>
          </a:solidFill>
          <a:ln>
            <a:solidFill>
              <a:srgbClr val="915F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pic>
        <p:nvPicPr>
          <p:cNvPr id="6" name="Grafik 5">
            <a:extLst>
              <a:ext uri="{FF2B5EF4-FFF2-40B4-BE49-F238E27FC236}">
                <a16:creationId xmlns:a16="http://schemas.microsoft.com/office/drawing/2014/main" id="{25DF7873-E9D6-4274-ADAE-4AE14EBDC2A8}"/>
              </a:ext>
            </a:extLst>
          </p:cNvPr>
          <p:cNvPicPr>
            <a:picLocks noChangeAspect="1"/>
          </p:cNvPicPr>
          <p:nvPr/>
        </p:nvPicPr>
        <p:blipFill>
          <a:blip r:embed="rId3"/>
          <a:stretch>
            <a:fillRect/>
          </a:stretch>
        </p:blipFill>
        <p:spPr>
          <a:xfrm>
            <a:off x="952901" y="4189112"/>
            <a:ext cx="3827798" cy="2551865"/>
          </a:xfrm>
          <a:prstGeom prst="rect">
            <a:avLst/>
          </a:prstGeom>
        </p:spPr>
      </p:pic>
    </p:spTree>
    <p:extLst>
      <p:ext uri="{BB962C8B-B14F-4D97-AF65-F5344CB8AC3E}">
        <p14:creationId xmlns:p14="http://schemas.microsoft.com/office/powerpoint/2010/main" val="100513994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p:txBody>
          <a:bodyPr/>
          <a:lstStyle/>
          <a:p>
            <a:r>
              <a:rPr lang="de-DE" sz="3200" dirty="0"/>
              <a:t>EXTRA: EINIGE TIPPS ZUM GELDSPAREN</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16</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23512" y="1552801"/>
            <a:ext cx="11761223" cy="584775"/>
          </a:xfrm>
          <a:prstGeom prst="rect">
            <a:avLst/>
          </a:prstGeom>
          <a:noFill/>
        </p:spPr>
        <p:txBody>
          <a:bodyPr wrap="square" rtlCol="0">
            <a:spAutoFit/>
          </a:bodyPr>
          <a:lstStyle/>
          <a:p>
            <a:pPr lvl="4">
              <a:buClr>
                <a:srgbClr val="915F9E"/>
              </a:buClr>
            </a:pPr>
            <a:r>
              <a:rPr lang="de-DE" sz="1600" b="1" dirty="0">
                <a:solidFill>
                  <a:srgbClr val="E97924"/>
                </a:solidFill>
                <a:latin typeface="Calibri" panose="020F0502020204030204" pitchFamily="34" charset="0"/>
                <a:cs typeface="Calibri" panose="020F0502020204030204" pitchFamily="34" charset="0"/>
              </a:rPr>
              <a:t>Nachdem wir nun die ersten Schritte zur Strukturierung Ihrer Einnahmen und Ausgaben unternommen haben, finden Sie hier einige weitere nützliche Tipps zum Sparen:</a:t>
            </a:r>
            <a:endParaRPr lang="en-US" sz="1400" dirty="0">
              <a:latin typeface="Calibri" panose="020F0502020204030204" pitchFamily="34" charset="0"/>
              <a:cs typeface="Calibri" panose="020F0502020204030204" pitchFamily="34" charset="0"/>
            </a:endParaRPr>
          </a:p>
        </p:txBody>
      </p:sp>
      <p:sp>
        <p:nvSpPr>
          <p:cNvPr id="6" name="Freeform 14">
            <a:extLst>
              <a:ext uri="{FF2B5EF4-FFF2-40B4-BE49-F238E27FC236}">
                <a16:creationId xmlns:a16="http://schemas.microsoft.com/office/drawing/2014/main" id="{359880D4-7387-4B87-9BB7-88569E3801F8}"/>
              </a:ext>
            </a:extLst>
          </p:cNvPr>
          <p:cNvSpPr/>
          <p:nvPr/>
        </p:nvSpPr>
        <p:spPr>
          <a:xfrm>
            <a:off x="10155406" y="343547"/>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5" name="Grafik 4" descr="Sparschwein Silhouette">
            <a:extLst>
              <a:ext uri="{FF2B5EF4-FFF2-40B4-BE49-F238E27FC236}">
                <a16:creationId xmlns:a16="http://schemas.microsoft.com/office/drawing/2014/main" id="{DD4D5D8F-09CC-F3D5-E13F-A20D590B635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374770" y="703547"/>
            <a:ext cx="914400" cy="914400"/>
          </a:xfrm>
          <a:prstGeom prst="rect">
            <a:avLst/>
          </a:prstGeom>
        </p:spPr>
      </p:pic>
      <p:pic>
        <p:nvPicPr>
          <p:cNvPr id="9" name="Grafik 8">
            <a:extLst>
              <a:ext uri="{FF2B5EF4-FFF2-40B4-BE49-F238E27FC236}">
                <a16:creationId xmlns:a16="http://schemas.microsoft.com/office/drawing/2014/main" id="{C84F72E3-4E61-4DE4-BA90-5DEFD77BA322}"/>
              </a:ext>
            </a:extLst>
          </p:cNvPr>
          <p:cNvPicPr>
            <a:picLocks noChangeAspect="1"/>
          </p:cNvPicPr>
          <p:nvPr/>
        </p:nvPicPr>
        <p:blipFill rotWithShape="1">
          <a:blip r:embed="rId5"/>
          <a:srcRect r="32853"/>
          <a:stretch/>
        </p:blipFill>
        <p:spPr>
          <a:xfrm>
            <a:off x="0" y="2597166"/>
            <a:ext cx="3359217" cy="3335154"/>
          </a:xfrm>
          <a:prstGeom prst="rect">
            <a:avLst/>
          </a:prstGeom>
        </p:spPr>
      </p:pic>
      <p:sp>
        <p:nvSpPr>
          <p:cNvPr id="3" name="Textfeld 2">
            <a:extLst>
              <a:ext uri="{FF2B5EF4-FFF2-40B4-BE49-F238E27FC236}">
                <a16:creationId xmlns:a16="http://schemas.microsoft.com/office/drawing/2014/main" id="{B3F2FB99-0BBD-446E-A146-530A23F100E5}"/>
              </a:ext>
            </a:extLst>
          </p:cNvPr>
          <p:cNvSpPr txBox="1"/>
          <p:nvPr/>
        </p:nvSpPr>
        <p:spPr>
          <a:xfrm>
            <a:off x="2367815" y="2256501"/>
            <a:ext cx="8969896" cy="4539704"/>
          </a:xfrm>
          <a:prstGeom prst="rect">
            <a:avLst/>
          </a:prstGeom>
          <a:noFill/>
        </p:spPr>
        <p:txBody>
          <a:bodyPr wrap="square" rtlCol="0">
            <a:spAutoFit/>
          </a:bodyPr>
          <a:lstStyle/>
          <a:p>
            <a:pPr marL="1589319" lvl="4"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Experten empfehlen oft, unerwartete Einnahmen wie Steuerrückzahlungen, Geburtstagsgeschenke oder Boni sofort zur Seite zu legen. Wenn Sie beispielsweise eine Beförderung erhalten und Ihr Monatseinkommen von 800 Euro auf 900 Euro steigt, empfehlen sie, die zusätzlichen 100 Euro pro Monat zur Seite zu legen. Sie können dies auf einem separaten Konto oder einem Sparkonto tun, das Sie bei Ihrer Bank erfragen können. </a:t>
            </a:r>
          </a:p>
          <a:p>
            <a:pPr marL="1589319" lvl="4"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Wir alle wissen: Diese kleinen Anschaffungen können sich mit der Zeit summieren. Sich selbst oder jemandem, der einem wichtig ist, hin und wieder etwas zu gönnen, ist völlig in Ordnung. Um jedoch impulsive Ausgaben für Dinge zu vermeiden, die Sie sich wünschen, aber vielleicht gar nicht brauchen, ist es eine gute Idee, Ihre Kaufgewohnheiten zu überdenken. Wenn Sie einen Wunsch haben, notieren Sie ihn auf Ihrem Handy oder in einem Notizbuch und legen Sie ihn beiseite. Jedes Mal, wenn Sie an diesen Wunsch denken, setzen Sie ein Häkchen daneben. Wenn der Gegenstand genügend Häkchen hat, ist es vielleicht eine Überlegung wert, ihn zu kaufen. Es ist auch eine gute Idee, ein wenig zu recherchieren und Preise zu vergleichen.</a:t>
            </a:r>
          </a:p>
          <a:p>
            <a:pPr lvl="4">
              <a:buClr>
                <a:srgbClr val="915F9E"/>
              </a:buClr>
            </a:pPr>
            <a:endParaRPr lang="de-DE" sz="17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63459498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1251369" y="1252939"/>
            <a:ext cx="10483431" cy="804265"/>
          </a:xfrm>
        </p:spPr>
        <p:txBody>
          <a:bodyPr/>
          <a:lstStyle/>
          <a:p>
            <a:r>
              <a:rPr lang="de-DE" sz="3200" dirty="0"/>
              <a:t>EXTRA: EINIGE TIPPS ZUM GELDSPAREN</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17</a:t>
            </a:fld>
            <a:endParaRPr lang="en-US" sz="800" dirty="0">
              <a:latin typeface="Calibri" panose="020F0502020204030204" pitchFamily="34" charset="0"/>
              <a:cs typeface="Calibri" panose="020F0502020204030204" pitchFamily="34" charset="0"/>
            </a:endParaRPr>
          </a:p>
        </p:txBody>
      </p:sp>
      <p:sp>
        <p:nvSpPr>
          <p:cNvPr id="6" name="Freeform 14">
            <a:extLst>
              <a:ext uri="{FF2B5EF4-FFF2-40B4-BE49-F238E27FC236}">
                <a16:creationId xmlns:a16="http://schemas.microsoft.com/office/drawing/2014/main" id="{359880D4-7387-4B87-9BB7-88569E3801F8}"/>
              </a:ext>
            </a:extLst>
          </p:cNvPr>
          <p:cNvSpPr/>
          <p:nvPr/>
        </p:nvSpPr>
        <p:spPr>
          <a:xfrm>
            <a:off x="10155406" y="343547"/>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5" name="Grafik 4" descr="Sparschwein Silhouette">
            <a:extLst>
              <a:ext uri="{FF2B5EF4-FFF2-40B4-BE49-F238E27FC236}">
                <a16:creationId xmlns:a16="http://schemas.microsoft.com/office/drawing/2014/main" id="{DD4D5D8F-09CC-F3D5-E13F-A20D590B635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02922" y="1142804"/>
            <a:ext cx="914400" cy="914400"/>
          </a:xfrm>
          <a:prstGeom prst="rect">
            <a:avLst/>
          </a:prstGeom>
        </p:spPr>
      </p:pic>
      <p:pic>
        <p:nvPicPr>
          <p:cNvPr id="9" name="Grafik 8">
            <a:extLst>
              <a:ext uri="{FF2B5EF4-FFF2-40B4-BE49-F238E27FC236}">
                <a16:creationId xmlns:a16="http://schemas.microsoft.com/office/drawing/2014/main" id="{C84F72E3-4E61-4DE4-BA90-5DEFD77BA322}"/>
              </a:ext>
            </a:extLst>
          </p:cNvPr>
          <p:cNvPicPr>
            <a:picLocks noChangeAspect="1"/>
          </p:cNvPicPr>
          <p:nvPr/>
        </p:nvPicPr>
        <p:blipFill rotWithShape="1">
          <a:blip r:embed="rId5"/>
          <a:srcRect r="32853"/>
          <a:stretch/>
        </p:blipFill>
        <p:spPr>
          <a:xfrm>
            <a:off x="8832783" y="2375784"/>
            <a:ext cx="3359217" cy="3335154"/>
          </a:xfrm>
          <a:prstGeom prst="rect">
            <a:avLst/>
          </a:prstGeom>
        </p:spPr>
      </p:pic>
      <p:sp>
        <p:nvSpPr>
          <p:cNvPr id="12" name="Textfeld 11">
            <a:extLst>
              <a:ext uri="{FF2B5EF4-FFF2-40B4-BE49-F238E27FC236}">
                <a16:creationId xmlns:a16="http://schemas.microsoft.com/office/drawing/2014/main" id="{50444037-9E33-42DB-9469-3B197602F377}"/>
              </a:ext>
            </a:extLst>
          </p:cNvPr>
          <p:cNvSpPr txBox="1"/>
          <p:nvPr/>
        </p:nvSpPr>
        <p:spPr>
          <a:xfrm>
            <a:off x="-641131" y="1994885"/>
            <a:ext cx="9194954" cy="4801314"/>
          </a:xfrm>
          <a:prstGeom prst="rect">
            <a:avLst/>
          </a:prstGeom>
          <a:noFill/>
        </p:spPr>
        <p:txBody>
          <a:bodyPr wrap="square" rtlCol="0">
            <a:spAutoFit/>
          </a:bodyPr>
          <a:lstStyle/>
          <a:p>
            <a:pPr marL="1589319" lvl="4"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Einige Banken bieten die Möglichkeit, mehrere Unterkonten einzurichten. Stellen Sie sich diese als digitale "Spartöpfe" für bestimmte Zwecke vor. Das kann sehr praktisch sein, wenn Sie mehrere Ziele vor Augen haben oder ein Sicherheitsnetz für unerwartete Ausgaben aufbauen wollen. Sie könnten beispielsweise ein Unterkonto für die Urlaubsplanung, ein weiteres für Gesundheitsausgaben und ein Reservekonto für Notfälle wie einen kaputten Kühlschrank oder eine kaputte Waschmaschine einrichten. Sie können automatische monatliche Überweisungen von Ihrem Hauptkonto auf jedes Unterkonto einrichten. Wenn Sie z. B. 15 Euro pro Monat für Gesundheitskosten zurücklegen, haben Sie in einem Jahr 180 Euro gespart. Und wenn Sie monatlich 10 Euro für unerwartete Ereignisse zurücklegen, haben Sie in 5 Jahren 600 Euro. Wenn die Einrichtung von Unterkonten nicht in Frage kommt, können Sie das Gleiche auch mit einem physischen Sparschwein oder Ähnlichem erreichen.</a:t>
            </a:r>
          </a:p>
          <a:p>
            <a:pPr marL="1589319" lvl="4" indent="-285750">
              <a:buClr>
                <a:srgbClr val="915F9E"/>
              </a:buClr>
              <a:buFont typeface="Arial" panose="020B0604020202020204" pitchFamily="34" charset="0"/>
              <a:buChar char="•"/>
            </a:pPr>
            <a:endParaRPr lang="de-DE"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r>
              <a:rPr lang="de-DE" sz="1700" dirty="0">
                <a:latin typeface="Calibri" panose="020F0502020204030204" pitchFamily="34" charset="0"/>
                <a:cs typeface="Calibri" panose="020F0502020204030204" pitchFamily="34" charset="0"/>
              </a:rPr>
              <a:t>Und nicht zuletzt: Wenn es Dinge gibt, die Sie häufig benutzen oder genießen, ist es eine gute Idee, nach Preisnachlässen Ausschau zu halten und zu überlegen, ob Sie nicht etwas mehr kaufen sollten, um etwas auf Vorrat zu haben.</a:t>
            </a:r>
          </a:p>
          <a:p>
            <a:pPr marL="1589319" lvl="4" indent="-285750">
              <a:buClr>
                <a:srgbClr val="915F9E"/>
              </a:buClr>
              <a:buFont typeface="Arial" panose="020B0604020202020204" pitchFamily="34" charset="0"/>
              <a:buChar char="•"/>
            </a:pPr>
            <a:endParaRPr lang="de-DE" sz="17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42850837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1F719C6C-E990-2B78-724D-053B88AAD1C0}"/>
              </a:ext>
            </a:extLst>
          </p:cNvPr>
          <p:cNvSpPr>
            <a:spLocks noGrp="1"/>
          </p:cNvSpPr>
          <p:nvPr>
            <p:ph type="body" sz="quarter" idx="20"/>
          </p:nvPr>
        </p:nvSpPr>
        <p:spPr>
          <a:xfrm>
            <a:off x="7511069" y="2022132"/>
            <a:ext cx="4465067" cy="822373"/>
          </a:xfrm>
        </p:spPr>
        <p:txBody>
          <a:bodyPr/>
          <a:lstStyle/>
          <a:p>
            <a:r>
              <a:rPr lang="de-DE" dirty="0">
                <a:solidFill>
                  <a:srgbClr val="0C2D45"/>
                </a:solidFill>
              </a:rPr>
              <a:t>Die</a:t>
            </a:r>
            <a:r>
              <a:rPr lang="de-DE" dirty="0">
                <a:solidFill>
                  <a:schemeClr val="tx1"/>
                </a:solidFill>
              </a:rPr>
              <a:t> </a:t>
            </a:r>
            <a:r>
              <a:rPr lang="de-DE" b="1" dirty="0">
                <a:solidFill>
                  <a:srgbClr val="E97924"/>
                </a:solidFill>
              </a:rPr>
              <a:t>Kosten</a:t>
            </a:r>
            <a:r>
              <a:rPr lang="de-DE" dirty="0">
                <a:solidFill>
                  <a:schemeClr val="tx1"/>
                </a:solidFill>
              </a:rPr>
              <a:t> </a:t>
            </a:r>
            <a:r>
              <a:rPr lang="de-DE" dirty="0">
                <a:solidFill>
                  <a:srgbClr val="0C2D45"/>
                </a:solidFill>
              </a:rPr>
              <a:t>sind der Aufwand für die Herstellung Ihres Produkts oder die Erbringung Ihrer Dienstleistung.</a:t>
            </a:r>
            <a:endParaRPr lang="en-US" dirty="0">
              <a:solidFill>
                <a:srgbClr val="0C2D45"/>
              </a:solidFill>
            </a:endParaRPr>
          </a:p>
        </p:txBody>
      </p:sp>
      <p:sp>
        <p:nvSpPr>
          <p:cNvPr id="8" name="Textplatzhalter 7">
            <a:extLst>
              <a:ext uri="{FF2B5EF4-FFF2-40B4-BE49-F238E27FC236}">
                <a16:creationId xmlns:a16="http://schemas.microsoft.com/office/drawing/2014/main" id="{4842D3F9-8EC7-C8C5-80D9-3D2E520A6CA1}"/>
              </a:ext>
            </a:extLst>
          </p:cNvPr>
          <p:cNvSpPr>
            <a:spLocks noGrp="1"/>
          </p:cNvSpPr>
          <p:nvPr>
            <p:ph type="body" sz="quarter" idx="22"/>
          </p:nvPr>
        </p:nvSpPr>
        <p:spPr>
          <a:xfrm>
            <a:off x="7511069" y="3151904"/>
            <a:ext cx="4465067" cy="822373"/>
          </a:xfrm>
        </p:spPr>
        <p:txBody>
          <a:bodyPr/>
          <a:lstStyle/>
          <a:p>
            <a:r>
              <a:rPr lang="de-DE" dirty="0">
                <a:solidFill>
                  <a:srgbClr val="0C2D45"/>
                </a:solidFill>
              </a:rPr>
              <a:t>Der</a:t>
            </a:r>
            <a:r>
              <a:rPr lang="de-DE" dirty="0">
                <a:solidFill>
                  <a:schemeClr val="tx1"/>
                </a:solidFill>
              </a:rPr>
              <a:t> </a:t>
            </a:r>
            <a:r>
              <a:rPr lang="de-DE" b="1" dirty="0">
                <a:solidFill>
                  <a:srgbClr val="E97924"/>
                </a:solidFill>
              </a:rPr>
              <a:t>Preis</a:t>
            </a:r>
            <a:r>
              <a:rPr lang="de-DE" dirty="0">
                <a:solidFill>
                  <a:schemeClr val="tx1"/>
                </a:solidFill>
              </a:rPr>
              <a:t> </a:t>
            </a:r>
            <a:r>
              <a:rPr lang="de-DE" dirty="0">
                <a:solidFill>
                  <a:srgbClr val="0C2D45"/>
                </a:solidFill>
              </a:rPr>
              <a:t>ist das, was die Kunden dafür bezahlen.</a:t>
            </a:r>
          </a:p>
        </p:txBody>
      </p:sp>
      <p:sp>
        <p:nvSpPr>
          <p:cNvPr id="10" name="Textplatzhalter 9">
            <a:extLst>
              <a:ext uri="{FF2B5EF4-FFF2-40B4-BE49-F238E27FC236}">
                <a16:creationId xmlns:a16="http://schemas.microsoft.com/office/drawing/2014/main" id="{38CAEDCB-F99E-F10C-FD48-87A4643FF583}"/>
              </a:ext>
            </a:extLst>
          </p:cNvPr>
          <p:cNvSpPr>
            <a:spLocks noGrp="1"/>
          </p:cNvSpPr>
          <p:nvPr>
            <p:ph type="body" sz="quarter" idx="24"/>
          </p:nvPr>
        </p:nvSpPr>
        <p:spPr>
          <a:xfrm>
            <a:off x="7511069" y="4257418"/>
            <a:ext cx="4465067" cy="822373"/>
          </a:xfrm>
        </p:spPr>
        <p:txBody>
          <a:bodyPr/>
          <a:lstStyle/>
          <a:p>
            <a:r>
              <a:rPr lang="de-DE" i="0" dirty="0">
                <a:solidFill>
                  <a:srgbClr val="0C2D45"/>
                </a:solidFill>
                <a:effectLst/>
              </a:rPr>
              <a:t>Der</a:t>
            </a:r>
            <a:r>
              <a:rPr lang="de-DE" i="0" dirty="0">
                <a:solidFill>
                  <a:schemeClr val="tx1"/>
                </a:solidFill>
                <a:effectLst/>
              </a:rPr>
              <a:t> </a:t>
            </a:r>
            <a:r>
              <a:rPr lang="de-DE" b="1" dirty="0">
                <a:solidFill>
                  <a:srgbClr val="E97924"/>
                </a:solidFill>
              </a:rPr>
              <a:t>Umsatz</a:t>
            </a:r>
            <a:r>
              <a:rPr lang="de-DE" i="0" dirty="0">
                <a:solidFill>
                  <a:srgbClr val="0C2D45"/>
                </a:solidFill>
                <a:effectLst/>
              </a:rPr>
              <a:t> ist das gesamte Geld aus den Verkäufen.</a:t>
            </a:r>
            <a:endParaRPr lang="en-US" i="0" dirty="0">
              <a:solidFill>
                <a:srgbClr val="0C2D45"/>
              </a:solidFill>
              <a:effectLst/>
            </a:endParaRPr>
          </a:p>
        </p:txBody>
      </p:sp>
      <p:sp>
        <p:nvSpPr>
          <p:cNvPr id="12" name="Textplatzhalter 11">
            <a:extLst>
              <a:ext uri="{FF2B5EF4-FFF2-40B4-BE49-F238E27FC236}">
                <a16:creationId xmlns:a16="http://schemas.microsoft.com/office/drawing/2014/main" id="{9E65483B-916D-72ED-6A62-3DFC8EA96833}"/>
              </a:ext>
            </a:extLst>
          </p:cNvPr>
          <p:cNvSpPr>
            <a:spLocks noGrp="1"/>
          </p:cNvSpPr>
          <p:nvPr>
            <p:ph type="body" sz="quarter" idx="26"/>
          </p:nvPr>
        </p:nvSpPr>
        <p:spPr>
          <a:xfrm>
            <a:off x="7497213" y="5406992"/>
            <a:ext cx="4465067" cy="822373"/>
          </a:xfrm>
        </p:spPr>
        <p:txBody>
          <a:bodyPr/>
          <a:lstStyle/>
          <a:p>
            <a:r>
              <a:rPr lang="de-DE" sz="2100" dirty="0">
                <a:solidFill>
                  <a:srgbClr val="0C2D45"/>
                </a:solidFill>
              </a:rPr>
              <a:t>Der </a:t>
            </a:r>
            <a:r>
              <a:rPr lang="de-DE" b="1" dirty="0">
                <a:solidFill>
                  <a:srgbClr val="E97924"/>
                </a:solidFill>
              </a:rPr>
              <a:t>Gewinn</a:t>
            </a:r>
            <a:r>
              <a:rPr lang="de-DE" sz="2100" dirty="0">
                <a:solidFill>
                  <a:srgbClr val="0C2D45"/>
                </a:solidFill>
              </a:rPr>
              <a:t> ist das, was nach Deckung aller Kosten übrig bleibt - und worauf Sie normalerweise Steuern zahlen!</a:t>
            </a:r>
            <a:endParaRPr lang="en-US" sz="2100" i="0" dirty="0">
              <a:solidFill>
                <a:srgbClr val="0C2D45"/>
              </a:solidFill>
              <a:effectLst/>
            </a:endParaRPr>
          </a:p>
        </p:txBody>
      </p:sp>
      <p:sp>
        <p:nvSpPr>
          <p:cNvPr id="4" name="Textplatzhalter 3">
            <a:extLst>
              <a:ext uri="{FF2B5EF4-FFF2-40B4-BE49-F238E27FC236}">
                <a16:creationId xmlns:a16="http://schemas.microsoft.com/office/drawing/2014/main" id="{A5D3CBA8-08EB-37F0-97A9-384992434E50}"/>
              </a:ext>
            </a:extLst>
          </p:cNvPr>
          <p:cNvSpPr>
            <a:spLocks noGrp="1"/>
          </p:cNvSpPr>
          <p:nvPr>
            <p:ph type="body" sz="quarter" idx="18"/>
          </p:nvPr>
        </p:nvSpPr>
        <p:spPr>
          <a:xfrm>
            <a:off x="1575582" y="2661919"/>
            <a:ext cx="4180325" cy="3784225"/>
          </a:xfrm>
        </p:spPr>
        <p:txBody>
          <a:bodyPr/>
          <a:lstStyle/>
          <a:p>
            <a:pPr marL="0" indent="0"/>
            <a:r>
              <a:rPr lang="de-DE" sz="2400" dirty="0">
                <a:solidFill>
                  <a:schemeClr val="bg1"/>
                </a:solidFill>
              </a:rPr>
              <a:t>Wenn Sie Ihre Ausgaben nicht wirklich verstehen, können Sie nicht sagen, ob Ihr Unternehmen Geld verdient oder nicht. Viele Existenzgründer verwechseln Umsatz mit Gewinn. Das wollen wir nun mit unserem Begriffscheck klären!</a:t>
            </a:r>
            <a:endParaRPr lang="de-DE" dirty="0"/>
          </a:p>
        </p:txBody>
      </p:sp>
      <p:sp>
        <p:nvSpPr>
          <p:cNvPr id="3" name="Textplatzhalter 2">
            <a:extLst>
              <a:ext uri="{FF2B5EF4-FFF2-40B4-BE49-F238E27FC236}">
                <a16:creationId xmlns:a16="http://schemas.microsoft.com/office/drawing/2014/main" id="{CA53A572-ED3D-7532-22AB-0A9B433F014A}"/>
              </a:ext>
            </a:extLst>
          </p:cNvPr>
          <p:cNvSpPr>
            <a:spLocks noGrp="1"/>
          </p:cNvSpPr>
          <p:nvPr>
            <p:ph type="body" sz="quarter" idx="16"/>
          </p:nvPr>
        </p:nvSpPr>
        <p:spPr>
          <a:xfrm>
            <a:off x="1548092" y="628635"/>
            <a:ext cx="4250272" cy="1495299"/>
          </a:xfrm>
        </p:spPr>
        <p:txBody>
          <a:bodyPr>
            <a:normAutofit fontScale="40000" lnSpcReduction="20000"/>
          </a:bodyPr>
          <a:lstStyle/>
          <a:p>
            <a:r>
              <a:rPr lang="de-DE" sz="6900" b="1" dirty="0">
                <a:solidFill>
                  <a:schemeClr val="bg1"/>
                </a:solidFill>
              </a:rPr>
              <a:t>LASSEN SIE UNS DIESES WISSEN AUF IHR UNTERNEHMEN ANWENDEN!</a:t>
            </a:r>
            <a:endParaRPr lang="de-DE" dirty="0"/>
          </a:p>
        </p:txBody>
      </p:sp>
      <p:sp>
        <p:nvSpPr>
          <p:cNvPr id="18" name="Textplatzhalter 2">
            <a:extLst>
              <a:ext uri="{FF2B5EF4-FFF2-40B4-BE49-F238E27FC236}">
                <a16:creationId xmlns:a16="http://schemas.microsoft.com/office/drawing/2014/main" id="{BCBB07B4-B88C-4CEC-28B2-2AB4701DCF6E}"/>
              </a:ext>
            </a:extLst>
          </p:cNvPr>
          <p:cNvSpPr txBox="1">
            <a:spLocks/>
          </p:cNvSpPr>
          <p:nvPr/>
        </p:nvSpPr>
        <p:spPr>
          <a:xfrm>
            <a:off x="7446771" y="628635"/>
            <a:ext cx="4031436" cy="1116007"/>
          </a:xfrm>
        </p:spPr>
        <p:txBody>
          <a:bodyPr>
            <a:normAutofit fontScale="55000" lnSpcReduction="20000"/>
          </a:bodyPr>
          <a:lstStyle>
            <a:lvl1pPr marL="0" indent="0" algn="l" defTabSz="3343281" rtl="0" eaLnBrk="1" latinLnBrk="0" hangingPunct="1">
              <a:lnSpc>
                <a:spcPct val="100000"/>
              </a:lnSpc>
              <a:spcBef>
                <a:spcPts val="3657"/>
              </a:spcBef>
              <a:buFont typeface="Arial" panose="020B0604020202020204" pitchFamily="34" charset="0"/>
              <a:buNone/>
              <a:defRPr sz="3600" b="0" i="0" kern="1200">
                <a:solidFill>
                  <a:schemeClr val="bg1"/>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de-DE" sz="6900" b="1" dirty="0">
                <a:solidFill>
                  <a:srgbClr val="7ABB57"/>
                </a:solidFill>
              </a:rPr>
              <a:t>Wie Sie vielleicht schon wissen...</a:t>
            </a:r>
            <a:endParaRPr lang="de-DE" dirty="0">
              <a:solidFill>
                <a:srgbClr val="7ABB57"/>
              </a:solidFill>
            </a:endParaRPr>
          </a:p>
        </p:txBody>
      </p:sp>
      <p:pic>
        <p:nvPicPr>
          <p:cNvPr id="20" name="Grafik 19" descr="Münzen Silhouette">
            <a:extLst>
              <a:ext uri="{FF2B5EF4-FFF2-40B4-BE49-F238E27FC236}">
                <a16:creationId xmlns:a16="http://schemas.microsoft.com/office/drawing/2014/main" id="{512C802D-93BE-9A1B-9EB5-5AE1C55C713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52181" y="2113048"/>
            <a:ext cx="707571" cy="707571"/>
          </a:xfrm>
          <a:prstGeom prst="rect">
            <a:avLst/>
          </a:prstGeom>
        </p:spPr>
      </p:pic>
      <p:pic>
        <p:nvPicPr>
          <p:cNvPr id="22" name="Grafik 21" descr="Marke Silhouette">
            <a:extLst>
              <a:ext uri="{FF2B5EF4-FFF2-40B4-BE49-F238E27FC236}">
                <a16:creationId xmlns:a16="http://schemas.microsoft.com/office/drawing/2014/main" id="{AA55AB3A-8340-9BEC-926B-41980237055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52181" y="3151904"/>
            <a:ext cx="754836" cy="754836"/>
          </a:xfrm>
          <a:prstGeom prst="rect">
            <a:avLst/>
          </a:prstGeom>
        </p:spPr>
      </p:pic>
      <p:pic>
        <p:nvPicPr>
          <p:cNvPr id="24" name="Grafik 23" descr="Schatztruhe Silhouette">
            <a:extLst>
              <a:ext uri="{FF2B5EF4-FFF2-40B4-BE49-F238E27FC236}">
                <a16:creationId xmlns:a16="http://schemas.microsoft.com/office/drawing/2014/main" id="{B41DF33E-10C2-5593-9EAD-7BC7853EDFA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73342" y="4257417"/>
            <a:ext cx="691901" cy="691901"/>
          </a:xfrm>
          <a:prstGeom prst="rect">
            <a:avLst/>
          </a:prstGeom>
        </p:spPr>
      </p:pic>
      <p:pic>
        <p:nvPicPr>
          <p:cNvPr id="26" name="Grafik 25" descr="Bank Silhouette">
            <a:extLst>
              <a:ext uri="{FF2B5EF4-FFF2-40B4-BE49-F238E27FC236}">
                <a16:creationId xmlns:a16="http://schemas.microsoft.com/office/drawing/2014/main" id="{7B319188-292E-8897-B903-4376018D617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1935" y="5243344"/>
            <a:ext cx="691901" cy="691901"/>
          </a:xfrm>
          <a:prstGeom prst="rect">
            <a:avLst/>
          </a:prstGeom>
        </p:spPr>
      </p:pic>
    </p:spTree>
    <p:extLst>
      <p:ext uri="{BB962C8B-B14F-4D97-AF65-F5344CB8AC3E}">
        <p14:creationId xmlns:p14="http://schemas.microsoft.com/office/powerpoint/2010/main" val="3839634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platzhalter 11">
            <a:extLst>
              <a:ext uri="{FF2B5EF4-FFF2-40B4-BE49-F238E27FC236}">
                <a16:creationId xmlns:a16="http://schemas.microsoft.com/office/drawing/2014/main" id="{30373D64-E69F-6379-4381-0A3E8D5AC9D0}"/>
              </a:ext>
            </a:extLst>
          </p:cNvPr>
          <p:cNvSpPr>
            <a:spLocks noGrp="1"/>
          </p:cNvSpPr>
          <p:nvPr>
            <p:ph type="body" sz="quarter" idx="30"/>
          </p:nvPr>
        </p:nvSpPr>
        <p:spPr>
          <a:xfrm>
            <a:off x="854284" y="631390"/>
            <a:ext cx="10483431" cy="804265"/>
          </a:xfrm>
        </p:spPr>
        <p:txBody>
          <a:bodyPr/>
          <a:lstStyle/>
          <a:p>
            <a:r>
              <a:rPr lang="de-DE" dirty="0"/>
              <a:t>SCHAUEN WIR UNS DIE KOSTEN GENAUER AN</a:t>
            </a:r>
          </a:p>
        </p:txBody>
      </p:sp>
      <p:sp>
        <p:nvSpPr>
          <p:cNvPr id="13" name="Textplatzhalter 12">
            <a:extLst>
              <a:ext uri="{FF2B5EF4-FFF2-40B4-BE49-F238E27FC236}">
                <a16:creationId xmlns:a16="http://schemas.microsoft.com/office/drawing/2014/main" id="{6562BF2B-7398-5148-FBAD-08CDDBD7C389}"/>
              </a:ext>
            </a:extLst>
          </p:cNvPr>
          <p:cNvSpPr>
            <a:spLocks noGrp="1"/>
          </p:cNvSpPr>
          <p:nvPr>
            <p:ph type="body" sz="quarter" idx="48"/>
          </p:nvPr>
        </p:nvSpPr>
        <p:spPr>
          <a:xfrm>
            <a:off x="854284" y="1462924"/>
            <a:ext cx="10759649" cy="4812369"/>
          </a:xfrm>
        </p:spPr>
        <p:txBody>
          <a:bodyPr/>
          <a:lstStyle/>
          <a:p>
            <a:r>
              <a:rPr lang="de-DE" sz="2000" dirty="0">
                <a:solidFill>
                  <a:srgbClr val="1E494F"/>
                </a:solidFill>
              </a:rPr>
              <a:t>Bei den Kosten handelt es sich um eine </a:t>
            </a:r>
            <a:r>
              <a:rPr lang="de-DE" sz="2000" b="1" dirty="0">
                <a:solidFill>
                  <a:srgbClr val="915F9E"/>
                </a:solidFill>
              </a:rPr>
              <a:t>monetäre Bewertung, die folgende Aspekte widerspiegeln und belohnen sollte: </a:t>
            </a:r>
          </a:p>
          <a:p>
            <a:pPr marL="457200" indent="-457200">
              <a:buClr>
                <a:srgbClr val="E97924"/>
              </a:buClr>
              <a:buFont typeface="+mj-lt"/>
              <a:buAutoNum type="arabicPeriod"/>
            </a:pPr>
            <a:r>
              <a:rPr lang="de-DE" sz="1800" dirty="0"/>
              <a:t>Ihre harte Arbeit</a:t>
            </a:r>
          </a:p>
          <a:p>
            <a:pPr marL="457200" indent="-457200">
              <a:spcBef>
                <a:spcPts val="300"/>
              </a:spcBef>
              <a:buClr>
                <a:srgbClr val="E97924"/>
              </a:buClr>
              <a:buFont typeface="+mj-lt"/>
              <a:buAutoNum type="arabicPeriod"/>
            </a:pPr>
            <a:r>
              <a:rPr lang="de-DE" sz="1800" dirty="0"/>
              <a:t>die von Ihnen verwendeten Materialien und Ressourcen</a:t>
            </a:r>
          </a:p>
          <a:p>
            <a:pPr marL="457200" indent="-457200">
              <a:spcBef>
                <a:spcPts val="300"/>
              </a:spcBef>
              <a:buClr>
                <a:srgbClr val="E97924"/>
              </a:buClr>
              <a:buFont typeface="+mj-lt"/>
              <a:buAutoNum type="arabicPeriod"/>
            </a:pPr>
            <a:r>
              <a:rPr lang="de-DE" sz="1800" dirty="0"/>
              <a:t>die Zeit und die Hilfsmittel, die Sie verbrauchen</a:t>
            </a:r>
          </a:p>
          <a:p>
            <a:pPr marL="457200" indent="-457200">
              <a:spcBef>
                <a:spcPts val="300"/>
              </a:spcBef>
              <a:buClr>
                <a:srgbClr val="E97924"/>
              </a:buClr>
              <a:buFont typeface="+mj-lt"/>
              <a:buAutoNum type="arabicPeriod"/>
            </a:pPr>
            <a:r>
              <a:rPr lang="de-DE" sz="1800" dirty="0"/>
              <a:t>alle Risiken, die Sie eingehen, und der potenzielle Verdienst, auf den Sie verzichten, wenn Sie nicht woanders arbeiten.</a:t>
            </a:r>
          </a:p>
          <a:p>
            <a:pPr>
              <a:spcBef>
                <a:spcPts val="300"/>
              </a:spcBef>
              <a:buClr>
                <a:srgbClr val="E97924"/>
              </a:buClr>
            </a:pPr>
            <a:r>
              <a:rPr lang="de-DE" sz="1050" dirty="0">
                <a:solidFill>
                  <a:srgbClr val="1E494F"/>
                </a:solidFill>
              </a:rPr>
              <a:t> </a:t>
            </a:r>
            <a:endParaRPr lang="en-US" sz="1000" dirty="0">
              <a:solidFill>
                <a:srgbClr val="1E494F"/>
              </a:solidFill>
            </a:endParaRPr>
          </a:p>
          <a:p>
            <a:r>
              <a:rPr lang="en-US" sz="2000" b="1" dirty="0" err="1">
                <a:solidFill>
                  <a:srgbClr val="915F9E"/>
                </a:solidFill>
              </a:rPr>
              <a:t>Zweck</a:t>
            </a:r>
            <a:r>
              <a:rPr lang="en-US" sz="2000" b="1" dirty="0">
                <a:solidFill>
                  <a:srgbClr val="915F9E"/>
                </a:solidFill>
              </a:rPr>
              <a:t> der </a:t>
            </a:r>
            <a:r>
              <a:rPr lang="en-US" sz="2000" b="1" dirty="0" err="1">
                <a:solidFill>
                  <a:srgbClr val="915F9E"/>
                </a:solidFill>
              </a:rPr>
              <a:t>Kostenrechnung</a:t>
            </a:r>
            <a:endParaRPr lang="en-US" sz="2000" b="1" dirty="0">
              <a:solidFill>
                <a:srgbClr val="915F9E"/>
              </a:solidFill>
            </a:endParaRPr>
          </a:p>
          <a:p>
            <a:pPr marL="457200" indent="-457200">
              <a:buClr>
                <a:srgbClr val="E97924"/>
              </a:buClr>
              <a:buFont typeface="Arial" panose="020B0604020202020204" pitchFamily="34" charset="0"/>
              <a:buChar char="•"/>
            </a:pPr>
            <a:r>
              <a:rPr lang="de-DE" sz="1800" dirty="0"/>
              <a:t>Kosten kontrollieren</a:t>
            </a:r>
          </a:p>
          <a:p>
            <a:pPr marL="457200" indent="-457200">
              <a:buClr>
                <a:srgbClr val="E97924"/>
              </a:buClr>
              <a:buFont typeface="Arial" panose="020B0604020202020204" pitchFamily="34" charset="0"/>
              <a:buChar char="•"/>
            </a:pPr>
            <a:r>
              <a:rPr lang="de-DE" sz="1800" dirty="0"/>
              <a:t>Preis festlegen</a:t>
            </a:r>
          </a:p>
          <a:p>
            <a:pPr marL="457200" indent="-457200">
              <a:buClr>
                <a:srgbClr val="E97924"/>
              </a:buClr>
              <a:buFont typeface="Arial" panose="020B0604020202020204" pitchFamily="34" charset="0"/>
              <a:buChar char="•"/>
            </a:pPr>
            <a:r>
              <a:rPr lang="de-DE" sz="1800" dirty="0"/>
              <a:t>Ihre profitabelsten Verkäufe identifizieren</a:t>
            </a:r>
          </a:p>
          <a:p>
            <a:pPr marL="457200" indent="-457200">
              <a:buClr>
                <a:srgbClr val="E97924"/>
              </a:buClr>
              <a:buFont typeface="Arial" panose="020B0604020202020204" pitchFamily="34" charset="0"/>
              <a:buChar char="•"/>
            </a:pPr>
            <a:endParaRPr lang="en-US" sz="2000" b="1" dirty="0">
              <a:solidFill>
                <a:srgbClr val="1E494F"/>
              </a:solidFill>
            </a:endParaRPr>
          </a:p>
          <a:p>
            <a:r>
              <a:rPr lang="de-DE" sz="2000" b="1" dirty="0">
                <a:solidFill>
                  <a:srgbClr val="915F9E"/>
                </a:solidFill>
              </a:rPr>
              <a:t>Bei einem physischen Produkt umfassen die Kosten drei Dinge:</a:t>
            </a:r>
          </a:p>
          <a:p>
            <a:endParaRPr lang="de-DE" sz="2000" b="1" dirty="0">
              <a:solidFill>
                <a:srgbClr val="7654A2"/>
              </a:solidFill>
            </a:endParaRPr>
          </a:p>
          <a:p>
            <a:pPr marL="452438" indent="-452438">
              <a:buClr>
                <a:srgbClr val="E97924"/>
              </a:buClr>
              <a:buFont typeface="+mj-lt"/>
              <a:buAutoNum type="arabicPeriod"/>
              <a:tabLst>
                <a:tab pos="539750" algn="l"/>
              </a:tabLst>
            </a:pPr>
            <a:r>
              <a:rPr lang="de-DE" sz="1800" dirty="0"/>
              <a:t>Das Geld, das Sie für</a:t>
            </a:r>
            <a:r>
              <a:rPr lang="de-DE" sz="1800" dirty="0">
                <a:solidFill>
                  <a:srgbClr val="1E494F"/>
                </a:solidFill>
              </a:rPr>
              <a:t> </a:t>
            </a:r>
            <a:r>
              <a:rPr lang="de-DE" sz="1800" b="1" dirty="0">
                <a:solidFill>
                  <a:srgbClr val="E97924"/>
                </a:solidFill>
              </a:rPr>
              <a:t>Materialien</a:t>
            </a:r>
            <a:r>
              <a:rPr lang="de-DE" sz="1800" dirty="0"/>
              <a:t>, einschließlich Verpackung, ausgegeben haben.</a:t>
            </a:r>
          </a:p>
          <a:p>
            <a:pPr marL="457200" indent="-457200">
              <a:spcBef>
                <a:spcPts val="300"/>
              </a:spcBef>
              <a:buClr>
                <a:srgbClr val="E97924"/>
              </a:buClr>
              <a:buFont typeface="+mj-lt"/>
              <a:buAutoNum type="arabicPeriod"/>
              <a:tabLst>
                <a:tab pos="269875" algn="l"/>
              </a:tabLst>
            </a:pPr>
            <a:r>
              <a:rPr lang="de-DE" sz="1800" dirty="0"/>
              <a:t>Der Wert Ihrer Zeit für die Herstellung und den Verkauf des Artikels, die so genannte </a:t>
            </a:r>
            <a:r>
              <a:rPr lang="de-DE" sz="1800" b="1" dirty="0">
                <a:solidFill>
                  <a:srgbClr val="E97924"/>
                </a:solidFill>
              </a:rPr>
              <a:t>Arbeitszeit</a:t>
            </a:r>
            <a:r>
              <a:rPr lang="de-DE" sz="1800" dirty="0">
                <a:solidFill>
                  <a:srgbClr val="1E494F"/>
                </a:solidFill>
              </a:rPr>
              <a:t>.</a:t>
            </a:r>
          </a:p>
          <a:p>
            <a:pPr marL="457200" indent="-457200">
              <a:spcBef>
                <a:spcPts val="300"/>
              </a:spcBef>
              <a:buClr>
                <a:srgbClr val="E97924"/>
              </a:buClr>
              <a:buFont typeface="+mj-lt"/>
              <a:buAutoNum type="arabicPeriod"/>
            </a:pPr>
            <a:r>
              <a:rPr lang="de-DE" sz="1800" dirty="0"/>
              <a:t>Andere Geschäftskosten wie Miete, Transport und Marketingkosten - oder einfach gesagt: </a:t>
            </a:r>
            <a:r>
              <a:rPr lang="de-DE" sz="1800" b="1" dirty="0">
                <a:solidFill>
                  <a:srgbClr val="E97924"/>
                </a:solidFill>
              </a:rPr>
              <a:t>Gemeinkosten</a:t>
            </a:r>
            <a:endParaRPr lang="en-US" sz="2000" b="1" dirty="0">
              <a:solidFill>
                <a:srgbClr val="E97924"/>
              </a:solidFill>
            </a:endParaRPr>
          </a:p>
          <a:p>
            <a:pPr marL="457200" indent="-457200">
              <a:spcBef>
                <a:spcPts val="300"/>
              </a:spcBef>
              <a:buClr>
                <a:srgbClr val="E97924"/>
              </a:buClr>
              <a:buFont typeface="+mj-lt"/>
              <a:buAutoNum type="arabicPeriod"/>
            </a:pPr>
            <a:endParaRPr lang="en-US" sz="2000" dirty="0">
              <a:solidFill>
                <a:srgbClr val="1E494F"/>
              </a:solidFill>
            </a:endParaRPr>
          </a:p>
          <a:p>
            <a:pPr>
              <a:spcBef>
                <a:spcPts val="300"/>
              </a:spcBef>
              <a:buClr>
                <a:srgbClr val="E97924"/>
              </a:buClr>
              <a:tabLst>
                <a:tab pos="3224213" algn="l"/>
              </a:tabLst>
            </a:pPr>
            <a:r>
              <a:rPr lang="en-US" b="1" dirty="0">
                <a:solidFill>
                  <a:srgbClr val="E97924"/>
                </a:solidFill>
              </a:rPr>
              <a:t> MATERIALIEN</a:t>
            </a:r>
            <a:r>
              <a:rPr lang="en-US" b="1" dirty="0">
                <a:solidFill>
                  <a:srgbClr val="EC2179"/>
                </a:solidFill>
              </a:rPr>
              <a:t> </a:t>
            </a:r>
            <a:r>
              <a:rPr lang="en-US" b="1" dirty="0">
                <a:solidFill>
                  <a:srgbClr val="1EB3DD"/>
                </a:solidFill>
              </a:rPr>
              <a:t> </a:t>
            </a:r>
            <a:r>
              <a:rPr lang="en-US" b="1" dirty="0">
                <a:solidFill>
                  <a:srgbClr val="7ABB57"/>
                </a:solidFill>
              </a:rPr>
              <a:t>+ </a:t>
            </a:r>
            <a:r>
              <a:rPr lang="en-US" b="1" dirty="0">
                <a:solidFill>
                  <a:srgbClr val="1EB3DD"/>
                </a:solidFill>
              </a:rPr>
              <a:t> </a:t>
            </a:r>
            <a:r>
              <a:rPr lang="en-US" b="1" dirty="0">
                <a:solidFill>
                  <a:srgbClr val="E97924"/>
                </a:solidFill>
              </a:rPr>
              <a:t>ARBEIT</a:t>
            </a:r>
            <a:r>
              <a:rPr lang="en-US" b="1" dirty="0">
                <a:solidFill>
                  <a:srgbClr val="EC2179"/>
                </a:solidFill>
              </a:rPr>
              <a:t>  </a:t>
            </a:r>
            <a:r>
              <a:rPr lang="en-US" b="1" dirty="0">
                <a:solidFill>
                  <a:srgbClr val="7ABB57"/>
                </a:solidFill>
              </a:rPr>
              <a:t>+</a:t>
            </a:r>
            <a:r>
              <a:rPr lang="en-US" b="1" dirty="0">
                <a:solidFill>
                  <a:srgbClr val="1EB3DD"/>
                </a:solidFill>
              </a:rPr>
              <a:t>  </a:t>
            </a:r>
            <a:r>
              <a:rPr lang="en-US" b="1" dirty="0">
                <a:solidFill>
                  <a:srgbClr val="E97924"/>
                </a:solidFill>
              </a:rPr>
              <a:t>GEMEIN-	     KOSTEN</a:t>
            </a:r>
            <a:r>
              <a:rPr lang="en-US" b="1" dirty="0"/>
              <a:t> </a:t>
            </a:r>
          </a:p>
          <a:p>
            <a:pPr marL="457200" indent="-457200">
              <a:spcBef>
                <a:spcPts val="300"/>
              </a:spcBef>
              <a:buClr>
                <a:srgbClr val="E97924"/>
              </a:buClr>
              <a:buFont typeface="+mj-lt"/>
              <a:buAutoNum type="arabicPeriod"/>
            </a:pPr>
            <a:endParaRPr lang="en-US" sz="2000" dirty="0">
              <a:solidFill>
                <a:srgbClr val="1E494F"/>
              </a:solidFill>
            </a:endParaRPr>
          </a:p>
          <a:p>
            <a:pPr marL="342900" indent="-342900">
              <a:buClr>
                <a:srgbClr val="E97924"/>
              </a:buClr>
              <a:buFont typeface="Arial" charset="0"/>
              <a:buChar char="•"/>
            </a:pPr>
            <a:endParaRPr lang="en-US" sz="2000" dirty="0">
              <a:solidFill>
                <a:srgbClr val="1E494F"/>
              </a:solidFill>
            </a:endParaRPr>
          </a:p>
        </p:txBody>
      </p:sp>
    </p:spTree>
    <p:extLst>
      <p:ext uri="{BB962C8B-B14F-4D97-AF65-F5344CB8AC3E}">
        <p14:creationId xmlns:p14="http://schemas.microsoft.com/office/powerpoint/2010/main" val="147263168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0D08E74D-8824-1D45-92D0-C558923AA8CC}"/>
              </a:ext>
            </a:extLst>
          </p:cNvPr>
          <p:cNvSpPr>
            <a:spLocks noGrp="1"/>
          </p:cNvSpPr>
          <p:nvPr>
            <p:ph type="body" sz="quarter" idx="11"/>
          </p:nvPr>
        </p:nvSpPr>
        <p:spPr/>
        <p:txBody>
          <a:bodyPr/>
          <a:lstStyle/>
          <a:p>
            <a:r>
              <a:rPr lang="en-US" sz="2800" dirty="0">
                <a:solidFill>
                  <a:srgbClr val="915F9E"/>
                </a:solidFill>
              </a:rPr>
              <a:t>01</a:t>
            </a:r>
          </a:p>
        </p:txBody>
      </p:sp>
      <p:sp>
        <p:nvSpPr>
          <p:cNvPr id="18" name="Text Placeholder 17">
            <a:extLst>
              <a:ext uri="{FF2B5EF4-FFF2-40B4-BE49-F238E27FC236}">
                <a16:creationId xmlns:a16="http://schemas.microsoft.com/office/drawing/2014/main" id="{5BD3EE41-58A4-F347-B487-F6E6A4B2A74A}"/>
              </a:ext>
            </a:extLst>
          </p:cNvPr>
          <p:cNvSpPr>
            <a:spLocks noGrp="1"/>
          </p:cNvSpPr>
          <p:nvPr>
            <p:ph type="body" sz="quarter" idx="49"/>
          </p:nvPr>
        </p:nvSpPr>
        <p:spPr/>
        <p:txBody>
          <a:bodyPr/>
          <a:lstStyle/>
          <a:p>
            <a:r>
              <a:rPr lang="en-US" sz="2500" dirty="0">
                <a:solidFill>
                  <a:srgbClr val="0C2D45"/>
                </a:solidFill>
              </a:rPr>
              <a:t>Was </a:t>
            </a:r>
            <a:r>
              <a:rPr lang="en-US" sz="2500" dirty="0" err="1">
                <a:solidFill>
                  <a:srgbClr val="0C2D45"/>
                </a:solidFill>
              </a:rPr>
              <a:t>ist</a:t>
            </a:r>
            <a:r>
              <a:rPr lang="en-US" sz="2500" dirty="0">
                <a:solidFill>
                  <a:srgbClr val="0C2D45"/>
                </a:solidFill>
              </a:rPr>
              <a:t> </a:t>
            </a:r>
            <a:r>
              <a:rPr lang="en-US" sz="2500" dirty="0" err="1">
                <a:solidFill>
                  <a:srgbClr val="0C2D45"/>
                </a:solidFill>
              </a:rPr>
              <a:t>finanzielle</a:t>
            </a:r>
            <a:r>
              <a:rPr lang="en-US" sz="2500" dirty="0">
                <a:solidFill>
                  <a:srgbClr val="0C2D45"/>
                </a:solidFill>
              </a:rPr>
              <a:t> </a:t>
            </a:r>
            <a:r>
              <a:rPr lang="en-US" sz="2500" dirty="0" err="1">
                <a:solidFill>
                  <a:srgbClr val="0C2D45"/>
                </a:solidFill>
              </a:rPr>
              <a:t>Bildung</a:t>
            </a:r>
            <a:r>
              <a:rPr lang="en-US" sz="2500" dirty="0">
                <a:solidFill>
                  <a:srgbClr val="0C2D45"/>
                </a:solidFill>
              </a:rPr>
              <a:t>?</a:t>
            </a:r>
          </a:p>
        </p:txBody>
      </p:sp>
      <p:sp>
        <p:nvSpPr>
          <p:cNvPr id="10" name="Text Placeholder 9">
            <a:extLst>
              <a:ext uri="{FF2B5EF4-FFF2-40B4-BE49-F238E27FC236}">
                <a16:creationId xmlns:a16="http://schemas.microsoft.com/office/drawing/2014/main" id="{9FF91A7C-8453-734D-8C11-8B904D12FD0D}"/>
              </a:ext>
            </a:extLst>
          </p:cNvPr>
          <p:cNvSpPr>
            <a:spLocks noGrp="1"/>
          </p:cNvSpPr>
          <p:nvPr>
            <p:ph type="body" sz="quarter" idx="13"/>
          </p:nvPr>
        </p:nvSpPr>
        <p:spPr/>
        <p:txBody>
          <a:bodyPr/>
          <a:lstStyle/>
          <a:p>
            <a:r>
              <a:rPr lang="en-US" sz="2800" dirty="0">
                <a:solidFill>
                  <a:srgbClr val="915F9E"/>
                </a:solidFill>
              </a:rPr>
              <a:t>02</a:t>
            </a:r>
          </a:p>
        </p:txBody>
      </p:sp>
      <p:sp>
        <p:nvSpPr>
          <p:cNvPr id="11" name="Text Placeholder 10">
            <a:extLst>
              <a:ext uri="{FF2B5EF4-FFF2-40B4-BE49-F238E27FC236}">
                <a16:creationId xmlns:a16="http://schemas.microsoft.com/office/drawing/2014/main" id="{24ED337C-F64E-DA49-AD56-28A14BCEEFB2}"/>
              </a:ext>
            </a:extLst>
          </p:cNvPr>
          <p:cNvSpPr>
            <a:spLocks noGrp="1"/>
          </p:cNvSpPr>
          <p:nvPr>
            <p:ph type="body" sz="quarter" idx="14"/>
          </p:nvPr>
        </p:nvSpPr>
        <p:spPr/>
        <p:txBody>
          <a:bodyPr/>
          <a:lstStyle/>
          <a:p>
            <a:r>
              <a:rPr lang="en-US" sz="2500" dirty="0" err="1">
                <a:solidFill>
                  <a:srgbClr val="0C2D45"/>
                </a:solidFill>
              </a:rPr>
              <a:t>Persönliche</a:t>
            </a:r>
            <a:r>
              <a:rPr lang="en-US" sz="2500" dirty="0">
                <a:solidFill>
                  <a:srgbClr val="0C2D45"/>
                </a:solidFill>
              </a:rPr>
              <a:t> </a:t>
            </a:r>
            <a:r>
              <a:rPr lang="en-US" sz="2500" dirty="0" err="1">
                <a:solidFill>
                  <a:srgbClr val="0C2D45"/>
                </a:solidFill>
              </a:rPr>
              <a:t>Finanzen</a:t>
            </a:r>
            <a:r>
              <a:rPr lang="en-US" sz="2500" dirty="0">
                <a:solidFill>
                  <a:srgbClr val="0C2D45"/>
                </a:solidFill>
              </a:rPr>
              <a:t> </a:t>
            </a:r>
            <a:r>
              <a:rPr lang="en-US" sz="2500" dirty="0" err="1">
                <a:solidFill>
                  <a:srgbClr val="0C2D45"/>
                </a:solidFill>
              </a:rPr>
              <a:t>verwalten</a:t>
            </a:r>
            <a:endParaRPr lang="en-US" sz="2500" dirty="0">
              <a:solidFill>
                <a:srgbClr val="0C2D45"/>
              </a:solidFill>
            </a:endParaRPr>
          </a:p>
        </p:txBody>
      </p:sp>
      <p:sp>
        <p:nvSpPr>
          <p:cNvPr id="12" name="Text Placeholder 11">
            <a:extLst>
              <a:ext uri="{FF2B5EF4-FFF2-40B4-BE49-F238E27FC236}">
                <a16:creationId xmlns:a16="http://schemas.microsoft.com/office/drawing/2014/main" id="{BF5B6173-46F8-114D-AC3C-D521B40B69DA}"/>
              </a:ext>
            </a:extLst>
          </p:cNvPr>
          <p:cNvSpPr>
            <a:spLocks noGrp="1"/>
          </p:cNvSpPr>
          <p:nvPr>
            <p:ph type="body" sz="quarter" idx="15"/>
          </p:nvPr>
        </p:nvSpPr>
        <p:spPr>
          <a:xfrm>
            <a:off x="2679029" y="3622323"/>
            <a:ext cx="1045074" cy="801987"/>
          </a:xfrm>
        </p:spPr>
        <p:txBody>
          <a:bodyPr/>
          <a:lstStyle/>
          <a:p>
            <a:r>
              <a:rPr lang="en-US" sz="2800" dirty="0">
                <a:solidFill>
                  <a:srgbClr val="915F9E"/>
                </a:solidFill>
              </a:rPr>
              <a:t>03</a:t>
            </a:r>
          </a:p>
        </p:txBody>
      </p:sp>
      <p:sp>
        <p:nvSpPr>
          <p:cNvPr id="14" name="Text Placeholder 13">
            <a:extLst>
              <a:ext uri="{FF2B5EF4-FFF2-40B4-BE49-F238E27FC236}">
                <a16:creationId xmlns:a16="http://schemas.microsoft.com/office/drawing/2014/main" id="{67C331F7-5757-6641-9BBF-CD38714CB570}"/>
              </a:ext>
            </a:extLst>
          </p:cNvPr>
          <p:cNvSpPr>
            <a:spLocks noGrp="1"/>
          </p:cNvSpPr>
          <p:nvPr>
            <p:ph type="body" sz="quarter" idx="19"/>
          </p:nvPr>
        </p:nvSpPr>
        <p:spPr>
          <a:xfrm>
            <a:off x="3812738" y="3853331"/>
            <a:ext cx="7150438" cy="242707"/>
          </a:xfrm>
        </p:spPr>
        <p:txBody>
          <a:bodyPr/>
          <a:lstStyle/>
          <a:p>
            <a:r>
              <a:rPr lang="de-DE" sz="2500" dirty="0">
                <a:solidFill>
                  <a:srgbClr val="0C2D45"/>
                </a:solidFill>
              </a:rPr>
              <a:t>Kenntnisse über lokale Finanzen, Steuern, Banken und Vorschriften</a:t>
            </a:r>
            <a:endParaRPr lang="en-US" sz="2500" dirty="0">
              <a:solidFill>
                <a:srgbClr val="0C2D45"/>
              </a:solidFill>
            </a:endParaRPr>
          </a:p>
        </p:txBody>
      </p:sp>
      <p:sp>
        <p:nvSpPr>
          <p:cNvPr id="13" name="Text Placeholder 12">
            <a:extLst>
              <a:ext uri="{FF2B5EF4-FFF2-40B4-BE49-F238E27FC236}">
                <a16:creationId xmlns:a16="http://schemas.microsoft.com/office/drawing/2014/main" id="{52310EBE-4E3C-B445-BD97-7B2640FD7918}"/>
              </a:ext>
            </a:extLst>
          </p:cNvPr>
          <p:cNvSpPr>
            <a:spLocks noGrp="1"/>
          </p:cNvSpPr>
          <p:nvPr>
            <p:ph type="body" sz="quarter" idx="17"/>
          </p:nvPr>
        </p:nvSpPr>
        <p:spPr>
          <a:xfrm>
            <a:off x="2694576" y="4542244"/>
            <a:ext cx="1045074" cy="801987"/>
          </a:xfrm>
        </p:spPr>
        <p:txBody>
          <a:bodyPr/>
          <a:lstStyle/>
          <a:p>
            <a:r>
              <a:rPr lang="en-US" sz="2800" dirty="0">
                <a:solidFill>
                  <a:srgbClr val="915F9E"/>
                </a:solidFill>
              </a:rPr>
              <a:t>04</a:t>
            </a:r>
          </a:p>
        </p:txBody>
      </p:sp>
      <p:sp>
        <p:nvSpPr>
          <p:cNvPr id="15" name="Text Placeholder 14">
            <a:extLst>
              <a:ext uri="{FF2B5EF4-FFF2-40B4-BE49-F238E27FC236}">
                <a16:creationId xmlns:a16="http://schemas.microsoft.com/office/drawing/2014/main" id="{A3B016CE-DAB6-9640-B44D-A78DE1197BA2}"/>
              </a:ext>
            </a:extLst>
          </p:cNvPr>
          <p:cNvSpPr>
            <a:spLocks noGrp="1"/>
          </p:cNvSpPr>
          <p:nvPr>
            <p:ph type="body" sz="quarter" idx="20"/>
          </p:nvPr>
        </p:nvSpPr>
        <p:spPr>
          <a:xfrm>
            <a:off x="3812737" y="4914070"/>
            <a:ext cx="7342943" cy="262279"/>
          </a:xfrm>
        </p:spPr>
        <p:txBody>
          <a:bodyPr/>
          <a:lstStyle/>
          <a:p>
            <a:r>
              <a:rPr lang="de-DE" sz="2500" dirty="0">
                <a:solidFill>
                  <a:srgbClr val="0C2D45"/>
                </a:solidFill>
              </a:rPr>
              <a:t>Suche nach Finanzierungsmöglichkeiten und Unterstützung bei der Finanzberatung</a:t>
            </a:r>
            <a:endParaRPr lang="en-US" sz="2500" dirty="0">
              <a:solidFill>
                <a:srgbClr val="0C2D45"/>
              </a:solidFill>
            </a:endParaRPr>
          </a:p>
        </p:txBody>
      </p:sp>
      <p:sp>
        <p:nvSpPr>
          <p:cNvPr id="23" name="Text Placeholder 22">
            <a:extLst>
              <a:ext uri="{FF2B5EF4-FFF2-40B4-BE49-F238E27FC236}">
                <a16:creationId xmlns:a16="http://schemas.microsoft.com/office/drawing/2014/main" id="{2A918B5F-90D1-504A-8107-BD0E2D1B59B1}"/>
              </a:ext>
            </a:extLst>
          </p:cNvPr>
          <p:cNvSpPr>
            <a:spLocks noGrp="1"/>
          </p:cNvSpPr>
          <p:nvPr>
            <p:ph type="body" sz="quarter" idx="61"/>
          </p:nvPr>
        </p:nvSpPr>
        <p:spPr>
          <a:xfrm>
            <a:off x="2694576" y="846766"/>
            <a:ext cx="3692066" cy="532331"/>
          </a:xfrm>
        </p:spPr>
        <p:txBody>
          <a:bodyPr/>
          <a:lstStyle/>
          <a:p>
            <a:r>
              <a:rPr lang="en-US" dirty="0" err="1">
                <a:solidFill>
                  <a:srgbClr val="915F9E"/>
                </a:solidFill>
              </a:rPr>
              <a:t>Inhalt</a:t>
            </a:r>
            <a:endParaRPr lang="en-US" dirty="0">
              <a:solidFill>
                <a:srgbClr val="915F9E"/>
              </a:solidFill>
            </a:endParaRPr>
          </a:p>
        </p:txBody>
      </p:sp>
      <p:sp>
        <p:nvSpPr>
          <p:cNvPr id="2" name="Slide Number Placeholder 2">
            <a:extLst>
              <a:ext uri="{FF2B5EF4-FFF2-40B4-BE49-F238E27FC236}">
                <a16:creationId xmlns:a16="http://schemas.microsoft.com/office/drawing/2014/main" id="{C72DD1BA-8BB3-FA93-2FF2-226664E56F8C}"/>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2</a:t>
            </a:fld>
            <a:endParaRPr lang="en-US" sz="800" dirty="0">
              <a:latin typeface="Calibri" panose="020F0502020204030204" pitchFamily="34" charset="0"/>
              <a:cs typeface="Calibri" panose="020F0502020204030204" pitchFamily="34" charset="0"/>
            </a:endParaRPr>
          </a:p>
        </p:txBody>
      </p:sp>
      <p:sp>
        <p:nvSpPr>
          <p:cNvPr id="3" name="Textfeld 2">
            <a:extLst>
              <a:ext uri="{FF2B5EF4-FFF2-40B4-BE49-F238E27FC236}">
                <a16:creationId xmlns:a16="http://schemas.microsoft.com/office/drawing/2014/main" id="{17276647-8C72-71DF-76E3-9AD70D7FA5DB}"/>
              </a:ext>
            </a:extLst>
          </p:cNvPr>
          <p:cNvSpPr txBox="1"/>
          <p:nvPr/>
        </p:nvSpPr>
        <p:spPr>
          <a:xfrm>
            <a:off x="777082" y="5424813"/>
            <a:ext cx="4845906" cy="677108"/>
          </a:xfrm>
          <a:prstGeom prst="rect">
            <a:avLst/>
          </a:prstGeom>
          <a:noFill/>
        </p:spPr>
        <p:txBody>
          <a:bodyPr wrap="square" rtlCol="0">
            <a:spAutoFit/>
          </a:bodyPr>
          <a:lstStyle/>
          <a:p>
            <a:r>
              <a:rPr lang="de-DE" sz="1000" i="1" dirty="0">
                <a:latin typeface="Calibri" panose="020F0502020204030204" pitchFamily="34" charset="0"/>
                <a:ea typeface="Calibri" panose="020F0502020204030204" pitchFamily="34" charset="0"/>
                <a:cs typeface="Calibri" panose="020F0502020204030204" pitchFamily="34" charset="0"/>
              </a:rPr>
              <a:t>Hinweis: Aus Gründen der besseren Lesbarkeit wird in diesem Dokument das generische Maskulinum verwendet. Sämtliche Personenbezeichnungen gelten gleichermaßen für alle Geschlechter.</a:t>
            </a:r>
          </a:p>
          <a:p>
            <a:endParaRPr lang="de-DE" sz="800" i="1"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1068653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platzhalter 11">
            <a:extLst>
              <a:ext uri="{FF2B5EF4-FFF2-40B4-BE49-F238E27FC236}">
                <a16:creationId xmlns:a16="http://schemas.microsoft.com/office/drawing/2014/main" id="{30373D64-E69F-6379-4381-0A3E8D5AC9D0}"/>
              </a:ext>
            </a:extLst>
          </p:cNvPr>
          <p:cNvSpPr>
            <a:spLocks noGrp="1"/>
          </p:cNvSpPr>
          <p:nvPr>
            <p:ph type="body" sz="quarter" idx="30"/>
          </p:nvPr>
        </p:nvSpPr>
        <p:spPr/>
        <p:txBody>
          <a:bodyPr/>
          <a:lstStyle/>
          <a:p>
            <a:r>
              <a:rPr lang="de-DE" dirty="0"/>
              <a:t>SCHAUEN WIR UNS DIE KOSTEN GENAUER AN</a:t>
            </a:r>
          </a:p>
        </p:txBody>
      </p:sp>
      <p:sp>
        <p:nvSpPr>
          <p:cNvPr id="13" name="Textplatzhalter 12">
            <a:extLst>
              <a:ext uri="{FF2B5EF4-FFF2-40B4-BE49-F238E27FC236}">
                <a16:creationId xmlns:a16="http://schemas.microsoft.com/office/drawing/2014/main" id="{6562BF2B-7398-5148-FBAD-08CDDBD7C389}"/>
              </a:ext>
            </a:extLst>
          </p:cNvPr>
          <p:cNvSpPr>
            <a:spLocks noGrp="1"/>
          </p:cNvSpPr>
          <p:nvPr>
            <p:ph type="body" sz="quarter" idx="48"/>
          </p:nvPr>
        </p:nvSpPr>
        <p:spPr>
          <a:xfrm>
            <a:off x="1380285" y="1864553"/>
            <a:ext cx="10077651" cy="4439577"/>
          </a:xfrm>
        </p:spPr>
        <p:txBody>
          <a:bodyPr/>
          <a:lstStyle/>
          <a:p>
            <a:r>
              <a:rPr lang="de-DE" sz="2800" b="1" dirty="0">
                <a:solidFill>
                  <a:srgbClr val="7654A2"/>
                </a:solidFill>
              </a:rPr>
              <a:t>Es gibt zwei Arten von Kosten:</a:t>
            </a:r>
          </a:p>
          <a:p>
            <a:endParaRPr lang="en-US" sz="2000" b="0" i="0" dirty="0">
              <a:solidFill>
                <a:srgbClr val="374151"/>
              </a:solidFill>
              <a:effectLst/>
            </a:endParaRPr>
          </a:p>
          <a:p>
            <a:pPr algn="l"/>
            <a:r>
              <a:rPr lang="en-US" b="1" i="0" dirty="0" err="1">
                <a:solidFill>
                  <a:srgbClr val="7ABB57"/>
                </a:solidFill>
                <a:effectLst/>
              </a:rPr>
              <a:t>Fixkosten</a:t>
            </a:r>
            <a:r>
              <a:rPr lang="en-US" b="1" i="0" dirty="0">
                <a:solidFill>
                  <a:srgbClr val="7ABB57"/>
                </a:solidFill>
                <a:effectLst/>
              </a:rPr>
              <a:t>: </a:t>
            </a:r>
            <a:r>
              <a:rPr lang="de-DE" sz="2000" b="0" i="0" dirty="0">
                <a:solidFill>
                  <a:srgbClr val="374151"/>
                </a:solidFill>
                <a:effectLst/>
              </a:rPr>
              <a:t>Diese bleiben gleich, egal wie viele Kuchen Sie backen. Beispiele sind Miete und Ausrüstungskredite.</a:t>
            </a:r>
          </a:p>
          <a:p>
            <a:pPr algn="l"/>
            <a:endParaRPr lang="en-US" sz="2000" b="0" i="0" dirty="0">
              <a:solidFill>
                <a:srgbClr val="374151"/>
              </a:solidFill>
              <a:effectLst/>
            </a:endParaRPr>
          </a:p>
          <a:p>
            <a:pPr algn="l"/>
            <a:r>
              <a:rPr lang="en-US" b="1" dirty="0">
                <a:solidFill>
                  <a:srgbClr val="7ABB57"/>
                </a:solidFill>
              </a:rPr>
              <a:t>Variable </a:t>
            </a:r>
            <a:r>
              <a:rPr lang="en-US" b="1" dirty="0" err="1">
                <a:solidFill>
                  <a:srgbClr val="7ABB57"/>
                </a:solidFill>
              </a:rPr>
              <a:t>Kosten</a:t>
            </a:r>
            <a:r>
              <a:rPr lang="en-US" b="1" dirty="0">
                <a:solidFill>
                  <a:srgbClr val="7ABB57"/>
                </a:solidFill>
              </a:rPr>
              <a:t>: </a:t>
            </a:r>
            <a:r>
              <a:rPr lang="de-DE" sz="2000" b="0" i="0" dirty="0">
                <a:solidFill>
                  <a:srgbClr val="374151"/>
                </a:solidFill>
                <a:effectLst/>
              </a:rPr>
              <a:t>Diese ändern sich je nachdem, wie viel Sie produzieren. Sie sind mit Ihrem Aktivitätsniveau verbunden. Beispiele sind Zutaten, Verpackung und Betriebsmittel. Wenn Sie also mehr Gebäck backen, steigen diese Kosten an. Wenn Sie z. B. 500 Stück backen, könnten Ihre variablen Kosten 800 € betragen.</a:t>
            </a:r>
            <a:endParaRPr lang="en-US" sz="2000" b="0" i="0" dirty="0">
              <a:solidFill>
                <a:srgbClr val="374151"/>
              </a:solidFill>
              <a:effectLst/>
            </a:endParaRPr>
          </a:p>
          <a:p>
            <a:pPr algn="l"/>
            <a:endParaRPr lang="en-US" sz="2000" b="0" i="0" dirty="0">
              <a:solidFill>
                <a:srgbClr val="374151"/>
              </a:solidFill>
              <a:effectLst/>
            </a:endParaRPr>
          </a:p>
          <a:p>
            <a:pPr algn="l"/>
            <a:r>
              <a:rPr lang="de-DE" sz="2000" b="0" i="0" dirty="0">
                <a:solidFill>
                  <a:srgbClr val="374151"/>
                </a:solidFill>
                <a:effectLst/>
              </a:rPr>
              <a:t>Was die Fixkosten angeht: Wenn Ihre Miete 1000 € pro Monat beträgt, bleibt sie gleich, egal ob Sie 100 oder 1000 Kuchen backen - macht doch Sinn, oder? Erinnert Sie das an ein Thema, das wir schon einmal hatten? Richtig, es hat den gleichen Ansatz wie die Budgetbuchung! Kommen wir nun zur Preisgestaltung.</a:t>
            </a:r>
            <a:endParaRPr lang="en-US" sz="2400" dirty="0">
              <a:solidFill>
                <a:srgbClr val="1E494F"/>
              </a:solidFill>
            </a:endParaRPr>
          </a:p>
        </p:txBody>
      </p:sp>
      <p:pic>
        <p:nvPicPr>
          <p:cNvPr id="3" name="Grafik 2" descr="Sperren Silhouette">
            <a:extLst>
              <a:ext uri="{FF2B5EF4-FFF2-40B4-BE49-F238E27FC236}">
                <a16:creationId xmlns:a16="http://schemas.microsoft.com/office/drawing/2014/main" id="{7CC4CDC0-F55C-0A8B-B6CE-9B4C6A82A17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12444" y="2481942"/>
            <a:ext cx="914400" cy="914400"/>
          </a:xfrm>
          <a:prstGeom prst="rect">
            <a:avLst/>
          </a:prstGeom>
        </p:spPr>
      </p:pic>
      <p:pic>
        <p:nvPicPr>
          <p:cNvPr id="5" name="Grafik 4" descr="Entsperren Silhouette">
            <a:extLst>
              <a:ext uri="{FF2B5EF4-FFF2-40B4-BE49-F238E27FC236}">
                <a16:creationId xmlns:a16="http://schemas.microsoft.com/office/drawing/2014/main" id="{F8EA22CB-14E7-2C0F-7BB6-8CD9F6603CA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12444" y="3643620"/>
            <a:ext cx="914400" cy="914400"/>
          </a:xfrm>
          <a:prstGeom prst="rect">
            <a:avLst/>
          </a:prstGeom>
        </p:spPr>
      </p:pic>
      <p:pic>
        <p:nvPicPr>
          <p:cNvPr id="9" name="Grafik 8" descr="Glühbirne und Zahnrad Silhouette">
            <a:extLst>
              <a:ext uri="{FF2B5EF4-FFF2-40B4-BE49-F238E27FC236}">
                <a16:creationId xmlns:a16="http://schemas.microsoft.com/office/drawing/2014/main" id="{AAE8D3F3-AAD8-240F-5FFA-A8B81393D21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12444" y="5158929"/>
            <a:ext cx="914400" cy="914400"/>
          </a:xfrm>
          <a:prstGeom prst="rect">
            <a:avLst/>
          </a:prstGeom>
        </p:spPr>
      </p:pic>
    </p:spTree>
    <p:extLst>
      <p:ext uri="{BB962C8B-B14F-4D97-AF65-F5344CB8AC3E}">
        <p14:creationId xmlns:p14="http://schemas.microsoft.com/office/powerpoint/2010/main" val="142119595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8B9CEB8-8930-3928-D111-DCBBC76EC36A}"/>
              </a:ext>
            </a:extLst>
          </p:cNvPr>
          <p:cNvSpPr>
            <a:spLocks noGrp="1"/>
          </p:cNvSpPr>
          <p:nvPr>
            <p:ph type="body" sz="quarter" idx="30"/>
          </p:nvPr>
        </p:nvSpPr>
        <p:spPr/>
        <p:txBody>
          <a:bodyPr/>
          <a:lstStyle/>
          <a:p>
            <a:r>
              <a:rPr lang="de-DE" dirty="0"/>
              <a:t>DER PREIS STIMMT - 3 STRATEGIEN FÜR DIE PREISGESTALTUNG</a:t>
            </a:r>
          </a:p>
        </p:txBody>
      </p:sp>
      <p:sp>
        <p:nvSpPr>
          <p:cNvPr id="6" name="Textplatzhalter 5">
            <a:extLst>
              <a:ext uri="{FF2B5EF4-FFF2-40B4-BE49-F238E27FC236}">
                <a16:creationId xmlns:a16="http://schemas.microsoft.com/office/drawing/2014/main" id="{6B07ED40-B730-5427-A8E2-43F0BBDA75E6}"/>
              </a:ext>
            </a:extLst>
          </p:cNvPr>
          <p:cNvSpPr>
            <a:spLocks noGrp="1"/>
          </p:cNvSpPr>
          <p:nvPr>
            <p:ph type="body" sz="quarter" idx="48"/>
          </p:nvPr>
        </p:nvSpPr>
        <p:spPr>
          <a:xfrm>
            <a:off x="6349485" y="2275667"/>
            <a:ext cx="5068640" cy="2538354"/>
          </a:xfrm>
        </p:spPr>
        <p:txBody>
          <a:bodyPr/>
          <a:lstStyle/>
          <a:p>
            <a:r>
              <a:rPr lang="de-DE" dirty="0"/>
              <a:t>Die Festlegung des richtigen Preises für Ihr Produkt oder Ihre Dienstleistung ist eine wirklich wichtige Entscheidung. Es geht darum, einen Preis zu finden, der nicht nur für Ihre Kunden stimmt, sondern auch Ihr Unternehmen aufblühen lässt. Sehen Sie sich dieses Video an, um mehr über Preis-strategien zu erfahren!</a:t>
            </a:r>
            <a:endParaRPr lang="en-US" dirty="0"/>
          </a:p>
        </p:txBody>
      </p:sp>
      <p:pic>
        <p:nvPicPr>
          <p:cNvPr id="8" name="Bildplatzhalter 7" descr="Ein Bild, das Text, Screenshot, Person, Cartoon enthält.&#10;&#10;Automatisch generierte Beschreibung">
            <a:hlinkClick r:id="rId2"/>
            <a:extLst>
              <a:ext uri="{FF2B5EF4-FFF2-40B4-BE49-F238E27FC236}">
                <a16:creationId xmlns:a16="http://schemas.microsoft.com/office/drawing/2014/main" id="{84703216-CC6B-D841-CE75-07D6F306A128}"/>
              </a:ext>
            </a:extLst>
          </p:cNvPr>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l="6949" r="6949"/>
          <a:stretch>
            <a:fillRect/>
          </a:stretch>
        </p:blipFill>
        <p:spPr/>
      </p:pic>
      <p:pic>
        <p:nvPicPr>
          <p:cNvPr id="7" name="Graphic 143" descr="Mouse with solid fill">
            <a:extLst>
              <a:ext uri="{FF2B5EF4-FFF2-40B4-BE49-F238E27FC236}">
                <a16:creationId xmlns:a16="http://schemas.microsoft.com/office/drawing/2014/main" id="{9383DA9E-365D-45C1-B188-9A092DCEC6F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3824729">
            <a:off x="4202632" y="2818073"/>
            <a:ext cx="859768" cy="914400"/>
          </a:xfrm>
          <a:prstGeom prst="rect">
            <a:avLst/>
          </a:prstGeom>
        </p:spPr>
      </p:pic>
    </p:spTree>
    <p:extLst>
      <p:ext uri="{BB962C8B-B14F-4D97-AF65-F5344CB8AC3E}">
        <p14:creationId xmlns:p14="http://schemas.microsoft.com/office/powerpoint/2010/main" val="489422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EF50689-86E3-5D2B-F5F5-82083292F1A3}"/>
              </a:ext>
            </a:extLst>
          </p:cNvPr>
          <p:cNvSpPr>
            <a:spLocks noGrp="1"/>
          </p:cNvSpPr>
          <p:nvPr>
            <p:ph type="body" sz="quarter" idx="30"/>
          </p:nvPr>
        </p:nvSpPr>
        <p:spPr>
          <a:xfrm>
            <a:off x="854282" y="641901"/>
            <a:ext cx="10483431" cy="804265"/>
          </a:xfrm>
        </p:spPr>
        <p:txBody>
          <a:bodyPr/>
          <a:lstStyle/>
          <a:p>
            <a:r>
              <a:rPr lang="de-DE" dirty="0"/>
              <a:t>4 ASPEKTE, DIE BEI DER PREISGESTALTUNG ZU BERÜCKSICHTIGEN SIND</a:t>
            </a:r>
          </a:p>
        </p:txBody>
      </p:sp>
      <p:sp>
        <p:nvSpPr>
          <p:cNvPr id="3" name="Textplatzhalter 2">
            <a:extLst>
              <a:ext uri="{FF2B5EF4-FFF2-40B4-BE49-F238E27FC236}">
                <a16:creationId xmlns:a16="http://schemas.microsoft.com/office/drawing/2014/main" id="{8FC482C7-271F-E28C-25BC-A02E900041D5}"/>
              </a:ext>
            </a:extLst>
          </p:cNvPr>
          <p:cNvSpPr>
            <a:spLocks noGrp="1"/>
          </p:cNvSpPr>
          <p:nvPr>
            <p:ph type="body" sz="quarter" idx="48"/>
          </p:nvPr>
        </p:nvSpPr>
        <p:spPr/>
        <p:txBody>
          <a:bodyPr/>
          <a:lstStyle/>
          <a:p>
            <a:pPr marL="457200" indent="-457200">
              <a:buFont typeface="+mj-lt"/>
              <a:buAutoNum type="arabicPeriod"/>
            </a:pPr>
            <a:r>
              <a:rPr lang="de-DE" b="1" dirty="0">
                <a:solidFill>
                  <a:srgbClr val="E97924"/>
                </a:solidFill>
              </a:rPr>
              <a:t>Die Zeit im Auge behalten</a:t>
            </a:r>
            <a:br>
              <a:rPr lang="en-US" sz="2000" b="1" dirty="0">
                <a:solidFill>
                  <a:srgbClr val="E97924"/>
                </a:solidFill>
              </a:rPr>
            </a:br>
            <a:r>
              <a:rPr lang="de-DE" sz="2000" dirty="0">
                <a:solidFill>
                  <a:srgbClr val="1E494F"/>
                </a:solidFill>
              </a:rPr>
              <a:t>Führen Sie über mehrere Wochen oder Monate hinweg Buch darüber, wie lange es dauert, Ihre wichtigsten Dienstleistungen zu erbringen. So können Sie herausfinden, wie lange es im Durchschnitt dauert. Mit der Zeit werden Sie immer effizienter und geschickter in Ihrer Arbeit. Es ist wichtig zu wissen, wie viel Zeit Sie für jede Aufgabe aufwenden, um sicherzustellen, dass Sie Ihre Arbeit richtig einschätzen. Ihr Stundensatz ist ein wichtiges Instrument für genaue Kostenschätzungen.</a:t>
            </a:r>
          </a:p>
          <a:p>
            <a:pPr marL="457200" indent="-457200">
              <a:buFont typeface="+mj-lt"/>
              <a:buAutoNum type="arabicPeriod"/>
            </a:pPr>
            <a:endParaRPr lang="en-US" sz="2000" b="1" dirty="0">
              <a:solidFill>
                <a:srgbClr val="1E494F"/>
              </a:solidFill>
            </a:endParaRPr>
          </a:p>
          <a:p>
            <a:pPr marL="457200" indent="-457200">
              <a:buFont typeface="+mj-lt"/>
              <a:buAutoNum type="arabicPeriod"/>
            </a:pPr>
            <a:r>
              <a:rPr lang="de-DE" b="1" dirty="0">
                <a:solidFill>
                  <a:srgbClr val="E97924"/>
                </a:solidFill>
              </a:rPr>
              <a:t>Kennen Sie die Budgets Ihrer Kunden und die Preise Ihrer Mitbewerber</a:t>
            </a:r>
            <a:br>
              <a:rPr lang="en-US" sz="2000" dirty="0">
                <a:solidFill>
                  <a:srgbClr val="1E494F"/>
                </a:solidFill>
              </a:rPr>
            </a:br>
            <a:r>
              <a:rPr lang="de-DE" sz="2000" dirty="0">
                <a:solidFill>
                  <a:srgbClr val="1E494F"/>
                </a:solidFill>
              </a:rPr>
              <a:t>Es ist gut, eine Vorstellung davon zu haben, was Ihre Kunden bereit sind, auszugeben, und was andere in Ihrem Bereich verlangen. So können Sie faire Preise festlegen.</a:t>
            </a:r>
            <a:endParaRPr lang="en-US" sz="2000" dirty="0">
              <a:solidFill>
                <a:srgbClr val="1E494F"/>
              </a:solidFill>
            </a:endParaRPr>
          </a:p>
        </p:txBody>
      </p:sp>
    </p:spTree>
    <p:extLst>
      <p:ext uri="{BB962C8B-B14F-4D97-AF65-F5344CB8AC3E}">
        <p14:creationId xmlns:p14="http://schemas.microsoft.com/office/powerpoint/2010/main" val="262707876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EF50689-86E3-5D2B-F5F5-82083292F1A3}"/>
              </a:ext>
            </a:extLst>
          </p:cNvPr>
          <p:cNvSpPr>
            <a:spLocks noGrp="1"/>
          </p:cNvSpPr>
          <p:nvPr>
            <p:ph type="body" sz="quarter" idx="30"/>
          </p:nvPr>
        </p:nvSpPr>
        <p:spPr>
          <a:xfrm>
            <a:off x="854282" y="715473"/>
            <a:ext cx="10483431" cy="804265"/>
          </a:xfrm>
        </p:spPr>
        <p:txBody>
          <a:bodyPr/>
          <a:lstStyle/>
          <a:p>
            <a:r>
              <a:rPr lang="de-DE" dirty="0"/>
              <a:t>4 ASPEKTE, DIE BEI DER PREISGESTALTUNG ZU BERÜCKSICHTIGEN SIND</a:t>
            </a:r>
          </a:p>
        </p:txBody>
      </p:sp>
      <p:sp>
        <p:nvSpPr>
          <p:cNvPr id="3" name="Textplatzhalter 2">
            <a:extLst>
              <a:ext uri="{FF2B5EF4-FFF2-40B4-BE49-F238E27FC236}">
                <a16:creationId xmlns:a16="http://schemas.microsoft.com/office/drawing/2014/main" id="{8FC482C7-271F-E28C-25BC-A02E900041D5}"/>
              </a:ext>
            </a:extLst>
          </p:cNvPr>
          <p:cNvSpPr>
            <a:spLocks noGrp="1"/>
          </p:cNvSpPr>
          <p:nvPr>
            <p:ph type="body" sz="quarter" idx="48"/>
          </p:nvPr>
        </p:nvSpPr>
        <p:spPr/>
        <p:txBody>
          <a:bodyPr/>
          <a:lstStyle/>
          <a:p>
            <a:pPr marL="457200" indent="-457200">
              <a:buFont typeface="+mj-lt"/>
              <a:buAutoNum type="arabicPeriod" startAt="3"/>
            </a:pPr>
            <a:r>
              <a:rPr lang="de-DE" b="1" dirty="0">
                <a:solidFill>
                  <a:srgbClr val="E97924"/>
                </a:solidFill>
              </a:rPr>
              <a:t>Kümmern Sie sich um Ihr eigenes Einkommen</a:t>
            </a:r>
            <a:br>
              <a:rPr lang="en-US" b="1" dirty="0">
                <a:solidFill>
                  <a:srgbClr val="E97924"/>
                </a:solidFill>
              </a:rPr>
            </a:br>
            <a:r>
              <a:rPr lang="de-DE" sz="2000" dirty="0">
                <a:solidFill>
                  <a:srgbClr val="1E494F"/>
                </a:solidFill>
              </a:rPr>
              <a:t>Ein eigenes Unternehmen zu führen, gibt Ihnen viel Kraft, aber es ist wichtig, dass Sie Ihre privaten und geschäftlichen Finanzen voneinander trennen. Planen Sie eine regelmäßige Zahlung ein, auch wenn es nicht immer der gleiche Betrag ist. Kalkulieren Sie feste Arbeitskosten ein, auch wenn Sie mit einem Basissatz beginnen. In der Anfangsphase bietet es sich an, sich selbst einen Teil des Gewinns zu zahlen, den Sie jeden Monat erzielen, wie eine Art Provision.</a:t>
            </a:r>
          </a:p>
          <a:p>
            <a:pPr marL="457200" indent="-457200">
              <a:buFont typeface="+mj-lt"/>
              <a:buAutoNum type="arabicPeriod" startAt="3"/>
            </a:pPr>
            <a:endParaRPr lang="en-US" sz="2000" b="1" dirty="0">
              <a:solidFill>
                <a:srgbClr val="1E494F"/>
              </a:solidFill>
            </a:endParaRPr>
          </a:p>
          <a:p>
            <a:pPr marL="457200" indent="-457200">
              <a:buFont typeface="+mj-lt"/>
              <a:buAutoNum type="arabicPeriod" startAt="3"/>
            </a:pPr>
            <a:r>
              <a:rPr lang="de-DE" b="1" dirty="0">
                <a:solidFill>
                  <a:srgbClr val="E97924"/>
                </a:solidFill>
              </a:rPr>
              <a:t>Führen Sie detaillierte finanzielle Aufzeichnungen</a:t>
            </a:r>
            <a:br>
              <a:rPr lang="en-US" sz="2000" dirty="0">
                <a:solidFill>
                  <a:srgbClr val="1E494F"/>
                </a:solidFill>
              </a:rPr>
            </a:br>
            <a:r>
              <a:rPr lang="de-DE" sz="2000" dirty="0">
                <a:solidFill>
                  <a:srgbClr val="1E494F"/>
                </a:solidFill>
              </a:rPr>
              <a:t>Führen Sie genaue Aufzeichnungen über die täglichen Ein- und Ausgänge. So behalten Sie die Kontrolle über Ihr Unternehmen und stellen sicher, dass Sie alle Ihre Ausgaben decken.</a:t>
            </a:r>
            <a:endParaRPr lang="en-US" sz="2000" dirty="0">
              <a:solidFill>
                <a:srgbClr val="1E494F"/>
              </a:solidFill>
            </a:endParaRPr>
          </a:p>
          <a:p>
            <a:pPr marL="457200" indent="-457200">
              <a:buFont typeface="+mj-lt"/>
              <a:buAutoNum type="arabicPeriod"/>
            </a:pPr>
            <a:endParaRPr lang="en-US" sz="2000" dirty="0">
              <a:solidFill>
                <a:srgbClr val="1E494F"/>
              </a:solidFill>
            </a:endParaRPr>
          </a:p>
        </p:txBody>
      </p:sp>
    </p:spTree>
    <p:extLst>
      <p:ext uri="{BB962C8B-B14F-4D97-AF65-F5344CB8AC3E}">
        <p14:creationId xmlns:p14="http://schemas.microsoft.com/office/powerpoint/2010/main" val="75219702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03</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ABSCHNITT</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a:xfrm>
            <a:off x="362059" y="4110228"/>
            <a:ext cx="5957687" cy="972741"/>
          </a:xfrm>
        </p:spPr>
        <p:txBody>
          <a:bodyPr/>
          <a:lstStyle/>
          <a:p>
            <a:r>
              <a:rPr lang="de-DE" dirty="0"/>
              <a:t>Finanzielle Kompetenz: Kenntnisse über lokale Finanzen, Steuern und Banken und Vorschriften </a:t>
            </a:r>
            <a:endParaRPr lang="en-US" dirty="0"/>
          </a:p>
        </p:txBody>
      </p:sp>
      <p:pic>
        <p:nvPicPr>
          <p:cNvPr id="10" name="Picture Placeholder 9">
            <a:extLst>
              <a:ext uri="{FF2B5EF4-FFF2-40B4-BE49-F238E27FC236}">
                <a16:creationId xmlns:a16="http://schemas.microsoft.com/office/drawing/2014/main" id="{8DC6B1F0-8DF9-4589-9286-817E3372A3A2}"/>
              </a:ext>
            </a:extLst>
          </p:cNvPr>
          <p:cNvPicPr>
            <a:picLocks noGrp="1" noChangeAspect="1"/>
          </p:cNvPicPr>
          <p:nvPr>
            <p:ph type="pic" sz="quarter" idx="21"/>
          </p:nvPr>
        </p:nvPicPr>
        <p:blipFill>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1707" r="21707"/>
          <a:stretch>
            <a:fillRect/>
          </a:stretch>
        </p:blipFill>
        <p:spPr/>
      </p:pic>
      <p:grpSp>
        <p:nvGrpSpPr>
          <p:cNvPr id="2" name="Group 1">
            <a:extLst>
              <a:ext uri="{FF2B5EF4-FFF2-40B4-BE49-F238E27FC236}">
                <a16:creationId xmlns:a16="http://schemas.microsoft.com/office/drawing/2014/main" id="{333E7FD8-AD33-DDE0-F1B1-685C85AF7A8B}"/>
              </a:ext>
            </a:extLst>
          </p:cNvPr>
          <p:cNvGrpSpPr/>
          <p:nvPr/>
        </p:nvGrpSpPr>
        <p:grpSpPr>
          <a:xfrm>
            <a:off x="-205469" y="3429000"/>
            <a:ext cx="2946331" cy="3019795"/>
            <a:chOff x="3177766" y="6791136"/>
            <a:chExt cx="1361636" cy="1395587"/>
          </a:xfrm>
          <a:solidFill>
            <a:schemeClr val="bg1">
              <a:alpha val="29000"/>
            </a:schemeClr>
          </a:solidFill>
        </p:grpSpPr>
        <p:sp>
          <p:nvSpPr>
            <p:cNvPr id="3" name="Freeform 2">
              <a:extLst>
                <a:ext uri="{FF2B5EF4-FFF2-40B4-BE49-F238E27FC236}">
                  <a16:creationId xmlns:a16="http://schemas.microsoft.com/office/drawing/2014/main" id="{201AF72D-4E9A-16A6-3840-9696F5B548A6}"/>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4" name="Freeform 3">
              <a:extLst>
                <a:ext uri="{FF2B5EF4-FFF2-40B4-BE49-F238E27FC236}">
                  <a16:creationId xmlns:a16="http://schemas.microsoft.com/office/drawing/2014/main" id="{F5815DA5-4075-F1B6-EF37-766FC117F7CB}"/>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8DCAB245-6DEF-9D21-EC3C-5E63778CF5E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31257830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E4CFF7A-206F-DB54-8A1E-6EB7A6ADA7D9}"/>
              </a:ext>
            </a:extLst>
          </p:cNvPr>
          <p:cNvSpPr>
            <a:spLocks noGrp="1"/>
          </p:cNvSpPr>
          <p:nvPr>
            <p:ph type="body" sz="quarter" idx="30"/>
          </p:nvPr>
        </p:nvSpPr>
        <p:spPr>
          <a:xfrm>
            <a:off x="770305" y="418444"/>
            <a:ext cx="10843734" cy="804265"/>
          </a:xfrm>
        </p:spPr>
        <p:txBody>
          <a:bodyPr/>
          <a:lstStyle/>
          <a:p>
            <a:r>
              <a:rPr lang="de-DE" dirty="0"/>
              <a:t>WAS MAN FÜR DIE GRÜNDUNG EINES UNTERNEHMENS WISSEN SOLLTE</a:t>
            </a:r>
          </a:p>
        </p:txBody>
      </p:sp>
      <p:sp>
        <p:nvSpPr>
          <p:cNvPr id="6" name="Textplatzhalter 5">
            <a:extLst>
              <a:ext uri="{FF2B5EF4-FFF2-40B4-BE49-F238E27FC236}">
                <a16:creationId xmlns:a16="http://schemas.microsoft.com/office/drawing/2014/main" id="{D2006E9D-4367-4338-F44C-6B635C9BB233}"/>
              </a:ext>
            </a:extLst>
          </p:cNvPr>
          <p:cNvSpPr>
            <a:spLocks noGrp="1"/>
          </p:cNvSpPr>
          <p:nvPr>
            <p:ph type="body" sz="quarter" idx="48"/>
          </p:nvPr>
        </p:nvSpPr>
        <p:spPr>
          <a:xfrm>
            <a:off x="854283" y="2242679"/>
            <a:ext cx="10286684" cy="4166554"/>
          </a:xfrm>
        </p:spPr>
        <p:txBody>
          <a:bodyPr/>
          <a:lstStyle/>
          <a:p>
            <a:pPr marL="285750" indent="-285750">
              <a:buClr>
                <a:srgbClr val="7ABB57"/>
              </a:buClr>
              <a:buFont typeface="Wingdings" panose="05000000000000000000" pitchFamily="2" charset="2"/>
              <a:buChar char="ü"/>
            </a:pPr>
            <a:r>
              <a:rPr lang="de-DE" sz="1800" dirty="0"/>
              <a:t>Beginnen Sie damit, sich mit den Besonderheiten der </a:t>
            </a:r>
            <a:r>
              <a:rPr lang="de-DE" sz="1800" b="1" dirty="0"/>
              <a:t>örtlichen Vorschriften für Ihre Geschäftstätigkeit </a:t>
            </a:r>
            <a:r>
              <a:rPr lang="de-DE" sz="1800" dirty="0"/>
              <a:t>zu befassen. Dazu gehören Registrierungsverfahren, Branchenvorschriften und Compliance-Anforderungen. Wenden Sie sich an die örtliche </a:t>
            </a:r>
            <a:r>
              <a:rPr lang="de-DE" sz="1800" b="1" dirty="0"/>
              <a:t>Handelskammer</a:t>
            </a:r>
            <a:r>
              <a:rPr lang="de-DE" sz="1800" dirty="0"/>
              <a:t> oder an </a:t>
            </a:r>
            <a:r>
              <a:rPr lang="de-DE" sz="1800" b="1" dirty="0"/>
              <a:t>Wirtschaftsverbände</a:t>
            </a:r>
            <a:r>
              <a:rPr lang="de-DE" sz="1800" dirty="0"/>
              <a:t> - sie bieten wertvolle Orientierungshilfen und Ressourcen und veranstalten häufig </a:t>
            </a:r>
            <a:r>
              <a:rPr lang="de-DE" sz="1800" b="1" dirty="0"/>
              <a:t>kostenlose Webinare und Workshops</a:t>
            </a:r>
            <a:r>
              <a:rPr lang="de-DE" sz="1800" dirty="0"/>
              <a:t>.</a:t>
            </a:r>
          </a:p>
          <a:p>
            <a:pPr>
              <a:buClr>
                <a:srgbClr val="7ABB57"/>
              </a:buClr>
            </a:pPr>
            <a:r>
              <a:rPr lang="de-DE" sz="1000" dirty="0"/>
              <a:t> </a:t>
            </a:r>
          </a:p>
          <a:p>
            <a:pPr marL="285750" indent="-285750">
              <a:buClr>
                <a:srgbClr val="7ABB57"/>
              </a:buClr>
              <a:buFont typeface="Wingdings" panose="05000000000000000000" pitchFamily="2" charset="2"/>
              <a:buChar char="ü"/>
            </a:pPr>
            <a:r>
              <a:rPr lang="de-DE" sz="1800" dirty="0"/>
              <a:t>Entschlüsseln Sie die Welt der </a:t>
            </a:r>
            <a:r>
              <a:rPr lang="de-DE" sz="1800" b="1" dirty="0"/>
              <a:t>lokalen Steuern</a:t>
            </a:r>
            <a:r>
              <a:rPr lang="de-DE" sz="1800" dirty="0"/>
              <a:t>, von der Körperschaftssteuer bis zur Mehrwertsteuer und darüber hinaus. Behalten Sie den Überblick über Abgabefristen, Abzüge und potenzielle </a:t>
            </a:r>
            <a:r>
              <a:rPr lang="de-DE" sz="1800" b="1" dirty="0"/>
              <a:t>Steueranreize</a:t>
            </a:r>
            <a:r>
              <a:rPr lang="de-DE" sz="1800" dirty="0"/>
              <a:t>, die in den </a:t>
            </a:r>
            <a:r>
              <a:rPr lang="de-DE" sz="1800" b="1" dirty="0"/>
              <a:t>verschiedenen EU-Ländern unterschiedlich </a:t>
            </a:r>
            <a:r>
              <a:rPr lang="de-DE" sz="1800" dirty="0"/>
              <a:t>sind. Ziehen Sie die Zusammenarbeit mit einem </a:t>
            </a:r>
            <a:r>
              <a:rPr lang="de-DE" sz="1800" b="1" dirty="0"/>
              <a:t>Buchhalter</a:t>
            </a:r>
            <a:r>
              <a:rPr lang="de-DE" sz="1800" dirty="0"/>
              <a:t> oder </a:t>
            </a:r>
            <a:r>
              <a:rPr lang="de-DE" sz="1800" b="1" dirty="0"/>
              <a:t>Steuerberater</a:t>
            </a:r>
            <a:r>
              <a:rPr lang="de-DE" sz="1800" dirty="0"/>
              <a:t> in Betracht, der mit den Steuergesetzen des Landes vertraut ist, um einen stressfreien Prozess und potenzielle Steuereinsparungen zu ermöglichen.</a:t>
            </a:r>
          </a:p>
          <a:p>
            <a:pPr>
              <a:buClr>
                <a:srgbClr val="7ABB57"/>
              </a:buClr>
            </a:pPr>
            <a:r>
              <a:rPr lang="de-DE" sz="1000" dirty="0"/>
              <a:t> </a:t>
            </a:r>
          </a:p>
          <a:p>
            <a:pPr marL="285750" indent="-285750">
              <a:buClr>
                <a:srgbClr val="7ABB57"/>
              </a:buClr>
              <a:buFont typeface="Wingdings" panose="05000000000000000000" pitchFamily="2" charset="2"/>
              <a:buChar char="ü"/>
            </a:pPr>
            <a:r>
              <a:rPr lang="de-DE" sz="1800" dirty="0"/>
              <a:t>Stellen Sie sicher, dass Ihre </a:t>
            </a:r>
            <a:r>
              <a:rPr lang="de-DE" sz="1800" b="1" dirty="0"/>
              <a:t>Finanzpraktiken solide sind </a:t>
            </a:r>
            <a:r>
              <a:rPr lang="de-DE" sz="1800" dirty="0"/>
              <a:t>und eine ordnungsgemäße </a:t>
            </a:r>
            <a:r>
              <a:rPr lang="de-DE" sz="1800" b="1" dirty="0"/>
              <a:t>Buchführung</a:t>
            </a:r>
            <a:r>
              <a:rPr lang="de-DE" sz="1800" dirty="0"/>
              <a:t> und </a:t>
            </a:r>
            <a:r>
              <a:rPr lang="de-DE" sz="1800" b="1" dirty="0"/>
              <a:t>Rechnungslegung</a:t>
            </a:r>
            <a:r>
              <a:rPr lang="de-DE" sz="1800" dirty="0"/>
              <a:t> umfassen. Machen Sie sich mit den lokalen Rechnungslegungsvorschriften vertraut und führen Sie genaue und transparente Finanzunterlagen. </a:t>
            </a:r>
            <a:r>
              <a:rPr lang="de-DE" sz="1800" b="1" dirty="0"/>
              <a:t>Buchhalter</a:t>
            </a:r>
            <a:r>
              <a:rPr lang="de-DE" sz="1800" dirty="0"/>
              <a:t> und </a:t>
            </a:r>
            <a:r>
              <a:rPr lang="de-DE" sz="1800" b="1" dirty="0"/>
              <a:t>Buchhaltungssoftware</a:t>
            </a:r>
            <a:r>
              <a:rPr lang="de-DE" sz="1800" dirty="0"/>
              <a:t> können dabei wichtige Verbündete sein. Beachten Sie auch die </a:t>
            </a:r>
            <a:r>
              <a:rPr lang="de-DE" sz="1800" b="1" dirty="0"/>
              <a:t>kostenlosen Schulungen</a:t>
            </a:r>
            <a:r>
              <a:rPr lang="de-DE" sz="1800" dirty="0"/>
              <a:t>, die von den örtlichen </a:t>
            </a:r>
            <a:r>
              <a:rPr lang="de-DE" sz="1800" b="1" dirty="0"/>
              <a:t>Handelskammern</a:t>
            </a:r>
            <a:r>
              <a:rPr lang="de-DE" sz="1800" dirty="0"/>
              <a:t> angeboten werden.</a:t>
            </a:r>
          </a:p>
          <a:p>
            <a:pPr>
              <a:buClr>
                <a:srgbClr val="7ABB57"/>
              </a:buClr>
            </a:pPr>
            <a:endParaRPr lang="de-DE" sz="1800" dirty="0"/>
          </a:p>
        </p:txBody>
      </p:sp>
      <p:sp>
        <p:nvSpPr>
          <p:cNvPr id="2" name="Textfeld 1">
            <a:extLst>
              <a:ext uri="{FF2B5EF4-FFF2-40B4-BE49-F238E27FC236}">
                <a16:creationId xmlns:a16="http://schemas.microsoft.com/office/drawing/2014/main" id="{5B94AEF0-E39E-2EAE-B822-5E4015551C3A}"/>
              </a:ext>
            </a:extLst>
          </p:cNvPr>
          <p:cNvSpPr txBox="1"/>
          <p:nvPr/>
        </p:nvSpPr>
        <p:spPr>
          <a:xfrm>
            <a:off x="770305" y="1489740"/>
            <a:ext cx="10286684" cy="584775"/>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Um Ihr Unternehmen auf Erfolgskurs zu bringen, sollten Sie sich zunächst mit den örtlichen Vorschriften vertraut machen. Hier finden Sie einen Leitfaden, der Ihnen einen umfassenden Überblick gibt:</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5573689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E4CFF7A-206F-DB54-8A1E-6EB7A6ADA7D9}"/>
              </a:ext>
            </a:extLst>
          </p:cNvPr>
          <p:cNvSpPr>
            <a:spLocks noGrp="1"/>
          </p:cNvSpPr>
          <p:nvPr>
            <p:ph type="body" sz="quarter" idx="30"/>
          </p:nvPr>
        </p:nvSpPr>
        <p:spPr>
          <a:xfrm>
            <a:off x="854280" y="400165"/>
            <a:ext cx="10483431" cy="804265"/>
          </a:xfrm>
        </p:spPr>
        <p:txBody>
          <a:bodyPr/>
          <a:lstStyle/>
          <a:p>
            <a:r>
              <a:rPr lang="de-DE" dirty="0"/>
              <a:t>WAS MAN FÜR DIE GRÜNDUNG EINES UNTERNEHMENS WISSEN SOLLTE</a:t>
            </a:r>
          </a:p>
        </p:txBody>
      </p:sp>
      <p:sp>
        <p:nvSpPr>
          <p:cNvPr id="6" name="Textplatzhalter 5">
            <a:extLst>
              <a:ext uri="{FF2B5EF4-FFF2-40B4-BE49-F238E27FC236}">
                <a16:creationId xmlns:a16="http://schemas.microsoft.com/office/drawing/2014/main" id="{D2006E9D-4367-4338-F44C-6B635C9BB233}"/>
              </a:ext>
            </a:extLst>
          </p:cNvPr>
          <p:cNvSpPr>
            <a:spLocks noGrp="1"/>
          </p:cNvSpPr>
          <p:nvPr>
            <p:ph type="body" sz="quarter" idx="48"/>
          </p:nvPr>
        </p:nvSpPr>
        <p:spPr>
          <a:xfrm>
            <a:off x="854282" y="1465165"/>
            <a:ext cx="10381277" cy="4439577"/>
          </a:xfrm>
        </p:spPr>
        <p:txBody>
          <a:bodyPr/>
          <a:lstStyle/>
          <a:p>
            <a:endParaRPr lang="en-US" sz="1800" dirty="0"/>
          </a:p>
          <a:p>
            <a:pPr marL="285750" indent="-285750">
              <a:buClr>
                <a:srgbClr val="7ABB57"/>
              </a:buClr>
              <a:buFont typeface="Wingdings" panose="05000000000000000000" pitchFamily="2" charset="2"/>
              <a:buChar char="ü"/>
            </a:pPr>
            <a:r>
              <a:rPr lang="de-DE" sz="1800" dirty="0"/>
              <a:t>Die Wahl einer </a:t>
            </a:r>
            <a:r>
              <a:rPr lang="de-DE" sz="1800" b="1" dirty="0"/>
              <a:t>lokalen Bank </a:t>
            </a:r>
            <a:r>
              <a:rPr lang="de-DE" sz="1800" dirty="0"/>
              <a:t>ist mehr als nur eine Transaktion - sie ist eine </a:t>
            </a:r>
            <a:r>
              <a:rPr lang="de-DE" sz="1800" b="1" dirty="0"/>
              <a:t>Partnerschaft</a:t>
            </a:r>
            <a:r>
              <a:rPr lang="de-DE" sz="1800" dirty="0"/>
              <a:t>. Informieren Sie sich über das Angebot der Bank, von Geschäftskonten bis hin zu Darlehen und Kreditrahmen. Denken Sie daran, dass die erste Bank, die Sie aufsuchen, </a:t>
            </a:r>
            <a:r>
              <a:rPr lang="de-DE" sz="1800" b="1" dirty="0"/>
              <a:t>nicht unbedingt die perfekte ist</a:t>
            </a:r>
            <a:r>
              <a:rPr lang="de-DE" sz="1800" dirty="0"/>
              <a:t>. Vertiefen Sie Ihre Kenntnisse in </a:t>
            </a:r>
            <a:r>
              <a:rPr lang="de-DE" sz="1800" dirty="0">
                <a:hlinkClick r:id="rId2" action="ppaction://hlinksldjump"/>
              </a:rPr>
              <a:t>Lerneinheit 4 </a:t>
            </a:r>
            <a:r>
              <a:rPr lang="de-DE" sz="1800" dirty="0"/>
              <a:t>- Unterstützung bei der Finanzberatung und Finanzierungssuche.</a:t>
            </a:r>
          </a:p>
          <a:p>
            <a:pPr>
              <a:buClr>
                <a:srgbClr val="7ABB57"/>
              </a:buClr>
            </a:pPr>
            <a:r>
              <a:rPr lang="de-DE" sz="1000" dirty="0"/>
              <a:t>  </a:t>
            </a:r>
          </a:p>
          <a:p>
            <a:pPr marL="285750" indent="-285750">
              <a:buClr>
                <a:srgbClr val="7ABB57"/>
              </a:buClr>
              <a:buFont typeface="Wingdings" panose="05000000000000000000" pitchFamily="2" charset="2"/>
              <a:buChar char="ü"/>
            </a:pPr>
            <a:r>
              <a:rPr lang="de-DE" sz="1800" b="1" dirty="0"/>
              <a:t>Knüpfen</a:t>
            </a:r>
            <a:r>
              <a:rPr lang="de-DE" sz="1800" dirty="0"/>
              <a:t> Sie </a:t>
            </a:r>
            <a:r>
              <a:rPr lang="de-DE" sz="1800" b="1" dirty="0"/>
              <a:t>Kontakte</a:t>
            </a:r>
            <a:r>
              <a:rPr lang="de-DE" sz="1800" dirty="0"/>
              <a:t> in der </a:t>
            </a:r>
            <a:r>
              <a:rPr lang="de-DE" sz="1800" b="1" dirty="0"/>
              <a:t>lokalen Geschäftswelt</a:t>
            </a:r>
            <a:r>
              <a:rPr lang="de-DE" sz="1800" dirty="0"/>
              <a:t>, um Ihre Position zu verbessern. Treten Sie </a:t>
            </a:r>
            <a:r>
              <a:rPr lang="de-DE" sz="1800" b="1" dirty="0"/>
              <a:t>Unternehmensverbänden</a:t>
            </a:r>
            <a:r>
              <a:rPr lang="de-DE" sz="1800" dirty="0"/>
              <a:t> bei, nehmen Sie an </a:t>
            </a:r>
            <a:r>
              <a:rPr lang="de-DE" sz="1800" b="1" dirty="0"/>
              <a:t>Netzwerkveranstaltungen</a:t>
            </a:r>
            <a:r>
              <a:rPr lang="de-DE" sz="1800" dirty="0"/>
              <a:t> teil, und besuchen Sie </a:t>
            </a:r>
            <a:r>
              <a:rPr lang="de-DE" sz="1800" b="1" dirty="0"/>
              <a:t>Branchenforen</a:t>
            </a:r>
            <a:r>
              <a:rPr lang="de-DE" sz="1800" dirty="0"/>
              <a:t>. Dabei geht es nicht nur darum, Bekanntschaften zu schließen, sondern auch darum, </a:t>
            </a:r>
            <a:r>
              <a:rPr lang="de-DE" sz="1800" b="1" dirty="0"/>
              <a:t>Erkenntnisse</a:t>
            </a:r>
            <a:r>
              <a:rPr lang="de-DE" sz="1800" dirty="0"/>
              <a:t> zu gewinnen, Herausforderungen zu teilen und </a:t>
            </a:r>
            <a:r>
              <a:rPr lang="de-DE" sz="1800" b="1" dirty="0"/>
              <a:t>potenzielle</a:t>
            </a:r>
            <a:r>
              <a:rPr lang="de-DE" sz="1800" dirty="0"/>
              <a:t> </a:t>
            </a:r>
            <a:r>
              <a:rPr lang="de-DE" sz="1800" b="1" dirty="0"/>
              <a:t>Geschäftspartner</a:t>
            </a:r>
            <a:r>
              <a:rPr lang="de-DE" sz="1800" dirty="0"/>
              <a:t> zu finden. Soziale Medien, insbesondere LinkedIn, sind nicht nur zum Scrollen da, sondern auch ein leistungsfähiges Instrument zur Entdeckung von Veranstaltungen und zum Networking. Probieren Sie es aus, indem Sie unserer </a:t>
            </a:r>
            <a:r>
              <a:rPr lang="de-DE" sz="1800" dirty="0">
                <a:hlinkClick r:id="rId3"/>
              </a:rPr>
              <a:t>LinkedIn-Gruppe</a:t>
            </a:r>
            <a:r>
              <a:rPr lang="de-DE" sz="1800" dirty="0"/>
              <a:t> beitreten.</a:t>
            </a:r>
          </a:p>
          <a:p>
            <a:pPr>
              <a:buClr>
                <a:srgbClr val="7ABB57"/>
              </a:buClr>
            </a:pPr>
            <a:r>
              <a:rPr lang="de-DE" sz="1000" dirty="0"/>
              <a:t>  </a:t>
            </a:r>
          </a:p>
          <a:p>
            <a:pPr marL="285750" indent="-285750">
              <a:buClr>
                <a:srgbClr val="7ABB57"/>
              </a:buClr>
              <a:buFont typeface="Wingdings" panose="05000000000000000000" pitchFamily="2" charset="2"/>
              <a:buChar char="ü"/>
            </a:pPr>
            <a:r>
              <a:rPr lang="de-DE" sz="1800" dirty="0"/>
              <a:t>Sorgen Sie für die </a:t>
            </a:r>
            <a:r>
              <a:rPr lang="de-DE" sz="1800" b="1" dirty="0"/>
              <a:t>Einhaltung der nationalen Arbeitsgesetze</a:t>
            </a:r>
            <a:r>
              <a:rPr lang="de-DE" sz="1800" dirty="0"/>
              <a:t>, </a:t>
            </a:r>
            <a:r>
              <a:rPr lang="de-DE" sz="1800" b="1" dirty="0"/>
              <a:t>Beschäftigungsvorschriften</a:t>
            </a:r>
            <a:r>
              <a:rPr lang="de-DE" sz="1800" dirty="0"/>
              <a:t> und </a:t>
            </a:r>
            <a:r>
              <a:rPr lang="de-DE" sz="1800" b="1" dirty="0"/>
              <a:t>Arbeitsplatzstandards</a:t>
            </a:r>
            <a:r>
              <a:rPr lang="de-DE" sz="1800" dirty="0"/>
              <a:t>. Bringen Sie Ihre Einstellungspraktiken, Arbeitsverträge und Arbeitsbedingungen mit den lokalen gesetzlichen Anforderungen in Einklang. Nutzen Sie die </a:t>
            </a:r>
            <a:r>
              <a:rPr lang="de-DE" sz="1800" b="1" dirty="0"/>
              <a:t>kostenlose Rechtsberatung </a:t>
            </a:r>
            <a:r>
              <a:rPr lang="de-DE" sz="1800" dirty="0"/>
              <a:t>der Gemeinden oder lassen Sie sich von </a:t>
            </a:r>
            <a:r>
              <a:rPr lang="de-DE" sz="1800" b="1" dirty="0"/>
              <a:t>lokalen Unternehmensberatungsstellen</a:t>
            </a:r>
            <a:r>
              <a:rPr lang="de-DE" sz="1800" dirty="0"/>
              <a:t>, Ihrem Steuerberater und Branchenkollegen beraten. </a:t>
            </a:r>
          </a:p>
          <a:p>
            <a:pPr marL="285750" indent="-285750">
              <a:buClr>
                <a:srgbClr val="7ABB57"/>
              </a:buClr>
              <a:buFont typeface="Wingdings" panose="05000000000000000000" pitchFamily="2" charset="2"/>
              <a:buChar char="ü"/>
            </a:pPr>
            <a:endParaRPr lang="de-DE" sz="1800" dirty="0"/>
          </a:p>
          <a:p>
            <a:pPr>
              <a:buClr>
                <a:srgbClr val="7ABB57"/>
              </a:buClr>
            </a:pPr>
            <a:br>
              <a:rPr lang="en-US" sz="1800" dirty="0"/>
            </a:br>
            <a:endParaRPr lang="en-US" sz="1800" i="1" dirty="0">
              <a:solidFill>
                <a:srgbClr val="E97924"/>
              </a:solidFill>
            </a:endParaRPr>
          </a:p>
        </p:txBody>
      </p:sp>
    </p:spTree>
    <p:extLst>
      <p:ext uri="{BB962C8B-B14F-4D97-AF65-F5344CB8AC3E}">
        <p14:creationId xmlns:p14="http://schemas.microsoft.com/office/powerpoint/2010/main" val="401925136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Geschäftsplan - Finanzteil: DEUTSCHLAND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pic>
        <p:nvPicPr>
          <p:cNvPr id="142" name="Online Media 141" title="Business plan – Financial section - Tutorial 6">
            <a:hlinkClick r:id="" action="ppaction://media"/>
            <a:extLst>
              <a:ext uri="{FF2B5EF4-FFF2-40B4-BE49-F238E27FC236}">
                <a16:creationId xmlns:a16="http://schemas.microsoft.com/office/drawing/2014/main" id="{E469FBAF-BAB5-745C-DC46-CD07D45CFF6C}"/>
              </a:ext>
            </a:extLst>
          </p:cNvPr>
          <p:cNvPicPr>
            <a:picLocks noRot="1" noChangeAspect="1"/>
          </p:cNvPicPr>
          <p:nvPr>
            <a:videoFile r:link="rId1"/>
          </p:nvPr>
        </p:nvPicPr>
        <p:blipFill>
          <a:blip r:embed="rId3"/>
          <a:stretch>
            <a:fillRect/>
          </a:stretch>
        </p:blipFill>
        <p:spPr>
          <a:xfrm>
            <a:off x="1462025" y="1921141"/>
            <a:ext cx="8114268" cy="4580977"/>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pic>
        <p:nvPicPr>
          <p:cNvPr id="144" name="Graphic 143" descr="Mouse with solid fill">
            <a:extLst>
              <a:ext uri="{FF2B5EF4-FFF2-40B4-BE49-F238E27FC236}">
                <a16:creationId xmlns:a16="http://schemas.microsoft.com/office/drawing/2014/main" id="{EEC1511E-2BBC-1BFF-ADB7-23861C3410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3824729">
            <a:off x="1085488" y="2608662"/>
            <a:ext cx="914400" cy="914400"/>
          </a:xfrm>
          <a:prstGeom prst="rect">
            <a:avLst/>
          </a:prstGeom>
        </p:spPr>
      </p:pic>
    </p:spTree>
    <p:extLst>
      <p:ext uri="{BB962C8B-B14F-4D97-AF65-F5344CB8AC3E}">
        <p14:creationId xmlns:p14="http://schemas.microsoft.com/office/powerpoint/2010/main" val="371814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4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42"/>
                </p:tgtEl>
              </p:cMediaNode>
            </p:video>
            <p:seq concurrent="1" nextAc="seek">
              <p:cTn id="8" restart="whenNotActive" fill="hold" evtFilter="cancelBubble" nodeType="interactiveSeq">
                <p:stCondLst>
                  <p:cond evt="onClick" delay="0">
                    <p:tgtEl>
                      <p:spTgt spid="14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42"/>
                                        </p:tgtEl>
                                      </p:cBhvr>
                                    </p:cmd>
                                  </p:childTnLst>
                                </p:cTn>
                              </p:par>
                            </p:childTnLst>
                          </p:cTn>
                        </p:par>
                      </p:childTnLst>
                    </p:cTn>
                  </p:par>
                </p:childTnLst>
              </p:cTn>
              <p:nextCondLst>
                <p:cond evt="onClick" delay="0">
                  <p:tgtEl>
                    <p:spTgt spid="142"/>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189070"/>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49"/>
          </p:nvPr>
        </p:nvSpPr>
        <p:spPr>
          <a:xfrm>
            <a:off x="3665283" y="620972"/>
            <a:ext cx="7821314" cy="730066"/>
          </a:xfrm>
        </p:spPr>
        <p:txBody>
          <a:bodyPr/>
          <a:lstStyle/>
          <a:p>
            <a:r>
              <a:rPr lang="de-DE" sz="3200" dirty="0"/>
              <a:t>LOKALE VORSCHRIFTEN: DEUTSCHLAND</a:t>
            </a:r>
          </a:p>
        </p:txBody>
      </p:sp>
      <p:sp>
        <p:nvSpPr>
          <p:cNvPr id="3" name="Textplatzhalter 2">
            <a:extLst>
              <a:ext uri="{FF2B5EF4-FFF2-40B4-BE49-F238E27FC236}">
                <a16:creationId xmlns:a16="http://schemas.microsoft.com/office/drawing/2014/main" id="{B58DE40E-8DBC-C9BD-86E7-1B28ECCEDB30}"/>
              </a:ext>
            </a:extLst>
          </p:cNvPr>
          <p:cNvSpPr>
            <a:spLocks noGrp="1"/>
          </p:cNvSpPr>
          <p:nvPr>
            <p:ph type="body" sz="quarter" idx="50"/>
          </p:nvPr>
        </p:nvSpPr>
        <p:spPr>
          <a:xfrm>
            <a:off x="3665283" y="1343650"/>
            <a:ext cx="6781218" cy="4316162"/>
          </a:xfrm>
        </p:spPr>
        <p:txBody>
          <a:bodyPr/>
          <a:lstStyle/>
          <a:p>
            <a:pPr>
              <a:buClr>
                <a:srgbClr val="915F9E"/>
              </a:buClr>
            </a:pPr>
            <a:r>
              <a:rPr lang="de-DE" b="1" i="0" dirty="0">
                <a:solidFill>
                  <a:srgbClr val="E97924"/>
                </a:solidFill>
                <a:effectLst/>
              </a:rPr>
              <a:t>Welche Steuern muss ich beachten?</a:t>
            </a:r>
          </a:p>
          <a:p>
            <a:pPr>
              <a:buClr>
                <a:srgbClr val="915F9E"/>
              </a:buClr>
            </a:pPr>
            <a:r>
              <a:rPr lang="en-US" sz="1000" b="1" dirty="0">
                <a:solidFill>
                  <a:srgbClr val="E97924"/>
                </a:solidFill>
              </a:rPr>
              <a:t> </a:t>
            </a:r>
          </a:p>
          <a:p>
            <a:pPr>
              <a:buClr>
                <a:srgbClr val="915F9E"/>
              </a:buClr>
            </a:pPr>
            <a:r>
              <a:rPr lang="de-DE" sz="2000" b="0" i="0" dirty="0">
                <a:solidFill>
                  <a:srgbClr val="0D0D0D"/>
                </a:solidFill>
                <a:effectLst/>
              </a:rPr>
              <a:t>In Deutschland fallen bei der Gründung eines Unternehmens in erster Linie drei Steuern an: </a:t>
            </a:r>
            <a:r>
              <a:rPr lang="de-DE" sz="2000" b="0" i="0" dirty="0">
                <a:solidFill>
                  <a:srgbClr val="0D0D0D"/>
                </a:solidFill>
                <a:effectLst/>
                <a:hlinkClick r:id="rId2"/>
              </a:rPr>
              <a:t>Einkommensteuer</a:t>
            </a:r>
            <a:r>
              <a:rPr lang="de-DE" sz="2000" b="0" i="0" dirty="0">
                <a:solidFill>
                  <a:srgbClr val="0D0D0D"/>
                </a:solidFill>
                <a:effectLst/>
              </a:rPr>
              <a:t>, </a:t>
            </a:r>
            <a:r>
              <a:rPr lang="de-DE" sz="2000" b="0" i="0" dirty="0">
                <a:solidFill>
                  <a:srgbClr val="0D0D0D"/>
                </a:solidFill>
                <a:effectLst/>
                <a:hlinkClick r:id="rId3"/>
              </a:rPr>
              <a:t>Gewerbesteuer</a:t>
            </a:r>
            <a:r>
              <a:rPr lang="de-DE" sz="2000" b="0" i="0" dirty="0">
                <a:solidFill>
                  <a:srgbClr val="0D0D0D"/>
                </a:solidFill>
                <a:effectLst/>
              </a:rPr>
              <a:t> und </a:t>
            </a:r>
            <a:r>
              <a:rPr lang="de-DE" sz="2000" b="0" i="0" dirty="0">
                <a:solidFill>
                  <a:srgbClr val="0D0D0D"/>
                </a:solidFill>
                <a:effectLst/>
                <a:hlinkClick r:id="rId4"/>
              </a:rPr>
              <a:t>Mehrwertsteuer</a:t>
            </a:r>
            <a:r>
              <a:rPr lang="de-DE" sz="2000" b="0" i="0" dirty="0">
                <a:solidFill>
                  <a:srgbClr val="0D0D0D"/>
                </a:solidFill>
                <a:effectLst/>
              </a:rPr>
              <a:t>. Die Einkommensteuer wird auf den Gewinn erhoben (versuchen Sie, sie </a:t>
            </a:r>
            <a:r>
              <a:rPr lang="de-DE" sz="2000" b="0" i="0" dirty="0">
                <a:solidFill>
                  <a:srgbClr val="0D0D0D"/>
                </a:solidFill>
                <a:effectLst/>
                <a:hlinkClick r:id="rId5"/>
              </a:rPr>
              <a:t>hier</a:t>
            </a:r>
            <a:r>
              <a:rPr lang="de-DE" sz="2000" b="0" i="0" dirty="0">
                <a:solidFill>
                  <a:srgbClr val="0D0D0D"/>
                </a:solidFill>
                <a:effectLst/>
              </a:rPr>
              <a:t> zu berechnen), während die Gewerbesteuersätze je nach Region variieren, mit möglichen Freibeträgen. Die Mehrwertsteuer wird auf Verkäufe erhoben, wobei die Möglichkeit besteht, die </a:t>
            </a:r>
            <a:r>
              <a:rPr lang="de-DE" sz="2000" b="0" i="0" dirty="0">
                <a:solidFill>
                  <a:srgbClr val="0D0D0D"/>
                </a:solidFill>
                <a:effectLst/>
                <a:hlinkClick r:id="rId6"/>
              </a:rPr>
              <a:t>Kleinunternehmer-regelung</a:t>
            </a:r>
            <a:r>
              <a:rPr lang="de-DE" sz="2000" b="0" i="0" dirty="0">
                <a:solidFill>
                  <a:srgbClr val="0D0D0D"/>
                </a:solidFill>
                <a:effectLst/>
              </a:rPr>
              <a:t> in Anspruch zu nehmen, die eine gesonderte Meldung ausschließt. </a:t>
            </a:r>
          </a:p>
          <a:p>
            <a:pPr>
              <a:buClr>
                <a:srgbClr val="915F9E"/>
              </a:buClr>
            </a:pPr>
            <a:r>
              <a:rPr lang="en-US" sz="1000" b="0" i="0" dirty="0">
                <a:solidFill>
                  <a:srgbClr val="0D0D0D"/>
                </a:solidFill>
                <a:effectLst/>
              </a:rPr>
              <a:t> </a:t>
            </a:r>
          </a:p>
          <a:p>
            <a:pPr>
              <a:buClr>
                <a:srgbClr val="915F9E"/>
              </a:buClr>
            </a:pPr>
            <a:r>
              <a:rPr lang="de-DE" b="1" dirty="0">
                <a:solidFill>
                  <a:srgbClr val="E97924"/>
                </a:solidFill>
              </a:rPr>
              <a:t>Wie verwalte ich meine Steuern?</a:t>
            </a:r>
          </a:p>
          <a:p>
            <a:pPr>
              <a:buClr>
                <a:srgbClr val="915F9E"/>
              </a:buClr>
            </a:pPr>
            <a:r>
              <a:rPr lang="de-DE" sz="2000" b="0" i="0" dirty="0">
                <a:solidFill>
                  <a:srgbClr val="0D0D0D"/>
                </a:solidFill>
                <a:effectLst/>
              </a:rPr>
              <a:t>Die Unterstützung durch zertifizierte Berater für Buchhaltung und Steuererklärungen ist üblich und ihr Geld wert (denn sie helfen Ihnen, es zu sparen!). </a:t>
            </a:r>
            <a:r>
              <a:rPr lang="de-DE" sz="2000" b="0" i="0" dirty="0">
                <a:solidFill>
                  <a:srgbClr val="0D0D0D"/>
                </a:solidFill>
                <a:effectLst/>
                <a:hlinkClick r:id="rId7"/>
              </a:rPr>
              <a:t>Hier</a:t>
            </a:r>
            <a:r>
              <a:rPr lang="de-DE" sz="2000" b="0" i="0" dirty="0">
                <a:solidFill>
                  <a:srgbClr val="0D0D0D"/>
                </a:solidFill>
                <a:effectLst/>
              </a:rPr>
              <a:t> finden Sie eine Übersicht, wo Sie solche Unterstützung (Steuerberater) vor Ort finden. </a:t>
            </a:r>
            <a:endParaRPr lang="en-US" sz="2000" b="0" i="0" dirty="0">
              <a:solidFill>
                <a:srgbClr val="0D0D0D"/>
              </a:solidFill>
              <a:effectLst/>
            </a:endParaRPr>
          </a:p>
        </p:txBody>
      </p:sp>
      <p:pic>
        <p:nvPicPr>
          <p:cNvPr id="152" name="Bildplatzhalter 151">
            <a:hlinkClick r:id="rId2"/>
            <a:extLst>
              <a:ext uri="{FF2B5EF4-FFF2-40B4-BE49-F238E27FC236}">
                <a16:creationId xmlns:a16="http://schemas.microsoft.com/office/drawing/2014/main" id="{90CB5C22-BFB3-4B20-9B83-34093235CEAA}"/>
              </a:ext>
            </a:extLst>
          </p:cNvPr>
          <p:cNvPicPr>
            <a:picLocks noGrp="1" noChangeAspect="1"/>
          </p:cNvPicPr>
          <p:nvPr>
            <p:ph type="pic" sz="quarter" idx="57"/>
          </p:nvPr>
        </p:nvPicPr>
        <p:blipFill rotWithShape="1">
          <a:blip r:embed="rId8" cstate="email">
            <a:extLst>
              <a:ext uri="{28A0092B-C50C-407E-A947-70E740481C1C}">
                <a14:useLocalDpi xmlns:a14="http://schemas.microsoft.com/office/drawing/2010/main"/>
              </a:ext>
            </a:extLst>
          </a:blip>
          <a:srcRect l="23576" r="27522"/>
          <a:stretch/>
        </p:blipFill>
        <p:spPr>
          <a:xfrm>
            <a:off x="501328" y="413959"/>
            <a:ext cx="2737355" cy="1727134"/>
          </a:xfrm>
        </p:spPr>
      </p:pic>
      <p:pic>
        <p:nvPicPr>
          <p:cNvPr id="141" name="Bildplatzhalter 140">
            <a:hlinkClick r:id="rId4"/>
            <a:extLst>
              <a:ext uri="{FF2B5EF4-FFF2-40B4-BE49-F238E27FC236}">
                <a16:creationId xmlns:a16="http://schemas.microsoft.com/office/drawing/2014/main" id="{3569947A-C5B7-440A-BD78-158D2F837460}"/>
              </a:ext>
            </a:extLst>
          </p:cNvPr>
          <p:cNvPicPr>
            <a:picLocks noGrp="1" noChangeAspect="1"/>
          </p:cNvPicPr>
          <p:nvPr>
            <p:ph type="pic" sz="quarter" idx="59"/>
          </p:nvPr>
        </p:nvPicPr>
        <p:blipFill rotWithShape="1">
          <a:blip r:embed="rId9" cstate="email">
            <a:extLst>
              <a:ext uri="{28A0092B-C50C-407E-A947-70E740481C1C}">
                <a14:useLocalDpi xmlns:a14="http://schemas.microsoft.com/office/drawing/2010/main"/>
              </a:ext>
            </a:extLst>
          </a:blip>
          <a:srcRect t="-1467" r="32217" b="1467"/>
          <a:stretch/>
        </p:blipFill>
        <p:spPr>
          <a:xfrm>
            <a:off x="324686" y="4691577"/>
            <a:ext cx="2844578" cy="1727134"/>
          </a:xfrm>
        </p:spPr>
      </p:pic>
      <p:pic>
        <p:nvPicPr>
          <p:cNvPr id="158" name="Bildplatzhalter 157">
            <a:hlinkClick r:id="rId4"/>
            <a:extLst>
              <a:ext uri="{FF2B5EF4-FFF2-40B4-BE49-F238E27FC236}">
                <a16:creationId xmlns:a16="http://schemas.microsoft.com/office/drawing/2014/main" id="{29D7DA82-0208-41EB-ABB0-3FBFE4FB61CE}"/>
              </a:ext>
            </a:extLst>
          </p:cNvPr>
          <p:cNvPicPr>
            <a:picLocks noGrp="1" noChangeAspect="1"/>
          </p:cNvPicPr>
          <p:nvPr>
            <p:ph type="pic" sz="quarter" idx="58"/>
          </p:nvPr>
        </p:nvPicPr>
        <p:blipFill rotWithShape="1">
          <a:blip r:embed="rId10" cstate="email">
            <a:extLst>
              <a:ext uri="{28A0092B-C50C-407E-A947-70E740481C1C}">
                <a14:useLocalDpi xmlns:a14="http://schemas.microsoft.com/office/drawing/2010/main"/>
              </a:ext>
            </a:extLst>
          </a:blip>
          <a:srcRect l="25157" r="27453" b="1862"/>
          <a:stretch/>
        </p:blipFill>
        <p:spPr>
          <a:xfrm>
            <a:off x="423512" y="2577896"/>
            <a:ext cx="2846224" cy="1686095"/>
          </a:xfrm>
        </p:spPr>
      </p:pic>
      <p:sp>
        <p:nvSpPr>
          <p:cNvPr id="159" name="Rechteck 158">
            <a:extLst>
              <a:ext uri="{FF2B5EF4-FFF2-40B4-BE49-F238E27FC236}">
                <a16:creationId xmlns:a16="http://schemas.microsoft.com/office/drawing/2014/main" id="{204CA6A4-F7BA-411F-A8ED-721C7DAB3E63}"/>
              </a:ext>
            </a:extLst>
          </p:cNvPr>
          <p:cNvSpPr/>
          <p:nvPr/>
        </p:nvSpPr>
        <p:spPr>
          <a:xfrm>
            <a:off x="3133665" y="368723"/>
            <a:ext cx="166133" cy="609100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Tree>
    <p:extLst>
      <p:ext uri="{BB962C8B-B14F-4D97-AF65-F5344CB8AC3E}">
        <p14:creationId xmlns:p14="http://schemas.microsoft.com/office/powerpoint/2010/main" val="3076662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Beratung und Information: DEUTSCHLAND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de-DE" sz="2000" dirty="0"/>
              <a:t>Bevor Sie Ihr Unternehmen gründen, sollten Sie sich so gut wie möglich beraten und informieren lassen. Informieren Sie sich über die - manchmal kostenlose - Unterstützung, die öffentliche und private Einrichtungen Existenzgründern bieten.</a:t>
            </a:r>
          </a:p>
          <a:p>
            <a:pPr marL="0" indent="0">
              <a:buClr>
                <a:srgbClr val="915F9E"/>
              </a:buClr>
              <a:buNone/>
            </a:pPr>
            <a:r>
              <a:rPr lang="en-US" sz="2000" b="1" dirty="0" err="1">
                <a:solidFill>
                  <a:srgbClr val="E97924"/>
                </a:solidFill>
              </a:rPr>
              <a:t>Beratungsdienste</a:t>
            </a:r>
            <a:endParaRPr lang="en-US" sz="1050" b="1" i="0" dirty="0">
              <a:solidFill>
                <a:srgbClr val="212121"/>
              </a:solidFill>
              <a:effectLst/>
              <a:highlight>
                <a:srgbClr val="FFFFFF"/>
              </a:highlight>
              <a:latin typeface="BundesSansWeb"/>
            </a:endParaRPr>
          </a:p>
          <a:p>
            <a:pPr marL="0" indent="0" algn="l">
              <a:spcBef>
                <a:spcPts val="0"/>
              </a:spcBef>
              <a:buNone/>
            </a:pPr>
            <a:r>
              <a:rPr lang="de-DE" sz="1800" b="1" i="0" dirty="0">
                <a:solidFill>
                  <a:srgbClr val="212121"/>
                </a:solidFill>
                <a:effectLst/>
                <a:highlight>
                  <a:srgbClr val="FFFFFF"/>
                </a:highlight>
              </a:rPr>
              <a:t>Industrie- und Handelskammern (IHK)</a:t>
            </a:r>
          </a:p>
          <a:p>
            <a:pPr marL="0" indent="0" algn="l">
              <a:spcBef>
                <a:spcPts val="0"/>
              </a:spcBef>
              <a:buNone/>
            </a:pPr>
            <a:r>
              <a:rPr lang="de-DE" sz="1800" i="0" dirty="0">
                <a:solidFill>
                  <a:srgbClr val="212121"/>
                </a:solidFill>
                <a:effectLst/>
                <a:highlight>
                  <a:srgbClr val="FFFFFF"/>
                </a:highlight>
              </a:rPr>
              <a:t>Allgemeine Beratung zu allen Fragen rund um die Existenzgründung (kostenlos). Die Adresse der nächstgelegenen Industrie- und Handelskammer finden Sie auf der </a:t>
            </a:r>
            <a:r>
              <a:rPr lang="de-DE" sz="1800" i="0" dirty="0">
                <a:solidFill>
                  <a:srgbClr val="212121"/>
                </a:solidFill>
                <a:effectLst/>
                <a:highlight>
                  <a:srgbClr val="FFFFFF"/>
                </a:highlight>
                <a:hlinkClick r:id="rId2"/>
              </a:rPr>
              <a:t>Website des Deutschen Industrie- und Handelskammertages (DIHK)</a:t>
            </a:r>
            <a:r>
              <a:rPr lang="de-DE" sz="1800" i="0" dirty="0">
                <a:solidFill>
                  <a:srgbClr val="212121"/>
                </a:solidFill>
                <a:effectLst/>
                <a:highlight>
                  <a:srgbClr val="FFFFFF"/>
                </a:highlight>
              </a:rPr>
              <a:t>.</a:t>
            </a:r>
          </a:p>
          <a:p>
            <a:pPr marL="0" indent="0" algn="l">
              <a:spcBef>
                <a:spcPts val="0"/>
              </a:spcBef>
              <a:buNone/>
            </a:pPr>
            <a:endParaRPr lang="de-DE" sz="1800" b="1" dirty="0">
              <a:solidFill>
                <a:srgbClr val="212121"/>
              </a:solidFill>
              <a:highlight>
                <a:srgbClr val="FFFFFF"/>
              </a:highlight>
            </a:endParaRPr>
          </a:p>
          <a:p>
            <a:pPr marL="0" indent="0" algn="l">
              <a:spcBef>
                <a:spcPts val="0"/>
              </a:spcBef>
              <a:buNone/>
            </a:pPr>
            <a:r>
              <a:rPr lang="de-DE" sz="1800" b="1" i="0" dirty="0">
                <a:solidFill>
                  <a:srgbClr val="212121"/>
                </a:solidFill>
                <a:effectLst/>
                <a:highlight>
                  <a:srgbClr val="FFFFFF"/>
                </a:highlight>
              </a:rPr>
              <a:t>Handwerkskammern (HWK)</a:t>
            </a:r>
          </a:p>
          <a:p>
            <a:pPr marL="0" indent="0" algn="l">
              <a:spcBef>
                <a:spcPts val="0"/>
              </a:spcBef>
              <a:buNone/>
            </a:pPr>
            <a:r>
              <a:rPr lang="de-DE" sz="1800" i="0" dirty="0">
                <a:solidFill>
                  <a:srgbClr val="212121"/>
                </a:solidFill>
                <a:effectLst/>
                <a:highlight>
                  <a:srgbClr val="FFFFFF"/>
                </a:highlight>
              </a:rPr>
              <a:t>Allgemeine Beratung zu allen Fragen rund um die Existenzgründung (kostenlos). Die Adresse der nächstgelegenen Handwerkskammer finden Sie auf der </a:t>
            </a:r>
            <a:r>
              <a:rPr lang="de-DE" sz="1800" i="0" dirty="0">
                <a:solidFill>
                  <a:srgbClr val="212121"/>
                </a:solidFill>
                <a:effectLst/>
                <a:highlight>
                  <a:srgbClr val="FFFFFF"/>
                </a:highlight>
                <a:hlinkClick r:id="rId3"/>
              </a:rPr>
              <a:t>Website des Zentralverbands des Deutschen Handwerks.</a:t>
            </a:r>
            <a:endParaRPr lang="de-DE" sz="1800" i="0" dirty="0">
              <a:solidFill>
                <a:srgbClr val="212121"/>
              </a:solidFill>
              <a:effectLst/>
              <a:highlight>
                <a:srgbClr val="FFFFFF"/>
              </a:highlight>
            </a:endParaRPr>
          </a:p>
          <a:p>
            <a:pPr marL="0" indent="0" algn="l">
              <a:spcBef>
                <a:spcPts val="0"/>
              </a:spcBef>
              <a:buNone/>
            </a:pPr>
            <a:endParaRPr lang="de-DE" sz="1800" b="1"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10594730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01</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ABSCHNITT</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en-US" dirty="0"/>
              <a:t>WAS IST FINANZIELLE ALLGEMEINBILDUNG?</a:t>
            </a:r>
          </a:p>
        </p:txBody>
      </p:sp>
      <p:pic>
        <p:nvPicPr>
          <p:cNvPr id="10" name="Picture Placeholder 9">
            <a:extLst>
              <a:ext uri="{FF2B5EF4-FFF2-40B4-BE49-F238E27FC236}">
                <a16:creationId xmlns:a16="http://schemas.microsoft.com/office/drawing/2014/main" id="{8DC6B1F0-8DF9-4589-9286-817E3372A3A2}"/>
              </a:ext>
            </a:extLst>
          </p:cNvPr>
          <p:cNvPicPr>
            <a:picLocks noGrp="1" noChangeAspect="1"/>
          </p:cNvPicPr>
          <p:nvPr>
            <p:ph type="pic" sz="quarter" idx="21"/>
          </p:nvPr>
        </p:nvPicPr>
        <p:blipFill>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1707" r="21707"/>
          <a:stretch>
            <a:fillRect/>
          </a:stretch>
        </p:blipFill>
        <p:spPr/>
      </p:pic>
      <p:grpSp>
        <p:nvGrpSpPr>
          <p:cNvPr id="2" name="Group 1">
            <a:extLst>
              <a:ext uri="{FF2B5EF4-FFF2-40B4-BE49-F238E27FC236}">
                <a16:creationId xmlns:a16="http://schemas.microsoft.com/office/drawing/2014/main" id="{333E7FD8-AD33-DDE0-F1B1-685C85AF7A8B}"/>
              </a:ext>
            </a:extLst>
          </p:cNvPr>
          <p:cNvGrpSpPr/>
          <p:nvPr/>
        </p:nvGrpSpPr>
        <p:grpSpPr>
          <a:xfrm>
            <a:off x="-205469" y="3429000"/>
            <a:ext cx="2946331" cy="3019795"/>
            <a:chOff x="3177766" y="6791136"/>
            <a:chExt cx="1361636" cy="1395587"/>
          </a:xfrm>
          <a:solidFill>
            <a:schemeClr val="bg1">
              <a:alpha val="29000"/>
            </a:schemeClr>
          </a:solidFill>
        </p:grpSpPr>
        <p:sp>
          <p:nvSpPr>
            <p:cNvPr id="3" name="Freeform 2">
              <a:extLst>
                <a:ext uri="{FF2B5EF4-FFF2-40B4-BE49-F238E27FC236}">
                  <a16:creationId xmlns:a16="http://schemas.microsoft.com/office/drawing/2014/main" id="{201AF72D-4E9A-16A6-3840-9696F5B548A6}"/>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dirty="0"/>
            </a:p>
          </p:txBody>
        </p:sp>
        <p:sp>
          <p:nvSpPr>
            <p:cNvPr id="4" name="Freeform 3">
              <a:extLst>
                <a:ext uri="{FF2B5EF4-FFF2-40B4-BE49-F238E27FC236}">
                  <a16:creationId xmlns:a16="http://schemas.microsoft.com/office/drawing/2014/main" id="{F5815DA5-4075-F1B6-EF37-766FC117F7CB}"/>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dirty="0"/>
            </a:p>
          </p:txBody>
        </p:sp>
        <p:sp>
          <p:nvSpPr>
            <p:cNvPr id="6" name="Freeform 5">
              <a:extLst>
                <a:ext uri="{FF2B5EF4-FFF2-40B4-BE49-F238E27FC236}">
                  <a16:creationId xmlns:a16="http://schemas.microsoft.com/office/drawing/2014/main" id="{8DCAB245-6DEF-9D21-EC3C-5E63778CF5E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21820375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5" y="1711758"/>
            <a:ext cx="9495274"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err="1">
                <a:solidFill>
                  <a:srgbClr val="E97924"/>
                </a:solidFill>
              </a:rPr>
              <a:t>Beratungsdienste</a:t>
            </a:r>
            <a:endParaRPr lang="en-US" sz="2000" b="1" dirty="0">
              <a:solidFill>
                <a:srgbClr val="E97924"/>
              </a:solidFill>
            </a:endParaRPr>
          </a:p>
          <a:p>
            <a:pPr marL="0" indent="0" algn="l">
              <a:spcBef>
                <a:spcPts val="0"/>
              </a:spcBef>
              <a:buNone/>
            </a:pP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Projekt</a:t>
            </a:r>
            <a:r>
              <a:rPr lang="en-IE" sz="1800" b="1" dirty="0">
                <a:solidFill>
                  <a:srgbClr val="212121"/>
                </a:solidFill>
                <a:effectLst/>
                <a:latin typeface="Calibri" panose="020F0502020204030204" pitchFamily="34" charset="0"/>
              </a:rPr>
              <a:t> "</a:t>
            </a:r>
            <a:r>
              <a:rPr lang="de-DE" sz="1800" b="1" dirty="0">
                <a:solidFill>
                  <a:srgbClr val="212121"/>
                </a:solidFill>
                <a:effectLst/>
                <a:latin typeface="Calibri" panose="020F0502020204030204" pitchFamily="34" charset="0"/>
              </a:rPr>
              <a:t>Wir gründen in Deutschland</a:t>
            </a:r>
            <a:r>
              <a:rPr lang="en-IE"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de-DE" sz="1800" dirty="0">
                <a:solidFill>
                  <a:srgbClr val="212121"/>
                </a:solidFill>
                <a:effectLst/>
                <a:latin typeface="Calibri" panose="020F0502020204030204" pitchFamily="34" charset="0"/>
              </a:rPr>
              <a:t>Die Website des Projekts </a:t>
            </a:r>
            <a:r>
              <a:rPr lang="de-DE" sz="1800" dirty="0">
                <a:solidFill>
                  <a:srgbClr val="212121"/>
                </a:solidFill>
                <a:effectLst/>
                <a:latin typeface="Calibri" panose="020F0502020204030204" pitchFamily="34" charset="0"/>
                <a:hlinkClick r:id="rId2"/>
              </a:rPr>
              <a:t>"Wir gründen in Deutschland"</a:t>
            </a:r>
            <a:r>
              <a:rPr lang="de-DE" sz="1800" dirty="0">
                <a:solidFill>
                  <a:srgbClr val="212121"/>
                </a:solidFill>
                <a:effectLst/>
                <a:latin typeface="Calibri" panose="020F0502020204030204" pitchFamily="34" charset="0"/>
              </a:rPr>
              <a:t> bietet sowohl ausländischen Studierenden und Akademikern in Deutschland als auch im Ausland lebenden Fachkräften, die in Deutschland ein Unternehmen gründen wollen, Unterstützung. Wenn Sie Fragen haben oder etwas nicht ganz verstehen, können Sie sich an Personen wenden, die Ihnen weiterhelfen - entweder per Telefon oder per E-Mail. Die Website ist in verschiedenen Sprachen verfügbar, z. B. in Deutsch, Englisch, Ukrainisch, Russisch, Chinesisch, Polnisch und Türkisch.</a:t>
            </a: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KfW</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de-DE" sz="1800" dirty="0">
                <a:solidFill>
                  <a:srgbClr val="212121"/>
                </a:solidFill>
                <a:effectLst/>
                <a:latin typeface="Calibri" panose="020F0502020204030204" pitchFamily="34" charset="0"/>
              </a:rPr>
              <a:t>Mit den Förderprogrammen des Bundes unterstützt die KfW Existenzgründer und insbesondere kleine und mittlere Unternehmen. Weitere Informationen zu diesen Förderprogrammen finden Sie auf der Website der </a:t>
            </a:r>
            <a:r>
              <a:rPr lang="de-DE" sz="1800" dirty="0">
                <a:solidFill>
                  <a:srgbClr val="212121"/>
                </a:solidFill>
                <a:effectLst/>
                <a:latin typeface="Calibri" panose="020F0502020204030204" pitchFamily="34" charset="0"/>
                <a:hlinkClick r:id="rId3"/>
              </a:rPr>
              <a:t>KfW</a:t>
            </a:r>
            <a:r>
              <a:rPr lang="de-DE" sz="1800" dirty="0">
                <a:solidFill>
                  <a:srgbClr val="212121"/>
                </a:solidFill>
                <a:effectLst/>
                <a:latin typeface="Calibri" panose="020F0502020204030204" pitchFamily="34" charset="0"/>
              </a:rPr>
              <a:t>.</a:t>
            </a: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
        <p:nvSpPr>
          <p:cNvPr id="142" name="Textplatzhalter 1">
            <a:extLst>
              <a:ext uri="{FF2B5EF4-FFF2-40B4-BE49-F238E27FC236}">
                <a16:creationId xmlns:a16="http://schemas.microsoft.com/office/drawing/2014/main" id="{52818863-C0A3-463D-B873-6A6B39183A1A}"/>
              </a:ext>
            </a:extLst>
          </p:cNvPr>
          <p:cNvSpPr>
            <a:spLocks noGrp="1"/>
          </p:cNvSpPr>
          <p:nvPr>
            <p:ph type="body" sz="quarter" idx="30"/>
          </p:nvPr>
        </p:nvSpPr>
        <p:spPr>
          <a:xfrm>
            <a:off x="854075" y="925513"/>
            <a:ext cx="10483850" cy="804862"/>
          </a:xfrm>
        </p:spPr>
        <p:txBody>
          <a:bodyPr/>
          <a:lstStyle/>
          <a:p>
            <a:r>
              <a:rPr lang="de-DE" dirty="0"/>
              <a:t>Beratung und Information: DEUTSCHLAND</a:t>
            </a:r>
          </a:p>
        </p:txBody>
      </p:sp>
    </p:spTree>
    <p:extLst>
      <p:ext uri="{BB962C8B-B14F-4D97-AF65-F5344CB8AC3E}">
        <p14:creationId xmlns:p14="http://schemas.microsoft.com/office/powerpoint/2010/main" val="20547505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782649" y="426779"/>
            <a:ext cx="10483431" cy="804265"/>
          </a:xfrm>
        </p:spPr>
        <p:txBody>
          <a:bodyPr/>
          <a:lstStyle/>
          <a:p>
            <a:r>
              <a:rPr lang="de-DE" dirty="0"/>
              <a:t>Beratung und Information: DEUTSCHLAND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371549" y="1227317"/>
            <a:ext cx="10376559" cy="540538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err="1">
                <a:solidFill>
                  <a:srgbClr val="E97924"/>
                </a:solidFill>
              </a:rPr>
              <a:t>Beratungsdienste</a:t>
            </a: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de-DE" sz="1800" b="1" dirty="0">
                <a:solidFill>
                  <a:srgbClr val="212121"/>
                </a:solidFill>
                <a:effectLst/>
                <a:latin typeface="Calibri" panose="020F0502020204030204" pitchFamily="34" charset="0"/>
              </a:rPr>
              <a:t>Bundesagentur für Arbeit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de-DE" sz="1800" dirty="0">
                <a:solidFill>
                  <a:srgbClr val="212121"/>
                </a:solidFill>
                <a:effectLst/>
                <a:latin typeface="Calibri" panose="020F0502020204030204" pitchFamily="34" charset="0"/>
              </a:rPr>
              <a:t>Die Bundesagentur für Arbeit bietet viele Informationen zum Leben und Arbeiten in Deutschland.         Weitere Informationen finden Sie auf der </a:t>
            </a:r>
            <a:r>
              <a:rPr lang="de-DE" sz="1800" dirty="0">
                <a:solidFill>
                  <a:srgbClr val="212121"/>
                </a:solidFill>
                <a:effectLst/>
                <a:latin typeface="Calibri" panose="020F0502020204030204" pitchFamily="34" charset="0"/>
                <a:hlinkClick r:id="rId2"/>
              </a:rPr>
              <a:t>Website der Bundesagentur für Arbeit</a:t>
            </a:r>
            <a:r>
              <a:rPr lang="de-DE" sz="1800" dirty="0">
                <a:solidFill>
                  <a:srgbClr val="212121"/>
                </a:solidFill>
                <a:effectLst/>
                <a:latin typeface="Calibri" panose="020F0502020204030204" pitchFamily="34" charset="0"/>
              </a:rPr>
              <a:t>.</a:t>
            </a: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de-DE" sz="1800" b="1" dirty="0">
                <a:solidFill>
                  <a:srgbClr val="212121"/>
                </a:solidFill>
                <a:effectLst/>
                <a:latin typeface="Calibri" panose="020F0502020204030204" pitchFamily="34" charset="0"/>
              </a:rPr>
              <a:t>Institut für freie Berufe</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de-DE" sz="1800" dirty="0">
                <a:solidFill>
                  <a:srgbClr val="212121"/>
                </a:solidFill>
                <a:effectLst/>
                <a:latin typeface="Calibri" panose="020F0502020204030204" pitchFamily="34" charset="0"/>
              </a:rPr>
              <a:t>Sie möchten sich selbstständig machen, z.B. als Coach, Berater, Rechtsanwalt, Arzt, Ingenieur, Heilpraktiker, Künstler oder Journalist? Das Institut für Freie Berufe ist eines der führenden Forschungs- und Beratungsinstitute für Freie Berufe in Deutschland. Es bietet individuelle Gründungsberatung, spezialisierte Workshops und Seminare, begleitetes Coaching für Freiberufler und ein breites Informationsangebot für Unternehmensgründer. Weitere Informationen finden Sie auf der </a:t>
            </a:r>
            <a:r>
              <a:rPr lang="de-DE" sz="1800" dirty="0">
                <a:solidFill>
                  <a:srgbClr val="212121"/>
                </a:solidFill>
                <a:effectLst/>
                <a:latin typeface="Calibri" panose="020F0502020204030204" pitchFamily="34" charset="0"/>
                <a:hlinkClick r:id="rId3"/>
              </a:rPr>
              <a:t>Website des Instituts für Freie Berufe</a:t>
            </a:r>
            <a:r>
              <a:rPr lang="de-DE" sz="1800" dirty="0">
                <a:solidFill>
                  <a:srgbClr val="212121"/>
                </a:solidFill>
                <a:effectLst/>
                <a:latin typeface="Calibri" panose="020F0502020204030204" pitchFamily="34" charset="0"/>
              </a:rPr>
              <a:t>.</a:t>
            </a:r>
          </a:p>
          <a:p>
            <a:pPr marL="0" marR="0" indent="0">
              <a:spcBef>
                <a:spcPts val="0"/>
              </a:spcBef>
              <a:spcAft>
                <a:spcPts val="0"/>
              </a:spcAft>
              <a:buNone/>
            </a:pPr>
            <a:endParaRPr lang="de-DE" sz="1800" dirty="0">
              <a:solidFill>
                <a:srgbClr val="212121"/>
              </a:solidFill>
              <a:effectLst/>
              <a:latin typeface="Calibri" panose="020F0502020204030204" pitchFamily="34" charset="0"/>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Netzwerk</a:t>
            </a:r>
            <a:r>
              <a:rPr lang="en-IE" sz="1800" b="1" dirty="0">
                <a:solidFill>
                  <a:srgbClr val="212121"/>
                </a:solidFill>
                <a:effectLst/>
                <a:latin typeface="Calibri" panose="020F0502020204030204" pitchFamily="34" charset="0"/>
              </a:rPr>
              <a:t> "Integration </a:t>
            </a:r>
            <a:r>
              <a:rPr lang="en-IE" sz="1800" b="1" dirty="0" err="1">
                <a:solidFill>
                  <a:srgbClr val="212121"/>
                </a:solidFill>
                <a:effectLst/>
                <a:latin typeface="Calibri" panose="020F0502020204030204" pitchFamily="34" charset="0"/>
              </a:rPr>
              <a:t>durch</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Qualifizierung</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iQ</a:t>
            </a:r>
            <a:r>
              <a:rPr lang="en-IE"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de-DE" sz="1800" dirty="0">
                <a:solidFill>
                  <a:srgbClr val="212121"/>
                </a:solidFill>
                <a:effectLst/>
                <a:latin typeface="Calibri" panose="020F0502020204030204" pitchFamily="34" charset="0"/>
              </a:rPr>
              <a:t>Das Netzwerk "Integration durch Qualifizierung" (</a:t>
            </a:r>
            <a:r>
              <a:rPr lang="de-DE" sz="1800" dirty="0" err="1">
                <a:solidFill>
                  <a:srgbClr val="212121"/>
                </a:solidFill>
                <a:effectLst/>
                <a:latin typeface="Calibri" panose="020F0502020204030204" pitchFamily="34" charset="0"/>
              </a:rPr>
              <a:t>iQ</a:t>
            </a:r>
            <a:r>
              <a:rPr lang="de-DE" sz="1800" dirty="0">
                <a:solidFill>
                  <a:srgbClr val="212121"/>
                </a:solidFill>
                <a:effectLst/>
                <a:latin typeface="Calibri" panose="020F0502020204030204" pitchFamily="34" charset="0"/>
              </a:rPr>
              <a:t>) setzt sich für die Verbesserung der Beschäftigungschancen von Menschen mit Migrationshintergrund ein. Ein Ziel ist es, dass im Ausland erworbene berufliche Qualifikationen unabhängig vom Aufenthaltsstatus häufiger zu einer dem Ausbildungsstand entsprechenden Beschäftigung führen. Darüber hinaus bietet sie Informationen zur Existenzgründung für Ausländer mit einer Aufenthaltserlaubnis. Weitere Informationen finden Sie auf der </a:t>
            </a:r>
            <a:r>
              <a:rPr lang="de-DE" sz="1800" dirty="0">
                <a:solidFill>
                  <a:srgbClr val="212121"/>
                </a:solidFill>
                <a:effectLst/>
                <a:latin typeface="Calibri" panose="020F0502020204030204" pitchFamily="34" charset="0"/>
                <a:hlinkClick r:id="rId4"/>
              </a:rPr>
              <a:t>Website des Netzwerks </a:t>
            </a:r>
            <a:r>
              <a:rPr lang="de-DE" sz="1800" dirty="0" err="1">
                <a:solidFill>
                  <a:srgbClr val="212121"/>
                </a:solidFill>
                <a:effectLst/>
                <a:latin typeface="Calibri" panose="020F0502020204030204" pitchFamily="34" charset="0"/>
                <a:hlinkClick r:id="rId4"/>
              </a:rPr>
              <a:t>iQ</a:t>
            </a:r>
            <a:r>
              <a:rPr lang="de-DE" sz="1800" dirty="0">
                <a:solidFill>
                  <a:srgbClr val="212121"/>
                </a:solidFill>
                <a:effectLst/>
                <a:latin typeface="Calibri" panose="020F0502020204030204" pitchFamily="34" charset="0"/>
              </a:rPr>
              <a:t>.</a:t>
            </a:r>
          </a:p>
          <a:p>
            <a:pPr marL="0" marR="0" indent="0">
              <a:spcBef>
                <a:spcPts val="0"/>
              </a:spcBef>
              <a:spcAft>
                <a:spcPts val="0"/>
              </a:spcAft>
              <a:buNone/>
            </a:pPr>
            <a:endParaRPr lang="de-DE" sz="1800" dirty="0">
              <a:solidFill>
                <a:srgbClr val="212121"/>
              </a:solidFill>
              <a:effectLst/>
              <a:latin typeface="Calibri" panose="020F0502020204030204" pitchFamily="34" charset="0"/>
            </a:endParaRPr>
          </a:p>
          <a:p>
            <a:pPr marL="0" marR="0" indent="0">
              <a:spcBef>
                <a:spcPts val="0"/>
              </a:spcBef>
              <a:spcAft>
                <a:spcPts val="0"/>
              </a:spcAft>
              <a:buNone/>
            </a:pP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34396289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Beratung und Information: DEUTSCHLAND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678260" y="2079619"/>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err="1">
                <a:solidFill>
                  <a:srgbClr val="E97924"/>
                </a:solidFill>
              </a:rPr>
              <a:t>Beratungsdienste</a:t>
            </a:r>
            <a:endParaRPr lang="en-US" sz="1050" b="1" i="0" dirty="0">
              <a:solidFill>
                <a:srgbClr val="212121"/>
              </a:solidFill>
              <a:effectLst/>
              <a:highlight>
                <a:srgbClr val="FFFFFF"/>
              </a:highlight>
              <a:latin typeface="BundesSansWeb"/>
            </a:endParaRPr>
          </a:p>
          <a:p>
            <a:pPr marL="0" indent="0" algn="l">
              <a:spcBef>
                <a:spcPts val="0"/>
              </a:spcBef>
              <a:buNone/>
            </a:pP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Projekt</a:t>
            </a:r>
            <a:r>
              <a:rPr lang="en-IE" sz="1800" b="1" dirty="0">
                <a:solidFill>
                  <a:srgbClr val="212121"/>
                </a:solidFill>
                <a:effectLst/>
                <a:latin typeface="Calibri" panose="020F0502020204030204" pitchFamily="34" charset="0"/>
              </a:rPr>
              <a:t> "Handbook Germany: Together"</a:t>
            </a:r>
            <a:endParaRPr lang="en-IE" sz="1800" dirty="0">
              <a:solidFill>
                <a:srgbClr val="212121"/>
              </a:solidFill>
              <a:effectLst/>
              <a:latin typeface="Calibri" panose="020F0502020204030204" pitchFamily="34" charset="0"/>
            </a:endParaRPr>
          </a:p>
          <a:p>
            <a:pPr marL="0" indent="0">
              <a:spcBef>
                <a:spcPts val="0"/>
              </a:spcBef>
              <a:buNone/>
            </a:pPr>
            <a:r>
              <a:rPr lang="de-DE" sz="1800" dirty="0">
                <a:solidFill>
                  <a:srgbClr val="212121"/>
                </a:solidFill>
                <a:effectLst/>
                <a:latin typeface="Calibri" panose="020F0502020204030204" pitchFamily="34" charset="0"/>
              </a:rPr>
              <a:t>Das Projekt "Handbook Germany: </a:t>
            </a:r>
            <a:r>
              <a:rPr lang="de-DE" sz="1800" dirty="0" err="1">
                <a:solidFill>
                  <a:srgbClr val="212121"/>
                </a:solidFill>
                <a:effectLst/>
                <a:latin typeface="Calibri" panose="020F0502020204030204" pitchFamily="34" charset="0"/>
              </a:rPr>
              <a:t>Together</a:t>
            </a:r>
            <a:r>
              <a:rPr lang="de-DE" sz="1800" dirty="0">
                <a:solidFill>
                  <a:srgbClr val="212121"/>
                </a:solidFill>
                <a:effectLst/>
                <a:latin typeface="Calibri" panose="020F0502020204030204" pitchFamily="34" charset="0"/>
              </a:rPr>
              <a:t>" bietet Antworten - von A bis Z des Lebens in Deutschland in Artikeln, Videos und Podcasts, alles auf </a:t>
            </a:r>
            <a:r>
              <a:rPr lang="de-DE" sz="1800" b="1" dirty="0">
                <a:solidFill>
                  <a:srgbClr val="87B14E"/>
                </a:solidFill>
                <a:hlinkClick r:id="rId2">
                  <a:extLst>
                    <a:ext uri="{A12FA001-AC4F-418D-AE19-62706E023703}">
                      <ahyp:hlinkClr xmlns:ahyp="http://schemas.microsoft.com/office/drawing/2018/hyperlinkcolor" val="tx"/>
                    </a:ext>
                  </a:extLst>
                </a:hlinkClick>
              </a:rPr>
              <a:t>der Informationsplattform handbookgermany.de.</a:t>
            </a:r>
            <a:r>
              <a:rPr lang="de-DE" sz="1800" b="1" dirty="0">
                <a:solidFill>
                  <a:srgbClr val="87B14E"/>
                </a:solidFill>
              </a:rPr>
              <a:t> </a:t>
            </a:r>
            <a:r>
              <a:rPr lang="de-DE" sz="1800" dirty="0">
                <a:solidFill>
                  <a:srgbClr val="212121"/>
                </a:solidFill>
                <a:effectLst/>
                <a:latin typeface="Calibri" panose="020F0502020204030204" pitchFamily="34" charset="0"/>
              </a:rPr>
              <a:t>In neun Sprachen gibt die Website wichtige Tipps zu Arbeit, aufenthaltsrechtlichen Fragen, Wohnen, Gesundheit und Berufsausbildung, Kinderbetreuung, Studium und vielem mehr. Für weitere fallbezogene Fragen gibt es die </a:t>
            </a:r>
            <a:r>
              <a:rPr lang="de-DE" sz="1800" b="1" dirty="0">
                <a:solidFill>
                  <a:srgbClr val="87B14E"/>
                </a:solidFill>
                <a:hlinkClick r:id="rId3">
                  <a:extLst>
                    <a:ext uri="{A12FA001-AC4F-418D-AE19-62706E023703}">
                      <ahyp:hlinkClr xmlns:ahyp="http://schemas.microsoft.com/office/drawing/2018/hyperlinkcolor" val="tx"/>
                    </a:ext>
                  </a:extLst>
                </a:hlinkClick>
              </a:rPr>
              <a:t>Community-Plattform </a:t>
            </a:r>
            <a:r>
              <a:rPr lang="de-DE" sz="1800" b="1" dirty="0" err="1">
                <a:solidFill>
                  <a:srgbClr val="87B14E"/>
                </a:solidFill>
                <a:hlinkClick r:id="rId3">
                  <a:extLst>
                    <a:ext uri="{A12FA001-AC4F-418D-AE19-62706E023703}">
                      <ahyp:hlinkClr xmlns:ahyp="http://schemas.microsoft.com/office/drawing/2018/hyperlinkcolor" val="tx"/>
                    </a:ext>
                  </a:extLst>
                </a:hlinkClick>
              </a:rPr>
              <a:t>Together</a:t>
            </a:r>
            <a:r>
              <a:rPr lang="de-DE" sz="1800" b="1" dirty="0">
                <a:solidFill>
                  <a:srgbClr val="87B14E"/>
                </a:solidFill>
                <a:hlinkClick r:id="rId3">
                  <a:extLst>
                    <a:ext uri="{A12FA001-AC4F-418D-AE19-62706E023703}">
                      <ahyp:hlinkClr xmlns:ahyp="http://schemas.microsoft.com/office/drawing/2018/hyperlinkcolor" val="tx"/>
                    </a:ext>
                  </a:extLst>
                </a:hlinkClick>
              </a:rPr>
              <a:t> in Germany</a:t>
            </a:r>
            <a:endParaRPr lang="de-DE" sz="1800" b="1" dirty="0">
              <a:solidFill>
                <a:srgbClr val="87B14E"/>
              </a:solidFill>
            </a:endParaRPr>
          </a:p>
          <a:p>
            <a:pPr marL="0" marR="0" indent="0">
              <a:spcBef>
                <a:spcPts val="0"/>
              </a:spcBef>
              <a:spcAft>
                <a:spcPts val="0"/>
              </a:spcAft>
              <a:buNone/>
            </a:pPr>
            <a:endParaRPr lang="en-IE" sz="1800" b="1" dirty="0">
              <a:solidFill>
                <a:srgbClr val="212121"/>
              </a:solidFill>
            </a:endParaRPr>
          </a:p>
          <a:p>
            <a:pPr marL="0" marR="0" indent="0">
              <a:spcBef>
                <a:spcPts val="0"/>
              </a:spcBef>
              <a:spcAft>
                <a:spcPts val="0"/>
              </a:spcAft>
              <a:buNone/>
            </a:pPr>
            <a:r>
              <a:rPr lang="de-DE" sz="1800" b="1" dirty="0" err="1">
                <a:solidFill>
                  <a:srgbClr val="212121"/>
                </a:solidFill>
                <a:effectLst/>
                <a:latin typeface="Calibri" panose="020F0502020204030204" pitchFamily="34" charset="0"/>
              </a:rPr>
              <a:t>Make</a:t>
            </a:r>
            <a:r>
              <a:rPr lang="de-DE" sz="1800" b="1" dirty="0">
                <a:solidFill>
                  <a:srgbClr val="212121"/>
                </a:solidFill>
                <a:effectLst/>
                <a:latin typeface="Calibri" panose="020F0502020204030204" pitchFamily="34" charset="0"/>
              </a:rPr>
              <a:t> </a:t>
            </a:r>
            <a:r>
              <a:rPr lang="de-DE" sz="1800" b="1" dirty="0" err="1">
                <a:solidFill>
                  <a:srgbClr val="212121"/>
                </a:solidFill>
                <a:effectLst/>
                <a:latin typeface="Calibri" panose="020F0502020204030204" pitchFamily="34" charset="0"/>
              </a:rPr>
              <a:t>it</a:t>
            </a:r>
            <a:r>
              <a:rPr lang="de-DE" sz="1800" b="1" dirty="0">
                <a:solidFill>
                  <a:srgbClr val="212121"/>
                </a:solidFill>
                <a:effectLst/>
                <a:latin typeface="Calibri" panose="020F0502020204030204" pitchFamily="34" charset="0"/>
              </a:rPr>
              <a:t> in Germany - Arbeiten in Deutschland: die offizielle Website für qualifizierte Fachkräfte</a:t>
            </a:r>
          </a:p>
          <a:p>
            <a:pPr marL="0" marR="0" indent="0">
              <a:spcBef>
                <a:spcPts val="0"/>
              </a:spcBef>
              <a:spcAft>
                <a:spcPts val="0"/>
              </a:spcAft>
              <a:buNone/>
            </a:pPr>
            <a:r>
              <a:rPr lang="de-DE" sz="1800" dirty="0">
                <a:solidFill>
                  <a:srgbClr val="212121"/>
                </a:solidFill>
                <a:effectLst/>
                <a:latin typeface="Calibri" panose="020F0502020204030204" pitchFamily="34" charset="0"/>
              </a:rPr>
              <a:t>Das Portal </a:t>
            </a:r>
            <a:r>
              <a:rPr lang="de-DE" sz="1800" b="1" dirty="0">
                <a:solidFill>
                  <a:srgbClr val="6B9F25"/>
                </a:solidFill>
                <a:effectLst/>
                <a:latin typeface="Calibri" panose="020F0502020204030204" pitchFamily="34" charset="0"/>
                <a:hlinkClick r:id="rId4">
                  <a:extLst>
                    <a:ext uri="{A12FA001-AC4F-418D-AE19-62706E023703}">
                      <ahyp:hlinkClr xmlns:ahyp="http://schemas.microsoft.com/office/drawing/2018/hyperlinkcolor" val="tx"/>
                    </a:ext>
                  </a:extLst>
                </a:hlinkClick>
              </a:rPr>
              <a:t>"</a:t>
            </a:r>
            <a:r>
              <a:rPr lang="de-DE" sz="1800" b="1" dirty="0" err="1">
                <a:solidFill>
                  <a:srgbClr val="6B9F25"/>
                </a:solidFill>
                <a:effectLst/>
                <a:latin typeface="Calibri" panose="020F0502020204030204" pitchFamily="34" charset="0"/>
                <a:hlinkClick r:id="rId4">
                  <a:extLst>
                    <a:ext uri="{A12FA001-AC4F-418D-AE19-62706E023703}">
                      <ahyp:hlinkClr xmlns:ahyp="http://schemas.microsoft.com/office/drawing/2018/hyperlinkcolor" val="tx"/>
                    </a:ext>
                  </a:extLst>
                </a:hlinkClick>
              </a:rPr>
              <a:t>Make</a:t>
            </a:r>
            <a:r>
              <a:rPr lang="de-DE" sz="1800" b="1" dirty="0">
                <a:solidFill>
                  <a:srgbClr val="6B9F25"/>
                </a:solidFill>
                <a:effectLst/>
                <a:latin typeface="Calibri" panose="020F0502020204030204" pitchFamily="34" charset="0"/>
                <a:hlinkClick r:id="rId4">
                  <a:extLst>
                    <a:ext uri="{A12FA001-AC4F-418D-AE19-62706E023703}">
                      <ahyp:hlinkClr xmlns:ahyp="http://schemas.microsoft.com/office/drawing/2018/hyperlinkcolor" val="tx"/>
                    </a:ext>
                  </a:extLst>
                </a:hlinkClick>
              </a:rPr>
              <a:t> </a:t>
            </a:r>
            <a:r>
              <a:rPr lang="de-DE" sz="1800" b="1" dirty="0" err="1">
                <a:solidFill>
                  <a:srgbClr val="6B9F25"/>
                </a:solidFill>
                <a:effectLst/>
                <a:latin typeface="Calibri" panose="020F0502020204030204" pitchFamily="34" charset="0"/>
                <a:hlinkClick r:id="rId4">
                  <a:extLst>
                    <a:ext uri="{A12FA001-AC4F-418D-AE19-62706E023703}">
                      <ahyp:hlinkClr xmlns:ahyp="http://schemas.microsoft.com/office/drawing/2018/hyperlinkcolor" val="tx"/>
                    </a:ext>
                  </a:extLst>
                </a:hlinkClick>
              </a:rPr>
              <a:t>it</a:t>
            </a:r>
            <a:r>
              <a:rPr lang="de-DE" sz="1800" b="1" dirty="0">
                <a:solidFill>
                  <a:srgbClr val="87B14E"/>
                </a:solidFill>
                <a:effectLst/>
                <a:latin typeface="Calibri" panose="020F0502020204030204" pitchFamily="34" charset="0"/>
                <a:hlinkClick r:id="rId4">
                  <a:extLst>
                    <a:ext uri="{A12FA001-AC4F-418D-AE19-62706E023703}">
                      <ahyp:hlinkClr xmlns:ahyp="http://schemas.microsoft.com/office/drawing/2018/hyperlinkcolor" val="tx"/>
                    </a:ext>
                  </a:extLst>
                </a:hlinkClick>
              </a:rPr>
              <a:t> in Germany" </a:t>
            </a:r>
            <a:r>
              <a:rPr lang="de-DE" sz="1800" dirty="0">
                <a:solidFill>
                  <a:srgbClr val="212121"/>
                </a:solidFill>
              </a:rPr>
              <a:t>der Bundesregierung </a:t>
            </a:r>
            <a:r>
              <a:rPr lang="de-DE" sz="1800" dirty="0">
                <a:solidFill>
                  <a:srgbClr val="212121"/>
                </a:solidFill>
                <a:effectLst/>
                <a:latin typeface="Calibri" panose="020F0502020204030204" pitchFamily="34" charset="0"/>
              </a:rPr>
              <a:t>bietet ein breites Spektrum an Informationen zum Thema Zuwanderung. Migranten finden dort z.B. Informationen zu den Themen Existenzgründungsvisum, Arbeitssuche, Anerkennung etc. Das Portal enthält auch (erste) Hinweise auf Informationsquellen/Beratungsstellen zum Thema Existenzgründung.</a:t>
            </a: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01214686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3" name="Textplatzhalter 2">
            <a:extLst>
              <a:ext uri="{FF2B5EF4-FFF2-40B4-BE49-F238E27FC236}">
                <a16:creationId xmlns:a16="http://schemas.microsoft.com/office/drawing/2014/main" id="{B58DE40E-8DBC-C9BD-86E7-1B28ECCEDB30}"/>
              </a:ext>
            </a:extLst>
          </p:cNvPr>
          <p:cNvSpPr>
            <a:spLocks noGrp="1"/>
          </p:cNvSpPr>
          <p:nvPr>
            <p:ph type="body" sz="quarter" idx="50"/>
          </p:nvPr>
        </p:nvSpPr>
        <p:spPr>
          <a:xfrm>
            <a:off x="3685850" y="1370161"/>
            <a:ext cx="6970291" cy="5049727"/>
          </a:xfrm>
        </p:spPr>
        <p:txBody>
          <a:bodyPr/>
          <a:lstStyle/>
          <a:p>
            <a:pPr>
              <a:buClr>
                <a:srgbClr val="915F9E"/>
              </a:buClr>
            </a:pPr>
            <a:r>
              <a:rPr lang="de-DE" sz="2400" b="1" dirty="0">
                <a:solidFill>
                  <a:srgbClr val="E97924"/>
                </a:solidFill>
              </a:rPr>
              <a:t>Wo finde ich weitere Unterstützung im Umgang </a:t>
            </a:r>
          </a:p>
          <a:p>
            <a:pPr>
              <a:buClr>
                <a:srgbClr val="915F9E"/>
              </a:buClr>
            </a:pPr>
            <a:r>
              <a:rPr lang="de-DE" sz="2400" b="1" dirty="0">
                <a:solidFill>
                  <a:srgbClr val="E97924"/>
                </a:solidFill>
              </a:rPr>
              <a:t>mit lokalen Steuern und Bankvorschriften? </a:t>
            </a:r>
          </a:p>
          <a:p>
            <a:pPr>
              <a:buClr>
                <a:srgbClr val="915F9E"/>
              </a:buClr>
            </a:pPr>
            <a:r>
              <a:rPr lang="de-DE" sz="1000" b="1" dirty="0">
                <a:solidFill>
                  <a:srgbClr val="E97924"/>
                </a:solidFill>
              </a:rPr>
              <a:t> </a:t>
            </a:r>
            <a:endParaRPr lang="en-US" sz="1000" b="1" dirty="0">
              <a:solidFill>
                <a:srgbClr val="E97924"/>
              </a:solidFill>
            </a:endParaRPr>
          </a:p>
          <a:p>
            <a:pPr>
              <a:buClr>
                <a:srgbClr val="915F9E"/>
              </a:buClr>
            </a:pPr>
            <a:r>
              <a:rPr lang="en-US" sz="1800" b="1" i="0" dirty="0" err="1">
                <a:solidFill>
                  <a:srgbClr val="7ABB57"/>
                </a:solidFill>
                <a:effectLst/>
              </a:rPr>
              <a:t>Netzwerk-Unterstützung</a:t>
            </a:r>
            <a:r>
              <a:rPr lang="en-US" sz="1800" b="1" i="0" dirty="0">
                <a:solidFill>
                  <a:srgbClr val="7ABB57"/>
                </a:solidFill>
                <a:effectLst/>
              </a:rPr>
              <a:t>:</a:t>
            </a:r>
          </a:p>
          <a:p>
            <a:pPr>
              <a:buClr>
                <a:srgbClr val="915F9E"/>
              </a:buClr>
            </a:pPr>
            <a:r>
              <a:rPr lang="de-DE" sz="1800" b="0" i="0" dirty="0">
                <a:solidFill>
                  <a:srgbClr val="0D0D0D"/>
                </a:solidFill>
                <a:effectLst/>
              </a:rPr>
              <a:t>Für eine umfassende Beratung bei der Unternehmensgründung empfehlen wir, sich an Netzwerke wie </a:t>
            </a:r>
            <a:r>
              <a:rPr lang="de-DE" sz="1800" b="0" i="0" dirty="0" err="1">
                <a:solidFill>
                  <a:srgbClr val="0D0D0D"/>
                </a:solidFill>
                <a:effectLst/>
                <a:hlinkClick r:id="rId2"/>
              </a:rPr>
              <a:t>Social</a:t>
            </a:r>
            <a:r>
              <a:rPr lang="de-DE" sz="1800" b="0" i="0" dirty="0">
                <a:solidFill>
                  <a:srgbClr val="0D0D0D"/>
                </a:solidFill>
                <a:effectLst/>
                <a:hlinkClick r:id="rId2"/>
              </a:rPr>
              <a:t> Impact</a:t>
            </a:r>
            <a:r>
              <a:rPr lang="de-DE" sz="1800" b="0" i="0" dirty="0">
                <a:solidFill>
                  <a:srgbClr val="0D0D0D"/>
                </a:solidFill>
                <a:effectLst/>
              </a:rPr>
              <a:t>, </a:t>
            </a:r>
            <a:r>
              <a:rPr lang="de-DE" sz="1800" b="0" i="0" dirty="0">
                <a:solidFill>
                  <a:srgbClr val="0D0D0D"/>
                </a:solidFill>
                <a:effectLst/>
                <a:hlinkClick r:id="rId3"/>
              </a:rPr>
              <a:t>STATT KAPITAL </a:t>
            </a:r>
            <a:r>
              <a:rPr lang="de-DE" sz="1800" b="0" i="0" dirty="0">
                <a:solidFill>
                  <a:srgbClr val="0D0D0D"/>
                </a:solidFill>
                <a:effectLst/>
              </a:rPr>
              <a:t>    und </a:t>
            </a:r>
            <a:r>
              <a:rPr lang="de-DE" sz="1800" b="0" i="0" dirty="0">
                <a:solidFill>
                  <a:srgbClr val="0D0D0D"/>
                </a:solidFill>
                <a:effectLst/>
                <a:hlinkClick r:id="rId4"/>
              </a:rPr>
              <a:t>KIZ</a:t>
            </a:r>
            <a:r>
              <a:rPr lang="de-DE" sz="1800" b="0" i="0" dirty="0">
                <a:solidFill>
                  <a:srgbClr val="0D0D0D"/>
                </a:solidFill>
                <a:effectLst/>
              </a:rPr>
              <a:t> zu wenden. Diese Netzwerke bieten kostenlose Mentoren an, um den Gründungsprozess zu steuern und Kontakte zu relevanten Beratern zu knüpfen - dies ist auch eine gute Gelegenheit, sich mit anderen Gründern zu vernetzen! Spezifische Informationen zur Finanzierung finden Sie auf der offiziellen </a:t>
            </a:r>
            <a:r>
              <a:rPr lang="de-DE" sz="1800" b="0" i="0" dirty="0">
                <a:solidFill>
                  <a:srgbClr val="0D0D0D"/>
                </a:solidFill>
                <a:effectLst/>
                <a:hlinkClick r:id="rId5"/>
              </a:rPr>
              <a:t>Website der Regierung.</a:t>
            </a:r>
            <a:endParaRPr lang="de-DE" sz="1800" b="0" i="0" dirty="0">
              <a:solidFill>
                <a:srgbClr val="0D0D0D"/>
              </a:solidFill>
              <a:effectLst/>
            </a:endParaRPr>
          </a:p>
          <a:p>
            <a:pPr>
              <a:buClr>
                <a:srgbClr val="915F9E"/>
              </a:buClr>
            </a:pPr>
            <a:r>
              <a:rPr lang="en-US" sz="1800" dirty="0">
                <a:solidFill>
                  <a:srgbClr val="0D0D0D"/>
                </a:solidFill>
              </a:rPr>
              <a:t> </a:t>
            </a:r>
          </a:p>
          <a:p>
            <a:pPr>
              <a:buClr>
                <a:srgbClr val="915F9E"/>
              </a:buClr>
            </a:pPr>
            <a:r>
              <a:rPr lang="en-US" sz="1800" b="1" dirty="0" err="1">
                <a:solidFill>
                  <a:srgbClr val="7ABB57"/>
                </a:solidFill>
              </a:rPr>
              <a:t>Technische</a:t>
            </a:r>
            <a:r>
              <a:rPr lang="en-US" sz="1800" b="1" dirty="0">
                <a:solidFill>
                  <a:srgbClr val="7ABB57"/>
                </a:solidFill>
              </a:rPr>
              <a:t> </a:t>
            </a:r>
            <a:r>
              <a:rPr lang="en-US" sz="1800" b="1" dirty="0" err="1">
                <a:solidFill>
                  <a:srgbClr val="7ABB57"/>
                </a:solidFill>
              </a:rPr>
              <a:t>Unterstützung</a:t>
            </a:r>
            <a:r>
              <a:rPr lang="en-US" sz="1800" b="1" dirty="0">
                <a:solidFill>
                  <a:srgbClr val="7ABB57"/>
                </a:solidFill>
              </a:rPr>
              <a:t>:</a:t>
            </a:r>
          </a:p>
          <a:p>
            <a:pPr>
              <a:buClr>
                <a:srgbClr val="915F9E"/>
              </a:buClr>
            </a:pPr>
            <a:r>
              <a:rPr lang="de-DE" sz="1800" b="0" i="0" dirty="0" err="1">
                <a:solidFill>
                  <a:srgbClr val="0D0D0D"/>
                </a:solidFill>
                <a:effectLst/>
                <a:hlinkClick r:id="rId6"/>
              </a:rPr>
              <a:t>Integreat</a:t>
            </a:r>
            <a:r>
              <a:rPr lang="de-DE" sz="1800" b="0" i="0" dirty="0">
                <a:solidFill>
                  <a:srgbClr val="0D0D0D"/>
                </a:solidFill>
                <a:effectLst/>
              </a:rPr>
              <a:t> ist eine vielseitige Integrationsplattform für Expats, Menschen mit Migrationshintergrund und Geflüchtete, die in über 100 Kommunen nutzbar ist. Die Plattform ist auch als App verfügbar und bietet wertvolle Ressourcen und Unterstützung für das Finanzmanagement - alles kostenlos</a:t>
            </a:r>
            <a:r>
              <a:rPr lang="en-US" sz="1800" dirty="0">
                <a:solidFill>
                  <a:srgbClr val="0D0D0D"/>
                </a:solidFill>
              </a:rPr>
              <a:t>.</a:t>
            </a:r>
            <a:endParaRPr lang="en-US" sz="1800" b="0" i="0" dirty="0">
              <a:solidFill>
                <a:srgbClr val="0D0D0D"/>
              </a:solidFill>
              <a:effectLst/>
            </a:endParaRPr>
          </a:p>
        </p:txBody>
      </p:sp>
      <p:sp>
        <p:nvSpPr>
          <p:cNvPr id="142" name="Textplatzhalter 1">
            <a:extLst>
              <a:ext uri="{FF2B5EF4-FFF2-40B4-BE49-F238E27FC236}">
                <a16:creationId xmlns:a16="http://schemas.microsoft.com/office/drawing/2014/main" id="{639D3284-8C4A-7F76-3802-99C75E034747}"/>
              </a:ext>
            </a:extLst>
          </p:cNvPr>
          <p:cNvSpPr>
            <a:spLocks noGrp="1"/>
          </p:cNvSpPr>
          <p:nvPr>
            <p:ph type="body" sz="quarter" idx="49"/>
          </p:nvPr>
        </p:nvSpPr>
        <p:spPr>
          <a:xfrm>
            <a:off x="3665283" y="599730"/>
            <a:ext cx="7160276" cy="730066"/>
          </a:xfrm>
        </p:spPr>
        <p:txBody>
          <a:bodyPr/>
          <a:lstStyle/>
          <a:p>
            <a:r>
              <a:rPr lang="de-DE" sz="2800" dirty="0"/>
              <a:t>Beratung und Information: DEUTSCHLAND</a:t>
            </a:r>
          </a:p>
        </p:txBody>
      </p:sp>
      <p:grpSp>
        <p:nvGrpSpPr>
          <p:cNvPr id="143" name="Gruppieren 142">
            <a:extLst>
              <a:ext uri="{FF2B5EF4-FFF2-40B4-BE49-F238E27FC236}">
                <a16:creationId xmlns:a16="http://schemas.microsoft.com/office/drawing/2014/main" id="{A48881E4-3384-42A7-8A50-4E6F65892AC3}"/>
              </a:ext>
            </a:extLst>
          </p:cNvPr>
          <p:cNvGrpSpPr/>
          <p:nvPr/>
        </p:nvGrpSpPr>
        <p:grpSpPr>
          <a:xfrm rot="5400000">
            <a:off x="1642077" y="2189489"/>
            <a:ext cx="821689" cy="2707340"/>
            <a:chOff x="10394950" y="781274"/>
            <a:chExt cx="1691217" cy="5569687"/>
          </a:xfrm>
        </p:grpSpPr>
        <p:pic>
          <p:nvPicPr>
            <p:cNvPr id="147" name="Grafik 146">
              <a:extLst>
                <a:ext uri="{FF2B5EF4-FFF2-40B4-BE49-F238E27FC236}">
                  <a16:creationId xmlns:a16="http://schemas.microsoft.com/office/drawing/2014/main" id="{9A29548F-453F-4E38-99D1-115141062B2D}"/>
                </a:ext>
              </a:extLst>
            </p:cNvPr>
            <p:cNvPicPr>
              <a:picLocks noChangeAspect="1"/>
            </p:cNvPicPr>
            <p:nvPr/>
          </p:nvPicPr>
          <p:blipFill rotWithShape="1">
            <a:blip r:embed="rId7" cstate="email">
              <a:extLst>
                <a:ext uri="{28A0092B-C50C-407E-A947-70E740481C1C}">
                  <a14:useLocalDpi xmlns:a14="http://schemas.microsoft.com/office/drawing/2010/main"/>
                </a:ext>
              </a:extLst>
            </a:blip>
            <a:srcRect l="351" t="1532" r="1"/>
            <a:stretch/>
          </p:blipFill>
          <p:spPr>
            <a:xfrm rot="16200000">
              <a:off x="8475887" y="2723623"/>
              <a:ext cx="5467125" cy="1582428"/>
            </a:xfrm>
            <a:prstGeom prst="rect">
              <a:avLst/>
            </a:prstGeom>
          </p:spPr>
        </p:pic>
        <p:sp>
          <p:nvSpPr>
            <p:cNvPr id="148" name="Rechteck 147">
              <a:extLst>
                <a:ext uri="{FF2B5EF4-FFF2-40B4-BE49-F238E27FC236}">
                  <a16:creationId xmlns:a16="http://schemas.microsoft.com/office/drawing/2014/main" id="{D45F6FC2-813D-4829-AD3F-BA9A49824912}"/>
                </a:ext>
              </a:extLst>
            </p:cNvPr>
            <p:cNvSpPr/>
            <p:nvPr/>
          </p:nvSpPr>
          <p:spPr>
            <a:xfrm>
              <a:off x="10394950" y="6238778"/>
              <a:ext cx="1691217"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49" name="Rechteck 148">
              <a:extLst>
                <a:ext uri="{FF2B5EF4-FFF2-40B4-BE49-F238E27FC236}">
                  <a16:creationId xmlns:a16="http://schemas.microsoft.com/office/drawing/2014/main" id="{A8067130-1098-4EF3-A233-80DF55C3F856}"/>
                </a:ext>
              </a:extLst>
            </p:cNvPr>
            <p:cNvSpPr/>
            <p:nvPr/>
          </p:nvSpPr>
          <p:spPr>
            <a:xfrm>
              <a:off x="10394950" y="6192308"/>
              <a:ext cx="228600"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pic>
        <p:nvPicPr>
          <p:cNvPr id="1026" name="Picture 2" descr="Integreat | Mehrsprachig. Offline. Kostenlos.">
            <a:hlinkClick r:id="rId6"/>
            <a:extLst>
              <a:ext uri="{FF2B5EF4-FFF2-40B4-BE49-F238E27FC236}">
                <a16:creationId xmlns:a16="http://schemas.microsoft.com/office/drawing/2014/main" id="{516C64D8-2D9E-4EB2-867E-6AB025D295E7}"/>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698773" y="5278586"/>
            <a:ext cx="2511149" cy="685426"/>
          </a:xfrm>
          <a:prstGeom prst="rect">
            <a:avLst/>
          </a:prstGeom>
          <a:noFill/>
          <a:extLst>
            <a:ext uri="{909E8E84-426E-40DD-AFC4-6F175D3DCCD1}">
              <a14:hiddenFill xmlns:a14="http://schemas.microsoft.com/office/drawing/2010/main">
                <a:solidFill>
                  <a:srgbClr val="FFFFFF"/>
                </a:solidFill>
              </a14:hiddenFill>
            </a:ext>
          </a:extLst>
        </p:spPr>
      </p:pic>
      <p:pic>
        <p:nvPicPr>
          <p:cNvPr id="140" name="Grafik 139">
            <a:hlinkClick r:id="rId4"/>
            <a:extLst>
              <a:ext uri="{FF2B5EF4-FFF2-40B4-BE49-F238E27FC236}">
                <a16:creationId xmlns:a16="http://schemas.microsoft.com/office/drawing/2014/main" id="{C0917F93-E813-45F4-9495-D77D0DED571E}"/>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995552" y="640527"/>
            <a:ext cx="1694382" cy="1274899"/>
          </a:xfrm>
          <a:prstGeom prst="rect">
            <a:avLst/>
          </a:prstGeom>
        </p:spPr>
      </p:pic>
    </p:spTree>
    <p:extLst>
      <p:ext uri="{BB962C8B-B14F-4D97-AF65-F5344CB8AC3E}">
        <p14:creationId xmlns:p14="http://schemas.microsoft.com/office/powerpoint/2010/main" val="326258537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fik 3" descr="Ein Bild, das Schuhwerk, Kleidung, Person, Mann enthält.&#10;&#10;Automatisch generierte Beschreibung">
            <a:extLst>
              <a:ext uri="{FF2B5EF4-FFF2-40B4-BE49-F238E27FC236}">
                <a16:creationId xmlns:a16="http://schemas.microsoft.com/office/drawing/2014/main" id="{961EF856-A5BF-80F9-5D70-9619A514BD44}"/>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0" y="0"/>
            <a:ext cx="5142608" cy="6858000"/>
          </a:xfrm>
          <a:prstGeom prst="rect">
            <a:avLst/>
          </a:prstGeom>
        </p:spPr>
      </p:pic>
      <p:grpSp>
        <p:nvGrpSpPr>
          <p:cNvPr id="11" name="Gruppieren 10">
            <a:extLst>
              <a:ext uri="{FF2B5EF4-FFF2-40B4-BE49-F238E27FC236}">
                <a16:creationId xmlns:a16="http://schemas.microsoft.com/office/drawing/2014/main" id="{3820633F-5000-450D-ADB6-5FB14C4CBE7F}"/>
              </a:ext>
            </a:extLst>
          </p:cNvPr>
          <p:cNvGrpSpPr>
            <a:grpSpLocks noChangeAspect="1"/>
          </p:cNvGrpSpPr>
          <p:nvPr/>
        </p:nvGrpSpPr>
        <p:grpSpPr>
          <a:xfrm rot="5400000">
            <a:off x="932695" y="5227129"/>
            <a:ext cx="720000" cy="2371173"/>
            <a:chOff x="10394950" y="781274"/>
            <a:chExt cx="1691217" cy="5569687"/>
          </a:xfrm>
        </p:grpSpPr>
        <p:pic>
          <p:nvPicPr>
            <p:cNvPr id="7" name="Grafik 6">
              <a:extLst>
                <a:ext uri="{FF2B5EF4-FFF2-40B4-BE49-F238E27FC236}">
                  <a16:creationId xmlns:a16="http://schemas.microsoft.com/office/drawing/2014/main" id="{0966F013-A410-4063-BB2D-00FF42C0E41B}"/>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l="351" t="1532" r="1"/>
            <a:stretch/>
          </p:blipFill>
          <p:spPr>
            <a:xfrm rot="16200000">
              <a:off x="8475887" y="2723623"/>
              <a:ext cx="5467125" cy="1582428"/>
            </a:xfrm>
            <a:prstGeom prst="rect">
              <a:avLst/>
            </a:prstGeom>
          </p:spPr>
        </p:pic>
        <p:sp>
          <p:nvSpPr>
            <p:cNvPr id="9" name="Rechteck 8">
              <a:extLst>
                <a:ext uri="{FF2B5EF4-FFF2-40B4-BE49-F238E27FC236}">
                  <a16:creationId xmlns:a16="http://schemas.microsoft.com/office/drawing/2014/main" id="{AC699D9B-7BE2-439E-8E03-CDDA61328AEC}"/>
                </a:ext>
              </a:extLst>
            </p:cNvPr>
            <p:cNvSpPr/>
            <p:nvPr/>
          </p:nvSpPr>
          <p:spPr>
            <a:xfrm>
              <a:off x="10394950" y="6238778"/>
              <a:ext cx="1691217"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0" name="Rechteck 9">
              <a:extLst>
                <a:ext uri="{FF2B5EF4-FFF2-40B4-BE49-F238E27FC236}">
                  <a16:creationId xmlns:a16="http://schemas.microsoft.com/office/drawing/2014/main" id="{1B15E8DB-6FC4-4D08-8731-A6DE32DB767D}"/>
                </a:ext>
              </a:extLst>
            </p:cNvPr>
            <p:cNvSpPr/>
            <p:nvPr/>
          </p:nvSpPr>
          <p:spPr>
            <a:xfrm>
              <a:off x="10394950" y="6192308"/>
              <a:ext cx="228600"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
        <p:nvSpPr>
          <p:cNvPr id="5" name="Textplatzhalter 4">
            <a:extLst>
              <a:ext uri="{FF2B5EF4-FFF2-40B4-BE49-F238E27FC236}">
                <a16:creationId xmlns:a16="http://schemas.microsoft.com/office/drawing/2014/main" id="{0D4570E1-3EA6-4EEE-B10E-D5FF438092E1}"/>
              </a:ext>
            </a:extLst>
          </p:cNvPr>
          <p:cNvSpPr>
            <a:spLocks noGrp="1"/>
          </p:cNvSpPr>
          <p:nvPr>
            <p:ph type="body" sz="quarter" idx="48"/>
          </p:nvPr>
        </p:nvSpPr>
        <p:spPr>
          <a:xfrm>
            <a:off x="5465379" y="1363644"/>
            <a:ext cx="6403748" cy="3326482"/>
          </a:xfrm>
        </p:spPr>
        <p:txBody>
          <a:bodyPr/>
          <a:lstStyle/>
          <a:p>
            <a:pPr>
              <a:lnSpc>
                <a:spcPct val="107000"/>
              </a:lnSpc>
              <a:spcAft>
                <a:spcPts val="800"/>
              </a:spcAft>
            </a:pPr>
            <a:r>
              <a:rPr lang="de-DE" sz="1600"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a:t>
            </a:r>
            <a:r>
              <a:rPr lang="de-DE" sz="1600" kern="100" dirty="0" err="1">
                <a:effectLst/>
                <a:latin typeface="Calibri" panose="020F0502020204030204" pitchFamily="34" charset="0"/>
                <a:ea typeface="Calibri" panose="020F0502020204030204" pitchFamily="34" charset="0"/>
                <a:cs typeface="Times New Roman" panose="02020603050405020304" pitchFamily="18" charset="0"/>
              </a:rPr>
              <a:t>Rzgar</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a:t>
            </a:r>
            <a:r>
              <a:rPr lang="de-DE" sz="1600" kern="100" dirty="0" err="1">
                <a:effectLst/>
                <a:latin typeface="Calibri" panose="020F0502020204030204" pitchFamily="34" charset="0"/>
                <a:ea typeface="Calibri" panose="020F0502020204030204" pitchFamily="34" charset="0"/>
                <a:cs typeface="Times New Roman" panose="02020603050405020304" pitchFamily="18" charset="0"/>
              </a:rPr>
              <a:t>Abdalrahman</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eröffnete im März 2021 seinen eigenen Friseursalon in München. Trotz seines mittlerweile sehr erfolgreichen Salons war der Weg dorthin voller Herausforderungen.</a:t>
            </a:r>
          </a:p>
          <a:p>
            <a:pPr>
              <a:lnSpc>
                <a:spcPct val="107000"/>
              </a:lnSpc>
              <a:spcAft>
                <a:spcPts val="800"/>
              </a:spcAft>
            </a:pPr>
            <a:r>
              <a:rPr lang="de-DE" sz="1600"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kam im Alter von 18 Jahren aus Israel nach Deutschland mit dem Traum, einen eigenen Salon zu eröffnen. Nach Jahren in fester Anstellung und dem Erwerb des Meisterbriefs konnte er diesen Plan endlich verwirklichen.</a:t>
            </a:r>
          </a:p>
          <a:p>
            <a:pPr>
              <a:lnSpc>
                <a:spcPct val="107000"/>
              </a:lnSpc>
              <a:spcAft>
                <a:spcPts val="800"/>
              </a:spcAft>
            </a:pP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Aufgrund seines Flüchtlingsstatus war es </a:t>
            </a:r>
            <a:r>
              <a:rPr lang="de-DE" sz="1600" b="1"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de-DE" sz="1600" b="1" kern="100" dirty="0">
                <a:effectLst/>
                <a:latin typeface="Calibri" panose="020F0502020204030204" pitchFamily="34" charset="0"/>
                <a:ea typeface="Calibri" panose="020F0502020204030204" pitchFamily="34" charset="0"/>
                <a:cs typeface="Times New Roman" panose="02020603050405020304" pitchFamily="18" charset="0"/>
              </a:rPr>
              <a:t> nicht möglich, eine Bankfinanzierung zu finden</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In dieser schwierigen Situation stand </a:t>
            </a:r>
            <a:r>
              <a:rPr lang="de-DE" sz="1600" kern="100" dirty="0">
                <a:effectLst/>
                <a:latin typeface="Calibri" panose="020F0502020204030204" pitchFamily="34" charset="0"/>
                <a:ea typeface="Calibri" panose="020F0502020204030204" pitchFamily="34" charset="0"/>
                <a:cs typeface="Times New Roman" panose="02020603050405020304" pitchFamily="18" charset="0"/>
                <a:hlinkClick r:id="rId5"/>
              </a:rPr>
              <a:t>ihm </a:t>
            </a:r>
            <a:r>
              <a:rPr lang="de-DE" sz="1600" kern="100" dirty="0" err="1">
                <a:effectLst/>
                <a:latin typeface="Calibri" panose="020F0502020204030204" pitchFamily="34" charset="0"/>
                <a:ea typeface="Calibri" panose="020F0502020204030204" pitchFamily="34" charset="0"/>
                <a:cs typeface="Times New Roman" panose="02020603050405020304" pitchFamily="18" charset="0"/>
                <a:hlinkClick r:id="rId5"/>
              </a:rPr>
              <a:t>Social</a:t>
            </a:r>
            <a:r>
              <a:rPr lang="de-DE" sz="1600" kern="100" dirty="0">
                <a:effectLst/>
                <a:latin typeface="Calibri" panose="020F0502020204030204" pitchFamily="34" charset="0"/>
                <a:ea typeface="Calibri" panose="020F0502020204030204" pitchFamily="34" charset="0"/>
                <a:cs typeface="Times New Roman" panose="02020603050405020304" pitchFamily="18" charset="0"/>
                <a:hlinkClick r:id="rId5"/>
              </a:rPr>
              <a:t> Impact </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zur Seite und unterstützte ihn bei der Erstellung des </a:t>
            </a:r>
            <a:r>
              <a:rPr lang="de-DE" sz="1600" b="1" kern="100" dirty="0">
                <a:effectLst/>
                <a:latin typeface="Calibri" panose="020F0502020204030204" pitchFamily="34" charset="0"/>
                <a:ea typeface="Calibri" panose="020F0502020204030204" pitchFamily="34" charset="0"/>
                <a:cs typeface="Times New Roman" panose="02020603050405020304" pitchFamily="18" charset="0"/>
              </a:rPr>
              <a:t>Geschäftsplans</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und durch </a:t>
            </a:r>
            <a:r>
              <a:rPr lang="de-DE" sz="1600" b="1" kern="100" dirty="0">
                <a:effectLst/>
                <a:latin typeface="Calibri" panose="020F0502020204030204" pitchFamily="34" charset="0"/>
                <a:ea typeface="Calibri" panose="020F0502020204030204" pitchFamily="34" charset="0"/>
                <a:cs typeface="Times New Roman" panose="02020603050405020304" pitchFamily="18" charset="0"/>
              </a:rPr>
              <a:t>Coaching</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im Rahmen des Projekts RESTART für Neuankömmlinge (damals "</a:t>
            </a:r>
            <a:r>
              <a:rPr lang="de-DE" sz="1600" kern="100" dirty="0">
                <a:effectLst/>
                <a:latin typeface="Calibri" panose="020F0502020204030204" pitchFamily="34" charset="0"/>
                <a:ea typeface="Calibri" panose="020F0502020204030204" pitchFamily="34" charset="0"/>
                <a:cs typeface="Times New Roman" panose="02020603050405020304" pitchFamily="18" charset="0"/>
                <a:hlinkClick r:id="rId6"/>
              </a:rPr>
              <a:t>The Human </a:t>
            </a:r>
            <a:r>
              <a:rPr lang="de-DE" sz="1600" kern="100" dirty="0" err="1">
                <a:effectLst/>
                <a:latin typeface="Calibri" panose="020F0502020204030204" pitchFamily="34" charset="0"/>
                <a:ea typeface="Calibri" panose="020F0502020204030204" pitchFamily="34" charset="0"/>
                <a:cs typeface="Times New Roman" panose="02020603050405020304" pitchFamily="18" charset="0"/>
                <a:hlinkClick r:id="rId6"/>
              </a:rPr>
              <a:t>Safety</a:t>
            </a:r>
            <a:r>
              <a:rPr lang="de-DE" sz="1600" kern="100" dirty="0">
                <a:effectLst/>
                <a:latin typeface="Calibri" panose="020F0502020204030204" pitchFamily="34" charset="0"/>
                <a:ea typeface="Calibri" panose="020F0502020204030204" pitchFamily="34" charset="0"/>
                <a:cs typeface="Times New Roman" panose="02020603050405020304" pitchFamily="18" charset="0"/>
                <a:hlinkClick r:id="rId6"/>
              </a:rPr>
              <a:t> Net</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Auf diese Weise fand er schließlich einen privaten Investor. Für </a:t>
            </a:r>
            <a:r>
              <a:rPr lang="de-DE" sz="1600"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de-DE" sz="1600" kern="100" dirty="0">
                <a:effectLst/>
                <a:latin typeface="Calibri" panose="020F0502020204030204" pitchFamily="34" charset="0"/>
                <a:ea typeface="Calibri" panose="020F0502020204030204" pitchFamily="34" charset="0"/>
                <a:cs typeface="Times New Roman" panose="02020603050405020304" pitchFamily="18" charset="0"/>
              </a:rPr>
              <a:t> war die Anwesenheit eines Coaches von großer Bedeutung:</a:t>
            </a:r>
          </a:p>
          <a:p>
            <a:pPr lvl="1">
              <a:lnSpc>
                <a:spcPct val="107000"/>
              </a:lnSpc>
              <a:spcAft>
                <a:spcPts val="800"/>
              </a:spcAft>
            </a:pPr>
            <a:r>
              <a:rPr lang="en-US" sz="1600" i="1"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rPr>
              <a:t>"</a:t>
            </a:r>
            <a:r>
              <a:rPr lang="de-DE" sz="1600" i="1"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rPr>
              <a:t>Einen Coach zu haben, bedeutete auch viel: Zu wissen, dass man jemanden hat, der einen anleitet, jemanden, der auf deiner Seite ist, macht einen großen Unterschied.“</a:t>
            </a:r>
            <a:endParaRPr lang="en-US" sz="1600"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endParaRPr lang="en-US" sz="1800" kern="100" dirty="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endParaRPr lang="en-US" sz="18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 name="Textplatzhalter 1">
            <a:extLst>
              <a:ext uri="{FF2B5EF4-FFF2-40B4-BE49-F238E27FC236}">
                <a16:creationId xmlns:a16="http://schemas.microsoft.com/office/drawing/2014/main" id="{A390E94F-8796-6F73-15A6-DEA85033E5CE}"/>
              </a:ext>
            </a:extLst>
          </p:cNvPr>
          <p:cNvSpPr>
            <a:spLocks noGrp="1"/>
          </p:cNvSpPr>
          <p:nvPr>
            <p:ph type="body" sz="quarter" idx="30"/>
          </p:nvPr>
        </p:nvSpPr>
        <p:spPr>
          <a:xfrm>
            <a:off x="5142608" y="405770"/>
            <a:ext cx="6894458" cy="405771"/>
          </a:xfrm>
        </p:spPr>
        <p:txBody>
          <a:bodyPr/>
          <a:lstStyle/>
          <a:p>
            <a:r>
              <a:rPr lang="de-DE" sz="2400" dirty="0" err="1">
                <a:solidFill>
                  <a:srgbClr val="87B14E"/>
                </a:solidFill>
              </a:rPr>
              <a:t>Social</a:t>
            </a:r>
            <a:r>
              <a:rPr lang="de-DE" sz="2400" dirty="0">
                <a:solidFill>
                  <a:srgbClr val="87B14E"/>
                </a:solidFill>
              </a:rPr>
              <a:t> Impact - Unterstützung von Unternehmern</a:t>
            </a:r>
          </a:p>
          <a:p>
            <a:r>
              <a:rPr lang="de-DE" sz="2400" dirty="0">
                <a:solidFill>
                  <a:srgbClr val="87B14E"/>
                </a:solidFill>
              </a:rPr>
              <a:t>mit Migrationshintergrund</a:t>
            </a:r>
          </a:p>
        </p:txBody>
      </p:sp>
    </p:spTree>
    <p:extLst>
      <p:ext uri="{BB962C8B-B14F-4D97-AF65-F5344CB8AC3E}">
        <p14:creationId xmlns:p14="http://schemas.microsoft.com/office/powerpoint/2010/main" val="187218850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Where do I find further support in managing local taxes and banking regulations? (Networks, support structures, technical solutions):</a:t>
            </a:r>
          </a:p>
          <a:p>
            <a:pPr marL="0" indent="0">
              <a:buClr>
                <a:srgbClr val="915F9E"/>
              </a:buClr>
              <a:buNone/>
            </a:pPr>
            <a:endParaRPr lang="en-US" sz="2400" b="1" dirty="0">
              <a:solidFill>
                <a:srgbClr val="E97924"/>
              </a:solidFill>
            </a:endParaRPr>
          </a:p>
          <a:p>
            <a:pPr marL="0" indent="0">
              <a:buClr>
                <a:srgbClr val="915F9E"/>
              </a:buClr>
              <a:buNone/>
            </a:pPr>
            <a:r>
              <a:rPr lang="en-US" sz="2400" b="1" dirty="0">
                <a:solidFill>
                  <a:srgbClr val="E97924"/>
                </a:solidFill>
              </a:rPr>
              <a:t>Other valuable addresses for support are (please collect valuable information resources, websites, podcasts and so on):</a:t>
            </a: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405462972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30806" y="463681"/>
            <a:ext cx="10483431" cy="804265"/>
          </a:xfrm>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36526" y="1149820"/>
            <a:ext cx="9576399" cy="4583939"/>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de-DE" sz="2400" b="1" dirty="0">
                <a:solidFill>
                  <a:srgbClr val="E97924"/>
                </a:solidFill>
              </a:rPr>
              <a:t>Welche Steuern muss ich beachten?</a:t>
            </a:r>
          </a:p>
          <a:p>
            <a:pPr marL="835822" marR="0" lvl="0" indent="-835822"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Char char="•"/>
              <a:tabLst/>
              <a:defRPr/>
            </a:pPr>
            <a:r>
              <a:rPr kumimoji="0" lang="de-DE" sz="1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Einkommensteuer </a:t>
            </a:r>
            <a:r>
              <a:rPr kumimoji="0" lang="de-DE" sz="18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Auf die Gewinne von Einzelunternehmern und Personengesellschaften</a:t>
            </a:r>
          </a:p>
          <a:p>
            <a:pPr marL="835822" marR="0" lvl="0" indent="-835822"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Char char="•"/>
              <a:tabLst/>
              <a:defRPr/>
            </a:pPr>
            <a:r>
              <a:rPr kumimoji="0" lang="de-DE" sz="1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Körperschaftssteuer </a:t>
            </a:r>
            <a:r>
              <a:rPr kumimoji="0" lang="de-DE" sz="18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Auf die Gewinne von Gesellschaften mit beschränkter Haftung (Limited Companies)</a:t>
            </a:r>
          </a:p>
          <a:p>
            <a:pPr marL="835822" marR="0" lvl="0" indent="-835822"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Char char="•"/>
              <a:tabLst/>
              <a:defRPr/>
            </a:pPr>
            <a:r>
              <a:rPr kumimoji="0" lang="de-DE" sz="1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Mehrwertsteuer (VAT) </a:t>
            </a:r>
            <a:r>
              <a:rPr kumimoji="0" lang="de-DE" sz="18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Alle Unternehmen mit einem Umsatz von über 75.000 € (Waren) oder 37.500 € (Dienstleistungen)</a:t>
            </a:r>
          </a:p>
          <a:p>
            <a:pPr marL="835822" marR="0" lvl="0" indent="-835822"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Char char="•"/>
              <a:tabLst/>
              <a:defRPr/>
            </a:pPr>
            <a:r>
              <a:rPr kumimoji="0" lang="de-DE" sz="18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PAYE/PRSI </a:t>
            </a:r>
            <a:r>
              <a:rPr kumimoji="0" lang="de-DE" sz="18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Unternehmen mit Angestellten, einschließlich Eigentümern/Direktoren</a:t>
            </a:r>
            <a:endParaRPr kumimoji="0" lang="en-US" sz="24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p:txBody>
      </p:sp>
      <p:pic>
        <p:nvPicPr>
          <p:cNvPr id="140" name="Graphic 139" descr="Money outline">
            <a:extLst>
              <a:ext uri="{FF2B5EF4-FFF2-40B4-BE49-F238E27FC236}">
                <a16:creationId xmlns:a16="http://schemas.microsoft.com/office/drawing/2014/main" id="{D11AEC2F-0760-22AD-C1CF-AD11368C07A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18167694">
            <a:off x="9954479" y="3836036"/>
            <a:ext cx="1695501" cy="1695501"/>
          </a:xfrm>
          <a:prstGeom prst="rect">
            <a:avLst/>
          </a:prstGeom>
        </p:spPr>
      </p:pic>
      <p:pic>
        <p:nvPicPr>
          <p:cNvPr id="143" name="Graphic 142" descr="Coins outline">
            <a:extLst>
              <a:ext uri="{FF2B5EF4-FFF2-40B4-BE49-F238E27FC236}">
                <a16:creationId xmlns:a16="http://schemas.microsoft.com/office/drawing/2014/main" id="{2BB99B7D-43DD-42EC-863B-62974DA13A5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811840" y="5401234"/>
            <a:ext cx="650432" cy="650432"/>
          </a:xfrm>
          <a:prstGeom prst="rect">
            <a:avLst/>
          </a:prstGeom>
        </p:spPr>
      </p:pic>
      <p:pic>
        <p:nvPicPr>
          <p:cNvPr id="145" name="Graphic 144" descr="Tax with solid fill">
            <a:extLst>
              <a:ext uri="{FF2B5EF4-FFF2-40B4-BE49-F238E27FC236}">
                <a16:creationId xmlns:a16="http://schemas.microsoft.com/office/drawing/2014/main" id="{7DD96FD8-7351-CA1F-D08E-E945B445DF1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17968" y="4793515"/>
            <a:ext cx="1865870" cy="1865870"/>
          </a:xfrm>
          <a:prstGeom prst="rect">
            <a:avLst/>
          </a:prstGeom>
        </p:spPr>
      </p:pic>
    </p:spTree>
    <p:extLst>
      <p:ext uri="{BB962C8B-B14F-4D97-AF65-F5344CB8AC3E}">
        <p14:creationId xmlns:p14="http://schemas.microsoft.com/office/powerpoint/2010/main" val="358443797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07963" y="463569"/>
            <a:ext cx="10483431" cy="804265"/>
          </a:xfrm>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18680" y="1158165"/>
            <a:ext cx="9576399" cy="5301559"/>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rPr>
              <a:t>Wie verwalte ich meine Steuern?</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Führen Sie ordnungsgemäße Aufzeichnungen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Das mag selbstverständlich klingen, aber vielen Unternehmen entgehen legitime steuerlich absetzbare Ausgaben oder sie müssen unnötige Strafen zahlen, weil ihre Buchhaltungsunterlagen nicht ausreichen, um alle Ausgaben zu erfassen und zu belegen, die sie geltend machen können. </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Informieren Sie sich über Ihre Ansprüche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Fragen Sie Ihren Buchhalter oder nehmen Sie sich selbst Zeit, damit Sie verstehen, welche steuerlich absetzbaren Ausgaben für Ihr Unternehmen angemessen sind.</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Überprüfen Sie Ihre Ausgaben vor dem Jahresende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Es kann sinnvoll sein, Ausgaben, die Sie für Ausrüstung, Reparaturen oder andere Posten geplant hatten, vor dem Jahresende vorzuziehen, um die Steuererleichterung im laufenden Jahr zu nutzen. </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Finanzieren Sie Investitionsausgaben, um die Steuererleichterung zu maximieren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Wenn Sie Ausrüstung aus dem Cashflow oder per Kredit kaufen, können Sie eine Steuererleichterung von 15 % erhalten, d. h. über sechseinhalb Jahre. Es kann sinnvoll sein, die Ausrüstung durch Leasing zu erwerben und die Steuervergünstigung über die Leasingdauer, d. h. drei Jahre, in Anspruch zu nehmen.</a:t>
            </a:r>
            <a:endParaRPr kumimoji="0" lang="en-US" sz="24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2308157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5" y="1711757"/>
            <a:ext cx="9524186" cy="4628515"/>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rPr>
              <a:t>Wie verwalte ich meine Steuern?</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Beschäftigung von Ehepartnern oder anderen Familienmitgliedern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Es kann manchmal steuerlich vorteilhaft sein, Ehepartner oder andere Familienmitglieder zu beschäftigen, wenn Sie deren Rolle innerhalb des Unternehmens nachweisen und rechtfertigen können. </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Änderung des Jahresendes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Wenn Ihr Unternehmen saisonabhängig ist oder wenn Ihre Gewinne entweder steigen oder sinken, kann es sich unter bestimmten Umständen lohnen, das Geschäftsjahresende zu ändern. </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Verwaltung der vorläufigen Steuer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 Entscheiden Sie sich dafür, Ihre vorläufige Steuer auf der Grundlage der Schätzungen für das laufende Jahr zu zahlen, in dem Ihre Einkünfte sinken. </a:t>
            </a:r>
          </a:p>
          <a:p>
            <a:pPr marL="0" marR="0" lvl="0" indent="0" algn="l" defTabSz="3343281" rtl="0" eaLnBrk="1" fontAlgn="auto" latinLnBrk="0" hangingPunct="1">
              <a:lnSpc>
                <a:spcPct val="100000"/>
              </a:lnSpc>
              <a:spcBef>
                <a:spcPts val="1800"/>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Steuerfreie Fahrt- und Aufenthaltskosten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Das Finanzamt gestattet die steuerfreie Zahlung von Fahrt- und Aufenthaltskosten, sofern die entsprechenden Belege vorgelegt werden.</a:t>
            </a:r>
            <a:endParaRPr kumimoji="0" lang="en-GB"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102379247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rPr>
              <a:t>Wie verwalte ich meine Steuern?</a:t>
            </a: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Erwägen Sie die Gründung einer Gesellschaft mit beschränkter Haftung </a:t>
            </a:r>
            <a:r>
              <a:rPr kumimoji="0" lang="de-DE" sz="1800"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Bei der Gründung einer Gesellschaft sind weitere Überlegungen anzustellen, aber es kann sinnvoll sein, einen Steuervorteil zu erzielen, wenn Sie Gewinne erwirtschaften, die über das zur Finanzierung Ihrer Lebenshaltungskosten erforderliche Maß hinausgehen. </a:t>
            </a: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1800" b="1" i="0" u="none" strike="noStrike" kern="1200" cap="none" spc="0" normalizeH="0" baseline="0" noProof="0" dirty="0">
                <a:ln>
                  <a:noFill/>
                </a:ln>
                <a:solidFill>
                  <a:srgbClr val="87B14E"/>
                </a:solidFill>
                <a:effectLst/>
                <a:uLnTx/>
                <a:uFillTx/>
                <a:latin typeface="Calibri" panose="020F0502020204030204" pitchFamily="34" charset="0"/>
                <a:ea typeface="+mn-ea"/>
                <a:cs typeface="Calibri" panose="020F0502020204030204" pitchFamily="34" charset="0"/>
              </a:rPr>
              <a:t>Erstellen Sie vor dem Jahresende eine Betriebsabrechnung - </a:t>
            </a:r>
            <a:r>
              <a:rPr kumimoji="0" lang="de-DE"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rPr>
              <a:t>Quantifizieren Sie Ihre potenzielle Steuerschuld vor dem Jahresende, damit Sie genügend Zeit für die Planung und Verwaltung Ihrer Steuerrechnung haben.</a:t>
            </a:r>
            <a:endParaRPr kumimoji="0" lang="en-GB" sz="1800" i="0" u="none" strike="noStrike" kern="1200" cap="none" spc="0" normalizeH="0" baseline="0" noProof="0" dirty="0">
              <a:ln>
                <a:noFill/>
              </a:ln>
              <a:solidFill>
                <a:srgbClr val="0C2D45"/>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GB" sz="10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p:txBody>
      </p:sp>
      <p:pic>
        <p:nvPicPr>
          <p:cNvPr id="140" name="Picture 139" descr="A logo with text on it&#10;&#10;Description automatically generated">
            <a:hlinkClick r:id="rId2"/>
            <a:extLst>
              <a:ext uri="{FF2B5EF4-FFF2-40B4-BE49-F238E27FC236}">
                <a16:creationId xmlns:a16="http://schemas.microsoft.com/office/drawing/2014/main" id="{5C5C9AD9-B151-DC63-CD34-BE69C829B500}"/>
              </a:ext>
            </a:extLst>
          </p:cNvPr>
          <p:cNvPicPr>
            <a:picLocks noChangeAspect="1"/>
          </p:cNvPicPr>
          <p:nvPr/>
        </p:nvPicPr>
        <p:blipFill>
          <a:blip r:embed="rId3"/>
          <a:stretch>
            <a:fillRect/>
          </a:stretch>
        </p:blipFill>
        <p:spPr>
          <a:xfrm>
            <a:off x="4127046" y="4735031"/>
            <a:ext cx="3676650" cy="1752600"/>
          </a:xfrm>
          <a:prstGeom prst="rect">
            <a:avLst/>
          </a:prstGeom>
        </p:spPr>
      </p:pic>
    </p:spTree>
    <p:extLst>
      <p:ext uri="{BB962C8B-B14F-4D97-AF65-F5344CB8AC3E}">
        <p14:creationId xmlns:p14="http://schemas.microsoft.com/office/powerpoint/2010/main" val="41121307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219815FE-06EC-7496-84B2-C6CFBD325175}"/>
              </a:ext>
            </a:extLst>
          </p:cNvPr>
          <p:cNvPicPr>
            <a:picLocks noGrp="1" noChangeAspect="1"/>
          </p:cNvPicPr>
          <p:nvPr>
            <p:ph type="pic" sz="quarter" idx="21"/>
          </p:nvPr>
        </p:nvPicPr>
        <p:blipFill rotWithShape="1">
          <a:blip r:embed="rId3" cstate="email">
            <a:extLst>
              <a:ext uri="{BEBA8EAE-BF5A-486C-A8C5-ECC9F3942E4B}">
                <a14:imgProps xmlns:a14="http://schemas.microsoft.com/office/drawing/2010/main">
                  <a14:imgLayer r:embed="rId4">
                    <a14:imgEffect>
                      <a14:saturation sat="33000"/>
                    </a14:imgEffect>
                  </a14:imgLayer>
                </a14:imgProps>
              </a:ext>
              <a:ext uri="{28A0092B-C50C-407E-A947-70E740481C1C}">
                <a14:useLocalDpi xmlns:a14="http://schemas.microsoft.com/office/drawing/2010/main"/>
              </a:ext>
            </a:extLst>
          </a:blip>
          <a:srcRect l="44450" t="-369" r="7000" b="369"/>
          <a:stretch/>
        </p:blipFill>
        <p:spPr>
          <a:xfrm>
            <a:off x="884606" y="0"/>
            <a:ext cx="4993772" cy="6858000"/>
          </a:xfrm>
        </p:spPr>
      </p:pic>
      <p:sp>
        <p:nvSpPr>
          <p:cNvPr id="12" name="Text Placeholder 11">
            <a:extLst>
              <a:ext uri="{FF2B5EF4-FFF2-40B4-BE49-F238E27FC236}">
                <a16:creationId xmlns:a16="http://schemas.microsoft.com/office/drawing/2014/main" id="{DABB18E3-F736-2842-91BA-877EB98C7F53}"/>
              </a:ext>
            </a:extLst>
          </p:cNvPr>
          <p:cNvSpPr>
            <a:spLocks noGrp="1"/>
          </p:cNvSpPr>
          <p:nvPr>
            <p:ph type="body" sz="quarter" idx="30"/>
          </p:nvPr>
        </p:nvSpPr>
        <p:spPr/>
        <p:txBody>
          <a:bodyPr/>
          <a:lstStyle/>
          <a:p>
            <a:r>
              <a:rPr lang="en-US" sz="2800" dirty="0"/>
              <a:t>WAS IST FINANZIELLE ALLGEMEINBILDUNG? </a:t>
            </a:r>
          </a:p>
        </p:txBody>
      </p:sp>
      <p:sp>
        <p:nvSpPr>
          <p:cNvPr id="4" name="Text Placeholder 3">
            <a:extLst>
              <a:ext uri="{FF2B5EF4-FFF2-40B4-BE49-F238E27FC236}">
                <a16:creationId xmlns:a16="http://schemas.microsoft.com/office/drawing/2014/main" id="{A156725F-88E5-471B-5419-E3A74CAA5FD4}"/>
              </a:ext>
            </a:extLst>
          </p:cNvPr>
          <p:cNvSpPr>
            <a:spLocks noGrp="1"/>
          </p:cNvSpPr>
          <p:nvPr>
            <p:ph type="body" sz="quarter" idx="47"/>
          </p:nvPr>
        </p:nvSpPr>
        <p:spPr>
          <a:xfrm>
            <a:off x="6605899" y="1643422"/>
            <a:ext cx="4765750" cy="743603"/>
          </a:xfrm>
        </p:spPr>
        <p:txBody>
          <a:bodyPr/>
          <a:lstStyle/>
          <a:p>
            <a:r>
              <a:rPr lang="en-GB" sz="2000" dirty="0"/>
              <a:t>FINANZIELLE ALLGEMEINBILDUNG</a:t>
            </a:r>
          </a:p>
        </p:txBody>
      </p:sp>
      <p:sp>
        <p:nvSpPr>
          <p:cNvPr id="5" name="Text Placeholder 4">
            <a:extLst>
              <a:ext uri="{FF2B5EF4-FFF2-40B4-BE49-F238E27FC236}">
                <a16:creationId xmlns:a16="http://schemas.microsoft.com/office/drawing/2014/main" id="{B84768CE-151A-E050-2818-6CB794DEC22A}"/>
              </a:ext>
            </a:extLst>
          </p:cNvPr>
          <p:cNvSpPr>
            <a:spLocks noGrp="1"/>
          </p:cNvSpPr>
          <p:nvPr>
            <p:ph type="body" sz="quarter" idx="48"/>
          </p:nvPr>
        </p:nvSpPr>
        <p:spPr>
          <a:xfrm>
            <a:off x="6613451" y="1945688"/>
            <a:ext cx="4765748" cy="1145251"/>
          </a:xfrm>
        </p:spPr>
        <p:txBody>
          <a:bodyPr/>
          <a:lstStyle/>
          <a:p>
            <a:r>
              <a:rPr lang="de-DE" sz="1800" dirty="0"/>
              <a:t>Finanzielle Allgemeinbildung ist das Wissen, wie man mit seinen Finanzen umgeht und wie Finanzsysteme funktionieren. Es geht um den Umgang mit Schulden, Kreditkarten, Investitionen, Budgets und Ersparnissen. Es geht nicht nur darum, etwas zu wissen, sondern auch darum, Kontrolle und finanzielle Unabhängigkeit zu erlangen.</a:t>
            </a:r>
            <a:endParaRPr lang="en-GB" sz="1800" dirty="0"/>
          </a:p>
        </p:txBody>
      </p:sp>
      <p:sp>
        <p:nvSpPr>
          <p:cNvPr id="6" name="Text Placeholder 5">
            <a:extLst>
              <a:ext uri="{FF2B5EF4-FFF2-40B4-BE49-F238E27FC236}">
                <a16:creationId xmlns:a16="http://schemas.microsoft.com/office/drawing/2014/main" id="{971EFF02-074A-32AA-228D-FBBB17492A17}"/>
              </a:ext>
            </a:extLst>
          </p:cNvPr>
          <p:cNvSpPr>
            <a:spLocks noGrp="1"/>
          </p:cNvSpPr>
          <p:nvPr>
            <p:ph type="body" sz="quarter" idx="49"/>
          </p:nvPr>
        </p:nvSpPr>
        <p:spPr>
          <a:xfrm>
            <a:off x="6605899" y="4146369"/>
            <a:ext cx="4765750" cy="743603"/>
          </a:xfrm>
        </p:spPr>
        <p:txBody>
          <a:bodyPr/>
          <a:lstStyle/>
          <a:p>
            <a:r>
              <a:rPr lang="en-GB" sz="2000" dirty="0"/>
              <a:t>WARUM IST DAS WICHTIG?</a:t>
            </a:r>
          </a:p>
        </p:txBody>
      </p:sp>
      <p:sp>
        <p:nvSpPr>
          <p:cNvPr id="7" name="Text Placeholder 6">
            <a:extLst>
              <a:ext uri="{FF2B5EF4-FFF2-40B4-BE49-F238E27FC236}">
                <a16:creationId xmlns:a16="http://schemas.microsoft.com/office/drawing/2014/main" id="{297C460F-CC8C-7934-1FA9-A05D2512EA9F}"/>
              </a:ext>
            </a:extLst>
          </p:cNvPr>
          <p:cNvSpPr>
            <a:spLocks noGrp="1"/>
          </p:cNvSpPr>
          <p:nvPr>
            <p:ph type="body" sz="quarter" idx="50"/>
          </p:nvPr>
        </p:nvSpPr>
        <p:spPr>
          <a:xfrm>
            <a:off x="6613451" y="4498510"/>
            <a:ext cx="4765748" cy="1437811"/>
          </a:xfrm>
        </p:spPr>
        <p:txBody>
          <a:bodyPr/>
          <a:lstStyle/>
          <a:p>
            <a:r>
              <a:rPr lang="de-DE" sz="1800" dirty="0"/>
              <a:t>Man ist so in der Lage, sein Geld in allen Lebensbereichen zu verwalten. Es hilft, unnötige Schulden zu vermeiden, gesunde Ausgabengewohnheiten zu pflegen, Kreditkarten sinnvoll zu nutzen, für Notfälle, die Familie und den Ruhestand zu sparen. Also, auf geht's!</a:t>
            </a:r>
            <a:endParaRPr lang="en-GB" sz="1800" dirty="0"/>
          </a:p>
        </p:txBody>
      </p:sp>
      <p:sp>
        <p:nvSpPr>
          <p:cNvPr id="66" name="Slide Number Placeholder 2">
            <a:extLst>
              <a:ext uri="{FF2B5EF4-FFF2-40B4-BE49-F238E27FC236}">
                <a16:creationId xmlns:a16="http://schemas.microsoft.com/office/drawing/2014/main" id="{E9C72276-D914-3543-9C06-3EA9336EF950}"/>
              </a:ext>
            </a:extLst>
          </p:cNvPr>
          <p:cNvSpPr txBox="1">
            <a:spLocks/>
          </p:cNvSpPr>
          <p:nvPr/>
        </p:nvSpPr>
        <p:spPr>
          <a:xfrm>
            <a:off x="11615942" y="11443924"/>
            <a:ext cx="576060" cy="430124"/>
          </a:xfrm>
          <a:prstGeom prst="rect">
            <a:avLst/>
          </a:prstGeom>
        </p:spPr>
        <p:txBody>
          <a:bodyPr vert="horz" lIns="147472" tIns="73735" rIns="147472" bIns="73735" rtlCol="0" anchor="ctr"/>
          <a:lstStyle>
            <a:defPPr>
              <a:defRPr lang="en-US"/>
            </a:defPPr>
            <a:lvl1pPr marL="0" algn="ctr" defTabSz="325892" rtl="0" eaLnBrk="1" latinLnBrk="0" hangingPunct="1">
              <a:defRPr sz="800" b="0" i="0" kern="1200">
                <a:solidFill>
                  <a:schemeClr val="tx1"/>
                </a:solidFill>
                <a:latin typeface="Calibri" panose="020F0502020204030204" pitchFamily="34" charset="0"/>
                <a:ea typeface="+mn-ea"/>
                <a:cs typeface="Calibri" panose="020F0502020204030204" pitchFamily="34" charset="0"/>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z="1291"/>
              <a:pPr/>
              <a:t>4</a:t>
            </a:fld>
            <a:endParaRPr lang="en-US" sz="1291" dirty="0"/>
          </a:p>
        </p:txBody>
      </p:sp>
      <p:sp>
        <p:nvSpPr>
          <p:cNvPr id="45" name="Oval 44">
            <a:extLst>
              <a:ext uri="{FF2B5EF4-FFF2-40B4-BE49-F238E27FC236}">
                <a16:creationId xmlns:a16="http://schemas.microsoft.com/office/drawing/2014/main" id="{F8927F38-E9EB-C00E-4D68-DE7358FF3FAB}"/>
              </a:ext>
            </a:extLst>
          </p:cNvPr>
          <p:cNvSpPr/>
          <p:nvPr/>
        </p:nvSpPr>
        <p:spPr>
          <a:xfrm>
            <a:off x="5287226" y="1851339"/>
            <a:ext cx="960421" cy="9604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anose="00000500000000000000" pitchFamily="50" charset="0"/>
            </a:endParaRPr>
          </a:p>
        </p:txBody>
      </p:sp>
      <p:sp>
        <p:nvSpPr>
          <p:cNvPr id="46" name="Oval 45">
            <a:extLst>
              <a:ext uri="{FF2B5EF4-FFF2-40B4-BE49-F238E27FC236}">
                <a16:creationId xmlns:a16="http://schemas.microsoft.com/office/drawing/2014/main" id="{A010A167-E3AE-0186-BB8D-7B0AD823C4DD}"/>
              </a:ext>
            </a:extLst>
          </p:cNvPr>
          <p:cNvSpPr/>
          <p:nvPr/>
        </p:nvSpPr>
        <p:spPr>
          <a:xfrm>
            <a:off x="5315264" y="3834020"/>
            <a:ext cx="960421" cy="9604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anose="00000500000000000000" pitchFamily="50" charset="0"/>
            </a:endParaRPr>
          </a:p>
        </p:txBody>
      </p:sp>
      <p:grpSp>
        <p:nvGrpSpPr>
          <p:cNvPr id="47" name="Graphic 6">
            <a:extLst>
              <a:ext uri="{FF2B5EF4-FFF2-40B4-BE49-F238E27FC236}">
                <a16:creationId xmlns:a16="http://schemas.microsoft.com/office/drawing/2014/main" id="{0495D18F-AAE3-9035-774E-D9BD7C3ABDE3}"/>
              </a:ext>
            </a:extLst>
          </p:cNvPr>
          <p:cNvGrpSpPr/>
          <p:nvPr/>
        </p:nvGrpSpPr>
        <p:grpSpPr>
          <a:xfrm>
            <a:off x="5515732" y="2007731"/>
            <a:ext cx="553887" cy="553887"/>
            <a:chOff x="-3790297" y="3847119"/>
            <a:chExt cx="590550" cy="590550"/>
          </a:xfrm>
          <a:solidFill>
            <a:srgbClr val="E97924"/>
          </a:solidFill>
        </p:grpSpPr>
        <p:sp>
          <p:nvSpPr>
            <p:cNvPr id="48" name="Freeform 47">
              <a:extLst>
                <a:ext uri="{FF2B5EF4-FFF2-40B4-BE49-F238E27FC236}">
                  <a16:creationId xmlns:a16="http://schemas.microsoft.com/office/drawing/2014/main" id="{A9508741-56E9-9148-7CF6-A727B1B3257D}"/>
                </a:ext>
              </a:extLst>
            </p:cNvPr>
            <p:cNvSpPr/>
            <p:nvPr/>
          </p:nvSpPr>
          <p:spPr>
            <a:xfrm>
              <a:off x="-3675901" y="3847119"/>
              <a:ext cx="361950" cy="523875"/>
            </a:xfrm>
            <a:custGeom>
              <a:avLst/>
              <a:gdLst>
                <a:gd name="connsiteX0" fmla="*/ 180880 w 361950"/>
                <a:gd name="connsiteY0" fmla="*/ 523875 h 523875"/>
                <a:gd name="connsiteX1" fmla="*/ 144494 w 361950"/>
                <a:gd name="connsiteY1" fmla="*/ 502063 h 523875"/>
                <a:gd name="connsiteX2" fmla="*/ 21241 w 361950"/>
                <a:gd name="connsiteY2" fmla="*/ 270986 h 523875"/>
                <a:gd name="connsiteX3" fmla="*/ 0 w 361950"/>
                <a:gd name="connsiteY3" fmla="*/ 185833 h 523875"/>
                <a:gd name="connsiteX4" fmla="*/ 0 w 361950"/>
                <a:gd name="connsiteY4" fmla="*/ 180975 h 523875"/>
                <a:gd name="connsiteX5" fmla="*/ 180975 w 361950"/>
                <a:gd name="connsiteY5" fmla="*/ 0 h 523875"/>
                <a:gd name="connsiteX6" fmla="*/ 361950 w 361950"/>
                <a:gd name="connsiteY6" fmla="*/ 180975 h 523875"/>
                <a:gd name="connsiteX7" fmla="*/ 361950 w 361950"/>
                <a:gd name="connsiteY7" fmla="*/ 185738 h 523875"/>
                <a:gd name="connsiteX8" fmla="*/ 340709 w 361950"/>
                <a:gd name="connsiteY8" fmla="*/ 270891 h 523875"/>
                <a:gd name="connsiteX9" fmla="*/ 217456 w 361950"/>
                <a:gd name="connsiteY9" fmla="*/ 501967 h 523875"/>
                <a:gd name="connsiteX10" fmla="*/ 180880 w 361950"/>
                <a:gd name="connsiteY10" fmla="*/ 523875 h 523875"/>
                <a:gd name="connsiteX11" fmla="*/ 180880 w 361950"/>
                <a:gd name="connsiteY11" fmla="*/ 19050 h 523875"/>
                <a:gd name="connsiteX12" fmla="*/ 18955 w 361950"/>
                <a:gd name="connsiteY12" fmla="*/ 180975 h 523875"/>
                <a:gd name="connsiteX13" fmla="*/ 18955 w 361950"/>
                <a:gd name="connsiteY13" fmla="*/ 185738 h 523875"/>
                <a:gd name="connsiteX14" fmla="*/ 38005 w 361950"/>
                <a:gd name="connsiteY14" fmla="*/ 261938 h 523875"/>
                <a:gd name="connsiteX15" fmla="*/ 161258 w 361950"/>
                <a:gd name="connsiteY15" fmla="*/ 493014 h 523875"/>
                <a:gd name="connsiteX16" fmla="*/ 180880 w 361950"/>
                <a:gd name="connsiteY16" fmla="*/ 504825 h 523875"/>
                <a:gd name="connsiteX17" fmla="*/ 200501 w 361950"/>
                <a:gd name="connsiteY17" fmla="*/ 493014 h 523875"/>
                <a:gd name="connsiteX18" fmla="*/ 323755 w 361950"/>
                <a:gd name="connsiteY18" fmla="*/ 261938 h 523875"/>
                <a:gd name="connsiteX19" fmla="*/ 342805 w 361950"/>
                <a:gd name="connsiteY19" fmla="*/ 185738 h 523875"/>
                <a:gd name="connsiteX20" fmla="*/ 342805 w 361950"/>
                <a:gd name="connsiteY20" fmla="*/ 180975 h 523875"/>
                <a:gd name="connsiteX21" fmla="*/ 180880 w 361950"/>
                <a:gd name="connsiteY21" fmla="*/ 1905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950" h="523875">
                  <a:moveTo>
                    <a:pt x="180880" y="523875"/>
                  </a:moveTo>
                  <a:cubicBezTo>
                    <a:pt x="165640" y="523875"/>
                    <a:pt x="151638" y="515493"/>
                    <a:pt x="144494" y="502063"/>
                  </a:cubicBezTo>
                  <a:lnTo>
                    <a:pt x="21241" y="270986"/>
                  </a:lnTo>
                  <a:cubicBezTo>
                    <a:pt x="7334" y="244888"/>
                    <a:pt x="0" y="215360"/>
                    <a:pt x="0" y="185833"/>
                  </a:cubicBezTo>
                  <a:lnTo>
                    <a:pt x="0" y="180975"/>
                  </a:lnTo>
                  <a:cubicBezTo>
                    <a:pt x="0" y="81153"/>
                    <a:pt x="81153" y="0"/>
                    <a:pt x="180975" y="0"/>
                  </a:cubicBezTo>
                  <a:cubicBezTo>
                    <a:pt x="280797" y="0"/>
                    <a:pt x="361950" y="81153"/>
                    <a:pt x="361950" y="180975"/>
                  </a:cubicBezTo>
                  <a:lnTo>
                    <a:pt x="361950" y="185738"/>
                  </a:lnTo>
                  <a:cubicBezTo>
                    <a:pt x="361950" y="215360"/>
                    <a:pt x="354616" y="244792"/>
                    <a:pt x="340709" y="270891"/>
                  </a:cubicBezTo>
                  <a:lnTo>
                    <a:pt x="217456" y="501967"/>
                  </a:lnTo>
                  <a:cubicBezTo>
                    <a:pt x="210122" y="515493"/>
                    <a:pt x="196120" y="523875"/>
                    <a:pt x="180880" y="523875"/>
                  </a:cubicBezTo>
                  <a:close/>
                  <a:moveTo>
                    <a:pt x="180880" y="19050"/>
                  </a:moveTo>
                  <a:cubicBezTo>
                    <a:pt x="91631" y="19050"/>
                    <a:pt x="18955" y="91726"/>
                    <a:pt x="18955" y="180975"/>
                  </a:cubicBezTo>
                  <a:lnTo>
                    <a:pt x="18955" y="185738"/>
                  </a:lnTo>
                  <a:cubicBezTo>
                    <a:pt x="18955" y="212217"/>
                    <a:pt x="25527" y="238601"/>
                    <a:pt x="38005" y="261938"/>
                  </a:cubicBezTo>
                  <a:lnTo>
                    <a:pt x="161258" y="493014"/>
                  </a:lnTo>
                  <a:cubicBezTo>
                    <a:pt x="165164" y="500253"/>
                    <a:pt x="172688" y="504825"/>
                    <a:pt x="180880" y="504825"/>
                  </a:cubicBezTo>
                  <a:cubicBezTo>
                    <a:pt x="189071" y="504825"/>
                    <a:pt x="196596" y="500348"/>
                    <a:pt x="200501" y="493014"/>
                  </a:cubicBezTo>
                  <a:lnTo>
                    <a:pt x="323755" y="261938"/>
                  </a:lnTo>
                  <a:cubicBezTo>
                    <a:pt x="336233" y="238601"/>
                    <a:pt x="342805" y="212217"/>
                    <a:pt x="342805" y="185738"/>
                  </a:cubicBezTo>
                  <a:lnTo>
                    <a:pt x="342805" y="180975"/>
                  </a:lnTo>
                  <a:cubicBezTo>
                    <a:pt x="342805" y="91726"/>
                    <a:pt x="270129" y="19050"/>
                    <a:pt x="180880" y="19050"/>
                  </a:cubicBezTo>
                  <a:close/>
                </a:path>
              </a:pathLst>
            </a:custGeom>
            <a:grpFill/>
            <a:ln w="9525" cap="flat">
              <a:noFill/>
              <a:prstDash val="solid"/>
              <a:miter/>
            </a:ln>
          </p:spPr>
          <p:txBody>
            <a:bodyPr rtlCol="0" anchor="ctr"/>
            <a:lstStyle/>
            <a:p>
              <a:endParaRPr lang="en-RU"/>
            </a:p>
          </p:txBody>
        </p:sp>
        <p:sp>
          <p:nvSpPr>
            <p:cNvPr id="49" name="Freeform 48">
              <a:extLst>
                <a:ext uri="{FF2B5EF4-FFF2-40B4-BE49-F238E27FC236}">
                  <a16:creationId xmlns:a16="http://schemas.microsoft.com/office/drawing/2014/main" id="{1A183160-323D-DDD6-9B04-60227D042235}"/>
                </a:ext>
              </a:extLst>
            </p:cNvPr>
            <p:cNvSpPr/>
            <p:nvPr/>
          </p:nvSpPr>
          <p:spPr>
            <a:xfrm>
              <a:off x="-3637897" y="3885219"/>
              <a:ext cx="285750" cy="285750"/>
            </a:xfrm>
            <a:custGeom>
              <a:avLst/>
              <a:gdLst>
                <a:gd name="connsiteX0" fmla="*/ 142875 w 285750"/>
                <a:gd name="connsiteY0" fmla="*/ 285750 h 285750"/>
                <a:gd name="connsiteX1" fmla="*/ 0 w 285750"/>
                <a:gd name="connsiteY1" fmla="*/ 142875 h 285750"/>
                <a:gd name="connsiteX2" fmla="*/ 142875 w 285750"/>
                <a:gd name="connsiteY2" fmla="*/ 0 h 285750"/>
                <a:gd name="connsiteX3" fmla="*/ 285750 w 285750"/>
                <a:gd name="connsiteY3" fmla="*/ 142875 h 285750"/>
                <a:gd name="connsiteX4" fmla="*/ 142875 w 285750"/>
                <a:gd name="connsiteY4" fmla="*/ 285750 h 285750"/>
                <a:gd name="connsiteX5" fmla="*/ 142875 w 285750"/>
                <a:gd name="connsiteY5" fmla="*/ 19050 h 285750"/>
                <a:gd name="connsiteX6" fmla="*/ 19050 w 285750"/>
                <a:gd name="connsiteY6" fmla="*/ 142875 h 285750"/>
                <a:gd name="connsiteX7" fmla="*/ 142875 w 285750"/>
                <a:gd name="connsiteY7" fmla="*/ 266700 h 285750"/>
                <a:gd name="connsiteX8" fmla="*/ 266700 w 285750"/>
                <a:gd name="connsiteY8" fmla="*/ 142875 h 285750"/>
                <a:gd name="connsiteX9" fmla="*/ 142875 w 285750"/>
                <a:gd name="connsiteY9" fmla="*/ 190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0" h="285750">
                  <a:moveTo>
                    <a:pt x="142875" y="285750"/>
                  </a:moveTo>
                  <a:cubicBezTo>
                    <a:pt x="64103" y="285750"/>
                    <a:pt x="0" y="221647"/>
                    <a:pt x="0" y="142875"/>
                  </a:cubicBezTo>
                  <a:cubicBezTo>
                    <a:pt x="0" y="64103"/>
                    <a:pt x="64103" y="0"/>
                    <a:pt x="142875" y="0"/>
                  </a:cubicBezTo>
                  <a:cubicBezTo>
                    <a:pt x="221647" y="0"/>
                    <a:pt x="285750" y="64103"/>
                    <a:pt x="285750" y="142875"/>
                  </a:cubicBezTo>
                  <a:cubicBezTo>
                    <a:pt x="285750" y="221647"/>
                    <a:pt x="221647" y="285750"/>
                    <a:pt x="142875" y="285750"/>
                  </a:cubicBezTo>
                  <a:close/>
                  <a:moveTo>
                    <a:pt x="142875" y="19050"/>
                  </a:moveTo>
                  <a:cubicBezTo>
                    <a:pt x="74581" y="19050"/>
                    <a:pt x="19050" y="74581"/>
                    <a:pt x="19050" y="142875"/>
                  </a:cubicBezTo>
                  <a:cubicBezTo>
                    <a:pt x="19050" y="211169"/>
                    <a:pt x="74581" y="266700"/>
                    <a:pt x="142875" y="266700"/>
                  </a:cubicBezTo>
                  <a:cubicBezTo>
                    <a:pt x="211169" y="266700"/>
                    <a:pt x="266700" y="211169"/>
                    <a:pt x="266700" y="142875"/>
                  </a:cubicBezTo>
                  <a:cubicBezTo>
                    <a:pt x="266700" y="74581"/>
                    <a:pt x="211169" y="19050"/>
                    <a:pt x="142875" y="19050"/>
                  </a:cubicBezTo>
                  <a:close/>
                </a:path>
              </a:pathLst>
            </a:custGeom>
            <a:grpFill/>
            <a:ln w="9525" cap="flat">
              <a:noFill/>
              <a:prstDash val="solid"/>
              <a:miter/>
            </a:ln>
          </p:spPr>
          <p:txBody>
            <a:bodyPr rtlCol="0" anchor="ctr"/>
            <a:lstStyle/>
            <a:p>
              <a:endParaRPr lang="en-RU"/>
            </a:p>
          </p:txBody>
        </p:sp>
        <p:sp>
          <p:nvSpPr>
            <p:cNvPr id="50" name="Freeform 49">
              <a:extLst>
                <a:ext uri="{FF2B5EF4-FFF2-40B4-BE49-F238E27FC236}">
                  <a16:creationId xmlns:a16="http://schemas.microsoft.com/office/drawing/2014/main" id="{036D4111-0ECC-8E29-BD8F-15C750CBBCE1}"/>
                </a:ext>
              </a:extLst>
            </p:cNvPr>
            <p:cNvSpPr/>
            <p:nvPr/>
          </p:nvSpPr>
          <p:spPr>
            <a:xfrm>
              <a:off x="-3504547" y="3894744"/>
              <a:ext cx="19050" cy="266700"/>
            </a:xfrm>
            <a:custGeom>
              <a:avLst/>
              <a:gdLst>
                <a:gd name="connsiteX0" fmla="*/ 0 w 19050"/>
                <a:gd name="connsiteY0" fmla="*/ 0 h 266700"/>
                <a:gd name="connsiteX1" fmla="*/ 19050 w 19050"/>
                <a:gd name="connsiteY1" fmla="*/ 0 h 266700"/>
                <a:gd name="connsiteX2" fmla="*/ 19050 w 19050"/>
                <a:gd name="connsiteY2" fmla="*/ 266700 h 266700"/>
                <a:gd name="connsiteX3" fmla="*/ 0 w 190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19050" h="266700">
                  <a:moveTo>
                    <a:pt x="0" y="0"/>
                  </a:moveTo>
                  <a:lnTo>
                    <a:pt x="19050" y="0"/>
                  </a:lnTo>
                  <a:lnTo>
                    <a:pt x="19050" y="266700"/>
                  </a:lnTo>
                  <a:lnTo>
                    <a:pt x="0" y="266700"/>
                  </a:lnTo>
                  <a:close/>
                </a:path>
              </a:pathLst>
            </a:custGeom>
            <a:grpFill/>
            <a:ln w="9525" cap="flat">
              <a:noFill/>
              <a:prstDash val="solid"/>
              <a:miter/>
            </a:ln>
          </p:spPr>
          <p:txBody>
            <a:bodyPr rtlCol="0" anchor="ctr"/>
            <a:lstStyle/>
            <a:p>
              <a:endParaRPr lang="en-RU"/>
            </a:p>
          </p:txBody>
        </p:sp>
        <p:sp>
          <p:nvSpPr>
            <p:cNvPr id="51" name="Freeform 50">
              <a:extLst>
                <a:ext uri="{FF2B5EF4-FFF2-40B4-BE49-F238E27FC236}">
                  <a16:creationId xmlns:a16="http://schemas.microsoft.com/office/drawing/2014/main" id="{96E5903F-9FE3-C7A4-D53F-90A78AD4B2CC}"/>
                </a:ext>
              </a:extLst>
            </p:cNvPr>
            <p:cNvSpPr/>
            <p:nvPr/>
          </p:nvSpPr>
          <p:spPr>
            <a:xfrm>
              <a:off x="-3628372" y="4018569"/>
              <a:ext cx="266700" cy="19050"/>
            </a:xfrm>
            <a:custGeom>
              <a:avLst/>
              <a:gdLst>
                <a:gd name="connsiteX0" fmla="*/ 0 w 266700"/>
                <a:gd name="connsiteY0" fmla="*/ 0 h 19050"/>
                <a:gd name="connsiteX1" fmla="*/ 266700 w 266700"/>
                <a:gd name="connsiteY1" fmla="*/ 0 h 19050"/>
                <a:gd name="connsiteX2" fmla="*/ 266700 w 266700"/>
                <a:gd name="connsiteY2" fmla="*/ 19050 h 19050"/>
                <a:gd name="connsiteX3" fmla="*/ 0 w 26670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266700" h="19050">
                  <a:moveTo>
                    <a:pt x="0" y="0"/>
                  </a:moveTo>
                  <a:lnTo>
                    <a:pt x="266700" y="0"/>
                  </a:lnTo>
                  <a:lnTo>
                    <a:pt x="266700" y="19050"/>
                  </a:lnTo>
                  <a:lnTo>
                    <a:pt x="0" y="19050"/>
                  </a:lnTo>
                  <a:close/>
                </a:path>
              </a:pathLst>
            </a:custGeom>
            <a:grpFill/>
            <a:ln w="9525" cap="flat">
              <a:noFill/>
              <a:prstDash val="solid"/>
              <a:miter/>
            </a:ln>
          </p:spPr>
          <p:txBody>
            <a:bodyPr rtlCol="0" anchor="ctr"/>
            <a:lstStyle/>
            <a:p>
              <a:endParaRPr lang="en-RU"/>
            </a:p>
          </p:txBody>
        </p:sp>
        <p:sp>
          <p:nvSpPr>
            <p:cNvPr id="52" name="Freeform 51">
              <a:extLst>
                <a:ext uri="{FF2B5EF4-FFF2-40B4-BE49-F238E27FC236}">
                  <a16:creationId xmlns:a16="http://schemas.microsoft.com/office/drawing/2014/main" id="{0D915785-8384-DF59-21ED-7538A3EADAAE}"/>
                </a:ext>
              </a:extLst>
            </p:cNvPr>
            <p:cNvSpPr/>
            <p:nvPr/>
          </p:nvSpPr>
          <p:spPr>
            <a:xfrm>
              <a:off x="-3500546" y="3886838"/>
              <a:ext cx="81724" cy="282320"/>
            </a:xfrm>
            <a:custGeom>
              <a:avLst/>
              <a:gdLst>
                <a:gd name="connsiteX0" fmla="*/ 11049 w 81724"/>
                <a:gd name="connsiteY0" fmla="*/ 282321 h 282320"/>
                <a:gd name="connsiteX1" fmla="*/ 0 w 81724"/>
                <a:gd name="connsiteY1" fmla="*/ 266795 h 282320"/>
                <a:gd name="connsiteX2" fmla="*/ 62675 w 81724"/>
                <a:gd name="connsiteY2" fmla="*/ 141161 h 282320"/>
                <a:gd name="connsiteX3" fmla="*/ 0 w 81724"/>
                <a:gd name="connsiteY3" fmla="*/ 15526 h 282320"/>
                <a:gd name="connsiteX4" fmla="*/ 11049 w 81724"/>
                <a:gd name="connsiteY4" fmla="*/ 0 h 282320"/>
                <a:gd name="connsiteX5" fmla="*/ 81725 w 81724"/>
                <a:gd name="connsiteY5" fmla="*/ 141065 h 282320"/>
                <a:gd name="connsiteX6" fmla="*/ 11049 w 81724"/>
                <a:gd name="connsiteY6" fmla="*/ 282321 h 28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4" h="282320">
                  <a:moveTo>
                    <a:pt x="11049" y="282321"/>
                  </a:moveTo>
                  <a:lnTo>
                    <a:pt x="0" y="266795"/>
                  </a:lnTo>
                  <a:cubicBezTo>
                    <a:pt x="667" y="266319"/>
                    <a:pt x="62675" y="220694"/>
                    <a:pt x="62675" y="141161"/>
                  </a:cubicBezTo>
                  <a:cubicBezTo>
                    <a:pt x="62675" y="61246"/>
                    <a:pt x="571" y="16002"/>
                    <a:pt x="0" y="15526"/>
                  </a:cubicBezTo>
                  <a:lnTo>
                    <a:pt x="11049" y="0"/>
                  </a:lnTo>
                  <a:cubicBezTo>
                    <a:pt x="13907" y="2096"/>
                    <a:pt x="81725" y="51530"/>
                    <a:pt x="81725" y="141065"/>
                  </a:cubicBezTo>
                  <a:cubicBezTo>
                    <a:pt x="81725" y="230886"/>
                    <a:pt x="13907" y="280321"/>
                    <a:pt x="11049" y="282321"/>
                  </a:cubicBezTo>
                  <a:close/>
                </a:path>
              </a:pathLst>
            </a:custGeom>
            <a:grpFill/>
            <a:ln w="9525" cap="flat">
              <a:noFill/>
              <a:prstDash val="solid"/>
              <a:miter/>
            </a:ln>
          </p:spPr>
          <p:txBody>
            <a:bodyPr rtlCol="0" anchor="ctr"/>
            <a:lstStyle/>
            <a:p>
              <a:endParaRPr lang="en-RU"/>
            </a:p>
          </p:txBody>
        </p:sp>
        <p:sp>
          <p:nvSpPr>
            <p:cNvPr id="53" name="Freeform 52">
              <a:extLst>
                <a:ext uri="{FF2B5EF4-FFF2-40B4-BE49-F238E27FC236}">
                  <a16:creationId xmlns:a16="http://schemas.microsoft.com/office/drawing/2014/main" id="{EA385B5A-F984-77D3-F331-3372163D6F00}"/>
                </a:ext>
              </a:extLst>
            </p:cNvPr>
            <p:cNvSpPr/>
            <p:nvPr/>
          </p:nvSpPr>
          <p:spPr>
            <a:xfrm>
              <a:off x="-3608274" y="3937987"/>
              <a:ext cx="226504" cy="52006"/>
            </a:xfrm>
            <a:custGeom>
              <a:avLst/>
              <a:gdLst>
                <a:gd name="connsiteX0" fmla="*/ 113252 w 226504"/>
                <a:gd name="connsiteY0" fmla="*/ 52006 h 52006"/>
                <a:gd name="connsiteX1" fmla="*/ 0 w 226504"/>
                <a:gd name="connsiteY1" fmla="*/ 8668 h 52006"/>
                <a:gd name="connsiteX2" fmla="*/ 16954 w 226504"/>
                <a:gd name="connsiteY2" fmla="*/ 0 h 52006"/>
                <a:gd name="connsiteX3" fmla="*/ 113252 w 226504"/>
                <a:gd name="connsiteY3" fmla="*/ 32956 h 52006"/>
                <a:gd name="connsiteX4" fmla="*/ 209550 w 226504"/>
                <a:gd name="connsiteY4" fmla="*/ 0 h 52006"/>
                <a:gd name="connsiteX5" fmla="*/ 226505 w 226504"/>
                <a:gd name="connsiteY5" fmla="*/ 8668 h 52006"/>
                <a:gd name="connsiteX6" fmla="*/ 113252 w 226504"/>
                <a:gd name="connsiteY6" fmla="*/ 52006 h 5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504" h="52006">
                  <a:moveTo>
                    <a:pt x="113252" y="52006"/>
                  </a:moveTo>
                  <a:cubicBezTo>
                    <a:pt x="22670" y="52006"/>
                    <a:pt x="857" y="10382"/>
                    <a:pt x="0" y="8668"/>
                  </a:cubicBezTo>
                  <a:lnTo>
                    <a:pt x="16954" y="0"/>
                  </a:lnTo>
                  <a:cubicBezTo>
                    <a:pt x="17145" y="286"/>
                    <a:pt x="35719" y="32956"/>
                    <a:pt x="113252" y="32956"/>
                  </a:cubicBezTo>
                  <a:cubicBezTo>
                    <a:pt x="190786" y="32956"/>
                    <a:pt x="209359" y="286"/>
                    <a:pt x="209550" y="0"/>
                  </a:cubicBezTo>
                  <a:lnTo>
                    <a:pt x="226505" y="8668"/>
                  </a:lnTo>
                  <a:cubicBezTo>
                    <a:pt x="225647" y="10382"/>
                    <a:pt x="203835" y="52006"/>
                    <a:pt x="113252" y="52006"/>
                  </a:cubicBezTo>
                  <a:close/>
                </a:path>
              </a:pathLst>
            </a:custGeom>
            <a:grpFill/>
            <a:ln w="9525" cap="flat">
              <a:noFill/>
              <a:prstDash val="solid"/>
              <a:miter/>
            </a:ln>
          </p:spPr>
          <p:txBody>
            <a:bodyPr rtlCol="0" anchor="ctr"/>
            <a:lstStyle/>
            <a:p>
              <a:endParaRPr lang="en-RU"/>
            </a:p>
          </p:txBody>
        </p:sp>
        <p:sp>
          <p:nvSpPr>
            <p:cNvPr id="54" name="Freeform 53">
              <a:extLst>
                <a:ext uri="{FF2B5EF4-FFF2-40B4-BE49-F238E27FC236}">
                  <a16:creationId xmlns:a16="http://schemas.microsoft.com/office/drawing/2014/main" id="{47D8524E-A123-1255-AB02-7E90CE91C74E}"/>
                </a:ext>
              </a:extLst>
            </p:cNvPr>
            <p:cNvSpPr/>
            <p:nvPr/>
          </p:nvSpPr>
          <p:spPr>
            <a:xfrm>
              <a:off x="-3571222" y="3887028"/>
              <a:ext cx="81724" cy="282130"/>
            </a:xfrm>
            <a:custGeom>
              <a:avLst/>
              <a:gdLst>
                <a:gd name="connsiteX0" fmla="*/ 70675 w 81724"/>
                <a:gd name="connsiteY0" fmla="*/ 282130 h 282130"/>
                <a:gd name="connsiteX1" fmla="*/ 0 w 81724"/>
                <a:gd name="connsiteY1" fmla="*/ 141065 h 282130"/>
                <a:gd name="connsiteX2" fmla="*/ 70675 w 81724"/>
                <a:gd name="connsiteY2" fmla="*/ 0 h 282130"/>
                <a:gd name="connsiteX3" fmla="*/ 81724 w 81724"/>
                <a:gd name="connsiteY3" fmla="*/ 15526 h 282130"/>
                <a:gd name="connsiteX4" fmla="*/ 19050 w 81724"/>
                <a:gd name="connsiteY4" fmla="*/ 141160 h 282130"/>
                <a:gd name="connsiteX5" fmla="*/ 81724 w 81724"/>
                <a:gd name="connsiteY5" fmla="*/ 266795 h 282130"/>
                <a:gd name="connsiteX6" fmla="*/ 70675 w 81724"/>
                <a:gd name="connsiteY6" fmla="*/ 282130 h 28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4" h="282130">
                  <a:moveTo>
                    <a:pt x="70675" y="282130"/>
                  </a:moveTo>
                  <a:cubicBezTo>
                    <a:pt x="67818" y="280035"/>
                    <a:pt x="0" y="230600"/>
                    <a:pt x="0" y="141065"/>
                  </a:cubicBezTo>
                  <a:cubicBezTo>
                    <a:pt x="0" y="51435"/>
                    <a:pt x="67818" y="2000"/>
                    <a:pt x="70675" y="0"/>
                  </a:cubicBezTo>
                  <a:lnTo>
                    <a:pt x="81724" y="15526"/>
                  </a:lnTo>
                  <a:cubicBezTo>
                    <a:pt x="81058" y="16002"/>
                    <a:pt x="19050" y="61531"/>
                    <a:pt x="19050" y="141160"/>
                  </a:cubicBezTo>
                  <a:cubicBezTo>
                    <a:pt x="19050" y="221075"/>
                    <a:pt x="81153" y="266319"/>
                    <a:pt x="81724" y="266795"/>
                  </a:cubicBezTo>
                  <a:lnTo>
                    <a:pt x="70675" y="282130"/>
                  </a:lnTo>
                  <a:close/>
                </a:path>
              </a:pathLst>
            </a:custGeom>
            <a:grpFill/>
            <a:ln w="9525" cap="flat">
              <a:noFill/>
              <a:prstDash val="solid"/>
              <a:miter/>
            </a:ln>
          </p:spPr>
          <p:txBody>
            <a:bodyPr rtlCol="0" anchor="ctr"/>
            <a:lstStyle/>
            <a:p>
              <a:endParaRPr lang="en-RU"/>
            </a:p>
          </p:txBody>
        </p:sp>
        <p:sp>
          <p:nvSpPr>
            <p:cNvPr id="55" name="Freeform 54">
              <a:extLst>
                <a:ext uri="{FF2B5EF4-FFF2-40B4-BE49-F238E27FC236}">
                  <a16:creationId xmlns:a16="http://schemas.microsoft.com/office/drawing/2014/main" id="{AE313BFF-655F-FFDF-BC54-F9A3C03468A5}"/>
                </a:ext>
              </a:extLst>
            </p:cNvPr>
            <p:cNvSpPr/>
            <p:nvPr/>
          </p:nvSpPr>
          <p:spPr>
            <a:xfrm>
              <a:off x="-3608274" y="4066194"/>
              <a:ext cx="226504" cy="52006"/>
            </a:xfrm>
            <a:custGeom>
              <a:avLst/>
              <a:gdLst>
                <a:gd name="connsiteX0" fmla="*/ 209550 w 226504"/>
                <a:gd name="connsiteY0" fmla="*/ 52007 h 52006"/>
                <a:gd name="connsiteX1" fmla="*/ 113252 w 226504"/>
                <a:gd name="connsiteY1" fmla="*/ 19050 h 52006"/>
                <a:gd name="connsiteX2" fmla="*/ 16954 w 226504"/>
                <a:gd name="connsiteY2" fmla="*/ 52007 h 52006"/>
                <a:gd name="connsiteX3" fmla="*/ 0 w 226504"/>
                <a:gd name="connsiteY3" fmla="*/ 43339 h 52006"/>
                <a:gd name="connsiteX4" fmla="*/ 113252 w 226504"/>
                <a:gd name="connsiteY4" fmla="*/ 0 h 52006"/>
                <a:gd name="connsiteX5" fmla="*/ 226505 w 226504"/>
                <a:gd name="connsiteY5" fmla="*/ 43339 h 52006"/>
                <a:gd name="connsiteX6" fmla="*/ 209550 w 226504"/>
                <a:gd name="connsiteY6" fmla="*/ 52007 h 5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504" h="52006">
                  <a:moveTo>
                    <a:pt x="209550" y="52007"/>
                  </a:moveTo>
                  <a:cubicBezTo>
                    <a:pt x="209359" y="51721"/>
                    <a:pt x="190786" y="19050"/>
                    <a:pt x="113252" y="19050"/>
                  </a:cubicBezTo>
                  <a:cubicBezTo>
                    <a:pt x="35719" y="19050"/>
                    <a:pt x="17145" y="51721"/>
                    <a:pt x="16954" y="52007"/>
                  </a:cubicBezTo>
                  <a:lnTo>
                    <a:pt x="0" y="43339"/>
                  </a:lnTo>
                  <a:cubicBezTo>
                    <a:pt x="857" y="41529"/>
                    <a:pt x="22765" y="0"/>
                    <a:pt x="113252" y="0"/>
                  </a:cubicBezTo>
                  <a:cubicBezTo>
                    <a:pt x="203835" y="0"/>
                    <a:pt x="225647" y="41624"/>
                    <a:pt x="226505" y="43339"/>
                  </a:cubicBezTo>
                  <a:lnTo>
                    <a:pt x="209550" y="52007"/>
                  </a:lnTo>
                  <a:close/>
                </a:path>
              </a:pathLst>
            </a:custGeom>
            <a:grpFill/>
            <a:ln w="9525" cap="flat">
              <a:noFill/>
              <a:prstDash val="solid"/>
              <a:miter/>
            </a:ln>
          </p:spPr>
          <p:txBody>
            <a:bodyPr rtlCol="0" anchor="ctr"/>
            <a:lstStyle/>
            <a:p>
              <a:endParaRPr lang="en-RU"/>
            </a:p>
          </p:txBody>
        </p:sp>
        <p:sp>
          <p:nvSpPr>
            <p:cNvPr id="56" name="Freeform 55">
              <a:extLst>
                <a:ext uri="{FF2B5EF4-FFF2-40B4-BE49-F238E27FC236}">
                  <a16:creationId xmlns:a16="http://schemas.microsoft.com/office/drawing/2014/main" id="{A39017D9-39B3-70B2-0DB7-E8A4250C8D0A}"/>
                </a:ext>
              </a:extLst>
            </p:cNvPr>
            <p:cNvSpPr/>
            <p:nvPr/>
          </p:nvSpPr>
          <p:spPr>
            <a:xfrm>
              <a:off x="-3790297" y="4288317"/>
              <a:ext cx="590550" cy="149351"/>
            </a:xfrm>
            <a:custGeom>
              <a:avLst/>
              <a:gdLst>
                <a:gd name="connsiteX0" fmla="*/ 295275 w 590550"/>
                <a:gd name="connsiteY0" fmla="*/ 149352 h 149351"/>
                <a:gd name="connsiteX1" fmla="*/ 0 w 590550"/>
                <a:gd name="connsiteY1" fmla="*/ 73152 h 149351"/>
                <a:gd name="connsiteX2" fmla="*/ 209169 w 590550"/>
                <a:gd name="connsiteY2" fmla="*/ 0 h 149351"/>
                <a:gd name="connsiteX3" fmla="*/ 210598 w 590550"/>
                <a:gd name="connsiteY3" fmla="*/ 18955 h 149351"/>
                <a:gd name="connsiteX4" fmla="*/ 19050 w 590550"/>
                <a:gd name="connsiteY4" fmla="*/ 73152 h 149351"/>
                <a:gd name="connsiteX5" fmla="*/ 295275 w 590550"/>
                <a:gd name="connsiteY5" fmla="*/ 130302 h 149351"/>
                <a:gd name="connsiteX6" fmla="*/ 571500 w 590550"/>
                <a:gd name="connsiteY6" fmla="*/ 73152 h 149351"/>
                <a:gd name="connsiteX7" fmla="*/ 379952 w 590550"/>
                <a:gd name="connsiteY7" fmla="*/ 19050 h 149351"/>
                <a:gd name="connsiteX8" fmla="*/ 381381 w 590550"/>
                <a:gd name="connsiteY8" fmla="*/ 95 h 149351"/>
                <a:gd name="connsiteX9" fmla="*/ 590550 w 590550"/>
                <a:gd name="connsiteY9" fmla="*/ 73247 h 149351"/>
                <a:gd name="connsiteX10" fmla="*/ 295275 w 590550"/>
                <a:gd name="connsiteY10" fmla="*/ 149352 h 149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550" h="149351">
                  <a:moveTo>
                    <a:pt x="295275" y="149352"/>
                  </a:moveTo>
                  <a:cubicBezTo>
                    <a:pt x="148495" y="149352"/>
                    <a:pt x="0" y="123158"/>
                    <a:pt x="0" y="73152"/>
                  </a:cubicBezTo>
                  <a:cubicBezTo>
                    <a:pt x="0" y="18097"/>
                    <a:pt x="174212" y="2572"/>
                    <a:pt x="209169" y="0"/>
                  </a:cubicBezTo>
                  <a:lnTo>
                    <a:pt x="210598" y="18955"/>
                  </a:lnTo>
                  <a:cubicBezTo>
                    <a:pt x="78486" y="28670"/>
                    <a:pt x="19050" y="56483"/>
                    <a:pt x="19050" y="73152"/>
                  </a:cubicBezTo>
                  <a:cubicBezTo>
                    <a:pt x="19050" y="97060"/>
                    <a:pt x="124111" y="130302"/>
                    <a:pt x="295275" y="130302"/>
                  </a:cubicBezTo>
                  <a:cubicBezTo>
                    <a:pt x="466439" y="130302"/>
                    <a:pt x="571500" y="97060"/>
                    <a:pt x="571500" y="73152"/>
                  </a:cubicBezTo>
                  <a:cubicBezTo>
                    <a:pt x="571500" y="56483"/>
                    <a:pt x="512064" y="28670"/>
                    <a:pt x="379952" y="19050"/>
                  </a:cubicBezTo>
                  <a:lnTo>
                    <a:pt x="381381" y="95"/>
                  </a:lnTo>
                  <a:cubicBezTo>
                    <a:pt x="416338" y="2667"/>
                    <a:pt x="590550" y="18193"/>
                    <a:pt x="590550" y="73247"/>
                  </a:cubicBezTo>
                  <a:cubicBezTo>
                    <a:pt x="590550" y="123158"/>
                    <a:pt x="442055" y="149352"/>
                    <a:pt x="295275" y="149352"/>
                  </a:cubicBezTo>
                  <a:close/>
                </a:path>
              </a:pathLst>
            </a:custGeom>
            <a:grpFill/>
            <a:ln w="9525" cap="flat">
              <a:noFill/>
              <a:prstDash val="solid"/>
              <a:miter/>
            </a:ln>
          </p:spPr>
          <p:txBody>
            <a:bodyPr rtlCol="0" anchor="ctr"/>
            <a:lstStyle/>
            <a:p>
              <a:endParaRPr lang="en-RU"/>
            </a:p>
          </p:txBody>
        </p:sp>
        <p:sp>
          <p:nvSpPr>
            <p:cNvPr id="57" name="Freeform 56">
              <a:extLst>
                <a:ext uri="{FF2B5EF4-FFF2-40B4-BE49-F238E27FC236}">
                  <a16:creationId xmlns:a16="http://schemas.microsoft.com/office/drawing/2014/main" id="{8166BF30-BE03-8EA3-4894-DF9277C6E730}"/>
                </a:ext>
              </a:extLst>
            </p:cNvPr>
            <p:cNvSpPr/>
            <p:nvPr/>
          </p:nvSpPr>
          <p:spPr>
            <a:xfrm>
              <a:off x="-3333097" y="42566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58" name="Freeform 57">
              <a:extLst>
                <a:ext uri="{FF2B5EF4-FFF2-40B4-BE49-F238E27FC236}">
                  <a16:creationId xmlns:a16="http://schemas.microsoft.com/office/drawing/2014/main" id="{19DF7FC5-4ADE-D37A-2EBB-1D7099957230}"/>
                </a:ext>
              </a:extLst>
            </p:cNvPr>
            <p:cNvSpPr/>
            <p:nvPr/>
          </p:nvSpPr>
          <p:spPr>
            <a:xfrm>
              <a:off x="-3333097" y="42185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59" name="Freeform 58">
              <a:extLst>
                <a:ext uri="{FF2B5EF4-FFF2-40B4-BE49-F238E27FC236}">
                  <a16:creationId xmlns:a16="http://schemas.microsoft.com/office/drawing/2014/main" id="{EFBE8251-C07D-34AD-C1B9-31AC9AE76A31}"/>
                </a:ext>
              </a:extLst>
            </p:cNvPr>
            <p:cNvSpPr/>
            <p:nvPr/>
          </p:nvSpPr>
          <p:spPr>
            <a:xfrm>
              <a:off x="-3333097" y="41804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0" name="Freeform 59">
              <a:extLst>
                <a:ext uri="{FF2B5EF4-FFF2-40B4-BE49-F238E27FC236}">
                  <a16:creationId xmlns:a16="http://schemas.microsoft.com/office/drawing/2014/main" id="{3278882F-E6C2-7314-AEC1-E0D6B2340DF0}"/>
                </a:ext>
              </a:extLst>
            </p:cNvPr>
            <p:cNvSpPr/>
            <p:nvPr/>
          </p:nvSpPr>
          <p:spPr>
            <a:xfrm>
              <a:off x="-3675997" y="42566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1" name="Freeform 60">
              <a:extLst>
                <a:ext uri="{FF2B5EF4-FFF2-40B4-BE49-F238E27FC236}">
                  <a16:creationId xmlns:a16="http://schemas.microsoft.com/office/drawing/2014/main" id="{552B6D85-CDE7-C080-75E7-7E4BA3E68F85}"/>
                </a:ext>
              </a:extLst>
            </p:cNvPr>
            <p:cNvSpPr/>
            <p:nvPr/>
          </p:nvSpPr>
          <p:spPr>
            <a:xfrm>
              <a:off x="-3675997" y="42185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2" name="Freeform 61">
              <a:extLst>
                <a:ext uri="{FF2B5EF4-FFF2-40B4-BE49-F238E27FC236}">
                  <a16:creationId xmlns:a16="http://schemas.microsoft.com/office/drawing/2014/main" id="{3930538B-50A6-B9CE-1F2F-8EB2763A45E7}"/>
                </a:ext>
              </a:extLst>
            </p:cNvPr>
            <p:cNvSpPr/>
            <p:nvPr/>
          </p:nvSpPr>
          <p:spPr>
            <a:xfrm>
              <a:off x="-3675997" y="41804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grpSp>
      <p:grpSp>
        <p:nvGrpSpPr>
          <p:cNvPr id="63" name="Graphic 2">
            <a:extLst>
              <a:ext uri="{FF2B5EF4-FFF2-40B4-BE49-F238E27FC236}">
                <a16:creationId xmlns:a16="http://schemas.microsoft.com/office/drawing/2014/main" id="{B283A33B-EB19-121A-D0A5-6DCEA78D66A6}"/>
              </a:ext>
            </a:extLst>
          </p:cNvPr>
          <p:cNvGrpSpPr/>
          <p:nvPr/>
        </p:nvGrpSpPr>
        <p:grpSpPr>
          <a:xfrm>
            <a:off x="5485489" y="4000997"/>
            <a:ext cx="596505" cy="596516"/>
            <a:chOff x="8736336" y="773976"/>
            <a:chExt cx="925001" cy="925018"/>
          </a:xfrm>
          <a:solidFill>
            <a:srgbClr val="E97924"/>
          </a:solidFill>
        </p:grpSpPr>
        <p:sp>
          <p:nvSpPr>
            <p:cNvPr id="64" name="Freeform 63">
              <a:extLst>
                <a:ext uri="{FF2B5EF4-FFF2-40B4-BE49-F238E27FC236}">
                  <a16:creationId xmlns:a16="http://schemas.microsoft.com/office/drawing/2014/main" id="{97374EEF-65B0-03B7-BF6B-CCA42DEA118A}"/>
                </a:ext>
              </a:extLst>
            </p:cNvPr>
            <p:cNvSpPr/>
            <p:nvPr/>
          </p:nvSpPr>
          <p:spPr>
            <a:xfrm>
              <a:off x="8880867" y="773976"/>
              <a:ext cx="636011" cy="925018"/>
            </a:xfrm>
            <a:custGeom>
              <a:avLst/>
              <a:gdLst>
                <a:gd name="connsiteX0" fmla="*/ 547413 w 636011"/>
                <a:gd name="connsiteY0" fmla="*/ 538397 h 925018"/>
                <a:gd name="connsiteX1" fmla="*/ 635939 w 636011"/>
                <a:gd name="connsiteY1" fmla="*/ 312566 h 925018"/>
                <a:gd name="connsiteX2" fmla="*/ 314356 w 636011"/>
                <a:gd name="connsiteY2" fmla="*/ 17 h 925018"/>
                <a:gd name="connsiteX3" fmla="*/ 0 w 636011"/>
                <a:gd name="connsiteY3" fmla="*/ 317987 h 925018"/>
                <a:gd name="connsiteX4" fmla="*/ 88526 w 636011"/>
                <a:gd name="connsiteY4" fmla="*/ 537494 h 925018"/>
                <a:gd name="connsiteX5" fmla="*/ 143628 w 636011"/>
                <a:gd name="connsiteY5" fmla="*/ 655828 h 925018"/>
                <a:gd name="connsiteX6" fmla="*/ 130982 w 636011"/>
                <a:gd name="connsiteY6" fmla="*/ 737127 h 925018"/>
                <a:gd name="connsiteX7" fmla="*/ 161695 w 636011"/>
                <a:gd name="connsiteY7" fmla="*/ 823847 h 925018"/>
                <a:gd name="connsiteX8" fmla="*/ 289967 w 636011"/>
                <a:gd name="connsiteY8" fmla="*/ 925018 h 925018"/>
                <a:gd name="connsiteX9" fmla="*/ 345973 w 636011"/>
                <a:gd name="connsiteY9" fmla="*/ 925018 h 925018"/>
                <a:gd name="connsiteX10" fmla="*/ 474244 w 636011"/>
                <a:gd name="connsiteY10" fmla="*/ 823847 h 925018"/>
                <a:gd name="connsiteX11" fmla="*/ 504957 w 636011"/>
                <a:gd name="connsiteY11" fmla="*/ 737127 h 925018"/>
                <a:gd name="connsiteX12" fmla="*/ 492310 w 636011"/>
                <a:gd name="connsiteY12" fmla="*/ 655828 h 925018"/>
                <a:gd name="connsiteX13" fmla="*/ 547413 w 636011"/>
                <a:gd name="connsiteY13" fmla="*/ 538397 h 925018"/>
                <a:gd name="connsiteX14" fmla="*/ 547413 w 636011"/>
                <a:gd name="connsiteY14" fmla="*/ 538397 h 925018"/>
                <a:gd name="connsiteX15" fmla="*/ 109302 w 636011"/>
                <a:gd name="connsiteY15" fmla="*/ 517620 h 925018"/>
                <a:gd name="connsiteX16" fmla="*/ 28906 w 636011"/>
                <a:gd name="connsiteY16" fmla="*/ 317987 h 925018"/>
                <a:gd name="connsiteX17" fmla="*/ 314356 w 636011"/>
                <a:gd name="connsiteY17" fmla="*/ 28923 h 925018"/>
                <a:gd name="connsiteX18" fmla="*/ 607032 w 636011"/>
                <a:gd name="connsiteY18" fmla="*/ 313470 h 925018"/>
                <a:gd name="connsiteX19" fmla="*/ 526637 w 636011"/>
                <a:gd name="connsiteY19" fmla="*/ 518523 h 925018"/>
                <a:gd name="connsiteX20" fmla="*/ 464307 w 636011"/>
                <a:gd name="connsiteY20" fmla="*/ 650409 h 925018"/>
                <a:gd name="connsiteX21" fmla="*/ 332423 w 636011"/>
                <a:gd name="connsiteY21" fmla="*/ 650409 h 925018"/>
                <a:gd name="connsiteX22" fmla="*/ 332423 w 636011"/>
                <a:gd name="connsiteY22" fmla="*/ 491424 h 925018"/>
                <a:gd name="connsiteX23" fmla="*/ 375782 w 636011"/>
                <a:gd name="connsiteY23" fmla="*/ 491424 h 925018"/>
                <a:gd name="connsiteX24" fmla="*/ 534766 w 636011"/>
                <a:gd name="connsiteY24" fmla="*/ 332439 h 925018"/>
                <a:gd name="connsiteX25" fmla="*/ 534766 w 636011"/>
                <a:gd name="connsiteY25" fmla="*/ 289080 h 925018"/>
                <a:gd name="connsiteX26" fmla="*/ 520314 w 636011"/>
                <a:gd name="connsiteY26" fmla="*/ 274627 h 925018"/>
                <a:gd name="connsiteX27" fmla="*/ 462501 w 636011"/>
                <a:gd name="connsiteY27" fmla="*/ 274627 h 925018"/>
                <a:gd name="connsiteX28" fmla="*/ 317969 w 636011"/>
                <a:gd name="connsiteY28" fmla="*/ 367669 h 925018"/>
                <a:gd name="connsiteX29" fmla="*/ 173438 w 636011"/>
                <a:gd name="connsiteY29" fmla="*/ 274627 h 925018"/>
                <a:gd name="connsiteX30" fmla="*/ 115626 w 636011"/>
                <a:gd name="connsiteY30" fmla="*/ 274627 h 925018"/>
                <a:gd name="connsiteX31" fmla="*/ 101172 w 636011"/>
                <a:gd name="connsiteY31" fmla="*/ 289080 h 925018"/>
                <a:gd name="connsiteX32" fmla="*/ 101172 w 636011"/>
                <a:gd name="connsiteY32" fmla="*/ 332439 h 925018"/>
                <a:gd name="connsiteX33" fmla="*/ 260157 w 636011"/>
                <a:gd name="connsiteY33" fmla="*/ 491424 h 925018"/>
                <a:gd name="connsiteX34" fmla="*/ 303516 w 636011"/>
                <a:gd name="connsiteY34" fmla="*/ 491424 h 925018"/>
                <a:gd name="connsiteX35" fmla="*/ 303516 w 636011"/>
                <a:gd name="connsiteY35" fmla="*/ 650409 h 925018"/>
                <a:gd name="connsiteX36" fmla="*/ 171631 w 636011"/>
                <a:gd name="connsiteY36" fmla="*/ 650409 h 925018"/>
                <a:gd name="connsiteX37" fmla="*/ 109302 w 636011"/>
                <a:gd name="connsiteY37" fmla="*/ 517620 h 925018"/>
                <a:gd name="connsiteX38" fmla="*/ 444434 w 636011"/>
                <a:gd name="connsiteY38" fmla="*/ 366766 h 925018"/>
                <a:gd name="connsiteX39" fmla="*/ 423658 w 636011"/>
                <a:gd name="connsiteY39" fmla="*/ 364959 h 925018"/>
                <a:gd name="connsiteX40" fmla="*/ 332423 w 636011"/>
                <a:gd name="connsiteY40" fmla="*/ 445355 h 925018"/>
                <a:gd name="connsiteX41" fmla="*/ 332423 w 636011"/>
                <a:gd name="connsiteY41" fmla="*/ 433612 h 925018"/>
                <a:gd name="connsiteX42" fmla="*/ 462501 w 636011"/>
                <a:gd name="connsiteY42" fmla="*/ 303533 h 925018"/>
                <a:gd name="connsiteX43" fmla="*/ 505860 w 636011"/>
                <a:gd name="connsiteY43" fmla="*/ 303533 h 925018"/>
                <a:gd name="connsiteX44" fmla="*/ 505860 w 636011"/>
                <a:gd name="connsiteY44" fmla="*/ 332439 h 925018"/>
                <a:gd name="connsiteX45" fmla="*/ 375782 w 636011"/>
                <a:gd name="connsiteY45" fmla="*/ 462518 h 925018"/>
                <a:gd name="connsiteX46" fmla="*/ 356812 w 636011"/>
                <a:gd name="connsiteY46" fmla="*/ 462518 h 925018"/>
                <a:gd name="connsiteX47" fmla="*/ 443531 w 636011"/>
                <a:gd name="connsiteY47" fmla="*/ 386639 h 925018"/>
                <a:gd name="connsiteX48" fmla="*/ 444434 w 636011"/>
                <a:gd name="connsiteY48" fmla="*/ 366766 h 925018"/>
                <a:gd name="connsiteX49" fmla="*/ 303516 w 636011"/>
                <a:gd name="connsiteY49" fmla="*/ 445355 h 925018"/>
                <a:gd name="connsiteX50" fmla="*/ 212281 w 636011"/>
                <a:gd name="connsiteY50" fmla="*/ 364959 h 925018"/>
                <a:gd name="connsiteX51" fmla="*/ 191504 w 636011"/>
                <a:gd name="connsiteY51" fmla="*/ 366766 h 925018"/>
                <a:gd name="connsiteX52" fmla="*/ 193311 w 636011"/>
                <a:gd name="connsiteY52" fmla="*/ 387542 h 925018"/>
                <a:gd name="connsiteX53" fmla="*/ 280030 w 636011"/>
                <a:gd name="connsiteY53" fmla="*/ 463421 h 925018"/>
                <a:gd name="connsiteX54" fmla="*/ 261060 w 636011"/>
                <a:gd name="connsiteY54" fmla="*/ 463421 h 925018"/>
                <a:gd name="connsiteX55" fmla="*/ 130982 w 636011"/>
                <a:gd name="connsiteY55" fmla="*/ 333343 h 925018"/>
                <a:gd name="connsiteX56" fmla="*/ 130982 w 636011"/>
                <a:gd name="connsiteY56" fmla="*/ 304437 h 925018"/>
                <a:gd name="connsiteX57" fmla="*/ 174341 w 636011"/>
                <a:gd name="connsiteY57" fmla="*/ 304437 h 925018"/>
                <a:gd name="connsiteX58" fmla="*/ 304419 w 636011"/>
                <a:gd name="connsiteY58" fmla="*/ 434515 h 925018"/>
                <a:gd name="connsiteX59" fmla="*/ 304419 w 636011"/>
                <a:gd name="connsiteY59" fmla="*/ 445355 h 925018"/>
                <a:gd name="connsiteX60" fmla="*/ 345973 w 636011"/>
                <a:gd name="connsiteY60" fmla="*/ 896112 h 925018"/>
                <a:gd name="connsiteX61" fmla="*/ 289967 w 636011"/>
                <a:gd name="connsiteY61" fmla="*/ 896112 h 925018"/>
                <a:gd name="connsiteX62" fmla="*/ 191504 w 636011"/>
                <a:gd name="connsiteY62" fmla="*/ 823847 h 925018"/>
                <a:gd name="connsiteX63" fmla="*/ 444434 w 636011"/>
                <a:gd name="connsiteY63" fmla="*/ 823847 h 925018"/>
                <a:gd name="connsiteX64" fmla="*/ 345973 w 636011"/>
                <a:gd name="connsiteY64" fmla="*/ 896112 h 925018"/>
                <a:gd name="connsiteX65" fmla="*/ 345973 w 636011"/>
                <a:gd name="connsiteY65" fmla="*/ 896112 h 925018"/>
                <a:gd name="connsiteX66" fmla="*/ 491407 w 636011"/>
                <a:gd name="connsiteY66" fmla="*/ 773260 h 925018"/>
                <a:gd name="connsiteX67" fmla="*/ 469727 w 636011"/>
                <a:gd name="connsiteY67" fmla="*/ 794940 h 925018"/>
                <a:gd name="connsiteX68" fmla="*/ 166211 w 636011"/>
                <a:gd name="connsiteY68" fmla="*/ 794940 h 925018"/>
                <a:gd name="connsiteX69" fmla="*/ 144531 w 636011"/>
                <a:gd name="connsiteY69" fmla="*/ 773260 h 925018"/>
                <a:gd name="connsiteX70" fmla="*/ 166211 w 636011"/>
                <a:gd name="connsiteY70" fmla="*/ 751581 h 925018"/>
                <a:gd name="connsiteX71" fmla="*/ 469727 w 636011"/>
                <a:gd name="connsiteY71" fmla="*/ 751581 h 925018"/>
                <a:gd name="connsiteX72" fmla="*/ 491407 w 636011"/>
                <a:gd name="connsiteY72" fmla="*/ 773260 h 925018"/>
                <a:gd name="connsiteX73" fmla="*/ 166211 w 636011"/>
                <a:gd name="connsiteY73" fmla="*/ 722674 h 925018"/>
                <a:gd name="connsiteX74" fmla="*/ 144531 w 636011"/>
                <a:gd name="connsiteY74" fmla="*/ 700995 h 925018"/>
                <a:gd name="connsiteX75" fmla="*/ 166211 w 636011"/>
                <a:gd name="connsiteY75" fmla="*/ 679315 h 925018"/>
                <a:gd name="connsiteX76" fmla="*/ 469727 w 636011"/>
                <a:gd name="connsiteY76" fmla="*/ 679315 h 925018"/>
                <a:gd name="connsiteX77" fmla="*/ 491407 w 636011"/>
                <a:gd name="connsiteY77" fmla="*/ 700995 h 925018"/>
                <a:gd name="connsiteX78" fmla="*/ 469727 w 636011"/>
                <a:gd name="connsiteY78" fmla="*/ 722674 h 925018"/>
                <a:gd name="connsiteX79" fmla="*/ 166211 w 636011"/>
                <a:gd name="connsiteY79" fmla="*/ 722674 h 925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636011" h="925018">
                  <a:moveTo>
                    <a:pt x="547413" y="538397"/>
                  </a:moveTo>
                  <a:cubicBezTo>
                    <a:pt x="606129" y="477874"/>
                    <a:pt x="637745" y="397479"/>
                    <a:pt x="635939" y="312566"/>
                  </a:cubicBezTo>
                  <a:cubicBezTo>
                    <a:pt x="633229" y="138225"/>
                    <a:pt x="488697" y="-1789"/>
                    <a:pt x="314356" y="17"/>
                  </a:cubicBezTo>
                  <a:cubicBezTo>
                    <a:pt x="140015" y="1824"/>
                    <a:pt x="0" y="143645"/>
                    <a:pt x="0" y="317987"/>
                  </a:cubicBezTo>
                  <a:cubicBezTo>
                    <a:pt x="0" y="400189"/>
                    <a:pt x="31616" y="478778"/>
                    <a:pt x="88526" y="537494"/>
                  </a:cubicBezTo>
                  <a:cubicBezTo>
                    <a:pt x="118335" y="568206"/>
                    <a:pt x="137305" y="607953"/>
                    <a:pt x="143628" y="655828"/>
                  </a:cubicBezTo>
                  <a:cubicBezTo>
                    <a:pt x="112915" y="671185"/>
                    <a:pt x="106592" y="712738"/>
                    <a:pt x="130982" y="737127"/>
                  </a:cubicBezTo>
                  <a:cubicBezTo>
                    <a:pt x="100269" y="766937"/>
                    <a:pt x="118335" y="819330"/>
                    <a:pt x="161695" y="823847"/>
                  </a:cubicBezTo>
                  <a:cubicBezTo>
                    <a:pt x="176148" y="883466"/>
                    <a:pt x="229444" y="925018"/>
                    <a:pt x="289967" y="925018"/>
                  </a:cubicBezTo>
                  <a:lnTo>
                    <a:pt x="345973" y="925018"/>
                  </a:lnTo>
                  <a:cubicBezTo>
                    <a:pt x="407398" y="925018"/>
                    <a:pt x="460694" y="883466"/>
                    <a:pt x="474244" y="823847"/>
                  </a:cubicBezTo>
                  <a:cubicBezTo>
                    <a:pt x="516700" y="820233"/>
                    <a:pt x="535670" y="766937"/>
                    <a:pt x="504957" y="737127"/>
                  </a:cubicBezTo>
                  <a:cubicBezTo>
                    <a:pt x="529347" y="712738"/>
                    <a:pt x="523023" y="671185"/>
                    <a:pt x="492310" y="655828"/>
                  </a:cubicBezTo>
                  <a:cubicBezTo>
                    <a:pt x="498634" y="608856"/>
                    <a:pt x="517604" y="569110"/>
                    <a:pt x="547413" y="538397"/>
                  </a:cubicBezTo>
                  <a:lnTo>
                    <a:pt x="547413" y="538397"/>
                  </a:lnTo>
                  <a:close/>
                  <a:moveTo>
                    <a:pt x="109302" y="517620"/>
                  </a:moveTo>
                  <a:cubicBezTo>
                    <a:pt x="57813" y="463421"/>
                    <a:pt x="28906" y="392962"/>
                    <a:pt x="28906" y="317987"/>
                  </a:cubicBezTo>
                  <a:cubicBezTo>
                    <a:pt x="28906" y="160808"/>
                    <a:pt x="157178" y="30730"/>
                    <a:pt x="314356" y="28923"/>
                  </a:cubicBezTo>
                  <a:cubicBezTo>
                    <a:pt x="473341" y="27117"/>
                    <a:pt x="604322" y="154485"/>
                    <a:pt x="607032" y="313470"/>
                  </a:cubicBezTo>
                  <a:cubicBezTo>
                    <a:pt x="607936" y="390252"/>
                    <a:pt x="579933" y="463421"/>
                    <a:pt x="526637" y="518523"/>
                  </a:cubicBezTo>
                  <a:cubicBezTo>
                    <a:pt x="493214" y="552850"/>
                    <a:pt x="470631" y="598919"/>
                    <a:pt x="464307" y="650409"/>
                  </a:cubicBezTo>
                  <a:lnTo>
                    <a:pt x="332423" y="650409"/>
                  </a:lnTo>
                  <a:lnTo>
                    <a:pt x="332423" y="491424"/>
                  </a:lnTo>
                  <a:lnTo>
                    <a:pt x="375782" y="491424"/>
                  </a:lnTo>
                  <a:cubicBezTo>
                    <a:pt x="463404" y="491424"/>
                    <a:pt x="534766" y="420062"/>
                    <a:pt x="534766" y="332439"/>
                  </a:cubicBezTo>
                  <a:lnTo>
                    <a:pt x="534766" y="289080"/>
                  </a:lnTo>
                  <a:cubicBezTo>
                    <a:pt x="534766" y="280950"/>
                    <a:pt x="528443" y="274627"/>
                    <a:pt x="520314" y="274627"/>
                  </a:cubicBezTo>
                  <a:lnTo>
                    <a:pt x="462501" y="274627"/>
                  </a:lnTo>
                  <a:cubicBezTo>
                    <a:pt x="398365" y="274627"/>
                    <a:pt x="343262" y="312566"/>
                    <a:pt x="317969" y="367669"/>
                  </a:cubicBezTo>
                  <a:cubicBezTo>
                    <a:pt x="292676" y="312566"/>
                    <a:pt x="237574" y="274627"/>
                    <a:pt x="173438" y="274627"/>
                  </a:cubicBezTo>
                  <a:lnTo>
                    <a:pt x="115626" y="274627"/>
                  </a:lnTo>
                  <a:cubicBezTo>
                    <a:pt x="107495" y="274627"/>
                    <a:pt x="101172" y="280950"/>
                    <a:pt x="101172" y="289080"/>
                  </a:cubicBezTo>
                  <a:lnTo>
                    <a:pt x="101172" y="332439"/>
                  </a:lnTo>
                  <a:cubicBezTo>
                    <a:pt x="101172" y="420062"/>
                    <a:pt x="172535" y="491424"/>
                    <a:pt x="260157" y="491424"/>
                  </a:cubicBezTo>
                  <a:lnTo>
                    <a:pt x="303516" y="491424"/>
                  </a:lnTo>
                  <a:lnTo>
                    <a:pt x="303516" y="650409"/>
                  </a:lnTo>
                  <a:lnTo>
                    <a:pt x="171631" y="650409"/>
                  </a:lnTo>
                  <a:cubicBezTo>
                    <a:pt x="165308" y="598016"/>
                    <a:pt x="142725" y="552850"/>
                    <a:pt x="109302" y="517620"/>
                  </a:cubicBezTo>
                  <a:close/>
                  <a:moveTo>
                    <a:pt x="444434" y="366766"/>
                  </a:moveTo>
                  <a:cubicBezTo>
                    <a:pt x="439015" y="360442"/>
                    <a:pt x="429981" y="360442"/>
                    <a:pt x="423658" y="364959"/>
                  </a:cubicBezTo>
                  <a:lnTo>
                    <a:pt x="332423" y="445355"/>
                  </a:lnTo>
                  <a:lnTo>
                    <a:pt x="332423" y="433612"/>
                  </a:lnTo>
                  <a:cubicBezTo>
                    <a:pt x="332423" y="362249"/>
                    <a:pt x="391139" y="303533"/>
                    <a:pt x="462501" y="303533"/>
                  </a:cubicBezTo>
                  <a:lnTo>
                    <a:pt x="505860" y="303533"/>
                  </a:lnTo>
                  <a:lnTo>
                    <a:pt x="505860" y="332439"/>
                  </a:lnTo>
                  <a:cubicBezTo>
                    <a:pt x="505860" y="403802"/>
                    <a:pt x="447144" y="462518"/>
                    <a:pt x="375782" y="462518"/>
                  </a:cubicBezTo>
                  <a:lnTo>
                    <a:pt x="356812" y="462518"/>
                  </a:lnTo>
                  <a:lnTo>
                    <a:pt x="443531" y="386639"/>
                  </a:lnTo>
                  <a:cubicBezTo>
                    <a:pt x="448951" y="381219"/>
                    <a:pt x="449855" y="372186"/>
                    <a:pt x="444434" y="366766"/>
                  </a:cubicBezTo>
                  <a:close/>
                  <a:moveTo>
                    <a:pt x="303516" y="445355"/>
                  </a:moveTo>
                  <a:lnTo>
                    <a:pt x="212281" y="364959"/>
                  </a:lnTo>
                  <a:cubicBezTo>
                    <a:pt x="205958" y="359539"/>
                    <a:pt x="196925" y="360442"/>
                    <a:pt x="191504" y="366766"/>
                  </a:cubicBezTo>
                  <a:cubicBezTo>
                    <a:pt x="186085" y="373089"/>
                    <a:pt x="186988" y="382122"/>
                    <a:pt x="193311" y="387542"/>
                  </a:cubicBezTo>
                  <a:lnTo>
                    <a:pt x="280030" y="463421"/>
                  </a:lnTo>
                  <a:lnTo>
                    <a:pt x="261060" y="463421"/>
                  </a:lnTo>
                  <a:cubicBezTo>
                    <a:pt x="189698" y="463421"/>
                    <a:pt x="130982" y="404705"/>
                    <a:pt x="130982" y="333343"/>
                  </a:cubicBezTo>
                  <a:lnTo>
                    <a:pt x="130982" y="304437"/>
                  </a:lnTo>
                  <a:lnTo>
                    <a:pt x="174341" y="304437"/>
                  </a:lnTo>
                  <a:cubicBezTo>
                    <a:pt x="245704" y="304437"/>
                    <a:pt x="304419" y="363153"/>
                    <a:pt x="304419" y="434515"/>
                  </a:cubicBezTo>
                  <a:lnTo>
                    <a:pt x="304419" y="445355"/>
                  </a:lnTo>
                  <a:close/>
                  <a:moveTo>
                    <a:pt x="345973" y="896112"/>
                  </a:moveTo>
                  <a:lnTo>
                    <a:pt x="289967" y="896112"/>
                  </a:lnTo>
                  <a:cubicBezTo>
                    <a:pt x="244800" y="896112"/>
                    <a:pt x="205054" y="866302"/>
                    <a:pt x="191504" y="823847"/>
                  </a:cubicBezTo>
                  <a:lnTo>
                    <a:pt x="444434" y="823847"/>
                  </a:lnTo>
                  <a:cubicBezTo>
                    <a:pt x="430884" y="866302"/>
                    <a:pt x="391139" y="896112"/>
                    <a:pt x="345973" y="896112"/>
                  </a:cubicBezTo>
                  <a:lnTo>
                    <a:pt x="345973" y="896112"/>
                  </a:lnTo>
                  <a:close/>
                  <a:moveTo>
                    <a:pt x="491407" y="773260"/>
                  </a:moveTo>
                  <a:cubicBezTo>
                    <a:pt x="491407" y="785003"/>
                    <a:pt x="481471" y="794940"/>
                    <a:pt x="469727" y="794940"/>
                  </a:cubicBezTo>
                  <a:cubicBezTo>
                    <a:pt x="451661" y="794940"/>
                    <a:pt x="177954" y="794940"/>
                    <a:pt x="166211" y="794940"/>
                  </a:cubicBezTo>
                  <a:cubicBezTo>
                    <a:pt x="154468" y="794940"/>
                    <a:pt x="144531" y="785003"/>
                    <a:pt x="144531" y="773260"/>
                  </a:cubicBezTo>
                  <a:cubicBezTo>
                    <a:pt x="144531" y="761517"/>
                    <a:pt x="154468" y="751581"/>
                    <a:pt x="166211" y="751581"/>
                  </a:cubicBezTo>
                  <a:lnTo>
                    <a:pt x="469727" y="751581"/>
                  </a:lnTo>
                  <a:cubicBezTo>
                    <a:pt x="482374" y="751581"/>
                    <a:pt x="491407" y="761517"/>
                    <a:pt x="491407" y="773260"/>
                  </a:cubicBezTo>
                  <a:close/>
                  <a:moveTo>
                    <a:pt x="166211" y="722674"/>
                  </a:moveTo>
                  <a:cubicBezTo>
                    <a:pt x="154468" y="722674"/>
                    <a:pt x="144531" y="712738"/>
                    <a:pt x="144531" y="700995"/>
                  </a:cubicBezTo>
                  <a:cubicBezTo>
                    <a:pt x="144531" y="689251"/>
                    <a:pt x="154468" y="679315"/>
                    <a:pt x="166211" y="679315"/>
                  </a:cubicBezTo>
                  <a:lnTo>
                    <a:pt x="469727" y="679315"/>
                  </a:lnTo>
                  <a:cubicBezTo>
                    <a:pt x="481471" y="679315"/>
                    <a:pt x="491407" y="689251"/>
                    <a:pt x="491407" y="700995"/>
                  </a:cubicBezTo>
                  <a:cubicBezTo>
                    <a:pt x="491407" y="712738"/>
                    <a:pt x="481471" y="722674"/>
                    <a:pt x="469727" y="722674"/>
                  </a:cubicBezTo>
                  <a:lnTo>
                    <a:pt x="166211" y="722674"/>
                  </a:ln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5" name="Freeform 64">
              <a:extLst>
                <a:ext uri="{FF2B5EF4-FFF2-40B4-BE49-F238E27FC236}">
                  <a16:creationId xmlns:a16="http://schemas.microsoft.com/office/drawing/2014/main" id="{98E5CB83-2C15-1D97-944A-0AA7E520C4D6}"/>
                </a:ext>
              </a:extLst>
            </p:cNvPr>
            <p:cNvSpPr/>
            <p:nvPr/>
          </p:nvSpPr>
          <p:spPr>
            <a:xfrm>
              <a:off x="8736336" y="1077510"/>
              <a:ext cx="101172" cy="28906"/>
            </a:xfrm>
            <a:custGeom>
              <a:avLst/>
              <a:gdLst>
                <a:gd name="connsiteX0" fmla="*/ 101172 w 101172"/>
                <a:gd name="connsiteY0" fmla="*/ 14453 h 28906"/>
                <a:gd name="connsiteX1" fmla="*/ 86719 w 101172"/>
                <a:gd name="connsiteY1" fmla="*/ 0 h 28906"/>
                <a:gd name="connsiteX2" fmla="*/ 14453 w 101172"/>
                <a:gd name="connsiteY2" fmla="*/ 0 h 28906"/>
                <a:gd name="connsiteX3" fmla="*/ 0 w 101172"/>
                <a:gd name="connsiteY3" fmla="*/ 14453 h 28906"/>
                <a:gd name="connsiteX4" fmla="*/ 14453 w 101172"/>
                <a:gd name="connsiteY4" fmla="*/ 28906 h 28906"/>
                <a:gd name="connsiteX5" fmla="*/ 86719 w 101172"/>
                <a:gd name="connsiteY5" fmla="*/ 28906 h 28906"/>
                <a:gd name="connsiteX6" fmla="*/ 101172 w 101172"/>
                <a:gd name="connsiteY6" fmla="*/ 14453 h 2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72" h="28906">
                  <a:moveTo>
                    <a:pt x="101172" y="14453"/>
                  </a:moveTo>
                  <a:cubicBezTo>
                    <a:pt x="101172" y="6323"/>
                    <a:pt x="94849" y="0"/>
                    <a:pt x="86719" y="0"/>
                  </a:cubicBezTo>
                  <a:lnTo>
                    <a:pt x="14453" y="0"/>
                  </a:lnTo>
                  <a:cubicBezTo>
                    <a:pt x="6323" y="0"/>
                    <a:pt x="0" y="6323"/>
                    <a:pt x="0" y="14453"/>
                  </a:cubicBezTo>
                  <a:cubicBezTo>
                    <a:pt x="0" y="22583"/>
                    <a:pt x="6323" y="28906"/>
                    <a:pt x="14453" y="28906"/>
                  </a:cubicBezTo>
                  <a:lnTo>
                    <a:pt x="86719" y="28906"/>
                  </a:lnTo>
                  <a:cubicBezTo>
                    <a:pt x="94849" y="28906"/>
                    <a:pt x="101172" y="22583"/>
                    <a:pt x="101172" y="14453"/>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8" name="Freeform 67">
              <a:extLst>
                <a:ext uri="{FF2B5EF4-FFF2-40B4-BE49-F238E27FC236}">
                  <a16:creationId xmlns:a16="http://schemas.microsoft.com/office/drawing/2014/main" id="{D9CB6FC2-7F29-5D2F-3272-C4F71AE06836}"/>
                </a:ext>
              </a:extLst>
            </p:cNvPr>
            <p:cNvSpPr/>
            <p:nvPr/>
          </p:nvSpPr>
          <p:spPr>
            <a:xfrm>
              <a:off x="8796859" y="1265589"/>
              <a:ext cx="91235" cy="64850"/>
            </a:xfrm>
            <a:custGeom>
              <a:avLst/>
              <a:gdLst>
                <a:gd name="connsiteX0" fmla="*/ 69556 w 91235"/>
                <a:gd name="connsiteY0" fmla="*/ 1618 h 64850"/>
                <a:gd name="connsiteX1" fmla="*/ 7226 w 91235"/>
                <a:gd name="connsiteY1" fmla="*/ 37751 h 64850"/>
                <a:gd name="connsiteX2" fmla="*/ 1807 w 91235"/>
                <a:gd name="connsiteY2" fmla="*/ 57624 h 64850"/>
                <a:gd name="connsiteX3" fmla="*/ 21680 w 91235"/>
                <a:gd name="connsiteY3" fmla="*/ 63044 h 64850"/>
                <a:gd name="connsiteX4" fmla="*/ 84009 w 91235"/>
                <a:gd name="connsiteY4" fmla="*/ 26911 h 64850"/>
                <a:gd name="connsiteX5" fmla="*/ 89429 w 91235"/>
                <a:gd name="connsiteY5" fmla="*/ 7038 h 64850"/>
                <a:gd name="connsiteX6" fmla="*/ 69556 w 91235"/>
                <a:gd name="connsiteY6" fmla="*/ 1618 h 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35" h="64850">
                  <a:moveTo>
                    <a:pt x="69556" y="1618"/>
                  </a:moveTo>
                  <a:lnTo>
                    <a:pt x="7226" y="37751"/>
                  </a:lnTo>
                  <a:cubicBezTo>
                    <a:pt x="0" y="41365"/>
                    <a:pt x="-1807" y="50398"/>
                    <a:pt x="1807" y="57624"/>
                  </a:cubicBezTo>
                  <a:cubicBezTo>
                    <a:pt x="5420" y="64851"/>
                    <a:pt x="14453" y="66657"/>
                    <a:pt x="21680" y="63044"/>
                  </a:cubicBezTo>
                  <a:lnTo>
                    <a:pt x="84009" y="26911"/>
                  </a:lnTo>
                  <a:cubicBezTo>
                    <a:pt x="91236" y="23298"/>
                    <a:pt x="93042" y="14265"/>
                    <a:pt x="89429" y="7038"/>
                  </a:cubicBezTo>
                  <a:cubicBezTo>
                    <a:pt x="84912" y="715"/>
                    <a:pt x="76782" y="-1995"/>
                    <a:pt x="69556" y="1618"/>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9" name="Freeform 68">
              <a:extLst>
                <a:ext uri="{FF2B5EF4-FFF2-40B4-BE49-F238E27FC236}">
                  <a16:creationId xmlns:a16="http://schemas.microsoft.com/office/drawing/2014/main" id="{776ED23C-D704-E0CB-AA62-083C2E7E06C0}"/>
                </a:ext>
              </a:extLst>
            </p:cNvPr>
            <p:cNvSpPr/>
            <p:nvPr/>
          </p:nvSpPr>
          <p:spPr>
            <a:xfrm>
              <a:off x="8796457" y="853486"/>
              <a:ext cx="91499" cy="65041"/>
            </a:xfrm>
            <a:custGeom>
              <a:avLst/>
              <a:gdLst>
                <a:gd name="connsiteX0" fmla="*/ 7628 w 91499"/>
                <a:gd name="connsiteY0" fmla="*/ 27100 h 65041"/>
                <a:gd name="connsiteX1" fmla="*/ 77184 w 91499"/>
                <a:gd name="connsiteY1" fmla="*/ 65039 h 65041"/>
                <a:gd name="connsiteX2" fmla="*/ 84410 w 91499"/>
                <a:gd name="connsiteY2" fmla="*/ 37940 h 65041"/>
                <a:gd name="connsiteX3" fmla="*/ 22081 w 91499"/>
                <a:gd name="connsiteY3" fmla="*/ 1807 h 65041"/>
                <a:gd name="connsiteX4" fmla="*/ 2208 w 91499"/>
                <a:gd name="connsiteY4" fmla="*/ 7226 h 65041"/>
                <a:gd name="connsiteX5" fmla="*/ 7628 w 91499"/>
                <a:gd name="connsiteY5" fmla="*/ 27100 h 6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99" h="65041">
                  <a:moveTo>
                    <a:pt x="7628" y="27100"/>
                  </a:moveTo>
                  <a:cubicBezTo>
                    <a:pt x="74474" y="65942"/>
                    <a:pt x="71764" y="65039"/>
                    <a:pt x="77184" y="65039"/>
                  </a:cubicBezTo>
                  <a:cubicBezTo>
                    <a:pt x="91637" y="65039"/>
                    <a:pt x="97057" y="45166"/>
                    <a:pt x="84410" y="37940"/>
                  </a:cubicBezTo>
                  <a:lnTo>
                    <a:pt x="22081" y="1807"/>
                  </a:lnTo>
                  <a:cubicBezTo>
                    <a:pt x="14855" y="-1807"/>
                    <a:pt x="6725" y="0"/>
                    <a:pt x="2208" y="7226"/>
                  </a:cubicBezTo>
                  <a:cubicBezTo>
                    <a:pt x="-2308" y="14453"/>
                    <a:pt x="401" y="23486"/>
                    <a:pt x="7628" y="27100"/>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0" name="Freeform 69">
              <a:extLst>
                <a:ext uri="{FF2B5EF4-FFF2-40B4-BE49-F238E27FC236}">
                  <a16:creationId xmlns:a16="http://schemas.microsoft.com/office/drawing/2014/main" id="{ABDEFAC4-FF47-1417-1457-0DE5F017C3AF}"/>
                </a:ext>
              </a:extLst>
            </p:cNvPr>
            <p:cNvSpPr/>
            <p:nvPr/>
          </p:nvSpPr>
          <p:spPr>
            <a:xfrm>
              <a:off x="9560165" y="1077510"/>
              <a:ext cx="101172" cy="28906"/>
            </a:xfrm>
            <a:custGeom>
              <a:avLst/>
              <a:gdLst>
                <a:gd name="connsiteX0" fmla="*/ 86719 w 101172"/>
                <a:gd name="connsiteY0" fmla="*/ 0 h 28906"/>
                <a:gd name="connsiteX1" fmla="*/ 14453 w 101172"/>
                <a:gd name="connsiteY1" fmla="*/ 0 h 28906"/>
                <a:gd name="connsiteX2" fmla="*/ 0 w 101172"/>
                <a:gd name="connsiteY2" fmla="*/ 14453 h 28906"/>
                <a:gd name="connsiteX3" fmla="*/ 14453 w 101172"/>
                <a:gd name="connsiteY3" fmla="*/ 28906 h 28906"/>
                <a:gd name="connsiteX4" fmla="*/ 86719 w 101172"/>
                <a:gd name="connsiteY4" fmla="*/ 28906 h 28906"/>
                <a:gd name="connsiteX5" fmla="*/ 101172 w 101172"/>
                <a:gd name="connsiteY5" fmla="*/ 14453 h 28906"/>
                <a:gd name="connsiteX6" fmla="*/ 86719 w 101172"/>
                <a:gd name="connsiteY6" fmla="*/ 0 h 2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72" h="28906">
                  <a:moveTo>
                    <a:pt x="86719" y="0"/>
                  </a:moveTo>
                  <a:lnTo>
                    <a:pt x="14453" y="0"/>
                  </a:lnTo>
                  <a:cubicBezTo>
                    <a:pt x="6323" y="0"/>
                    <a:pt x="0" y="6323"/>
                    <a:pt x="0" y="14453"/>
                  </a:cubicBezTo>
                  <a:cubicBezTo>
                    <a:pt x="0" y="22583"/>
                    <a:pt x="6323" y="28906"/>
                    <a:pt x="14453" y="28906"/>
                  </a:cubicBezTo>
                  <a:lnTo>
                    <a:pt x="86719" y="28906"/>
                  </a:lnTo>
                  <a:cubicBezTo>
                    <a:pt x="94849" y="28906"/>
                    <a:pt x="101172" y="22583"/>
                    <a:pt x="101172" y="14453"/>
                  </a:cubicBezTo>
                  <a:cubicBezTo>
                    <a:pt x="101172" y="6323"/>
                    <a:pt x="94849" y="0"/>
                    <a:pt x="86719" y="0"/>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1" name="Freeform 70">
              <a:extLst>
                <a:ext uri="{FF2B5EF4-FFF2-40B4-BE49-F238E27FC236}">
                  <a16:creationId xmlns:a16="http://schemas.microsoft.com/office/drawing/2014/main" id="{1E0A8E68-B42A-DAA2-72AB-F0305C6E87A8}"/>
                </a:ext>
              </a:extLst>
            </p:cNvPr>
            <p:cNvSpPr/>
            <p:nvPr/>
          </p:nvSpPr>
          <p:spPr>
            <a:xfrm>
              <a:off x="9510483" y="1265401"/>
              <a:ext cx="91047" cy="65039"/>
            </a:xfrm>
            <a:custGeom>
              <a:avLst/>
              <a:gdLst>
                <a:gd name="connsiteX0" fmla="*/ 84009 w 91047"/>
                <a:gd name="connsiteY0" fmla="*/ 37939 h 65039"/>
                <a:gd name="connsiteX1" fmla="*/ 21680 w 91047"/>
                <a:gd name="connsiteY1" fmla="*/ 1807 h 65039"/>
                <a:gd name="connsiteX2" fmla="*/ 1807 w 91047"/>
                <a:gd name="connsiteY2" fmla="*/ 7227 h 65039"/>
                <a:gd name="connsiteX3" fmla="*/ 7226 w 91047"/>
                <a:gd name="connsiteY3" fmla="*/ 27099 h 65039"/>
                <a:gd name="connsiteX4" fmla="*/ 69556 w 91047"/>
                <a:gd name="connsiteY4" fmla="*/ 63232 h 65039"/>
                <a:gd name="connsiteX5" fmla="*/ 89429 w 91047"/>
                <a:gd name="connsiteY5" fmla="*/ 57813 h 65039"/>
                <a:gd name="connsiteX6" fmla="*/ 84009 w 91047"/>
                <a:gd name="connsiteY6" fmla="*/ 37939 h 6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7" h="65039">
                  <a:moveTo>
                    <a:pt x="84009" y="37939"/>
                  </a:moveTo>
                  <a:lnTo>
                    <a:pt x="21680" y="1807"/>
                  </a:lnTo>
                  <a:cubicBezTo>
                    <a:pt x="14453" y="-1806"/>
                    <a:pt x="6323" y="0"/>
                    <a:pt x="1807" y="7227"/>
                  </a:cubicBezTo>
                  <a:cubicBezTo>
                    <a:pt x="-1807" y="14453"/>
                    <a:pt x="0" y="22583"/>
                    <a:pt x="7226" y="27099"/>
                  </a:cubicBezTo>
                  <a:lnTo>
                    <a:pt x="69556" y="63232"/>
                  </a:lnTo>
                  <a:cubicBezTo>
                    <a:pt x="76782" y="66846"/>
                    <a:pt x="84912" y="65039"/>
                    <a:pt x="89429" y="57813"/>
                  </a:cubicBezTo>
                  <a:cubicBezTo>
                    <a:pt x="93042" y="51489"/>
                    <a:pt x="90332" y="42456"/>
                    <a:pt x="84009" y="37939"/>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2" name="Freeform 71">
              <a:extLst>
                <a:ext uri="{FF2B5EF4-FFF2-40B4-BE49-F238E27FC236}">
                  <a16:creationId xmlns:a16="http://schemas.microsoft.com/office/drawing/2014/main" id="{903F4EE8-3892-B97D-7062-DD26E6B6E446}"/>
                </a:ext>
              </a:extLst>
            </p:cNvPr>
            <p:cNvSpPr/>
            <p:nvPr/>
          </p:nvSpPr>
          <p:spPr>
            <a:xfrm>
              <a:off x="9509975" y="853486"/>
              <a:ext cx="91742" cy="65041"/>
            </a:xfrm>
            <a:custGeom>
              <a:avLst/>
              <a:gdLst>
                <a:gd name="connsiteX0" fmla="*/ 14961 w 91742"/>
                <a:gd name="connsiteY0" fmla="*/ 65039 h 65041"/>
                <a:gd name="connsiteX1" fmla="*/ 84516 w 91742"/>
                <a:gd name="connsiteY1" fmla="*/ 27100 h 65041"/>
                <a:gd name="connsiteX2" fmla="*/ 89936 w 91742"/>
                <a:gd name="connsiteY2" fmla="*/ 7226 h 65041"/>
                <a:gd name="connsiteX3" fmla="*/ 70063 w 91742"/>
                <a:gd name="connsiteY3" fmla="*/ 1807 h 65041"/>
                <a:gd name="connsiteX4" fmla="*/ 7734 w 91742"/>
                <a:gd name="connsiteY4" fmla="*/ 37940 h 65041"/>
                <a:gd name="connsiteX5" fmla="*/ 14961 w 91742"/>
                <a:gd name="connsiteY5" fmla="*/ 65039 h 6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42" h="65041">
                  <a:moveTo>
                    <a:pt x="14961" y="65039"/>
                  </a:moveTo>
                  <a:cubicBezTo>
                    <a:pt x="20381" y="65039"/>
                    <a:pt x="17671" y="65942"/>
                    <a:pt x="84516" y="27100"/>
                  </a:cubicBezTo>
                  <a:cubicBezTo>
                    <a:pt x="91743" y="23486"/>
                    <a:pt x="93549" y="14453"/>
                    <a:pt x="89936" y="7226"/>
                  </a:cubicBezTo>
                  <a:cubicBezTo>
                    <a:pt x="86323" y="0"/>
                    <a:pt x="77290" y="-1807"/>
                    <a:pt x="70063" y="1807"/>
                  </a:cubicBezTo>
                  <a:lnTo>
                    <a:pt x="7734" y="37940"/>
                  </a:lnTo>
                  <a:cubicBezTo>
                    <a:pt x="-5816" y="45166"/>
                    <a:pt x="-396" y="65039"/>
                    <a:pt x="14961" y="65039"/>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73" name="Slide Number Placeholder 2">
            <a:extLst>
              <a:ext uri="{FF2B5EF4-FFF2-40B4-BE49-F238E27FC236}">
                <a16:creationId xmlns:a16="http://schemas.microsoft.com/office/drawing/2014/main" id="{662BA432-44A3-973D-727F-0E52F0B1BC99}"/>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4</a:t>
            </a:fld>
            <a:endParaRPr lang="en-US" sz="8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2468284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63341" y="554659"/>
            <a:ext cx="10483431" cy="804265"/>
          </a:xfrm>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89089" y="1210733"/>
            <a:ext cx="9576399" cy="495555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rPr>
              <a:t>Wo finde ich weitere Unterstützung bei der Verwaltung lokaler Steuern und Bankvorschriften?</a:t>
            </a:r>
          </a:p>
          <a:p>
            <a:pPr marL="342900" indent="-342900">
              <a:buClr>
                <a:srgbClr val="915F9E"/>
              </a:buClr>
              <a:buFont typeface="+mj-lt"/>
              <a:buAutoNum type="arabicPeriod"/>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Unterstützt Unternehmer bei der Planung, Gründung, Finanzierung und Förderung. Bei der Planung müssen Sie die geltenden Vorschriften für die Zahlung von Steuern und die Einstellung von Arbeitnehmern sowie die verschiedenen finanziellen Unterstützungsmöglichkeiten für Unternehmer berücksichtigen.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2"/>
              </a:rPr>
              <a:t>Citizens Information</a:t>
            </a:r>
            <a:endPar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Clr>
                <a:srgbClr val="915F9E"/>
              </a:buClr>
              <a:buFont typeface="+mj-lt"/>
              <a:buAutoNum type="arabicPeriod"/>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Eine freiwillige Organisation, die vertrauliche Beratungsdienste über die irische Geschäftswelt anbietet. SBA will Kleinunternehmen unterstützen, die sich an einem Scheideweg befinden und möglicherweise eine Orientierungshilfe benötigen, welche Optionen ihnen als nächstes zur Verfügung stehen.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3"/>
              </a:rPr>
              <a:t>Small Business Advice</a:t>
            </a:r>
            <a:endPar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Clr>
                <a:srgbClr val="915F9E"/>
              </a:buClr>
              <a:buFont typeface="+mj-lt"/>
              <a:buAutoNum type="arabicPeriod"/>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Eine staatliche Einrichtung, die der Gemeinschaft durch die faire und effiziente Erhebung von Steuern und Abgaben und die Durchführung von Zollkontrollen dient.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4"/>
              </a:rPr>
              <a:t>Revenue</a:t>
            </a:r>
            <a:endPar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marR="0" lvl="0" indent="-342900" algn="l" defTabSz="3343281" rtl="0" eaLnBrk="1" fontAlgn="auto" latinLnBrk="0" hangingPunct="1">
              <a:lnSpc>
                <a:spcPct val="100000"/>
              </a:lnSpc>
              <a:spcBef>
                <a:spcPts val="3657"/>
              </a:spcBef>
              <a:spcAft>
                <a:spcPts val="0"/>
              </a:spcAft>
              <a:buClr>
                <a:srgbClr val="915F9E"/>
              </a:buClr>
              <a:buSzTx/>
              <a:buFont typeface="+mj-lt"/>
              <a:buAutoNum type="arabicPeriod"/>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89782909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rPr>
              <a:t>Wo finde ich weitere Unterstützung bei der Verwaltung lokaler Steuern und Bankvorschriften?</a:t>
            </a:r>
          </a:p>
          <a:p>
            <a:pPr marL="342900" indent="-342900">
              <a:buClr>
                <a:srgbClr val="915F9E"/>
              </a:buClr>
              <a:buFont typeface="+mj-lt"/>
              <a:buAutoNum type="arabicPeriod" startAt="4"/>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Eine nationale Organisation, die dem öffentlichen Interesse dient, indem sie die Währungs- und Finanzstabilität aufrechterhält und gleichzeitig sicherstellt, dass das Finanzsystem im besten Interesse der Verbraucher und der gesamten Wirtschaft funktioniert.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2"/>
              </a:rPr>
              <a:t>Central Bank of Ireland</a:t>
            </a:r>
            <a:endPar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marR="0" lvl="0" indent="-342900" algn="l" defTabSz="3343281" rtl="0" eaLnBrk="1" fontAlgn="auto" latinLnBrk="0" hangingPunct="1">
              <a:lnSpc>
                <a:spcPct val="100000"/>
              </a:lnSpc>
              <a:spcBef>
                <a:spcPts val="3657"/>
              </a:spcBef>
              <a:spcAft>
                <a:spcPts val="0"/>
              </a:spcAft>
              <a:buClr>
                <a:srgbClr val="915F9E"/>
              </a:buClr>
              <a:buSzTx/>
              <a:buFont typeface="+mj-lt"/>
              <a:buAutoNum type="arabicPeriod" startAt="4"/>
              <a:tabLst/>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Lokale Unternehmensbüros (</a:t>
            </a:r>
            <a:r>
              <a:rPr kumimoji="0" lang="de-DE" sz="18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Local</a:t>
            </a: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Enterprise Offices), die Informationen und Unterstützung für die Gründung oder das Wachstum eines Unternehmens in Irland anbieten. Sie bieten Beratung, Informationen und Unterstützung für Existenzgründer und wachsende Unternehmen.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3"/>
              </a:rPr>
              <a:t>Local Enterprise Office</a:t>
            </a:r>
            <a:endPar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marR="0" lvl="0" indent="-342900" algn="l" defTabSz="3343281" rtl="0" eaLnBrk="1" fontAlgn="auto" latinLnBrk="0" hangingPunct="1">
              <a:lnSpc>
                <a:spcPct val="100000"/>
              </a:lnSpc>
              <a:spcBef>
                <a:spcPts val="3657"/>
              </a:spcBef>
              <a:spcAft>
                <a:spcPts val="0"/>
              </a:spcAft>
              <a:buClr>
                <a:srgbClr val="915F9E"/>
              </a:buClr>
              <a:buSzTx/>
              <a:buFont typeface="+mj-lt"/>
              <a:buAutoNum type="arabicPeriod" startAt="4"/>
              <a:tabLst/>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Unternehmen beim Wachstum auf lokaler Ebene. Sie praktizieren Nachhaltigkeit bei jedem Schritt auf dem Weg</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4"/>
              </a:rPr>
              <a:t>Chambers Ireland</a:t>
            </a: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424223102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63341" y="542699"/>
            <a:ext cx="10483431" cy="804265"/>
          </a:xfrm>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248311"/>
            <a:ext cx="9576399" cy="5211414"/>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rPr>
              <a:t>Weitere wertvolle Adressen für die Unterstützung</a:t>
            </a: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a:buClr>
                <a:srgbClr val="915F9E"/>
              </a:buClr>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Einen Firmennamen bei </a:t>
            </a:r>
            <a:r>
              <a:rPr kumimoji="0" lang="en-US" sz="18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hlinkClick r:id="rId2"/>
              </a:rPr>
              <a:t>Cro</a:t>
            </a: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registrieren </a:t>
            </a:r>
          </a:p>
          <a:p>
            <a:pPr>
              <a:buClr>
                <a:srgbClr val="915F9E"/>
              </a:buClr>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Sie helfen Unternehmen auf der ganzen Insel, grenzüberschreitend Handel zu treiben, zusammenzuarbeiten, innovativ zu sein und Investitionen anzuziehen: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3"/>
              </a:rPr>
              <a:t> Inter Trade Ireland</a:t>
            </a:r>
            <a:endPar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a:buClr>
                <a:srgbClr val="915F9E"/>
              </a:buClr>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Haben es sich zur Aufgabe gemacht, die Macht der Menschen zu nutzen, um den sozialen Wandel zu beschleunigen. Sie bieten Programme, Direktfinanzierung und Alumni-Mentoren an: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4"/>
              </a:rPr>
              <a:t>Social Entrepreneurs Ireland</a:t>
            </a:r>
            <a:endPar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a:buClr>
                <a:srgbClr val="915F9E"/>
              </a:buClr>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Diese Organisation unterstützt Unternehmen, die Schwierigkeiten haben, einen Geschäftskredit von einem traditionellen Kreditgeber zu erhalten: </a:t>
            </a:r>
            <a:r>
              <a:rPr kumimoji="0" lang="en-GB"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hlinkClick r:id="rId4"/>
              </a:rPr>
              <a:t>Micro Finance Ireland</a:t>
            </a: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81383044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63341" y="542699"/>
            <a:ext cx="10483431" cy="804265"/>
          </a:xfrm>
        </p:spPr>
        <p:txBody>
          <a:bodyPr/>
          <a:lstStyle/>
          <a:p>
            <a:r>
              <a:rPr lang="de-DE" sz="3600" dirty="0"/>
              <a:t>LOKALE VORSCHRIFTEN: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pPr marL="0" marR="0" lvl="0" indent="0" algn="l" defTabSz="325892" rtl="0" eaLnBrk="1" fontAlgn="auto" latinLnBrk="0" hangingPunct="1">
                <a:lnSpc>
                  <a:spcPct val="100000"/>
                </a:lnSpc>
                <a:spcBef>
                  <a:spcPts val="0"/>
                </a:spcBef>
                <a:spcAft>
                  <a:spcPts val="0"/>
                </a:spcAft>
                <a:buClrTx/>
                <a:buSzTx/>
                <a:buFontTx/>
                <a:buNone/>
                <a:tabLst/>
                <a:defRPr/>
              </a:pPr>
              <a:endParaRPr kumimoji="0" lang="en-GB" sz="1283" b="0" i="0" u="none" strike="noStrike" kern="1200" cap="none" spc="0" normalizeH="0" baseline="0" noProof="0" dirty="0">
                <a:ln>
                  <a:noFill/>
                </a:ln>
                <a:solidFill>
                  <a:prstClr val="black"/>
                </a:solidFill>
                <a:effectLst/>
                <a:uLnTx/>
                <a:uFillTx/>
                <a:latin typeface="Century Schoolbook" panose="02040604050505020304"/>
                <a:ea typeface="+mn-ea"/>
                <a:cs typeface="+mn-cs"/>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69312" y="1271649"/>
            <a:ext cx="9576399" cy="5211414"/>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Lassen Sie sich von diesem Podcast inspirieren! Der </a:t>
            </a:r>
            <a:r>
              <a:rPr kumimoji="0" lang="de-DE" sz="18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Irish</a:t>
            </a: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de-DE" sz="18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Success</a:t>
            </a:r>
            <a:r>
              <a:rPr kumimoji="0" lang="de-DE"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Podcast ist eine Möglichkeit, von erfolgreichen Unternehmern etwas über Unternehmertum zu lernen. Jede Woche laden sie jemanden ein, der in seinem Beruf erfolgreich ist. </a:t>
            </a: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a:p>
            <a:pPr marL="0" marR="0" lvl="0" indent="0" algn="l" defTabSz="3343281" rtl="0" eaLnBrk="1" fontAlgn="auto" latinLnBrk="0" hangingPunct="1">
              <a:lnSpc>
                <a:spcPct val="100000"/>
              </a:lnSpc>
              <a:spcBef>
                <a:spcPts val="3657"/>
              </a:spcBef>
              <a:spcAft>
                <a:spcPts val="0"/>
              </a:spcAft>
              <a:buClr>
                <a:srgbClr val="915F9E"/>
              </a:buClr>
              <a:buSzTx/>
              <a:buFont typeface="Arial" panose="020B0604020202020204" pitchFamily="34" charset="0"/>
              <a:buNone/>
              <a:tabLst/>
              <a:defRPr/>
            </a:pPr>
            <a:endPar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mn-ea"/>
              <a:cs typeface="Calibri" panose="020F0502020204030204" pitchFamily="34" charset="0"/>
            </a:endParaRPr>
          </a:p>
        </p:txBody>
      </p:sp>
      <p:pic>
        <p:nvPicPr>
          <p:cNvPr id="140" name="Picture 139" descr="A person and person talking with microphones&#10;&#10;Description automatically generated">
            <a:extLst>
              <a:ext uri="{FF2B5EF4-FFF2-40B4-BE49-F238E27FC236}">
                <a16:creationId xmlns:a16="http://schemas.microsoft.com/office/drawing/2014/main" id="{43B7C255-D0F9-B54F-6CF8-4E9E0A8418B8}"/>
              </a:ext>
            </a:extLst>
          </p:cNvPr>
          <p:cNvPicPr>
            <a:picLocks noChangeAspect="1"/>
          </p:cNvPicPr>
          <p:nvPr/>
        </p:nvPicPr>
        <p:blipFill>
          <a:blip r:embed="rId2"/>
          <a:stretch>
            <a:fillRect/>
          </a:stretch>
        </p:blipFill>
        <p:spPr>
          <a:xfrm>
            <a:off x="4535051" y="2577083"/>
            <a:ext cx="4913875" cy="3685406"/>
          </a:xfrm>
          <a:prstGeom prst="rect">
            <a:avLst/>
          </a:prstGeom>
        </p:spPr>
      </p:pic>
      <p:pic>
        <p:nvPicPr>
          <p:cNvPr id="143" name="Picture 142" descr="A logo for a podcast&#10;&#10;Description automatically generated">
            <a:hlinkClick r:id="rId3"/>
            <a:extLst>
              <a:ext uri="{FF2B5EF4-FFF2-40B4-BE49-F238E27FC236}">
                <a16:creationId xmlns:a16="http://schemas.microsoft.com/office/drawing/2014/main" id="{52996BF3-EEBF-C07D-AB8B-49299EFD0C56}"/>
              </a:ext>
            </a:extLst>
          </p:cNvPr>
          <p:cNvPicPr>
            <a:picLocks noChangeAspect="1"/>
          </p:cNvPicPr>
          <p:nvPr/>
        </p:nvPicPr>
        <p:blipFill>
          <a:blip r:embed="rId4"/>
          <a:stretch>
            <a:fillRect/>
          </a:stretch>
        </p:blipFill>
        <p:spPr>
          <a:xfrm>
            <a:off x="1505913" y="2086054"/>
            <a:ext cx="1676400" cy="1676400"/>
          </a:xfrm>
          <a:prstGeom prst="rect">
            <a:avLst/>
          </a:prstGeom>
        </p:spPr>
      </p:pic>
      <p:pic>
        <p:nvPicPr>
          <p:cNvPr id="145" name="Graphic 144" descr="Cursor with solid fill">
            <a:extLst>
              <a:ext uri="{FF2B5EF4-FFF2-40B4-BE49-F238E27FC236}">
                <a16:creationId xmlns:a16="http://schemas.microsoft.com/office/drawing/2014/main" id="{BFE84565-DBD8-6888-A422-767E83D7028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rot="776925">
            <a:off x="2620054" y="3420130"/>
            <a:ext cx="914400" cy="914400"/>
          </a:xfrm>
          <a:prstGeom prst="rect">
            <a:avLst/>
          </a:prstGeom>
        </p:spPr>
      </p:pic>
      <p:pic>
        <p:nvPicPr>
          <p:cNvPr id="147" name="Graphic 146" descr="Mouse with solid fill">
            <a:extLst>
              <a:ext uri="{FF2B5EF4-FFF2-40B4-BE49-F238E27FC236}">
                <a16:creationId xmlns:a16="http://schemas.microsoft.com/office/drawing/2014/main" id="{10200F9E-01EE-6AD9-25BF-2CBE27033D71}"/>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19853817">
            <a:off x="2829074" y="4051200"/>
            <a:ext cx="1384354" cy="1384354"/>
          </a:xfrm>
          <a:prstGeom prst="rect">
            <a:avLst/>
          </a:prstGeom>
        </p:spPr>
      </p:pic>
    </p:spTree>
    <p:extLst>
      <p:ext uri="{BB962C8B-B14F-4D97-AF65-F5344CB8AC3E}">
        <p14:creationId xmlns:p14="http://schemas.microsoft.com/office/powerpoint/2010/main" val="393098732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386208" y="442205"/>
            <a:ext cx="10483431" cy="804265"/>
          </a:xfrm>
        </p:spPr>
        <p:txBody>
          <a:bodyPr/>
          <a:lstStyle/>
          <a:p>
            <a:r>
              <a:rPr lang="de-DE" dirty="0"/>
              <a:t>LOKALE VORSCHRIFTEN: DÄNEMARK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grpSp>
      <p:sp>
        <p:nvSpPr>
          <p:cNvPr id="140" name="Textplatzhalter 2">
            <a:extLst>
              <a:ext uri="{FF2B5EF4-FFF2-40B4-BE49-F238E27FC236}">
                <a16:creationId xmlns:a16="http://schemas.microsoft.com/office/drawing/2014/main" id="{6E3DF365-78E6-D79E-20A4-67443ED83787}"/>
              </a:ext>
            </a:extLst>
          </p:cNvPr>
          <p:cNvSpPr txBox="1">
            <a:spLocks/>
          </p:cNvSpPr>
          <p:nvPr/>
        </p:nvSpPr>
        <p:spPr>
          <a:xfrm>
            <a:off x="386208" y="1551852"/>
            <a:ext cx="9576399" cy="47519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de-DE" sz="2400" b="1" dirty="0">
                <a:solidFill>
                  <a:srgbClr val="E97924"/>
                </a:solidFill>
              </a:rPr>
              <a:t>Welche Steuern muss ich beachten?</a:t>
            </a:r>
            <a:endParaRPr lang="en-US" sz="2400" b="1" dirty="0">
              <a:solidFill>
                <a:srgbClr val="E97924"/>
              </a:solidFill>
            </a:endParaRPr>
          </a:p>
        </p:txBody>
      </p:sp>
      <p:sp>
        <p:nvSpPr>
          <p:cNvPr id="3" name="TextBox 2">
            <a:extLst>
              <a:ext uri="{FF2B5EF4-FFF2-40B4-BE49-F238E27FC236}">
                <a16:creationId xmlns:a16="http://schemas.microsoft.com/office/drawing/2014/main" id="{6786027D-0FEE-E0CB-E565-0F0DD46FA0B4}"/>
              </a:ext>
            </a:extLst>
          </p:cNvPr>
          <p:cNvSpPr txBox="1"/>
          <p:nvPr/>
        </p:nvSpPr>
        <p:spPr>
          <a:xfrm>
            <a:off x="581783" y="2169778"/>
            <a:ext cx="9772951" cy="4524315"/>
          </a:xfrm>
          <a:prstGeom prst="rect">
            <a:avLst/>
          </a:prstGeom>
          <a:noFill/>
        </p:spPr>
        <p:txBody>
          <a:bodyPr wrap="square" rtlCol="0">
            <a:spAutoFit/>
          </a:bodyPr>
          <a:lstStyle/>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Einkommensteuer</a:t>
            </a:r>
            <a:r>
              <a:rPr lang="de-DE" sz="1800" dirty="0">
                <a:latin typeface="Calibri" panose="020F0502020204030204" pitchFamily="34" charset="0"/>
                <a:cs typeface="Calibri" panose="020F0502020204030204" pitchFamily="34" charset="0"/>
              </a:rPr>
              <a:t>: Dänemark hat ein progressives Einkommenssteuersystem. Das heißt, je mehr man verdient, desto höher ist der Prozentsatz der zu zahlenden Steuer. Sie umfasst die staatliche Einkommenssteuer, die Gemeindesteuer, die Krankenversicherungsbeiträge und ggf. die Kirchensteuer.</a:t>
            </a:r>
          </a:p>
          <a:p>
            <a:pPr marL="285750" indent="-285750">
              <a:buClr>
                <a:srgbClr val="E97924"/>
              </a:buClr>
              <a:buFont typeface="Arial" panose="020B0604020202020204" pitchFamily="34" charset="0"/>
              <a:buChar char="•"/>
            </a:pPr>
            <a:endParaRPr lang="de-DE" sz="1800"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Mehrwertsteuer</a:t>
            </a:r>
            <a:r>
              <a:rPr lang="de-DE" sz="1800" dirty="0">
                <a:latin typeface="Calibri" panose="020F0502020204030204" pitchFamily="34" charset="0"/>
                <a:cs typeface="Calibri" panose="020F0502020204030204" pitchFamily="34" charset="0"/>
              </a:rPr>
              <a:t> </a:t>
            </a:r>
            <a:r>
              <a:rPr lang="de-DE" sz="1800" b="1" dirty="0">
                <a:latin typeface="Calibri" panose="020F0502020204030204" pitchFamily="34" charset="0"/>
                <a:cs typeface="Calibri" panose="020F0502020204030204" pitchFamily="34" charset="0"/>
              </a:rPr>
              <a:t>(VAT): </a:t>
            </a:r>
            <a:r>
              <a:rPr lang="de-DE" sz="1800" dirty="0">
                <a:latin typeface="Calibri" panose="020F0502020204030204" pitchFamily="34" charset="0"/>
                <a:cs typeface="Calibri" panose="020F0502020204030204" pitchFamily="34" charset="0"/>
              </a:rPr>
              <a:t>In Dänemark als "</a:t>
            </a:r>
            <a:r>
              <a:rPr lang="de-DE" sz="1800" dirty="0" err="1">
                <a:latin typeface="Calibri" panose="020F0502020204030204" pitchFamily="34" charset="0"/>
                <a:cs typeface="Calibri" panose="020F0502020204030204" pitchFamily="34" charset="0"/>
              </a:rPr>
              <a:t>Moms</a:t>
            </a:r>
            <a:r>
              <a:rPr lang="de-DE" sz="1800" dirty="0">
                <a:latin typeface="Calibri" panose="020F0502020204030204" pitchFamily="34" charset="0"/>
                <a:cs typeface="Calibri" panose="020F0502020204030204" pitchFamily="34" charset="0"/>
              </a:rPr>
              <a:t>" bekannt, ist dies eine Steuer auf Waren und Dienstleistungen. Unternehmen müssen die Mehrwertsteuer von ihren Kunden einziehen und an die Steuerbehörden abführen.</a:t>
            </a:r>
          </a:p>
          <a:p>
            <a:pPr marL="285750" indent="-285750">
              <a:buClr>
                <a:srgbClr val="E97924"/>
              </a:buClr>
              <a:buFont typeface="Arial" panose="020B0604020202020204" pitchFamily="34" charset="0"/>
              <a:buChar char="•"/>
            </a:pPr>
            <a:endParaRPr lang="de-DE" sz="1800"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Körperschaftssteuer</a:t>
            </a:r>
            <a:r>
              <a:rPr lang="de-DE" sz="1800" dirty="0">
                <a:latin typeface="Calibri" panose="020F0502020204030204" pitchFamily="34" charset="0"/>
                <a:cs typeface="Calibri" panose="020F0502020204030204" pitchFamily="34" charset="0"/>
              </a:rPr>
              <a:t>: Unternehmen zahlen einen Pauschalsatz auf ihre Gewinne. Es ist wichtig, dass Unternehmer wissen, wie sie diese Steuer einreichen und zahlen müssen: Dies sind Steuern auf bestimmte Waren wie Alkohol, Tabak und zuckerhaltige Produkte.</a:t>
            </a:r>
          </a:p>
          <a:p>
            <a:pPr marL="285750" indent="-285750">
              <a:buClr>
                <a:srgbClr val="E97924"/>
              </a:buClr>
              <a:buFont typeface="Arial" panose="020B0604020202020204" pitchFamily="34" charset="0"/>
              <a:buChar char="•"/>
            </a:pPr>
            <a:endParaRPr lang="de-DE" sz="1800"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Grundstückssteuer</a:t>
            </a:r>
            <a:r>
              <a:rPr lang="de-DE" sz="1800" dirty="0">
                <a:latin typeface="Calibri" panose="020F0502020204030204" pitchFamily="34" charset="0"/>
                <a:cs typeface="Calibri" panose="020F0502020204030204" pitchFamily="34" charset="0"/>
              </a:rPr>
              <a:t>: Eigentümer von Immobilien zahlen diese Steuer auf der Grundlage des Immobilienwerts.</a:t>
            </a:r>
          </a:p>
          <a:p>
            <a:pPr marL="285750" indent="-285750">
              <a:buFont typeface="Arial" panose="020B0604020202020204" pitchFamily="34" charset="0"/>
              <a:buChar char="•"/>
            </a:pPr>
            <a:endParaRPr lang="de-DE" sz="1800" b="1"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68564515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386208" y="442205"/>
            <a:ext cx="10483431" cy="804265"/>
          </a:xfrm>
        </p:spPr>
        <p:txBody>
          <a:bodyPr/>
          <a:lstStyle/>
          <a:p>
            <a:r>
              <a:rPr lang="de-DE" dirty="0"/>
              <a:t>LOKALE VORSCHRIFTEN: DÄNEMARK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grpSp>
      <p:sp>
        <p:nvSpPr>
          <p:cNvPr id="141" name="Textplatzhalter 2">
            <a:extLst>
              <a:ext uri="{FF2B5EF4-FFF2-40B4-BE49-F238E27FC236}">
                <a16:creationId xmlns:a16="http://schemas.microsoft.com/office/drawing/2014/main" id="{8B5F3992-DD98-2AE2-8813-B025C7C3A89B}"/>
              </a:ext>
            </a:extLst>
          </p:cNvPr>
          <p:cNvSpPr txBox="1">
            <a:spLocks/>
          </p:cNvSpPr>
          <p:nvPr/>
        </p:nvSpPr>
        <p:spPr>
          <a:xfrm>
            <a:off x="483254" y="1501500"/>
            <a:ext cx="9576399" cy="47519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de-DE" sz="2400" b="1" dirty="0">
                <a:solidFill>
                  <a:srgbClr val="E97924"/>
                </a:solidFill>
              </a:rPr>
              <a:t>Wie verwalte ich meine Steuern?</a:t>
            </a:r>
            <a:endParaRPr lang="en-US" sz="2400" b="1" dirty="0">
              <a:solidFill>
                <a:srgbClr val="E97924"/>
              </a:solidFill>
            </a:endParaRPr>
          </a:p>
        </p:txBody>
      </p:sp>
      <p:sp>
        <p:nvSpPr>
          <p:cNvPr id="142" name="TextBox 141">
            <a:extLst>
              <a:ext uri="{FF2B5EF4-FFF2-40B4-BE49-F238E27FC236}">
                <a16:creationId xmlns:a16="http://schemas.microsoft.com/office/drawing/2014/main" id="{AB0AF163-3C7B-9C50-E86C-5B564AAAB63A}"/>
              </a:ext>
            </a:extLst>
          </p:cNvPr>
          <p:cNvSpPr txBox="1"/>
          <p:nvPr/>
        </p:nvSpPr>
        <p:spPr>
          <a:xfrm>
            <a:off x="415931" y="2408644"/>
            <a:ext cx="10491782" cy="4247317"/>
          </a:xfrm>
          <a:prstGeom prst="rect">
            <a:avLst/>
          </a:prstGeom>
          <a:noFill/>
        </p:spPr>
        <p:txBody>
          <a:bodyPr wrap="square" rtlCol="0">
            <a:spAutoFit/>
          </a:bodyPr>
          <a:lstStyle/>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Anmeldung für eine Steuerkarte: </a:t>
            </a:r>
            <a:r>
              <a:rPr lang="de-DE" sz="1800" dirty="0">
                <a:latin typeface="Calibri" panose="020F0502020204030204" pitchFamily="34" charset="0"/>
                <a:cs typeface="Calibri" panose="020F0502020204030204" pitchFamily="34" charset="0"/>
              </a:rPr>
              <a:t>Wenn Sie in Dänemark arbeiten, benötigen Sie eine Steuerkarte,             mit der Ihr Arbeitgeber Ihre Einkommenssteuer abführt.</a:t>
            </a:r>
          </a:p>
          <a:p>
            <a:pPr marL="285750" indent="-285750">
              <a:buClr>
                <a:srgbClr val="E97924"/>
              </a:buClr>
              <a:buFont typeface="Arial" panose="020B0604020202020204" pitchFamily="34" charset="0"/>
              <a:buChar char="•"/>
            </a:pPr>
            <a:endParaRPr lang="de-DE" sz="1800" b="1"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Verstehen Sie die Steuerbescheide</a:t>
            </a:r>
            <a:r>
              <a:rPr lang="de-DE" sz="1800" dirty="0">
                <a:latin typeface="Calibri" panose="020F0502020204030204" pitchFamily="34" charset="0"/>
                <a:cs typeface="Calibri" panose="020F0502020204030204" pitchFamily="34" charset="0"/>
              </a:rPr>
              <a:t>: Jedes Jahr erhalten Sie einen Steuerbescheid ("</a:t>
            </a:r>
            <a:r>
              <a:rPr lang="de-DE" sz="1800" dirty="0" err="1">
                <a:latin typeface="Calibri" panose="020F0502020204030204" pitchFamily="34" charset="0"/>
                <a:cs typeface="Calibri" panose="020F0502020204030204" pitchFamily="34" charset="0"/>
              </a:rPr>
              <a:t>årsopgørelse</a:t>
            </a:r>
            <a:r>
              <a:rPr lang="de-DE" sz="1800" dirty="0">
                <a:latin typeface="Calibri" panose="020F0502020204030204" pitchFamily="34" charset="0"/>
                <a:cs typeface="Calibri" panose="020F0502020204030204" pitchFamily="34" charset="0"/>
              </a:rPr>
              <a:t>"), der eine Übersicht über Ihr Einkommen und die gezahlten Steuern enthält. Sie sollten ihn auf seine Richtigkeit hin überprüfen und eine Steuererklärung abgeben: Wenn Sie zusätzliche Einkünfte oder Abzüge haben, die nicht bereits in Ihrem Steuerbescheid eingetragen sind, müssen Sie eine Steuererklärung abgeben.</a:t>
            </a:r>
          </a:p>
          <a:p>
            <a:pPr marL="285750" indent="-285750">
              <a:buClr>
                <a:srgbClr val="E97924"/>
              </a:buClr>
              <a:buFont typeface="Arial" panose="020B0604020202020204" pitchFamily="34" charset="0"/>
              <a:buChar char="•"/>
            </a:pPr>
            <a:endParaRPr lang="de-DE" sz="1800" b="1"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Führen Sie Buch: </a:t>
            </a:r>
            <a:r>
              <a:rPr lang="de-DE" sz="1800" dirty="0">
                <a:latin typeface="Calibri" panose="020F0502020204030204" pitchFamily="34" charset="0"/>
                <a:cs typeface="Calibri" panose="020F0502020204030204" pitchFamily="34" charset="0"/>
              </a:rPr>
              <a:t>Führen Sie klare Aufzeichnungen über alle Ihre Einkünfte, Ausgaben und Steuerzahlungen.</a:t>
            </a:r>
          </a:p>
          <a:p>
            <a:pPr marL="285750" indent="-285750">
              <a:buClr>
                <a:srgbClr val="E97924"/>
              </a:buClr>
              <a:buFont typeface="Arial" panose="020B0604020202020204" pitchFamily="34" charset="0"/>
              <a:buChar char="•"/>
            </a:pPr>
            <a:endParaRPr lang="de-DE" sz="1800" b="1"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800" b="1" dirty="0">
                <a:latin typeface="Calibri" panose="020F0502020204030204" pitchFamily="34" charset="0"/>
                <a:cs typeface="Calibri" panose="020F0502020204030204" pitchFamily="34" charset="0"/>
              </a:rPr>
              <a:t>Holen Sie sich professionellen Rat: </a:t>
            </a:r>
            <a:r>
              <a:rPr lang="de-DE" sz="1800" dirty="0">
                <a:latin typeface="Calibri" panose="020F0502020204030204" pitchFamily="34" charset="0"/>
                <a:cs typeface="Calibri" panose="020F0502020204030204" pitchFamily="34" charset="0"/>
              </a:rPr>
              <a:t>Die Steuergesetze können sehr komplex sein, und eine professionelle Beratung kann Ihnen dabei helfen sicherzustellen, dass Sie die Vorschriften einhalten und alle Freibeträge und Abzüge in Anspruch nehmen. Die dänische Steuerbehörde SKAT bietet Online-Dienste an, mit denen Sie die meisten Ihrer Steuerangelegenheiten erledigen können</a:t>
            </a:r>
            <a:r>
              <a:rPr lang="de-DE" sz="1800" b="1" dirty="0">
                <a:latin typeface="Calibri" panose="020F0502020204030204" pitchFamily="34" charset="0"/>
                <a:cs typeface="Calibri" panose="020F0502020204030204" pitchFamily="34" charset="0"/>
              </a:rPr>
              <a:t>.</a:t>
            </a:r>
          </a:p>
          <a:p>
            <a:endParaRPr lang="de-DE" sz="1800" b="1"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29566756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273181" y="449442"/>
            <a:ext cx="10483431" cy="804265"/>
          </a:xfrm>
        </p:spPr>
        <p:txBody>
          <a:bodyPr/>
          <a:lstStyle/>
          <a:p>
            <a:r>
              <a:rPr lang="de-DE" dirty="0"/>
              <a:t>LOKALE VORSCHRIFTEN: DÄNEMARK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0" name="Textplatzhalter 2">
            <a:extLst>
              <a:ext uri="{FF2B5EF4-FFF2-40B4-BE49-F238E27FC236}">
                <a16:creationId xmlns:a16="http://schemas.microsoft.com/office/drawing/2014/main" id="{0D3374A3-6226-806B-5BBE-8817255D3B18}"/>
              </a:ext>
            </a:extLst>
          </p:cNvPr>
          <p:cNvSpPr txBox="1">
            <a:spLocks/>
          </p:cNvSpPr>
          <p:nvPr/>
        </p:nvSpPr>
        <p:spPr>
          <a:xfrm>
            <a:off x="296160" y="1044929"/>
            <a:ext cx="9576399" cy="873907"/>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de-DE" sz="2400" b="1" dirty="0">
                <a:solidFill>
                  <a:srgbClr val="E97924"/>
                </a:solidFill>
              </a:rPr>
              <a:t>Wo finde ich weitere Unterstützung im Umgang mit lokalen Steuern und Bankvorschriften? </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
        <p:nvSpPr>
          <p:cNvPr id="3" name="TextBox 2">
            <a:extLst>
              <a:ext uri="{FF2B5EF4-FFF2-40B4-BE49-F238E27FC236}">
                <a16:creationId xmlns:a16="http://schemas.microsoft.com/office/drawing/2014/main" id="{FF5372AF-75B3-E10B-D1BC-39F3C5AC0B5A}"/>
              </a:ext>
            </a:extLst>
          </p:cNvPr>
          <p:cNvSpPr txBox="1"/>
          <p:nvPr/>
        </p:nvSpPr>
        <p:spPr>
          <a:xfrm>
            <a:off x="365418" y="1901364"/>
            <a:ext cx="10847658" cy="4635693"/>
          </a:xfrm>
          <a:prstGeom prst="rect">
            <a:avLst/>
          </a:prstGeom>
          <a:noFill/>
        </p:spPr>
        <p:txBody>
          <a:bodyPr wrap="square" rtlCol="0">
            <a:spAutoFit/>
          </a:bodyPr>
          <a:lstStyle/>
          <a:p>
            <a:pPr marL="342900" indent="-342900">
              <a:lnSpc>
                <a:spcPct val="115000"/>
              </a:lnSpc>
              <a:spcBef>
                <a:spcPts val="500"/>
              </a:spcBef>
              <a:spcAft>
                <a:spcPts val="1000"/>
              </a:spcAft>
              <a:buAutoNum type="arabicPeriod"/>
            </a:pPr>
            <a:r>
              <a:rPr lang="de-DE" sz="15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Dänische Steuerbehörde (</a:t>
            </a:r>
            <a:r>
              <a:rPr lang="de-DE" sz="1500" b="1" kern="100" dirty="0" err="1">
                <a:solidFill>
                  <a:srgbClr val="915F9E"/>
                </a:solidFill>
                <a:effectLst/>
                <a:latin typeface="Calibri" panose="020F0502020204030204" pitchFamily="34" charset="0"/>
                <a:ea typeface="Corbel" panose="020B0503020204020204" pitchFamily="34" charset="0"/>
                <a:cs typeface="Calibri" panose="020F0502020204030204" pitchFamily="34" charset="0"/>
              </a:rPr>
              <a:t>Skattestyrelsen</a:t>
            </a:r>
            <a:r>
              <a:rPr lang="de-DE" sz="15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a:t>
            </a:r>
            <a:r>
              <a:rPr lang="de-DE" sz="1500"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 </a:t>
            </a:r>
            <a:r>
              <a:rPr lang="de-DE" sz="1500" kern="100" dirty="0">
                <a:effectLst/>
                <a:latin typeface="Calibri" panose="020F0502020204030204" pitchFamily="34" charset="0"/>
                <a:ea typeface="Corbel" panose="020B0503020204020204" pitchFamily="34" charset="0"/>
                <a:cs typeface="Calibri" panose="020F0502020204030204" pitchFamily="34" charset="0"/>
              </a:rPr>
              <a:t>Dies ist die zentrale Stelle für die Steuererhebung und -verwaltung in Dänemark. Sie bietet eine Fülle von Informationen über Steuern, u. a. darüber, wie man Steuern elektronisch einreicht und bezahlt, sowie Einzelheiten zur Einkommenssteuer und anderen Steuerarten wie Mehrwertsteuer und AM-Steuer. Die Steuerbehörde stellt jährlich im März einen Steuerbescheid aus, den die Steuerzahler bis zum 1. Mai überprüfen und korrigieren müssen. Ausführliche Informationen und Anleitungen zur Besteuerung in Dänemark finden Sie auf der Website (</a:t>
            </a:r>
            <a:r>
              <a:rPr lang="de-DE" sz="1500" kern="100" dirty="0" err="1">
                <a:effectLst/>
                <a:latin typeface="Calibri" panose="020F0502020204030204" pitchFamily="34" charset="0"/>
                <a:ea typeface="Corbel" panose="020B0503020204020204" pitchFamily="34" charset="0"/>
                <a:cs typeface="Calibri" panose="020F0502020204030204" pitchFamily="34" charset="0"/>
                <a:hlinkClick r:id="rId2"/>
              </a:rPr>
              <a:t>InterNations</a:t>
            </a:r>
            <a:r>
              <a:rPr lang="de-DE" sz="1500" kern="100" dirty="0">
                <a:latin typeface="Calibri" panose="020F0502020204030204" pitchFamily="34" charset="0"/>
                <a:ea typeface="Corbel" panose="020B0503020204020204" pitchFamily="34" charset="0"/>
                <a:cs typeface="Calibri" panose="020F0502020204030204" pitchFamily="34" charset="0"/>
              </a:rPr>
              <a:t>, </a:t>
            </a:r>
            <a:r>
              <a:rPr lang="de-DE" sz="1500" kern="100" dirty="0">
                <a:effectLst/>
                <a:latin typeface="Calibri" panose="020F0502020204030204" pitchFamily="34" charset="0"/>
                <a:ea typeface="Corbel" panose="020B0503020204020204" pitchFamily="34" charset="0"/>
                <a:cs typeface="Calibri" panose="020F0502020204030204" pitchFamily="34" charset="0"/>
                <a:hlinkClick r:id="rId3"/>
              </a:rPr>
              <a:t>Expat </a:t>
            </a:r>
            <a:r>
              <a:rPr lang="de-DE" sz="1500" kern="100" dirty="0" err="1">
                <a:effectLst/>
                <a:latin typeface="Calibri" panose="020F0502020204030204" pitchFamily="34" charset="0"/>
                <a:ea typeface="Corbel" panose="020B0503020204020204" pitchFamily="34" charset="0"/>
                <a:cs typeface="Calibri" panose="020F0502020204030204" pitchFamily="34" charset="0"/>
                <a:hlinkClick r:id="rId3"/>
              </a:rPr>
              <a:t>Arrivals</a:t>
            </a:r>
            <a:r>
              <a:rPr lang="de-DE" sz="1500" kern="100" dirty="0">
                <a:effectLst/>
                <a:latin typeface="Calibri" panose="020F0502020204030204" pitchFamily="34" charset="0"/>
                <a:ea typeface="Corbel" panose="020B0503020204020204" pitchFamily="34" charset="0"/>
                <a:cs typeface="Calibri" panose="020F0502020204030204" pitchFamily="34" charset="0"/>
              </a:rPr>
              <a:t>).</a:t>
            </a:r>
          </a:p>
          <a:p>
            <a:pPr marL="342900" indent="-342900">
              <a:lnSpc>
                <a:spcPct val="115000"/>
              </a:lnSpc>
              <a:spcBef>
                <a:spcPts val="500"/>
              </a:spcBef>
              <a:spcAft>
                <a:spcPts val="1000"/>
              </a:spcAft>
              <a:buAutoNum type="arabicPeriod"/>
            </a:pPr>
            <a:r>
              <a:rPr lang="de-DE" sz="15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International Citizen Service Centers: </a:t>
            </a:r>
            <a:r>
              <a:rPr lang="de-DE" sz="1500" kern="100" dirty="0">
                <a:effectLst/>
                <a:latin typeface="Calibri" panose="020F0502020204030204" pitchFamily="34" charset="0"/>
                <a:ea typeface="Corbel" panose="020B0503020204020204" pitchFamily="34" charset="0"/>
                <a:cs typeface="Calibri" panose="020F0502020204030204" pitchFamily="34" charset="0"/>
              </a:rPr>
              <a:t>Diese Zentren bieten aus dem Ausland Zugezogenen, die in Dänemark leben oder arbeiten, Hilfe zu den Themen Beantragung von Steuernummern und Steuerkarten. Sie können eine wertvolle Hilfe sein, wenn es darum geht, Ihre steuerlichen Pflichten zu verstehen und können bei der vorläufigen Einkommensveranlagung helfen (</a:t>
            </a:r>
            <a:r>
              <a:rPr lang="de-DE" sz="1500" kern="100" dirty="0" err="1">
                <a:effectLst/>
                <a:latin typeface="Calibri" panose="020F0502020204030204" pitchFamily="34" charset="0"/>
                <a:ea typeface="Corbel" panose="020B0503020204020204" pitchFamily="34" charset="0"/>
                <a:cs typeface="Calibri" panose="020F0502020204030204" pitchFamily="34" charset="0"/>
                <a:hlinkClick r:id="rId4"/>
              </a:rPr>
              <a:t>Workplace</a:t>
            </a:r>
            <a:r>
              <a:rPr lang="de-DE" sz="1500" kern="100" dirty="0">
                <a:effectLst/>
                <a:latin typeface="Calibri" panose="020F0502020204030204" pitchFamily="34" charset="0"/>
                <a:ea typeface="Corbel" panose="020B0503020204020204" pitchFamily="34" charset="0"/>
                <a:cs typeface="Calibri" panose="020F0502020204030204" pitchFamily="34" charset="0"/>
                <a:hlinkClick r:id="rId4"/>
              </a:rPr>
              <a:t> </a:t>
            </a:r>
            <a:r>
              <a:rPr lang="de-DE" sz="1500" kern="100" dirty="0" err="1">
                <a:effectLst/>
                <a:latin typeface="Calibri" panose="020F0502020204030204" pitchFamily="34" charset="0"/>
                <a:ea typeface="Corbel" panose="020B0503020204020204" pitchFamily="34" charset="0"/>
                <a:cs typeface="Calibri" panose="020F0502020204030204" pitchFamily="34" charset="0"/>
                <a:hlinkClick r:id="rId4"/>
              </a:rPr>
              <a:t>Denmark</a:t>
            </a:r>
            <a:r>
              <a:rPr lang="de-DE" sz="1500" kern="100" dirty="0">
                <a:effectLst/>
                <a:latin typeface="Calibri" panose="020F0502020204030204" pitchFamily="34" charset="0"/>
                <a:ea typeface="Corbel" panose="020B0503020204020204" pitchFamily="34" charset="0"/>
                <a:cs typeface="Calibri" panose="020F0502020204030204" pitchFamily="34" charset="0"/>
              </a:rPr>
              <a:t>).</a:t>
            </a:r>
          </a:p>
          <a:p>
            <a:pPr marL="342900" indent="-342900">
              <a:lnSpc>
                <a:spcPct val="115000"/>
              </a:lnSpc>
              <a:spcBef>
                <a:spcPts val="500"/>
              </a:spcBef>
              <a:spcAft>
                <a:spcPts val="1000"/>
              </a:spcAft>
              <a:buAutoNum type="arabicPeriod"/>
            </a:pPr>
            <a:r>
              <a:rPr lang="de-DE" sz="15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E-</a:t>
            </a:r>
            <a:r>
              <a:rPr lang="de-DE" sz="1500" b="1" kern="100" dirty="0" err="1">
                <a:solidFill>
                  <a:srgbClr val="915F9E"/>
                </a:solidFill>
                <a:effectLst/>
                <a:latin typeface="Calibri" panose="020F0502020204030204" pitchFamily="34" charset="0"/>
                <a:ea typeface="Corbel" panose="020B0503020204020204" pitchFamily="34" charset="0"/>
                <a:cs typeface="Calibri" panose="020F0502020204030204" pitchFamily="34" charset="0"/>
              </a:rPr>
              <a:t>Tax</a:t>
            </a:r>
            <a:r>
              <a:rPr lang="de-DE" sz="15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 für Privatpersonen und Unternehmen:</a:t>
            </a:r>
            <a:r>
              <a:rPr lang="de-DE" sz="1500"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 </a:t>
            </a:r>
            <a:r>
              <a:rPr lang="de-DE" sz="1500" kern="100" dirty="0">
                <a:effectLst/>
                <a:latin typeface="Calibri" panose="020F0502020204030204" pitchFamily="34" charset="0"/>
                <a:ea typeface="Corbel" panose="020B0503020204020204" pitchFamily="34" charset="0"/>
                <a:cs typeface="Calibri" panose="020F0502020204030204" pitchFamily="34" charset="0"/>
              </a:rPr>
              <a:t>Das Online-Selbstbedienungssystem der dänischen Steuerbehörde, E-</a:t>
            </a:r>
            <a:r>
              <a:rPr lang="de-DE" sz="1500" kern="100" dirty="0" err="1">
                <a:effectLst/>
                <a:latin typeface="Calibri" panose="020F0502020204030204" pitchFamily="34" charset="0"/>
                <a:ea typeface="Corbel" panose="020B0503020204020204" pitchFamily="34" charset="0"/>
                <a:cs typeface="Calibri" panose="020F0502020204030204" pitchFamily="34" charset="0"/>
              </a:rPr>
              <a:t>tax</a:t>
            </a:r>
            <a:r>
              <a:rPr lang="de-DE" sz="1500" kern="100" dirty="0">
                <a:effectLst/>
                <a:latin typeface="Calibri" panose="020F0502020204030204" pitchFamily="34" charset="0"/>
                <a:ea typeface="Corbel" panose="020B0503020204020204" pitchFamily="34" charset="0"/>
                <a:cs typeface="Calibri" panose="020F0502020204030204" pitchFamily="34" charset="0"/>
              </a:rPr>
              <a:t> (</a:t>
            </a:r>
            <a:r>
              <a:rPr lang="de-DE" sz="1500" kern="100" dirty="0" err="1">
                <a:effectLst/>
                <a:latin typeface="Calibri" panose="020F0502020204030204" pitchFamily="34" charset="0"/>
                <a:ea typeface="Corbel" panose="020B0503020204020204" pitchFamily="34" charset="0"/>
                <a:cs typeface="Calibri" panose="020F0502020204030204" pitchFamily="34" charset="0"/>
              </a:rPr>
              <a:t>TastSelv</a:t>
            </a:r>
            <a:r>
              <a:rPr lang="de-DE" sz="1500" kern="100" dirty="0">
                <a:effectLst/>
                <a:latin typeface="Calibri" panose="020F0502020204030204" pitchFamily="34" charset="0"/>
                <a:ea typeface="Corbel" panose="020B0503020204020204" pitchFamily="34" charset="0"/>
                <a:cs typeface="Calibri" panose="020F0502020204030204" pitchFamily="34" charset="0"/>
              </a:rPr>
              <a:t>), ist der Ort, an dem Privatpersonen und Unternehmen ihre Steuern verwalten können. Es ist auch die Plattform, auf der Sie die Steuerinformationen abrufen können, die die dänische Steuerbehörde über Sie gespeichert hat (</a:t>
            </a:r>
            <a:r>
              <a:rPr lang="de-DE" sz="1500" kern="100" dirty="0" err="1">
                <a:effectLst/>
                <a:latin typeface="Calibri" panose="020F0502020204030204" pitchFamily="34" charset="0"/>
                <a:ea typeface="Corbel" panose="020B0503020204020204" pitchFamily="34" charset="0"/>
                <a:cs typeface="Calibri" panose="020F0502020204030204" pitchFamily="34" charset="0"/>
                <a:hlinkClick r:id="rId4"/>
              </a:rPr>
              <a:t>Workplace</a:t>
            </a:r>
            <a:r>
              <a:rPr lang="de-DE" sz="1500" kern="100" dirty="0">
                <a:effectLst/>
                <a:latin typeface="Calibri" panose="020F0502020204030204" pitchFamily="34" charset="0"/>
                <a:ea typeface="Corbel" panose="020B0503020204020204" pitchFamily="34" charset="0"/>
                <a:cs typeface="Calibri" panose="020F0502020204030204" pitchFamily="34" charset="0"/>
                <a:hlinkClick r:id="rId4"/>
              </a:rPr>
              <a:t> </a:t>
            </a:r>
            <a:r>
              <a:rPr lang="de-DE" sz="1500" kern="100" dirty="0" err="1">
                <a:effectLst/>
                <a:latin typeface="Calibri" panose="020F0502020204030204" pitchFamily="34" charset="0"/>
                <a:ea typeface="Corbel" panose="020B0503020204020204" pitchFamily="34" charset="0"/>
                <a:cs typeface="Calibri" panose="020F0502020204030204" pitchFamily="34" charset="0"/>
                <a:hlinkClick r:id="rId4"/>
              </a:rPr>
              <a:t>Denmark</a:t>
            </a:r>
            <a:r>
              <a:rPr lang="de-DE" sz="1500" kern="100" dirty="0">
                <a:effectLst/>
                <a:latin typeface="Calibri" panose="020F0502020204030204" pitchFamily="34" charset="0"/>
                <a:ea typeface="Corbel" panose="020B0503020204020204" pitchFamily="34" charset="0"/>
                <a:cs typeface="Calibri" panose="020F0502020204030204" pitchFamily="34" charset="0"/>
              </a:rPr>
              <a:t>).</a:t>
            </a:r>
          </a:p>
          <a:p>
            <a:pPr marL="342900" indent="-342900">
              <a:lnSpc>
                <a:spcPct val="115000"/>
              </a:lnSpc>
              <a:spcBef>
                <a:spcPts val="500"/>
              </a:spcBef>
              <a:spcAft>
                <a:spcPts val="1000"/>
              </a:spcAft>
              <a:buAutoNum type="arabicPeriod"/>
            </a:pPr>
            <a:r>
              <a:rPr lang="de-DE" sz="15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Arbeits- und Lohnbuchhaltungsrecht: </a:t>
            </a:r>
            <a:r>
              <a:rPr lang="de-DE" sz="1500" kern="100" dirty="0">
                <a:effectLst/>
                <a:latin typeface="Calibri" panose="020F0502020204030204" pitchFamily="34" charset="0"/>
                <a:ea typeface="Corbel" panose="020B0503020204020204" pitchFamily="34" charset="0"/>
                <a:cs typeface="Calibri" panose="020F0502020204030204" pitchFamily="34" charset="0"/>
              </a:rPr>
              <a:t>Es ist wichtig, das dänische Arbeits- und Lohnbuchhaltungsrecht zu kennen, um die Vorschriften einzuhalten. Dänemark hält sich an die EU-Vorschriften, hat aber auch seine eigenen Gesetze, z. B. über die Einstufung von Arbeitnehmern, Arbeitszeiten und bezahlte Freistellung. In Dänemark gibt es keinen Mindestlohn; die Löhne werden oft durch Tarifverträge festgelegt. (</a:t>
            </a:r>
            <a:r>
              <a:rPr lang="de-DE" sz="1500" kern="100" dirty="0">
                <a:effectLst/>
                <a:latin typeface="Calibri" panose="020F0502020204030204" pitchFamily="34" charset="0"/>
                <a:ea typeface="Corbel" panose="020B0503020204020204" pitchFamily="34" charset="0"/>
                <a:cs typeface="Calibri" panose="020F0502020204030204" pitchFamily="34" charset="0"/>
                <a:hlinkClick r:id="rId5"/>
              </a:rPr>
              <a:t>Fit Smart Business</a:t>
            </a:r>
            <a:r>
              <a:rPr lang="de-DE" sz="1500" kern="100" dirty="0">
                <a:effectLst/>
                <a:latin typeface="Calibri" panose="020F0502020204030204" pitchFamily="34" charset="0"/>
                <a:ea typeface="Corbel" panose="020B0503020204020204" pitchFamily="34" charset="0"/>
                <a:cs typeface="Calibri" panose="020F0502020204030204" pitchFamily="34" charset="0"/>
              </a:rPr>
              <a:t>)</a:t>
            </a:r>
          </a:p>
        </p:txBody>
      </p:sp>
    </p:spTree>
    <p:extLst>
      <p:ext uri="{BB962C8B-B14F-4D97-AF65-F5344CB8AC3E}">
        <p14:creationId xmlns:p14="http://schemas.microsoft.com/office/powerpoint/2010/main" val="421207097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273181" y="449442"/>
            <a:ext cx="10483431" cy="804265"/>
          </a:xfrm>
        </p:spPr>
        <p:txBody>
          <a:bodyPr/>
          <a:lstStyle/>
          <a:p>
            <a:r>
              <a:rPr lang="de-DE" dirty="0"/>
              <a:t>LOKALE VORSCHRIFTEN: DÄNEMARK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0" name="Textplatzhalter 2">
            <a:extLst>
              <a:ext uri="{FF2B5EF4-FFF2-40B4-BE49-F238E27FC236}">
                <a16:creationId xmlns:a16="http://schemas.microsoft.com/office/drawing/2014/main" id="{0D3374A3-6226-806B-5BBE-8817255D3B18}"/>
              </a:ext>
            </a:extLst>
          </p:cNvPr>
          <p:cNvSpPr txBox="1">
            <a:spLocks/>
          </p:cNvSpPr>
          <p:nvPr/>
        </p:nvSpPr>
        <p:spPr>
          <a:xfrm>
            <a:off x="296160" y="1224078"/>
            <a:ext cx="9576399" cy="873907"/>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de-DE" sz="2400" b="1" dirty="0">
                <a:solidFill>
                  <a:srgbClr val="E97924"/>
                </a:solidFill>
              </a:rPr>
              <a:t>Wo finde ich weitere Unterstützung im Umgang mit lokalen Steuern und Bankvorschriften? </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
        <p:nvSpPr>
          <p:cNvPr id="3" name="TextBox 2">
            <a:extLst>
              <a:ext uri="{FF2B5EF4-FFF2-40B4-BE49-F238E27FC236}">
                <a16:creationId xmlns:a16="http://schemas.microsoft.com/office/drawing/2014/main" id="{FF5372AF-75B3-E10B-D1BC-39F3C5AC0B5A}"/>
              </a:ext>
            </a:extLst>
          </p:cNvPr>
          <p:cNvSpPr txBox="1"/>
          <p:nvPr/>
        </p:nvSpPr>
        <p:spPr>
          <a:xfrm>
            <a:off x="365419" y="2353238"/>
            <a:ext cx="9713222" cy="3858236"/>
          </a:xfrm>
          <a:prstGeom prst="rect">
            <a:avLst/>
          </a:prstGeom>
          <a:noFill/>
        </p:spPr>
        <p:txBody>
          <a:bodyPr wrap="square" rtlCol="0">
            <a:spAutoFit/>
          </a:bodyPr>
          <a:lstStyle/>
          <a:p>
            <a:pPr>
              <a:lnSpc>
                <a:spcPct val="115000"/>
              </a:lnSpc>
              <a:spcBef>
                <a:spcPts val="500"/>
              </a:spcBef>
              <a:spcAft>
                <a:spcPts val="1000"/>
              </a:spcAft>
            </a:pPr>
            <a:r>
              <a:rPr lang="de-DE" sz="16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5. Professionelle Rechts- und Steuerberater: </a:t>
            </a:r>
            <a:r>
              <a:rPr lang="de-DE" sz="1600" kern="100" dirty="0">
                <a:effectLst/>
                <a:latin typeface="Calibri" panose="020F0502020204030204" pitchFamily="34" charset="0"/>
                <a:ea typeface="Corbel" panose="020B0503020204020204" pitchFamily="34" charset="0"/>
                <a:cs typeface="Calibri" panose="020F0502020204030204" pitchFamily="34" charset="0"/>
              </a:rPr>
              <a:t>Bei komplexen Steuerfragen kann es von Vorteil sein, sich von Steuerfachleuten und Rechtsberatern in Dänemark beraten zu lassen. Sie können Ihnen helfen, sich im Steuersystem zurechtzufinden und sicherstellen, dass Sie alle verfügbaren Steueranreize nutzen (</a:t>
            </a:r>
            <a:r>
              <a:rPr lang="de-DE" sz="1600" kern="100" dirty="0" err="1">
                <a:effectLst/>
                <a:latin typeface="Calibri" panose="020F0502020204030204" pitchFamily="34" charset="0"/>
                <a:ea typeface="Corbel" panose="020B0503020204020204" pitchFamily="34" charset="0"/>
                <a:cs typeface="Calibri" panose="020F0502020204030204" pitchFamily="34" charset="0"/>
                <a:hlinkClick r:id="rId2"/>
              </a:rPr>
              <a:t>NordicHQ</a:t>
            </a:r>
            <a:r>
              <a:rPr lang="de-DE" sz="1600" kern="100" dirty="0">
                <a:effectLst/>
                <a:latin typeface="Calibri" panose="020F0502020204030204" pitchFamily="34" charset="0"/>
                <a:ea typeface="Corbel" panose="020B0503020204020204" pitchFamily="34" charset="0"/>
                <a:cs typeface="Calibri" panose="020F0502020204030204" pitchFamily="34" charset="0"/>
              </a:rPr>
              <a:t>).</a:t>
            </a:r>
          </a:p>
          <a:p>
            <a:pPr>
              <a:lnSpc>
                <a:spcPct val="115000"/>
              </a:lnSpc>
              <a:spcBef>
                <a:spcPts val="500"/>
              </a:spcBef>
              <a:spcAft>
                <a:spcPts val="1000"/>
              </a:spcAft>
            </a:pPr>
            <a:r>
              <a:rPr lang="de-DE" sz="16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6. Bankwesen in Dänemark: </a:t>
            </a:r>
            <a:r>
              <a:rPr lang="de-DE" sz="1600" kern="100" dirty="0">
                <a:effectLst/>
                <a:latin typeface="Calibri" panose="020F0502020204030204" pitchFamily="34" charset="0"/>
                <a:ea typeface="Corbel" panose="020B0503020204020204" pitchFamily="34" charset="0"/>
                <a:cs typeface="Calibri" panose="020F0502020204030204" pitchFamily="34" charset="0"/>
              </a:rPr>
              <a:t>Die wichtigsten Banken in Dänemark bieten hochentwickelte und effiziente Online-Bankdienstleistungen an. Um ein Bankkonto zu eröffnen, müssen Migranten eine Registrierungsnummer (CPR) beantragen und eventuell ein </a:t>
            </a:r>
            <a:r>
              <a:rPr lang="de-DE" sz="1600" kern="100" dirty="0" err="1">
                <a:effectLst/>
                <a:latin typeface="Calibri" panose="020F0502020204030204" pitchFamily="34" charset="0"/>
                <a:ea typeface="Corbel" panose="020B0503020204020204" pitchFamily="34" charset="0"/>
                <a:cs typeface="Calibri" panose="020F0502020204030204" pitchFamily="34" charset="0"/>
              </a:rPr>
              <a:t>NemKonto</a:t>
            </a:r>
            <a:r>
              <a:rPr lang="de-DE" sz="1600" kern="100" dirty="0">
                <a:effectLst/>
                <a:latin typeface="Calibri" panose="020F0502020204030204" pitchFamily="34" charset="0"/>
                <a:ea typeface="Corbel" panose="020B0503020204020204" pitchFamily="34" charset="0"/>
                <a:cs typeface="Calibri" panose="020F0502020204030204" pitchFamily="34" charset="0"/>
              </a:rPr>
              <a:t> für Gehalts- und Regierungszahlungen einrichten. Geldautomaten und Kreditkarten sind in ganz Dänemark verfügbar (</a:t>
            </a:r>
            <a:r>
              <a:rPr lang="de-DE" sz="1600" kern="100" dirty="0">
                <a:effectLst/>
                <a:latin typeface="Calibri" panose="020F0502020204030204" pitchFamily="34" charset="0"/>
                <a:ea typeface="Corbel" panose="020B0503020204020204" pitchFamily="34" charset="0"/>
                <a:cs typeface="Calibri" panose="020F0502020204030204" pitchFamily="34" charset="0"/>
                <a:hlinkClick r:id="rId3"/>
              </a:rPr>
              <a:t>Expat </a:t>
            </a:r>
            <a:r>
              <a:rPr lang="de-DE" sz="1600" kern="100" dirty="0" err="1">
                <a:effectLst/>
                <a:latin typeface="Calibri" panose="020F0502020204030204" pitchFamily="34" charset="0"/>
                <a:ea typeface="Corbel" panose="020B0503020204020204" pitchFamily="34" charset="0"/>
                <a:cs typeface="Calibri" panose="020F0502020204030204" pitchFamily="34" charset="0"/>
                <a:hlinkClick r:id="rId3"/>
              </a:rPr>
              <a:t>Arrivals</a:t>
            </a:r>
            <a:r>
              <a:rPr lang="de-DE" sz="1600" kern="100" dirty="0">
                <a:effectLst/>
                <a:latin typeface="Calibri" panose="020F0502020204030204" pitchFamily="34" charset="0"/>
                <a:ea typeface="Corbel" panose="020B0503020204020204" pitchFamily="34" charset="0"/>
                <a:cs typeface="Calibri" panose="020F0502020204030204" pitchFamily="34" charset="0"/>
              </a:rPr>
              <a:t>).</a:t>
            </a:r>
          </a:p>
          <a:p>
            <a:pPr>
              <a:lnSpc>
                <a:spcPct val="115000"/>
              </a:lnSpc>
              <a:spcBef>
                <a:spcPts val="500"/>
              </a:spcBef>
              <a:spcAft>
                <a:spcPts val="1000"/>
              </a:spcAft>
            </a:pPr>
            <a:r>
              <a:rPr lang="de-DE" sz="1600" b="1" kern="100" dirty="0">
                <a:solidFill>
                  <a:srgbClr val="915F9E"/>
                </a:solidFill>
                <a:effectLst/>
                <a:latin typeface="Calibri" panose="020F0502020204030204" pitchFamily="34" charset="0"/>
                <a:ea typeface="Corbel" panose="020B0503020204020204" pitchFamily="34" charset="0"/>
                <a:cs typeface="Calibri" panose="020F0502020204030204" pitchFamily="34" charset="0"/>
              </a:rPr>
              <a:t>7. Hinweise für Unternehmen: </a:t>
            </a:r>
            <a:r>
              <a:rPr lang="de-DE" sz="1600" kern="100" dirty="0">
                <a:effectLst/>
                <a:latin typeface="Calibri" panose="020F0502020204030204" pitchFamily="34" charset="0"/>
                <a:ea typeface="Corbel" panose="020B0503020204020204" pitchFamily="34" charset="0"/>
                <a:cs typeface="Calibri" panose="020F0502020204030204" pitchFamily="34" charset="0"/>
              </a:rPr>
              <a:t>Wenn Sie ein Unternehmen führen, machen Sie sich mit den dänischen Steuergesetzen und der Verpflichtung zur periodengerechten Buchführung vertraut. Die Nichteinhaltung kann zu Geldstrafen führen, so dass es ratsam sein kann, sich an einen mit dem dänischen Recht vertrauten Wirtschaftsprüfer oder Buchhalter zu wenden. Es gibt mehrere Steueranreize für Unternehmen, darunter Steuergutschriften für Forschung und Entwicklung, die Wachstum und Innovation fördern können (</a:t>
            </a:r>
            <a:r>
              <a:rPr lang="de-DE" sz="1600" kern="100" dirty="0" err="1">
                <a:effectLst/>
                <a:latin typeface="Calibri" panose="020F0502020204030204" pitchFamily="34" charset="0"/>
                <a:ea typeface="Corbel" panose="020B0503020204020204" pitchFamily="34" charset="0"/>
                <a:cs typeface="Calibri" panose="020F0502020204030204" pitchFamily="34" charset="0"/>
                <a:hlinkClick r:id="rId2"/>
              </a:rPr>
              <a:t>NordicHQ</a:t>
            </a:r>
            <a:r>
              <a:rPr lang="de-DE" sz="1600" kern="100" dirty="0">
                <a:effectLst/>
                <a:latin typeface="Calibri" panose="020F0502020204030204" pitchFamily="34" charset="0"/>
                <a:ea typeface="Corbel" panose="020B0503020204020204" pitchFamily="34" charset="0"/>
                <a:cs typeface="Calibri" panose="020F0502020204030204" pitchFamily="34" charset="0"/>
              </a:rPr>
              <a:t>).</a:t>
            </a:r>
          </a:p>
        </p:txBody>
      </p:sp>
    </p:spTree>
    <p:extLst>
      <p:ext uri="{BB962C8B-B14F-4D97-AF65-F5344CB8AC3E}">
        <p14:creationId xmlns:p14="http://schemas.microsoft.com/office/powerpoint/2010/main" val="11480508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603861" y="809930"/>
            <a:ext cx="10483431" cy="804265"/>
          </a:xfrm>
        </p:spPr>
        <p:txBody>
          <a:bodyPr/>
          <a:lstStyle/>
          <a:p>
            <a:r>
              <a:rPr lang="de-DE" dirty="0"/>
              <a:t>LOKALE VORSCHRIFTEN: DÄNEMARK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603861" y="1414837"/>
            <a:ext cx="9576399" cy="79980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de-DE" sz="2400" b="1" dirty="0">
                <a:solidFill>
                  <a:srgbClr val="E97924"/>
                </a:solidFill>
              </a:rPr>
              <a:t>Weitere nützliche Adressen zur Unterstützung </a:t>
            </a:r>
            <a:endParaRPr lang="en-US" sz="2400" b="1" dirty="0">
              <a:solidFill>
                <a:srgbClr val="E97924"/>
              </a:solidFill>
            </a:endParaRPr>
          </a:p>
        </p:txBody>
      </p:sp>
      <p:sp>
        <p:nvSpPr>
          <p:cNvPr id="3" name="TextBox 2">
            <a:extLst>
              <a:ext uri="{FF2B5EF4-FFF2-40B4-BE49-F238E27FC236}">
                <a16:creationId xmlns:a16="http://schemas.microsoft.com/office/drawing/2014/main" id="{0F5F9680-7310-D38E-0A62-344D3CBF1077}"/>
              </a:ext>
            </a:extLst>
          </p:cNvPr>
          <p:cNvSpPr txBox="1"/>
          <p:nvPr/>
        </p:nvSpPr>
        <p:spPr>
          <a:xfrm>
            <a:off x="748715" y="2187459"/>
            <a:ext cx="10226240" cy="4031873"/>
          </a:xfrm>
          <a:prstGeom prst="rect">
            <a:avLst/>
          </a:prstGeom>
          <a:noFill/>
        </p:spPr>
        <p:txBody>
          <a:bodyPr wrap="square" rtlCol="0">
            <a:spAutoFit/>
          </a:bodyPr>
          <a:lstStyle/>
          <a:p>
            <a:pPr marL="285750" indent="-285750">
              <a:buClr>
                <a:srgbClr val="E97924"/>
              </a:buClr>
              <a:buFont typeface="Arial" panose="020B0604020202020204" pitchFamily="34" charset="0"/>
              <a:buChar char="•"/>
            </a:pPr>
            <a:r>
              <a:rPr lang="de-DE" sz="1600" b="1" dirty="0">
                <a:solidFill>
                  <a:srgbClr val="915F9E"/>
                </a:solidFill>
                <a:latin typeface="Calibri" panose="020F0502020204030204" pitchFamily="34" charset="0"/>
                <a:cs typeface="Calibri" panose="020F0502020204030204" pitchFamily="34" charset="0"/>
              </a:rPr>
              <a:t>Die dänische Steuerbehörde (</a:t>
            </a:r>
            <a:r>
              <a:rPr lang="de-DE" sz="1600" b="1" dirty="0" err="1">
                <a:solidFill>
                  <a:srgbClr val="915F9E"/>
                </a:solidFill>
                <a:latin typeface="Calibri" panose="020F0502020204030204" pitchFamily="34" charset="0"/>
                <a:cs typeface="Calibri" panose="020F0502020204030204" pitchFamily="34" charset="0"/>
              </a:rPr>
              <a:t>Skattestyrelsen</a:t>
            </a:r>
            <a:r>
              <a:rPr lang="de-DE" sz="1600" b="1" dirty="0">
                <a:solidFill>
                  <a:srgbClr val="915F9E"/>
                </a:solidFill>
                <a:latin typeface="Calibri" panose="020F0502020204030204" pitchFamily="34" charset="0"/>
                <a:cs typeface="Calibri" panose="020F0502020204030204" pitchFamily="34" charset="0"/>
              </a:rPr>
              <a:t>): </a:t>
            </a:r>
            <a:r>
              <a:rPr lang="de-DE" sz="1600" dirty="0">
                <a:latin typeface="Calibri" panose="020F0502020204030204" pitchFamily="34" charset="0"/>
                <a:cs typeface="Calibri" panose="020F0502020204030204" pitchFamily="34" charset="0"/>
              </a:rPr>
              <a:t>Die zentrale Behörde für Steuererhebung und -verwaltung. Ihre offizielle Website bietet umfassende Informationen über die verschiedenen Steuern und Abgaben, wie sie zu zahlen sind und welche Pflichten Einzelpersonen und Unternehmen haben. Die Website ist in englischer Sprache zugänglich, was die Navigation für Nicht-Muttersprachler erleichtert (</a:t>
            </a:r>
            <a:r>
              <a:rPr lang="de-DE" sz="1600" dirty="0" err="1">
                <a:latin typeface="Calibri" panose="020F0502020204030204" pitchFamily="34" charset="0"/>
                <a:cs typeface="Calibri" panose="020F0502020204030204" pitchFamily="34" charset="0"/>
                <a:hlinkClick r:id="rId2"/>
              </a:rPr>
              <a:t>Skattestyrelsen</a:t>
            </a:r>
            <a:r>
              <a:rPr lang="de-DE" sz="1600" dirty="0">
                <a:latin typeface="Calibri" panose="020F0502020204030204" pitchFamily="34" charset="0"/>
                <a:cs typeface="Calibri" panose="020F0502020204030204" pitchFamily="34" charset="0"/>
              </a:rPr>
              <a:t>).</a:t>
            </a:r>
          </a:p>
          <a:p>
            <a:pPr marL="285750" indent="-285750">
              <a:buClr>
                <a:srgbClr val="E97924"/>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600" b="1" dirty="0">
                <a:solidFill>
                  <a:srgbClr val="915F9E"/>
                </a:solidFill>
                <a:latin typeface="Calibri" panose="020F0502020204030204" pitchFamily="34" charset="0"/>
                <a:cs typeface="Calibri" panose="020F0502020204030204" pitchFamily="34" charset="0"/>
              </a:rPr>
              <a:t>Steuern in Dänemark: </a:t>
            </a:r>
            <a:r>
              <a:rPr lang="de-DE" sz="1600" dirty="0">
                <a:latin typeface="Calibri" panose="020F0502020204030204" pitchFamily="34" charset="0"/>
                <a:cs typeface="Calibri" panose="020F0502020204030204" pitchFamily="34" charset="0"/>
              </a:rPr>
              <a:t>Dieser Abschnitt der Website der dänischen Steuerbehörde bietet detaillierte Anleitungen zu verschiedenen Aspekten des dänischen Steuersystems. Sie enthält Informationen darüber, was zu tun ist, wenn man nach Dänemark zieht, über Steuerarten, Steuerpflicht und praktische Ratschläge für diejenigen, die Dänemark verlassen. Es handelt sich um eine hilfreiche Seite, insbesondere für Neuankömmlinge, die die Besteuerung auf verständliche Weise erklärt (</a:t>
            </a:r>
            <a:r>
              <a:rPr lang="de-DE" sz="1600" dirty="0">
                <a:latin typeface="Calibri" panose="020F0502020204030204" pitchFamily="34" charset="0"/>
                <a:cs typeface="Calibri" panose="020F0502020204030204" pitchFamily="34" charset="0"/>
                <a:hlinkClick r:id="rId3"/>
              </a:rPr>
              <a:t>Taxation in </a:t>
            </a:r>
            <a:r>
              <a:rPr lang="de-DE" sz="1600" dirty="0" err="1">
                <a:latin typeface="Calibri" panose="020F0502020204030204" pitchFamily="34" charset="0"/>
                <a:cs typeface="Calibri" panose="020F0502020204030204" pitchFamily="34" charset="0"/>
                <a:hlinkClick r:id="rId3"/>
              </a:rPr>
              <a:t>Denmark</a:t>
            </a:r>
            <a:r>
              <a:rPr lang="de-DE" sz="1600" dirty="0">
                <a:latin typeface="Calibri" panose="020F0502020204030204" pitchFamily="34" charset="0"/>
                <a:cs typeface="Calibri" panose="020F0502020204030204" pitchFamily="34" charset="0"/>
                <a:hlinkClick r:id="rId3"/>
              </a:rPr>
              <a:t> - Skat.dk</a:t>
            </a:r>
            <a:r>
              <a:rPr lang="de-DE" sz="1600" dirty="0">
                <a:latin typeface="Calibri" panose="020F0502020204030204" pitchFamily="34" charset="0"/>
                <a:cs typeface="Calibri" panose="020F0502020204030204" pitchFamily="34" charset="0"/>
              </a:rPr>
              <a:t>).</a:t>
            </a:r>
          </a:p>
          <a:p>
            <a:pPr marL="285750" indent="-285750">
              <a:buClr>
                <a:srgbClr val="E97924"/>
              </a:buClr>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r>
              <a:rPr lang="de-DE" sz="1600" b="1" dirty="0" err="1">
                <a:solidFill>
                  <a:srgbClr val="915F9E"/>
                </a:solidFill>
                <a:latin typeface="Calibri" panose="020F0502020204030204" pitchFamily="34" charset="0"/>
                <a:cs typeface="Calibri" panose="020F0502020204030204" pitchFamily="34" charset="0"/>
              </a:rPr>
              <a:t>Tax</a:t>
            </a:r>
            <a:r>
              <a:rPr lang="de-DE" sz="1600" b="1" dirty="0">
                <a:solidFill>
                  <a:srgbClr val="915F9E"/>
                </a:solidFill>
                <a:latin typeface="Calibri" panose="020F0502020204030204" pitchFamily="34" charset="0"/>
                <a:cs typeface="Calibri" panose="020F0502020204030204" pitchFamily="34" charset="0"/>
              </a:rPr>
              <a:t> in </a:t>
            </a:r>
            <a:r>
              <a:rPr lang="de-DE" sz="1600" b="1" dirty="0" err="1">
                <a:solidFill>
                  <a:srgbClr val="915F9E"/>
                </a:solidFill>
                <a:latin typeface="Calibri" panose="020F0502020204030204" pitchFamily="34" charset="0"/>
                <a:cs typeface="Calibri" panose="020F0502020204030204" pitchFamily="34" charset="0"/>
              </a:rPr>
              <a:t>Denmark</a:t>
            </a:r>
            <a:r>
              <a:rPr lang="de-DE" sz="1600" b="1" dirty="0">
                <a:solidFill>
                  <a:srgbClr val="915F9E"/>
                </a:solidFill>
                <a:latin typeface="Calibri" panose="020F0502020204030204" pitchFamily="34" charset="0"/>
                <a:cs typeface="Calibri" panose="020F0502020204030204" pitchFamily="34" charset="0"/>
              </a:rPr>
              <a:t> Guide</a:t>
            </a:r>
            <a:r>
              <a:rPr lang="de-DE" sz="1600" dirty="0">
                <a:latin typeface="Calibri" panose="020F0502020204030204" pitchFamily="34" charset="0"/>
                <a:cs typeface="Calibri" panose="020F0502020204030204" pitchFamily="34" charset="0"/>
              </a:rPr>
              <a:t>: Eine Veröffentlichung der dänischen Steuerbehörde, die als Einführung in das dänische Steuersystem dient. Sie richtet sich an Neueinsteiger und diejenigen, die mit dem System noch nicht vertraut sind, und wird in einem herunterladbaren PDF-Format bereitgestellt, das sich für Kursmaterialien eignen könnte (</a:t>
            </a:r>
            <a:r>
              <a:rPr lang="de-DE" sz="1600" dirty="0">
                <a:latin typeface="Calibri" panose="020F0502020204030204" pitchFamily="34" charset="0"/>
                <a:cs typeface="Calibri" panose="020F0502020204030204" pitchFamily="34" charset="0"/>
                <a:hlinkClick r:id="rId4"/>
              </a:rPr>
              <a:t>Steuern in Dänemark - info.skat.dk</a:t>
            </a:r>
            <a:r>
              <a:rPr lang="de-DE" sz="1600" dirty="0">
                <a:latin typeface="Calibri" panose="020F0502020204030204" pitchFamily="34" charset="0"/>
                <a:cs typeface="Calibri" panose="020F0502020204030204" pitchFamily="34" charset="0"/>
              </a:rPr>
              <a:t>).</a:t>
            </a:r>
          </a:p>
          <a:p>
            <a:pPr marL="285750" indent="-285750">
              <a:buFont typeface="Arial" panose="020B0604020202020204" pitchFamily="34" charset="0"/>
              <a:buChar char="•"/>
            </a:pPr>
            <a:endParaRPr lang="de-DE" sz="16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9009692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LOKALE VORSCHRIFTEN: SCHWEDEN</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3" name="Textplatzhalter 2">
            <a:extLst>
              <a:ext uri="{FF2B5EF4-FFF2-40B4-BE49-F238E27FC236}">
                <a16:creationId xmlns:a16="http://schemas.microsoft.com/office/drawing/2014/main" id="{51517032-8F13-23EC-FEBB-FCB986481D35}"/>
              </a:ext>
            </a:extLst>
          </p:cNvPr>
          <p:cNvSpPr txBox="1">
            <a:spLocks/>
          </p:cNvSpPr>
          <p:nvPr/>
        </p:nvSpPr>
        <p:spPr>
          <a:xfrm>
            <a:off x="848384" y="1763962"/>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915F9E"/>
              </a:buClr>
              <a:buNone/>
            </a:pPr>
            <a:r>
              <a:rPr lang="de-DE" sz="2400" b="1" dirty="0">
                <a:solidFill>
                  <a:srgbClr val="E97924"/>
                </a:solidFill>
              </a:rPr>
              <a:t>Welche Steuern muss ich beachten?</a:t>
            </a:r>
            <a:br>
              <a:rPr lang="en-US" sz="2400" b="1" dirty="0">
                <a:solidFill>
                  <a:srgbClr val="E97924"/>
                </a:solidFill>
              </a:rPr>
            </a:br>
            <a:r>
              <a:rPr lang="de-DE" sz="2000" dirty="0"/>
              <a:t>Eine Gesellschaft mit beschränkter Haftung zahlt </a:t>
            </a:r>
            <a:r>
              <a:rPr lang="de-DE" sz="2000" b="1" dirty="0">
                <a:solidFill>
                  <a:srgbClr val="915F9E"/>
                </a:solidFill>
              </a:rPr>
              <a:t>Körperschaftssteuer</a:t>
            </a:r>
            <a:r>
              <a:rPr lang="de-DE" sz="2000" dirty="0"/>
              <a:t> auf den Gewinn, den das Unternehmen im Laufe des Jahres erzielt hat (20,6 %). Darüber hinaus muss das Unternehmen unter Umständen auch </a:t>
            </a:r>
            <a:r>
              <a:rPr lang="de-DE" sz="2000" b="1" dirty="0">
                <a:solidFill>
                  <a:srgbClr val="915F9E"/>
                </a:solidFill>
              </a:rPr>
              <a:t>Grundsteuer</a:t>
            </a:r>
            <a:r>
              <a:rPr lang="de-DE" sz="2000" dirty="0"/>
              <a:t>, </a:t>
            </a:r>
            <a:r>
              <a:rPr lang="de-DE" sz="2000" b="1" dirty="0">
                <a:solidFill>
                  <a:srgbClr val="915F9E"/>
                </a:solidFill>
              </a:rPr>
              <a:t>Mehrwertsteuer</a:t>
            </a:r>
            <a:r>
              <a:rPr lang="de-DE" sz="2000" dirty="0"/>
              <a:t> (25 %, 12 %, 6 %), </a:t>
            </a:r>
            <a:r>
              <a:rPr lang="de-DE" sz="2000" b="1" dirty="0">
                <a:solidFill>
                  <a:srgbClr val="915F9E"/>
                </a:solidFill>
              </a:rPr>
              <a:t>Arbeitgeberbeiträge</a:t>
            </a:r>
            <a:r>
              <a:rPr lang="de-DE" sz="2000" dirty="0"/>
              <a:t> und </a:t>
            </a:r>
            <a:r>
              <a:rPr lang="de-DE" sz="2000" b="1" dirty="0">
                <a:solidFill>
                  <a:srgbClr val="915F9E"/>
                </a:solidFill>
              </a:rPr>
              <a:t>Steuern</a:t>
            </a:r>
            <a:r>
              <a:rPr lang="de-DE" sz="2000" dirty="0"/>
              <a:t> </a:t>
            </a:r>
            <a:r>
              <a:rPr lang="de-DE" sz="2000" b="1" dirty="0">
                <a:solidFill>
                  <a:srgbClr val="915F9E"/>
                </a:solidFill>
              </a:rPr>
              <a:t>auf die Löhne der Arbeitnehmer </a:t>
            </a:r>
            <a:r>
              <a:rPr lang="de-DE" sz="2000" dirty="0"/>
              <a:t>zahlen: </a:t>
            </a:r>
            <a:r>
              <a:rPr lang="en-US" sz="2000" dirty="0">
                <a:hlinkClick r:id="rId2"/>
              </a:rPr>
              <a:t>https://verksamt.se/en/taxes-contributions/limited-companies</a:t>
            </a:r>
            <a:br>
              <a:rPr lang="en-US" sz="2400" dirty="0"/>
            </a:br>
            <a:br>
              <a:rPr lang="en-US" sz="2400" dirty="0"/>
            </a:br>
            <a:r>
              <a:rPr lang="de-DE" sz="2400" b="1" dirty="0">
                <a:solidFill>
                  <a:srgbClr val="E97924"/>
                </a:solidFill>
              </a:rPr>
              <a:t>Wie verwalte ich meine Steuern?</a:t>
            </a:r>
            <a:br>
              <a:rPr lang="en-US" sz="2400" b="1" dirty="0">
                <a:solidFill>
                  <a:srgbClr val="E97924"/>
                </a:solidFill>
              </a:rPr>
            </a:br>
            <a:r>
              <a:rPr lang="de-DE" sz="2000" dirty="0"/>
              <a:t>Das schwedische Handelsregister und die schwedische Steuerbehörde </a:t>
            </a:r>
          </a:p>
          <a:p>
            <a:pPr marL="0" indent="0">
              <a:spcBef>
                <a:spcPts val="0"/>
              </a:spcBef>
              <a:buClr>
                <a:srgbClr val="915F9E"/>
              </a:buClr>
              <a:buNone/>
            </a:pPr>
            <a:r>
              <a:rPr lang="de-DE" sz="2000" dirty="0"/>
              <a:t>Schwedische Steuerbehörde (</a:t>
            </a:r>
            <a:r>
              <a:rPr lang="de-DE" sz="2000" dirty="0" err="1"/>
              <a:t>Skatteverket</a:t>
            </a:r>
            <a:r>
              <a:rPr lang="de-DE" sz="2000" dirty="0"/>
              <a:t>) </a:t>
            </a:r>
          </a:p>
          <a:p>
            <a:pPr marL="0" indent="0">
              <a:spcBef>
                <a:spcPts val="0"/>
              </a:spcBef>
              <a:buClr>
                <a:srgbClr val="915F9E"/>
              </a:buClr>
              <a:buNone/>
            </a:pPr>
            <a:r>
              <a:rPr lang="de-DE" sz="2000" dirty="0"/>
              <a:t>0771 567 567</a:t>
            </a:r>
          </a:p>
          <a:p>
            <a:pPr marL="0" indent="0">
              <a:spcBef>
                <a:spcPts val="0"/>
              </a:spcBef>
              <a:buClr>
                <a:srgbClr val="915F9E"/>
              </a:buClr>
              <a:buNone/>
            </a:pPr>
            <a:r>
              <a:rPr lang="de-DE" sz="2000" dirty="0">
                <a:hlinkClick r:id="rId3"/>
              </a:rPr>
              <a:t>www.skatteverket.se</a:t>
            </a:r>
            <a:r>
              <a:rPr lang="de-DE" sz="2000" dirty="0"/>
              <a:t> </a:t>
            </a:r>
            <a:endParaRPr lang="en-US" sz="2400" b="1" dirty="0">
              <a:solidFill>
                <a:srgbClr val="E97924"/>
              </a:solidFill>
            </a:endParaRPr>
          </a:p>
        </p:txBody>
      </p:sp>
    </p:spTree>
    <p:extLst>
      <p:ext uri="{BB962C8B-B14F-4D97-AF65-F5344CB8AC3E}">
        <p14:creationId xmlns:p14="http://schemas.microsoft.com/office/powerpoint/2010/main" val="36977293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platzhalter 7">
            <a:extLst>
              <a:ext uri="{FF2B5EF4-FFF2-40B4-BE49-F238E27FC236}">
                <a16:creationId xmlns:a16="http://schemas.microsoft.com/office/drawing/2014/main" id="{CF56E11C-D7D3-76D0-45C9-1AC65EDB7F46}"/>
              </a:ext>
            </a:extLst>
          </p:cNvPr>
          <p:cNvSpPr>
            <a:spLocks noGrp="1"/>
          </p:cNvSpPr>
          <p:nvPr>
            <p:ph type="body" sz="quarter" idx="30"/>
          </p:nvPr>
        </p:nvSpPr>
        <p:spPr>
          <a:xfrm>
            <a:off x="854280" y="531044"/>
            <a:ext cx="10483431" cy="804265"/>
          </a:xfrm>
        </p:spPr>
        <p:txBody>
          <a:bodyPr/>
          <a:lstStyle/>
          <a:p>
            <a:r>
              <a:rPr lang="de-DE" dirty="0"/>
              <a:t>Vorteile der finanziellen Bildung</a:t>
            </a:r>
          </a:p>
        </p:txBody>
      </p:sp>
      <p:sp>
        <p:nvSpPr>
          <p:cNvPr id="9" name="Textplatzhalter 8">
            <a:extLst>
              <a:ext uri="{FF2B5EF4-FFF2-40B4-BE49-F238E27FC236}">
                <a16:creationId xmlns:a16="http://schemas.microsoft.com/office/drawing/2014/main" id="{D70A2686-3F4E-ED87-8E74-F0AF2B26B5C6}"/>
              </a:ext>
            </a:extLst>
          </p:cNvPr>
          <p:cNvSpPr>
            <a:spLocks noGrp="1"/>
          </p:cNvSpPr>
          <p:nvPr>
            <p:ph type="body" sz="quarter" idx="48"/>
          </p:nvPr>
        </p:nvSpPr>
        <p:spPr>
          <a:xfrm>
            <a:off x="854283" y="1502376"/>
            <a:ext cx="6971056" cy="4821839"/>
          </a:xfrm>
        </p:spPr>
        <p:txBody>
          <a:bodyPr/>
          <a:lstStyle/>
          <a:p>
            <a:pPr algn="l">
              <a:buFont typeface="+mj-lt"/>
              <a:buAutoNum type="arabicPeriod"/>
            </a:pPr>
            <a:r>
              <a:rPr lang="de-DE" sz="2050" b="1" i="0" dirty="0">
                <a:solidFill>
                  <a:srgbClr val="0D0D0D"/>
                </a:solidFill>
                <a:effectLst/>
              </a:rPr>
              <a:t> Kostspielige Fehler vermeiden: </a:t>
            </a:r>
          </a:p>
          <a:p>
            <a:pPr algn="l"/>
            <a:r>
              <a:rPr lang="de-DE" sz="1800" i="0" dirty="0">
                <a:solidFill>
                  <a:srgbClr val="0D0D0D"/>
                </a:solidFill>
                <a:effectLst/>
              </a:rPr>
              <a:t>Finanzielle Bildung spielt eine entscheidende Rolle bei der Vermeidung von schädlichen Fehlern. Wenn Sie beispielsweise den Unterschied zwischen fixen und variablen Kosten oder die Grundsätze der Finanzierung verstehen, können Sie fundierte Entscheidungen treffen, die mit Ihren finanziellen Zielen übereinstimmen und zukünftige finanzielle Rückschläge verhindern.</a:t>
            </a:r>
          </a:p>
          <a:p>
            <a:pPr algn="l"/>
            <a:endParaRPr lang="de-DE" sz="1800" i="0" dirty="0">
              <a:solidFill>
                <a:srgbClr val="0D0D0D"/>
              </a:solidFill>
              <a:effectLst/>
            </a:endParaRPr>
          </a:p>
          <a:p>
            <a:pPr algn="l"/>
            <a:r>
              <a:rPr lang="de-DE" sz="2050" b="1" i="0" dirty="0">
                <a:solidFill>
                  <a:srgbClr val="0D0D0D"/>
                </a:solidFill>
                <a:effectLst/>
              </a:rPr>
              <a:t>2.  Vorbereitung auf Notfälle: </a:t>
            </a:r>
          </a:p>
          <a:p>
            <a:pPr algn="l"/>
            <a:r>
              <a:rPr lang="de-DE" sz="1800" i="0" dirty="0">
                <a:solidFill>
                  <a:srgbClr val="0D0D0D"/>
                </a:solidFill>
                <a:effectLst/>
              </a:rPr>
              <a:t>Themen aus dem Bereich der finanziellen Bildung, wie Sparen und Notfallplanung, rüsten den Einzelnen dafür, mit unvorhergesehenen Umständen effektiv umzugehen. Ob es um den Verlust des Arbeitsplatzes oder unerwartete Ausgaben geht - wer über finanzielle Kenntnisse verfügt, kann die Auswirkungen von Notfällen abmildern, indem er Vorsorgemaßnahmen trifft, die ihm in schwierigen Zeiten ein finanzielles Sicherheitsnetz bieten.</a:t>
            </a:r>
          </a:p>
        </p:txBody>
      </p:sp>
      <p:pic>
        <p:nvPicPr>
          <p:cNvPr id="4" name="Grafik 3">
            <a:extLst>
              <a:ext uri="{FF2B5EF4-FFF2-40B4-BE49-F238E27FC236}">
                <a16:creationId xmlns:a16="http://schemas.microsoft.com/office/drawing/2014/main" id="{AAC9F343-DE6B-4088-8528-22F996C32E3B}"/>
              </a:ext>
            </a:extLst>
          </p:cNvPr>
          <p:cNvPicPr>
            <a:picLocks noChangeAspect="1"/>
          </p:cNvPicPr>
          <p:nvPr/>
        </p:nvPicPr>
        <p:blipFill rotWithShape="1">
          <a:blip r:embed="rId2"/>
          <a:srcRect l="6857" r="24883"/>
          <a:stretch/>
        </p:blipFill>
        <p:spPr>
          <a:xfrm>
            <a:off x="7976134" y="1502376"/>
            <a:ext cx="4215866" cy="4364285"/>
          </a:xfrm>
          <a:prstGeom prst="rect">
            <a:avLst/>
          </a:prstGeom>
        </p:spPr>
      </p:pic>
    </p:spTree>
    <p:extLst>
      <p:ext uri="{BB962C8B-B14F-4D97-AF65-F5344CB8AC3E}">
        <p14:creationId xmlns:p14="http://schemas.microsoft.com/office/powerpoint/2010/main" val="105675648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LOKALE VORSCHRIFTEN: SCHWEDEN</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0" name="Textplatzhalter 2">
            <a:extLst>
              <a:ext uri="{FF2B5EF4-FFF2-40B4-BE49-F238E27FC236}">
                <a16:creationId xmlns:a16="http://schemas.microsoft.com/office/drawing/2014/main" id="{0D3374A3-6226-806B-5BBE-8817255D3B18}"/>
              </a:ext>
            </a:extLst>
          </p:cNvPr>
          <p:cNvSpPr txBox="1">
            <a:spLocks/>
          </p:cNvSpPr>
          <p:nvPr/>
        </p:nvSpPr>
        <p:spPr>
          <a:xfrm>
            <a:off x="862191" y="1690319"/>
            <a:ext cx="9576399" cy="4819671"/>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915F9E"/>
              </a:buClr>
              <a:buNone/>
            </a:pPr>
            <a:r>
              <a:rPr lang="de-DE" sz="2400" b="1" dirty="0">
                <a:solidFill>
                  <a:srgbClr val="E97924"/>
                </a:solidFill>
              </a:rPr>
              <a:t>Wo finde ich weitere Unterstützung im Umgang mit lokalen Steuern und Bankvorschriften?</a:t>
            </a:r>
            <a:br>
              <a:rPr lang="en-US" sz="2400" b="1" dirty="0">
                <a:solidFill>
                  <a:srgbClr val="E97924"/>
                </a:solidFill>
              </a:rPr>
            </a:br>
            <a:r>
              <a:rPr lang="en-US" sz="1200" b="1" dirty="0">
                <a:solidFill>
                  <a:srgbClr val="E97924"/>
                </a:solidFill>
              </a:rPr>
              <a:t> </a:t>
            </a:r>
            <a:br>
              <a:rPr lang="en-US" sz="2400" b="1" dirty="0">
                <a:solidFill>
                  <a:srgbClr val="E97924"/>
                </a:solidFill>
              </a:rPr>
            </a:br>
            <a:r>
              <a:rPr lang="de-DE" sz="1800" dirty="0"/>
              <a:t>REGIERUNGSBEHÖRDEN </a:t>
            </a:r>
          </a:p>
          <a:p>
            <a:pPr>
              <a:spcBef>
                <a:spcPts val="0"/>
              </a:spcBef>
              <a:buClr>
                <a:srgbClr val="915F9E"/>
              </a:buClr>
            </a:pPr>
            <a:r>
              <a:rPr lang="de-DE" sz="1800" dirty="0"/>
              <a:t>Schwedisches Handelsregisteramt (</a:t>
            </a:r>
            <a:r>
              <a:rPr lang="de-DE" sz="1800" dirty="0" err="1"/>
              <a:t>Bolagsverket</a:t>
            </a:r>
            <a:r>
              <a:rPr lang="de-DE" sz="1800" dirty="0"/>
              <a:t>) </a:t>
            </a:r>
          </a:p>
          <a:p>
            <a:pPr marL="0" indent="0">
              <a:spcBef>
                <a:spcPts val="0"/>
              </a:spcBef>
              <a:buClr>
                <a:srgbClr val="915F9E"/>
              </a:buClr>
              <a:buNone/>
            </a:pPr>
            <a:r>
              <a:rPr lang="de-DE" sz="1800" dirty="0"/>
              <a:t>                +46 771 670 670 </a:t>
            </a:r>
            <a:r>
              <a:rPr lang="de-DE" sz="1800" dirty="0">
                <a:hlinkClick r:id="rId2"/>
              </a:rPr>
              <a:t>www.bolagsverket.se</a:t>
            </a:r>
            <a:endParaRPr lang="de-DE" sz="1800" dirty="0"/>
          </a:p>
          <a:p>
            <a:pPr>
              <a:spcBef>
                <a:spcPts val="0"/>
              </a:spcBef>
              <a:buClr>
                <a:srgbClr val="915F9E"/>
              </a:buClr>
            </a:pPr>
            <a:r>
              <a:rPr lang="de-DE" sz="1800" dirty="0"/>
              <a:t>Schwedisches Handelsregisteramt und schwedische Steuerbehörde (</a:t>
            </a:r>
            <a:r>
              <a:rPr lang="de-DE" sz="1800" dirty="0" err="1"/>
              <a:t>Skatteverket</a:t>
            </a:r>
            <a:r>
              <a:rPr lang="de-DE" sz="1800" dirty="0"/>
              <a:t>):</a:t>
            </a:r>
          </a:p>
          <a:p>
            <a:pPr marL="0" indent="0">
              <a:spcBef>
                <a:spcPts val="0"/>
              </a:spcBef>
              <a:buClr>
                <a:srgbClr val="915F9E"/>
              </a:buClr>
              <a:buNone/>
            </a:pPr>
            <a:r>
              <a:rPr lang="de-DE" sz="1800" dirty="0"/>
              <a:t>                0771 567 567 </a:t>
            </a:r>
            <a:r>
              <a:rPr lang="de-DE" sz="1800" dirty="0">
                <a:hlinkClick r:id="rId3"/>
              </a:rPr>
              <a:t>www.skatteverket.se</a:t>
            </a:r>
            <a:r>
              <a:rPr lang="de-DE" sz="1800" dirty="0"/>
              <a:t>  </a:t>
            </a:r>
          </a:p>
          <a:p>
            <a:pPr marL="0" indent="0">
              <a:spcBef>
                <a:spcPts val="0"/>
              </a:spcBef>
              <a:buClr>
                <a:srgbClr val="915F9E"/>
              </a:buClr>
              <a:buNone/>
            </a:pPr>
            <a:br>
              <a:rPr lang="en-US" sz="1800" dirty="0"/>
            </a:br>
            <a:r>
              <a:rPr lang="de-DE" sz="2400" b="1" dirty="0">
                <a:solidFill>
                  <a:srgbClr val="E97924"/>
                </a:solidFill>
              </a:rPr>
              <a:t>Weitere wertvolle Adressen für Unterstützung</a:t>
            </a:r>
          </a:p>
          <a:p>
            <a:pPr marL="0" indent="0">
              <a:spcBef>
                <a:spcPts val="0"/>
              </a:spcBef>
              <a:buClr>
                <a:srgbClr val="915F9E"/>
              </a:buClr>
              <a:buNone/>
            </a:pPr>
            <a:r>
              <a:rPr lang="de-DE" sz="1000" b="1" dirty="0">
                <a:solidFill>
                  <a:srgbClr val="E97924"/>
                </a:solidFill>
              </a:rPr>
              <a:t>  </a:t>
            </a:r>
            <a:br>
              <a:rPr lang="en-US" sz="2400" b="1" dirty="0">
                <a:solidFill>
                  <a:srgbClr val="E97924"/>
                </a:solidFill>
              </a:rPr>
            </a:br>
            <a:r>
              <a:rPr lang="en-US" sz="1800" dirty="0">
                <a:hlinkClick r:id="rId4"/>
              </a:rPr>
              <a:t>www.verksamt.se</a:t>
            </a:r>
            <a:r>
              <a:rPr lang="en-US" sz="1800" dirty="0"/>
              <a:t> </a:t>
            </a:r>
            <a:r>
              <a:rPr lang="de-DE" sz="1800" dirty="0"/>
              <a:t>Hier können Sie Ihr Unternehmen Schritt für Schritt registrieren</a:t>
            </a:r>
            <a:br>
              <a:rPr lang="en-US" sz="1800" dirty="0"/>
            </a:br>
            <a:r>
              <a:rPr lang="en-US" sz="1800" dirty="0">
                <a:hlinkClick r:id="rId5"/>
              </a:rPr>
              <a:t>https://www.nyforetagarcentrum.com/</a:t>
            </a:r>
            <a:r>
              <a:rPr lang="en-US" sz="1800" dirty="0"/>
              <a:t> </a:t>
            </a:r>
            <a:r>
              <a:rPr lang="de-DE" sz="1800" dirty="0"/>
              <a:t>Kostenlose Hilfe bei der Gründung eines Unternehmens</a:t>
            </a:r>
            <a:br>
              <a:rPr lang="en-US" sz="1800" dirty="0"/>
            </a:br>
            <a:r>
              <a:rPr lang="en-US" sz="1800" dirty="0">
                <a:hlinkClick r:id="rId6"/>
              </a:rPr>
              <a:t>https://www.almi.se</a:t>
            </a:r>
            <a:r>
              <a:rPr lang="de-DE" sz="1800" dirty="0"/>
              <a:t>/ Kostenlose Hilfe bei der Unternehmensentwicklung und Finanzierung</a:t>
            </a:r>
            <a:br>
              <a:rPr lang="en-US" sz="1800" dirty="0"/>
            </a:br>
            <a:r>
              <a:rPr lang="en-US" sz="1800" dirty="0">
                <a:hlinkClick r:id="rId7"/>
              </a:rPr>
              <a:t>https://coompanion.se/</a:t>
            </a:r>
            <a:r>
              <a:rPr lang="en-US" sz="1800" dirty="0"/>
              <a:t> </a:t>
            </a:r>
            <a:r>
              <a:rPr lang="de-DE" sz="1800" dirty="0"/>
              <a:t>Kostenlose Hilfe bei der Geschäftsentwicklung für Sozialunternehmen</a:t>
            </a:r>
            <a:endParaRPr lang="en-US" sz="2400" b="1" dirty="0">
              <a:solidFill>
                <a:srgbClr val="E97924"/>
              </a:solidFill>
            </a:endParaRPr>
          </a:p>
        </p:txBody>
      </p:sp>
    </p:spTree>
    <p:extLst>
      <p:ext uri="{BB962C8B-B14F-4D97-AF65-F5344CB8AC3E}">
        <p14:creationId xmlns:p14="http://schemas.microsoft.com/office/powerpoint/2010/main" val="3084443889"/>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04</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ABSCHNITT</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de-DE" sz="2800" i="0" dirty="0">
                <a:effectLst/>
                <a:latin typeface="Calibri" panose="020F0502020204030204" pitchFamily="34" charset="0"/>
              </a:rPr>
              <a:t>Unterstützung durch Finanzberatung und Finanzierungsmöglichkeiten</a:t>
            </a:r>
            <a:endParaRPr lang="en-US" sz="4800" dirty="0"/>
          </a:p>
        </p:txBody>
      </p:sp>
      <p:pic>
        <p:nvPicPr>
          <p:cNvPr id="13" name="Picture Placeholder 12">
            <a:extLst>
              <a:ext uri="{FF2B5EF4-FFF2-40B4-BE49-F238E27FC236}">
                <a16:creationId xmlns:a16="http://schemas.microsoft.com/office/drawing/2014/main" id="{1B85B8FA-3996-0E52-3A63-589FBE106F4D}"/>
              </a:ext>
            </a:extLst>
          </p:cNvPr>
          <p:cNvPicPr>
            <a:picLocks noGrp="1" noChangeAspect="1"/>
          </p:cNvPicPr>
          <p:nvPr>
            <p:ph type="pic" sz="quarter" idx="21"/>
          </p:nvPr>
        </p:nvPicPr>
        <p:blipFill rotWithShape="1">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30258" r="13208"/>
          <a:stretch/>
        </p:blipFill>
        <p:spPr>
          <a:xfrm>
            <a:off x="6841657" y="0"/>
            <a:ext cx="5364392" cy="6325815"/>
          </a:xfrm>
        </p:spPr>
      </p:pic>
      <p:grpSp>
        <p:nvGrpSpPr>
          <p:cNvPr id="4" name="Group 3">
            <a:extLst>
              <a:ext uri="{FF2B5EF4-FFF2-40B4-BE49-F238E27FC236}">
                <a16:creationId xmlns:a16="http://schemas.microsoft.com/office/drawing/2014/main" id="{96E3C99D-23F0-9EBD-6937-2E29E124896C}"/>
              </a:ext>
            </a:extLst>
          </p:cNvPr>
          <p:cNvGrpSpPr/>
          <p:nvPr/>
        </p:nvGrpSpPr>
        <p:grpSpPr>
          <a:xfrm>
            <a:off x="-205469" y="3429000"/>
            <a:ext cx="2946331" cy="3019795"/>
            <a:chOff x="3177766" y="6791136"/>
            <a:chExt cx="1361636" cy="1395587"/>
          </a:xfrm>
          <a:solidFill>
            <a:schemeClr val="bg1">
              <a:alpha val="29000"/>
            </a:schemeClr>
          </a:solidFill>
        </p:grpSpPr>
        <p:sp>
          <p:nvSpPr>
            <p:cNvPr id="5" name="Freeform 4">
              <a:extLst>
                <a:ext uri="{FF2B5EF4-FFF2-40B4-BE49-F238E27FC236}">
                  <a16:creationId xmlns:a16="http://schemas.microsoft.com/office/drawing/2014/main" id="{333C486F-94D5-5F08-8853-8A4A3CDEF34D}"/>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413BE2F-44A0-017E-59CA-DE88CFE35B3C}"/>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0BECAAE5-318F-6926-82F6-51930BAE6F1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60671033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54280" y="557820"/>
            <a:ext cx="10483431" cy="804265"/>
          </a:xfrm>
        </p:spPr>
        <p:txBody>
          <a:bodyPr/>
          <a:lstStyle/>
          <a:p>
            <a:r>
              <a:rPr lang="de-DE" dirty="0"/>
              <a:t>WOFÜR BENÖTIGE ICH MITTEL?</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3" y="1545266"/>
            <a:ext cx="10243646" cy="4918595"/>
          </a:xfrm>
        </p:spPr>
        <p:txBody>
          <a:bodyPr/>
          <a:lstStyle/>
          <a:p>
            <a:pPr marL="457200" indent="-457200">
              <a:buAutoNum type="arabicPeriod"/>
            </a:pPr>
            <a:r>
              <a:rPr lang="de-DE" b="1" dirty="0">
                <a:solidFill>
                  <a:srgbClr val="7ABB57"/>
                </a:solidFill>
              </a:rPr>
              <a:t>Zur Deckung der Kosten in der Entwicklungsphase</a:t>
            </a:r>
          </a:p>
          <a:p>
            <a:r>
              <a:rPr lang="de-DE" sz="1800" dirty="0"/>
              <a:t>Die Kosten für die Einführung Ihres Produkts oder Ihrer Dienstleistung hängen von der Art Ihres Unternehmens ab. Wenn Sie mit physischen Produkten arbeiten, denken Sie an Dinge wie Prototypen, Ausrüstung, Materialien, Erstausstattung, Verpackung und Markenbildung. Wenn Sie einen physischen Raum suchen, sollten Sie an die Kaution, die monatliche Miete und die Einrichtungskosten denken. Nehmen Sie sich einen Moment Zeit, um herauszufinden, wie viel Platz Sie wirklich brauchen - denken Sie an Produktions-, Lager- und Verwaltungsbereiche, je nach Produkt.</a:t>
            </a:r>
          </a:p>
          <a:p>
            <a:endParaRPr lang="en-US" sz="1800" dirty="0"/>
          </a:p>
          <a:p>
            <a:r>
              <a:rPr lang="de-DE" b="1" dirty="0">
                <a:solidFill>
                  <a:srgbClr val="7ABB57"/>
                </a:solidFill>
              </a:rPr>
              <a:t>2. Die Markteinführung Ihres Produkts oder Ihrer Dienstleistung</a:t>
            </a:r>
          </a:p>
          <a:p>
            <a:r>
              <a:rPr lang="de-DE" sz="1800" dirty="0"/>
              <a:t>Ein neues Produkt oder eine neue Dienstleistung auf den Markt zu bringen, ist der Beginn einer aufregenden Reise, die aber auch teuer werden kann. Wie bei vielen geschäftlichen Unternehmungen ist eine gute Vorbereitung das Geheimnis des Erfolgs. Es ist wichtig, ein Gleichgewicht zwischen dem Aufbau von Vorfreude und der Begrenzung der Kosten zu finden. Fangen Sie schon Wochen oder sogar Monate vorher an, für Ihr Projekt zu werben, aber seien Sie sparsam mit Ihren Ausgaben. Seien Sie kreativ und stellen Sie sicher, dass Ihre Botschaften den tatsächlichen Wünschen der Menschen entsprechen.</a:t>
            </a:r>
          </a:p>
          <a:p>
            <a:endParaRPr lang="en-US" sz="1800" dirty="0"/>
          </a:p>
          <a:p>
            <a:r>
              <a:rPr lang="de-DE" sz="1800" b="1" dirty="0">
                <a:solidFill>
                  <a:srgbClr val="E97924"/>
                </a:solidFill>
              </a:rPr>
              <a:t>Und vergessen Sie nicht, sich ein Budget zu setzen und es einzuhalten!</a:t>
            </a:r>
          </a:p>
        </p:txBody>
      </p:sp>
      <p:sp>
        <p:nvSpPr>
          <p:cNvPr id="8" name="Textfeld 7">
            <a:extLst>
              <a:ext uri="{FF2B5EF4-FFF2-40B4-BE49-F238E27FC236}">
                <a16:creationId xmlns:a16="http://schemas.microsoft.com/office/drawing/2014/main" id="{57DD50B7-8704-AFB7-4D7F-3D163EAEC70E}"/>
              </a:ext>
            </a:extLst>
          </p:cNvPr>
          <p:cNvSpPr txBox="1"/>
          <p:nvPr/>
        </p:nvSpPr>
        <p:spPr>
          <a:xfrm>
            <a:off x="770304" y="1184941"/>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Es gibt 4 Phasen, in denen eine Finanzierung Ihr Unternehmen unterstützen kann</a:t>
            </a:r>
            <a:endParaRPr lang="en-US" sz="1600" b="1" dirty="0">
              <a:solidFill>
                <a:srgbClr val="E97924"/>
              </a:solidFill>
              <a:latin typeface="Calibri" panose="020F0502020204030204" pitchFamily="34" charset="0"/>
              <a:cs typeface="Calibri" panose="020F0502020204030204" pitchFamily="34" charset="0"/>
            </a:endParaRPr>
          </a:p>
        </p:txBody>
      </p:sp>
      <p:pic>
        <p:nvPicPr>
          <p:cNvPr id="3" name="Grafik 2" descr="Kolben Silhouette">
            <a:extLst>
              <a:ext uri="{FF2B5EF4-FFF2-40B4-BE49-F238E27FC236}">
                <a16:creationId xmlns:a16="http://schemas.microsoft.com/office/drawing/2014/main" id="{765D4322-2D16-CF6F-B656-5B975E3B2A7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1455927"/>
            <a:ext cx="914400" cy="914400"/>
          </a:xfrm>
          <a:prstGeom prst="rect">
            <a:avLst/>
          </a:prstGeom>
        </p:spPr>
      </p:pic>
      <p:pic>
        <p:nvPicPr>
          <p:cNvPr id="5" name="Grafik 4" descr="Rakete Silhouette">
            <a:extLst>
              <a:ext uri="{FF2B5EF4-FFF2-40B4-BE49-F238E27FC236}">
                <a16:creationId xmlns:a16="http://schemas.microsoft.com/office/drawing/2014/main" id="{24F5AE65-033F-1F2A-069D-2BB5AC4D222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8729" y="3726737"/>
            <a:ext cx="785553" cy="785553"/>
          </a:xfrm>
          <a:prstGeom prst="rect">
            <a:avLst/>
          </a:prstGeom>
        </p:spPr>
      </p:pic>
    </p:spTree>
    <p:extLst>
      <p:ext uri="{BB962C8B-B14F-4D97-AF65-F5344CB8AC3E}">
        <p14:creationId xmlns:p14="http://schemas.microsoft.com/office/powerpoint/2010/main" val="217649327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54280" y="531044"/>
            <a:ext cx="10483431" cy="804265"/>
          </a:xfrm>
        </p:spPr>
        <p:txBody>
          <a:bodyPr/>
          <a:lstStyle/>
          <a:p>
            <a:r>
              <a:rPr lang="de-DE" dirty="0"/>
              <a:t>WOFÜR BENÖTIGE ICH MITTEL?</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3" y="1518491"/>
            <a:ext cx="10330274" cy="4412775"/>
          </a:xfrm>
        </p:spPr>
        <p:txBody>
          <a:bodyPr/>
          <a:lstStyle/>
          <a:p>
            <a:r>
              <a:rPr lang="de-DE" sz="2000" b="1" dirty="0">
                <a:solidFill>
                  <a:srgbClr val="7ABB57"/>
                </a:solidFill>
              </a:rPr>
              <a:t>3. Cashflow zur Führung Ihres Unternehmens</a:t>
            </a:r>
          </a:p>
          <a:p>
            <a:r>
              <a:rPr lang="de-DE" sz="1600" dirty="0"/>
              <a:t>Die Aufrechterhaltung eines gesunden Cashflows ist für den Erfolg eines Start-ups entscheidend. Nutzen Sie eine grundlegende Cashflow-Prognose, um den Finanzbedarf zu antizipieren und bei Bedarf Unterstützung zu erhalten. Sammeln Sie Beweise, um Ihre Prognosen zu untermauern. Hier sind einige Tipps:</a:t>
            </a:r>
          </a:p>
          <a:p>
            <a:pPr marL="342900" indent="-342900">
              <a:buClr>
                <a:srgbClr val="E97924"/>
              </a:buClr>
              <a:buFont typeface="Arial" panose="020B0604020202020204" pitchFamily="34" charset="0"/>
              <a:buChar char="•"/>
            </a:pPr>
            <a:r>
              <a:rPr lang="en-US" sz="1800" b="1" dirty="0" err="1">
                <a:solidFill>
                  <a:srgbClr val="7ABB57"/>
                </a:solidFill>
              </a:rPr>
              <a:t>Kunden</a:t>
            </a:r>
            <a:r>
              <a:rPr lang="en-US" sz="1800" b="1" dirty="0">
                <a:solidFill>
                  <a:srgbClr val="7ABB57"/>
                </a:solidFill>
              </a:rPr>
              <a:t>-Chit-Chat: </a:t>
            </a:r>
            <a:r>
              <a:rPr lang="de-DE" sz="1600" dirty="0"/>
              <a:t>Führen Sie ein Gespräch mit potenziellen Kunden, um ihre Bedürfnisse und Wünsche herauszufinden - ein kleiner Blick in die Zukunft!</a:t>
            </a:r>
          </a:p>
          <a:p>
            <a:pPr marL="342900" indent="-342900">
              <a:buClr>
                <a:srgbClr val="E97924"/>
              </a:buClr>
              <a:buFont typeface="Arial" panose="020B0604020202020204" pitchFamily="34" charset="0"/>
              <a:buChar char="•"/>
            </a:pPr>
            <a:r>
              <a:rPr lang="en-US" sz="1800" b="1" dirty="0" err="1">
                <a:solidFill>
                  <a:srgbClr val="7ABB57"/>
                </a:solidFill>
              </a:rPr>
              <a:t>Frühaufsteher</a:t>
            </a:r>
            <a:r>
              <a:rPr lang="en-US" sz="1800" b="1" dirty="0">
                <a:solidFill>
                  <a:srgbClr val="7ABB57"/>
                </a:solidFill>
              </a:rPr>
              <a:t> </a:t>
            </a:r>
            <a:r>
              <a:rPr lang="en-US" sz="1800" b="1" dirty="0" err="1">
                <a:solidFill>
                  <a:srgbClr val="7ABB57"/>
                </a:solidFill>
              </a:rPr>
              <a:t>erhalten</a:t>
            </a:r>
            <a:r>
              <a:rPr lang="en-US" sz="1800" b="1" dirty="0">
                <a:solidFill>
                  <a:srgbClr val="7ABB57"/>
                </a:solidFill>
              </a:rPr>
              <a:t> </a:t>
            </a:r>
            <a:r>
              <a:rPr lang="en-US" sz="1800" b="1" dirty="0" err="1">
                <a:solidFill>
                  <a:srgbClr val="7ABB57"/>
                </a:solidFill>
              </a:rPr>
              <a:t>Vergünstigungen</a:t>
            </a:r>
            <a:r>
              <a:rPr lang="en-US" sz="1800" b="1" dirty="0">
                <a:solidFill>
                  <a:srgbClr val="7ABB57"/>
                </a:solidFill>
              </a:rPr>
              <a:t>: </a:t>
            </a:r>
            <a:r>
              <a:rPr lang="de-DE" sz="1600" dirty="0"/>
              <a:t>Ermutigen Sie zu Vorbestellungen und Einzahlungen, um nicht nur den Absatz zu sichern, sondern auch frühe Unterstützer mit exklusiven Vorteilen zu belohnen. Es ist, als ob Sie ihnen einen VIP-Pass für den Start Ihres Unternehmens geben!</a:t>
            </a:r>
          </a:p>
          <a:p>
            <a:pPr marL="342900" indent="-342900">
              <a:buClr>
                <a:srgbClr val="E97924"/>
              </a:buClr>
              <a:buFont typeface="Arial" panose="020B0604020202020204" pitchFamily="34" charset="0"/>
              <a:buChar char="•"/>
            </a:pPr>
            <a:r>
              <a:rPr lang="en-US" sz="1800" b="1" dirty="0">
                <a:solidFill>
                  <a:srgbClr val="7ABB57"/>
                </a:solidFill>
              </a:rPr>
              <a:t>Budget Ninja Moves: </a:t>
            </a:r>
            <a:r>
              <a:rPr lang="de-DE" sz="1600" dirty="0"/>
              <a:t>Behalten Sie Ihre Ausgaben im Auge. Betrachten Sie es als Ihre Aufgabe, ein Budget-Ninja zu sein - Kosten zu senken, Großeinkäufe zu tätigen, um Rabatte zu erhalten, und Versorgungsunternehmen zu wechseln wie ein cleverer Superheld</a:t>
            </a:r>
            <a:r>
              <a:rPr lang="en-US" sz="1600" dirty="0"/>
              <a:t>.</a:t>
            </a:r>
          </a:p>
          <a:p>
            <a:pPr marL="342900" indent="-342900">
              <a:buClr>
                <a:srgbClr val="E97924"/>
              </a:buClr>
              <a:buFont typeface="Arial" panose="020B0604020202020204" pitchFamily="34" charset="0"/>
              <a:buChar char="•"/>
            </a:pPr>
            <a:r>
              <a:rPr lang="en-US" sz="1800" b="1" dirty="0" err="1">
                <a:solidFill>
                  <a:srgbClr val="7ABB57"/>
                </a:solidFill>
              </a:rPr>
              <a:t>Vorräte</a:t>
            </a:r>
            <a:r>
              <a:rPr lang="en-US" sz="1800" b="1" dirty="0">
                <a:solidFill>
                  <a:srgbClr val="7ABB57"/>
                </a:solidFill>
              </a:rPr>
              <a:t>-</a:t>
            </a:r>
            <a:r>
              <a:rPr lang="en-US" sz="1800" b="1" dirty="0" err="1">
                <a:solidFill>
                  <a:srgbClr val="7ABB57"/>
                </a:solidFill>
              </a:rPr>
              <a:t>Jonglier</a:t>
            </a:r>
            <a:r>
              <a:rPr lang="en-US" sz="1800" b="1" dirty="0">
                <a:solidFill>
                  <a:srgbClr val="7ABB57"/>
                </a:solidFill>
              </a:rPr>
              <a:t>-Akt: </a:t>
            </a:r>
            <a:r>
              <a:rPr lang="de-DE" sz="1600" dirty="0"/>
              <a:t>Stellen Sie sich vor, Sie betreiben einen Zirkus, aber mit Ihren Produkten. Jonglieren Sie sorgfältig mit den Lagerbeständen, um die Risiken einer Überbevorratung (hallo, Kassenineffizienz!) und einer Unterbevorratung (niemand mag eine verspätete Vorstellung) zu vermeiden. Es geht darum, das perfekte Gleichgewicht zu finden!</a:t>
            </a:r>
            <a:r>
              <a:rPr lang="en-US" sz="700" dirty="0"/>
              <a:t> </a:t>
            </a:r>
          </a:p>
          <a:p>
            <a:pPr>
              <a:buClr>
                <a:srgbClr val="E97924"/>
              </a:buClr>
            </a:pPr>
            <a:endParaRPr lang="en-US" sz="1000" dirty="0"/>
          </a:p>
          <a:p>
            <a:pPr>
              <a:buClr>
                <a:srgbClr val="E97924"/>
              </a:buClr>
            </a:pPr>
            <a:r>
              <a:rPr lang="de-DE" sz="1600" i="1" dirty="0">
                <a:solidFill>
                  <a:srgbClr val="F26B27"/>
                </a:solidFill>
              </a:rPr>
              <a:t>Anhand einer grundlegenden Cashflow-Prognose können Sie feststellen, wo Ihr Unternehmen Unterstützung benötigt, entweder aus eigenen Mitteln oder aus einer anderen Finanzierungsquelle - weitere Informationen zu diesem Thema finden Sie in unserem </a:t>
            </a:r>
            <a:r>
              <a:rPr lang="de-DE" sz="1600" i="1" dirty="0">
                <a:solidFill>
                  <a:srgbClr val="F26B27"/>
                </a:solidFill>
                <a:hlinkClick r:id="rId2" action="ppaction://hlinksldjump"/>
              </a:rPr>
              <a:t>Extra</a:t>
            </a:r>
            <a:r>
              <a:rPr lang="de-DE" sz="1600" i="1" dirty="0">
                <a:solidFill>
                  <a:srgbClr val="F26B27"/>
                </a:solidFill>
              </a:rPr>
              <a:t> zum Liquiditätsmanagement!</a:t>
            </a:r>
            <a:endParaRPr lang="de-DE" sz="1600" dirty="0"/>
          </a:p>
        </p:txBody>
      </p:sp>
      <p:sp>
        <p:nvSpPr>
          <p:cNvPr id="8" name="Textfeld 7">
            <a:extLst>
              <a:ext uri="{FF2B5EF4-FFF2-40B4-BE49-F238E27FC236}">
                <a16:creationId xmlns:a16="http://schemas.microsoft.com/office/drawing/2014/main" id="{57DD50B7-8704-AFB7-4D7F-3D163EAEC70E}"/>
              </a:ext>
            </a:extLst>
          </p:cNvPr>
          <p:cNvSpPr txBox="1"/>
          <p:nvPr/>
        </p:nvSpPr>
        <p:spPr>
          <a:xfrm>
            <a:off x="789554" y="1110035"/>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Es gibt 4 Phasen, in denen eine Finanzierung Ihr Unternehmen unterstützen kann</a:t>
            </a:r>
            <a:endParaRPr lang="en-US" sz="1600" b="1" dirty="0">
              <a:solidFill>
                <a:srgbClr val="E97924"/>
              </a:solidFill>
              <a:latin typeface="Calibri" panose="020F0502020204030204" pitchFamily="34" charset="0"/>
              <a:cs typeface="Calibri" panose="020F0502020204030204" pitchFamily="34" charset="0"/>
            </a:endParaRPr>
          </a:p>
        </p:txBody>
      </p:sp>
      <p:pic>
        <p:nvPicPr>
          <p:cNvPr id="3" name="Grafik 2" descr="eingesteckt ausgesteckt Silhouette">
            <a:extLst>
              <a:ext uri="{FF2B5EF4-FFF2-40B4-BE49-F238E27FC236}">
                <a16:creationId xmlns:a16="http://schemas.microsoft.com/office/drawing/2014/main" id="{8D61C5A9-F9F0-63CF-0D17-C361BBEB1A5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0" y="1018932"/>
            <a:ext cx="854282" cy="854282"/>
          </a:xfrm>
          <a:prstGeom prst="rect">
            <a:avLst/>
          </a:prstGeom>
        </p:spPr>
      </p:pic>
    </p:spTree>
    <p:extLst>
      <p:ext uri="{BB962C8B-B14F-4D97-AF65-F5344CB8AC3E}">
        <p14:creationId xmlns:p14="http://schemas.microsoft.com/office/powerpoint/2010/main" val="135731549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54280" y="683944"/>
            <a:ext cx="10483431" cy="804265"/>
          </a:xfrm>
        </p:spPr>
        <p:txBody>
          <a:bodyPr/>
          <a:lstStyle/>
          <a:p>
            <a:r>
              <a:rPr lang="de-DE" dirty="0"/>
              <a:t>WOFÜR BENÖTIGE ICH MITTEL?</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775049"/>
            <a:ext cx="5746215" cy="4439577"/>
          </a:xfrm>
        </p:spPr>
        <p:txBody>
          <a:bodyPr/>
          <a:lstStyle/>
          <a:p>
            <a:r>
              <a:rPr lang="de-DE" b="1" dirty="0">
                <a:solidFill>
                  <a:srgbClr val="7ABB57"/>
                </a:solidFill>
              </a:rPr>
              <a:t>4. Finanzierung zum Leben!</a:t>
            </a:r>
          </a:p>
          <a:p>
            <a:r>
              <a:rPr lang="de-DE" sz="1800" dirty="0"/>
              <a:t>Die Gründung eines Unternehmens ist eine großartige Chance, aber viele Gründer verlassen sich dabei stark auf ihre persönlichen Ersparnisse. In der Anfangsphase kann eine Teilzeitbeschäftigung eine sichere Einkommensquelle bieten, um finanzielle Sicherheit zu gewährleisten, während das Unternehmen aufgebaut wird. Trotz des stabilen Einkommens ist der größte Nachteil, dass dadurch weniger Zeit für den Aufbau des Unternehmens bleibt. </a:t>
            </a:r>
          </a:p>
          <a:p>
            <a:r>
              <a:rPr lang="de-DE" sz="1800" dirty="0"/>
              <a:t>Lassen Sie uns nun die verschiedenen Möglichkeiten und Wege zur Finanzierung erkunden, um Ängste zu minimieren und den Weg für eine erfolgreiche unternehmerische Tätigkeit zu ebnen.</a:t>
            </a:r>
          </a:p>
          <a:p>
            <a:r>
              <a:rPr lang="en-US" sz="1000" dirty="0"/>
              <a:t> </a:t>
            </a:r>
          </a:p>
          <a:p>
            <a:r>
              <a:rPr lang="de-DE" sz="1800" i="1" dirty="0">
                <a:solidFill>
                  <a:srgbClr val="E97924"/>
                </a:solidFill>
              </a:rPr>
              <a:t>Nachdem wir nun einen guten Überblick darüber haben, wofür eine Finanzierung benötigt wird, wollen wir uns ansehen, wo wir eine Finanzierung finden können!</a:t>
            </a:r>
            <a:endParaRPr lang="en-US" sz="1800" i="1" dirty="0">
              <a:solidFill>
                <a:srgbClr val="E97924"/>
              </a:solidFill>
            </a:endParaRPr>
          </a:p>
        </p:txBody>
      </p:sp>
      <p:pic>
        <p:nvPicPr>
          <p:cNvPr id="11" name="Bildplatzhalter 10" descr="Ein Bild, das Person, draußen, Gras, Lächeln enthält.&#10;&#10;Automatisch generierte Beschreibung">
            <a:extLst>
              <a:ext uri="{FF2B5EF4-FFF2-40B4-BE49-F238E27FC236}">
                <a16:creationId xmlns:a16="http://schemas.microsoft.com/office/drawing/2014/main" id="{44BFD0B4-6584-DF47-4C19-FEBDADE19926}"/>
              </a:ext>
            </a:extLst>
          </p:cNvPr>
          <p:cNvPicPr>
            <a:picLocks noGrp="1" noChangeAspect="1"/>
          </p:cNvPicPr>
          <p:nvPr>
            <p:ph type="pic" sz="quarter" idx="49"/>
          </p:nvPr>
        </p:nvPicPr>
        <p:blipFill>
          <a:blip r:embed="rId2" cstate="email">
            <a:extLst>
              <a:ext uri="{28A0092B-C50C-407E-A947-70E740481C1C}">
                <a14:useLocalDpi xmlns:a14="http://schemas.microsoft.com/office/drawing/2010/main"/>
              </a:ext>
            </a:extLst>
          </a:blip>
          <a:srcRect l="17123" r="17123"/>
          <a:stretch>
            <a:fillRect/>
          </a:stretch>
        </p:blipFill>
        <p:spPr/>
      </p:pic>
      <p:sp>
        <p:nvSpPr>
          <p:cNvPr id="8" name="Textfeld 7">
            <a:extLst>
              <a:ext uri="{FF2B5EF4-FFF2-40B4-BE49-F238E27FC236}">
                <a16:creationId xmlns:a16="http://schemas.microsoft.com/office/drawing/2014/main" id="{57DD50B7-8704-AFB7-4D7F-3D163EAEC70E}"/>
              </a:ext>
            </a:extLst>
          </p:cNvPr>
          <p:cNvSpPr txBox="1"/>
          <p:nvPr/>
        </p:nvSpPr>
        <p:spPr>
          <a:xfrm>
            <a:off x="770304" y="1416167"/>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Es gibt 4 Phasen, in denen eine Finanzierung Ihr Unternehmen unterstützen kann</a:t>
            </a:r>
            <a:endParaRPr lang="en-US" sz="1600" b="1" dirty="0">
              <a:solidFill>
                <a:srgbClr val="E97924"/>
              </a:solidFill>
              <a:latin typeface="Calibri" panose="020F0502020204030204" pitchFamily="34" charset="0"/>
              <a:cs typeface="Calibri" panose="020F0502020204030204" pitchFamily="34" charset="0"/>
            </a:endParaRPr>
          </a:p>
        </p:txBody>
      </p:sp>
      <p:pic>
        <p:nvPicPr>
          <p:cNvPr id="3" name="Grafik 2" descr="Landwirtschaft Silhouette">
            <a:extLst>
              <a:ext uri="{FF2B5EF4-FFF2-40B4-BE49-F238E27FC236}">
                <a16:creationId xmlns:a16="http://schemas.microsoft.com/office/drawing/2014/main" id="{1268CC97-6AE6-75A0-E56E-E1965CCA243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0" y="1457359"/>
            <a:ext cx="914400" cy="914400"/>
          </a:xfrm>
          <a:prstGeom prst="rect">
            <a:avLst/>
          </a:prstGeom>
        </p:spPr>
      </p:pic>
    </p:spTree>
    <p:extLst>
      <p:ext uri="{BB962C8B-B14F-4D97-AF65-F5344CB8AC3E}">
        <p14:creationId xmlns:p14="http://schemas.microsoft.com/office/powerpoint/2010/main" val="56954297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12290" y="925680"/>
            <a:ext cx="10483431" cy="804265"/>
          </a:xfrm>
        </p:spPr>
        <p:txBody>
          <a:bodyPr/>
          <a:lstStyle/>
          <a:p>
            <a:r>
              <a:rPr lang="de-DE" dirty="0"/>
              <a:t>WO KÖNNEN SIE FINANZMITTEL FINDEN?</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12292" y="2028741"/>
            <a:ext cx="10483429" cy="4412775"/>
          </a:xfrm>
        </p:spPr>
        <p:txBody>
          <a:bodyPr/>
          <a:lstStyle/>
          <a:p>
            <a:pPr algn="l"/>
            <a:r>
              <a:rPr lang="de-DE" b="1" i="0" dirty="0">
                <a:solidFill>
                  <a:srgbClr val="915F9E"/>
                </a:solidFill>
                <a:effectLst/>
              </a:rPr>
              <a:t>Investitionen durch Privatpersonen </a:t>
            </a:r>
            <a:r>
              <a:rPr lang="de-DE" sz="2000" i="0" dirty="0">
                <a:solidFill>
                  <a:schemeClr val="tx1"/>
                </a:solidFill>
                <a:effectLst/>
              </a:rPr>
              <a:t>sind eine kostengünstige Option für neue Unternehmen, insbesondere wenn diese auf einer soliden Geschäftsgrundlage basieren. Diese Investitionen bieten zusätzliche Vorteile wie wertvolle Geschäftskontakte und Beratung, die herkömmliche Kreditgeber oft nicht bieten. Unternehmensgründungen werden häufig mit der Unterstützung von Freunden und Familie gestartet. Es ist wichtig, persönliche und berufliche Beziehungen durch dokumentierte Vereinbarungen und transparente Kommunikation der Risiken zu trennen. Stellen Sie sicher, dass Investoren den möglichen Verlust verstehen, um persönliche Beziehungen nicht zu gefährden. </a:t>
            </a:r>
            <a:r>
              <a:rPr lang="de-DE" sz="2000" dirty="0">
                <a:solidFill>
                  <a:schemeClr val="tx1"/>
                </a:solidFill>
              </a:rPr>
              <a:t>F</a:t>
            </a:r>
            <a:r>
              <a:rPr lang="de-DE" sz="2000" i="0" dirty="0">
                <a:solidFill>
                  <a:schemeClr val="tx1"/>
                </a:solidFill>
                <a:effectLst/>
              </a:rPr>
              <a:t>ühren Sie offene Gespräche und sorgen Sie dafür, dass alle Beteiligten informiert sind. </a:t>
            </a:r>
          </a:p>
          <a:p>
            <a:pPr algn="l"/>
            <a:endParaRPr lang="de-DE" sz="2000" dirty="0">
              <a:solidFill>
                <a:schemeClr val="tx1"/>
              </a:solidFill>
            </a:endParaRPr>
          </a:p>
          <a:p>
            <a:pPr algn="l"/>
            <a:r>
              <a:rPr lang="de-DE" sz="2000" i="0" dirty="0">
                <a:solidFill>
                  <a:schemeClr val="tx1"/>
                </a:solidFill>
                <a:effectLst/>
              </a:rPr>
              <a:t>Betrachten Sie dies als eine Schatzkarte, die zum Erfolg führt und sowohl Ihre geschäftlichen als auch persönlichen Beziehungen intakt hält.</a:t>
            </a:r>
            <a:endParaRPr lang="de-DE" i="0" dirty="0">
              <a:solidFill>
                <a:schemeClr val="tx1"/>
              </a:solidFill>
              <a:effectLst/>
            </a:endParaRPr>
          </a:p>
        </p:txBody>
      </p:sp>
      <p:sp>
        <p:nvSpPr>
          <p:cNvPr id="2" name="Textfeld 1">
            <a:extLst>
              <a:ext uri="{FF2B5EF4-FFF2-40B4-BE49-F238E27FC236}">
                <a16:creationId xmlns:a16="http://schemas.microsoft.com/office/drawing/2014/main" id="{80E0D376-2461-9392-F413-4174BB38A06A}"/>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Private Investitionen als niedrigschwellige Lösung</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5266482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fik 3">
            <a:extLst>
              <a:ext uri="{FF2B5EF4-FFF2-40B4-BE49-F238E27FC236}">
                <a16:creationId xmlns:a16="http://schemas.microsoft.com/office/drawing/2014/main" id="{228EE818-DDB2-4EDF-B1BD-EB69C3B2C003}"/>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493" y="1189381"/>
            <a:ext cx="12192000" cy="5160635"/>
          </a:xfrm>
          <a:prstGeom prst="rect">
            <a:avLst/>
          </a:prstGeom>
        </p:spPr>
      </p:pic>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604024" y="385116"/>
            <a:ext cx="10483431" cy="804265"/>
          </a:xfrm>
        </p:spPr>
        <p:txBody>
          <a:bodyPr/>
          <a:lstStyle/>
          <a:p>
            <a:r>
              <a:rPr lang="de-DE" dirty="0"/>
              <a:t>WO KÖNNEN SIE FINANZMITTEL FINDEN?</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469272" y="2057506"/>
            <a:ext cx="8616977" cy="4412775"/>
          </a:xfrm>
          <a:solidFill>
            <a:schemeClr val="bg1"/>
          </a:solidFill>
        </p:spPr>
        <p:txBody>
          <a:bodyPr/>
          <a:lstStyle/>
          <a:p>
            <a:pPr algn="l"/>
            <a:r>
              <a:rPr lang="de-DE" sz="2000" b="1" dirty="0">
                <a:solidFill>
                  <a:srgbClr val="915F9E"/>
                </a:solidFill>
              </a:rPr>
              <a:t>Verbinden Sie sich mit Ihrer Gemeinschaft: </a:t>
            </a:r>
            <a:r>
              <a:rPr lang="de-DE" sz="2000" dirty="0">
                <a:solidFill>
                  <a:schemeClr val="tx1"/>
                </a:solidFill>
              </a:rPr>
              <a:t>Die Beschaffung von Finanzmitteln für Ihr kleines Unternehmen mag ein wenig überwältigend erscheinen, aber lassen Sie uns ganz simpel beginnen. Wenden Sie sich an örtliche Gruppen für kleine Unternehmen, besuchen Sie Ihre ansässige Handelskammer oder wenden Sie sich an das staatliche Amt für Wirtschaftsförderung - dort erhalten Sie oft hilfreiche Ratschläge. Wenn es um die Finanzierung geht, sollten Sie einen </a:t>
            </a:r>
            <a:r>
              <a:rPr lang="de-DE" sz="2000" b="1" dirty="0">
                <a:solidFill>
                  <a:srgbClr val="915F9E"/>
                </a:solidFill>
              </a:rPr>
              <a:t>Mikrokredit</a:t>
            </a:r>
            <a:r>
              <a:rPr lang="de-DE" sz="2000" dirty="0">
                <a:solidFill>
                  <a:schemeClr val="tx1"/>
                </a:solidFill>
              </a:rPr>
              <a:t> in Betracht ziehen. Das ist wie ein </a:t>
            </a:r>
            <a:r>
              <a:rPr lang="de-DE" sz="2000" b="1" dirty="0">
                <a:solidFill>
                  <a:srgbClr val="915F9E"/>
                </a:solidFill>
              </a:rPr>
              <a:t>Kleinkredit</a:t>
            </a:r>
            <a:r>
              <a:rPr lang="de-DE" sz="2000" dirty="0">
                <a:solidFill>
                  <a:schemeClr val="tx1"/>
                </a:solidFill>
              </a:rPr>
              <a:t>, bei dem man nicht alles aufs Spiel setzen muss. Sie können diese Kredite einzeln oder als Teil einer Gruppe erhalten. Und dann gibt es noch die Mikrofinanzierung, die eine Reihe verschiedener Finanzhilfen für einkommensschwache, aber wirtschaftlich engagierte Menschen darstellt. Betrachten Sie es als Ihr freundliches Nachbarschaftshilfesystem! Indem Sie diese Möglichkeiten ausloten und sich auf Ihre lokalen Verbindungen stützen, </a:t>
            </a:r>
            <a:r>
              <a:rPr lang="de-DE" sz="2000" b="1" dirty="0">
                <a:solidFill>
                  <a:srgbClr val="915F9E"/>
                </a:solidFill>
              </a:rPr>
              <a:t>erhalten Sie nicht nur Geld, sondern bauen auch eine Gemeinschaft um Ihr Unternehmen herum auf.</a:t>
            </a:r>
          </a:p>
        </p:txBody>
      </p:sp>
      <p:sp>
        <p:nvSpPr>
          <p:cNvPr id="2" name="Textfeld 1">
            <a:extLst>
              <a:ext uri="{FF2B5EF4-FFF2-40B4-BE49-F238E27FC236}">
                <a16:creationId xmlns:a16="http://schemas.microsoft.com/office/drawing/2014/main" id="{33D10274-3FC8-9C91-F685-6096F623B714}"/>
              </a:ext>
            </a:extLst>
          </p:cNvPr>
          <p:cNvSpPr txBox="1"/>
          <p:nvPr/>
        </p:nvSpPr>
        <p:spPr>
          <a:xfrm>
            <a:off x="623557" y="891710"/>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Gemeinschaften und Netzwerke als Ihre wirtschaftliche Familie</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82819740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WO KÖNNEN SIE FINANZMITTEL FINDEN?</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0483429" cy="4412775"/>
          </a:xfrm>
        </p:spPr>
        <p:txBody>
          <a:bodyPr/>
          <a:lstStyle/>
          <a:p>
            <a:pPr algn="l"/>
            <a:r>
              <a:rPr lang="de-DE" b="1" dirty="0">
                <a:solidFill>
                  <a:srgbClr val="915F9E"/>
                </a:solidFill>
              </a:rPr>
              <a:t>Crowdfunding </a:t>
            </a:r>
            <a:r>
              <a:rPr lang="de-DE" sz="2000" dirty="0">
                <a:solidFill>
                  <a:schemeClr val="tx1"/>
                </a:solidFill>
              </a:rPr>
              <a:t>ist eine fantastische Möglichkeit, Ihr neues Projekt zu finanzieren, indem Sie kleine Beiträge von einer großen Gemeinschaft von Menschen sammeln. Es geht nicht nur darum, Geld zu sammeln, sondern auch darum, eine unterstützende Gemeinschaft aufzubauen und die Sichtbarkeit und Glaubwürdigkeit von Ihnen und Ihrem Unternehmen zu erhöhen.</a:t>
            </a:r>
          </a:p>
          <a:p>
            <a:pPr algn="l"/>
            <a:r>
              <a:rPr lang="en-US" sz="1000" i="0" dirty="0">
                <a:solidFill>
                  <a:schemeClr val="tx1"/>
                </a:solidFill>
                <a:effectLst/>
              </a:rPr>
              <a:t> </a:t>
            </a:r>
          </a:p>
          <a:p>
            <a:pPr algn="l"/>
            <a:r>
              <a:rPr lang="de-DE" b="1" dirty="0">
                <a:solidFill>
                  <a:srgbClr val="915F9E"/>
                </a:solidFill>
              </a:rPr>
              <a:t>Sie fragen sich, ob Crowdfunding etwas für Sie ist?</a:t>
            </a:r>
          </a:p>
          <a:p>
            <a:pPr algn="l"/>
            <a:r>
              <a:rPr lang="de-DE" sz="2000" b="0" i="0" dirty="0">
                <a:solidFill>
                  <a:schemeClr val="tx1"/>
                </a:solidFill>
                <a:effectLst/>
              </a:rPr>
              <a:t>Crowdfunding ist ideal für bestimmte Unternehmen, insbesondere für Start-ups oder Unternehmen in der Anfangsphase, die eine bescheidene Finanzierung benötigen. Das funktioniert besonders gut in bestimmten Bereichen wie Kunst, Handwerk und der Lebensmittelherstellung.</a:t>
            </a:r>
          </a:p>
          <a:p>
            <a:pPr algn="l"/>
            <a:r>
              <a:rPr lang="en-US" sz="1000" dirty="0">
                <a:solidFill>
                  <a:srgbClr val="374151"/>
                </a:solidFill>
              </a:rPr>
              <a:t> </a:t>
            </a:r>
          </a:p>
          <a:p>
            <a:pPr algn="l"/>
            <a:r>
              <a:rPr lang="de-DE" b="1" i="1" dirty="0">
                <a:solidFill>
                  <a:srgbClr val="E97924"/>
                </a:solidFill>
              </a:rPr>
              <a:t>Die verschiedenen Plattformen sind auf unterschiedliche Modelle zugeschnitten, so dass die Wahl der richtigen Plattform für eine erfolgreiche Kampagne entscheidend ist. Werfen wir einen Blick auf die verschiedenen Arten!</a:t>
            </a:r>
            <a:endParaRPr lang="en-US" b="1" i="1" dirty="0">
              <a:solidFill>
                <a:srgbClr val="E97924"/>
              </a:solidFill>
            </a:endParaRPr>
          </a:p>
        </p:txBody>
      </p:sp>
      <p:sp>
        <p:nvSpPr>
          <p:cNvPr id="2" name="Textfeld 1">
            <a:extLst>
              <a:ext uri="{FF2B5EF4-FFF2-40B4-BE49-F238E27FC236}">
                <a16:creationId xmlns:a16="http://schemas.microsoft.com/office/drawing/2014/main" id="{D688236B-7F7C-8D57-9180-A31D7FCF58F2}"/>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de-DE" sz="1600" b="1" dirty="0" err="1">
                <a:solidFill>
                  <a:srgbClr val="E97924"/>
                </a:solidFill>
                <a:latin typeface="Calibri" panose="020F0502020204030204" pitchFamily="34" charset="0"/>
                <a:cs typeface="Calibri" panose="020F0502020204030204" pitchFamily="34" charset="0"/>
              </a:rPr>
              <a:t>Crowfunding</a:t>
            </a:r>
            <a:r>
              <a:rPr lang="de-DE" sz="1600" b="1" dirty="0">
                <a:solidFill>
                  <a:srgbClr val="E97924"/>
                </a:solidFill>
                <a:latin typeface="Calibri" panose="020F0502020204030204" pitchFamily="34" charset="0"/>
                <a:cs typeface="Calibri" panose="020F0502020204030204" pitchFamily="34" charset="0"/>
              </a:rPr>
              <a:t> - nutzen Sie die Macht der </a:t>
            </a:r>
            <a:r>
              <a:rPr lang="de-DE" sz="1600" b="1" dirty="0" err="1">
                <a:solidFill>
                  <a:srgbClr val="E97924"/>
                </a:solidFill>
                <a:latin typeface="Calibri" panose="020F0502020204030204" pitchFamily="34" charset="0"/>
                <a:cs typeface="Calibri" panose="020F0502020204030204" pitchFamily="34" charset="0"/>
              </a:rPr>
              <a:t>Crowd</a:t>
            </a:r>
            <a:r>
              <a:rPr lang="de-DE" sz="1600" b="1" dirty="0">
                <a:solidFill>
                  <a:srgbClr val="E97924"/>
                </a:solidFill>
                <a:latin typeface="Calibri" panose="020F0502020204030204" pitchFamily="34" charset="0"/>
                <a:cs typeface="Calibri" panose="020F0502020204030204" pitchFamily="34" charset="0"/>
              </a:rPr>
              <a:t>!</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85305717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770304" y="496903"/>
            <a:ext cx="7280724" cy="804265"/>
          </a:xfrm>
        </p:spPr>
        <p:txBody>
          <a:bodyPr/>
          <a:lstStyle/>
          <a:p>
            <a:r>
              <a:rPr lang="de-DE" dirty="0"/>
              <a:t>WO KÖNNEN SIE FINANZMITTEL FINDEN?</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670358" y="2012618"/>
            <a:ext cx="10197339" cy="4412775"/>
          </a:xfrm>
        </p:spPr>
        <p:txBody>
          <a:bodyPr/>
          <a:lstStyle/>
          <a:p>
            <a:pPr algn="l"/>
            <a:r>
              <a:rPr lang="de-DE" sz="2000" b="1" dirty="0">
                <a:solidFill>
                  <a:srgbClr val="915F9E"/>
                </a:solidFill>
              </a:rPr>
              <a:t>Crowdfunding kann verschiedene Formen annehmen:</a:t>
            </a:r>
          </a:p>
          <a:p>
            <a:pPr algn="l"/>
            <a:r>
              <a:rPr lang="de-DE" sz="400" b="1" dirty="0">
                <a:solidFill>
                  <a:srgbClr val="915F9E"/>
                </a:solidFill>
              </a:rPr>
              <a:t> </a:t>
            </a:r>
            <a:endParaRPr lang="en-US" sz="400" b="1" dirty="0">
              <a:solidFill>
                <a:srgbClr val="915F9E"/>
              </a:solidFill>
            </a:endParaRPr>
          </a:p>
          <a:p>
            <a:pPr marL="342900" indent="-342900" algn="l">
              <a:buClr>
                <a:srgbClr val="7ABB57"/>
              </a:buClr>
              <a:buFont typeface="Arial" panose="020B0604020202020204" pitchFamily="34" charset="0"/>
              <a:buChar char="•"/>
            </a:pPr>
            <a:r>
              <a:rPr lang="de-DE" sz="1800" b="1" dirty="0">
                <a:solidFill>
                  <a:srgbClr val="915F9E"/>
                </a:solidFill>
              </a:rPr>
              <a:t>Wohltätigkeit</a:t>
            </a:r>
            <a:r>
              <a:rPr lang="de-DE" sz="2000" b="1" dirty="0">
                <a:solidFill>
                  <a:srgbClr val="915F9E"/>
                </a:solidFill>
              </a:rPr>
              <a:t>: </a:t>
            </a:r>
            <a:r>
              <a:rPr lang="de-DE" sz="1800" dirty="0">
                <a:solidFill>
                  <a:schemeClr val="tx1"/>
                </a:solidFill>
              </a:rPr>
              <a:t>Die Menschen spenden, ohne eine finanzielle Gegen-                                                     </a:t>
            </a:r>
            <a:r>
              <a:rPr lang="de-DE" sz="1800" dirty="0" err="1">
                <a:solidFill>
                  <a:schemeClr val="tx1"/>
                </a:solidFill>
              </a:rPr>
              <a:t>leistung</a:t>
            </a:r>
            <a:r>
              <a:rPr lang="de-DE" sz="1800" dirty="0">
                <a:solidFill>
                  <a:schemeClr val="tx1"/>
                </a:solidFill>
              </a:rPr>
              <a:t> zu erwarten.</a:t>
            </a:r>
          </a:p>
          <a:p>
            <a:pPr marL="342900" indent="-342900" algn="l">
              <a:buClr>
                <a:srgbClr val="7ABB57"/>
              </a:buClr>
              <a:buFont typeface="Arial" panose="020B0604020202020204" pitchFamily="34" charset="0"/>
              <a:buChar char="•"/>
            </a:pPr>
            <a:r>
              <a:rPr lang="de-DE" sz="1800" b="1" dirty="0">
                <a:solidFill>
                  <a:srgbClr val="915F9E"/>
                </a:solidFill>
              </a:rPr>
              <a:t>Vorverkauf: </a:t>
            </a:r>
            <a:r>
              <a:rPr lang="de-DE" sz="1800" dirty="0">
                <a:solidFill>
                  <a:schemeClr val="tx1"/>
                </a:solidFill>
              </a:rPr>
              <a:t>Die Spender unterstützen ein Produkt und erhalten es nach der Veröffentlichung.</a:t>
            </a:r>
          </a:p>
          <a:p>
            <a:pPr marL="342900" indent="-342900" algn="l">
              <a:buClr>
                <a:srgbClr val="7ABB57"/>
              </a:buClr>
              <a:buFont typeface="Arial" panose="020B0604020202020204" pitchFamily="34" charset="0"/>
              <a:buChar char="•"/>
            </a:pPr>
            <a:r>
              <a:rPr lang="de-DE" sz="1800" b="1" dirty="0">
                <a:solidFill>
                  <a:srgbClr val="915F9E"/>
                </a:solidFill>
              </a:rPr>
              <a:t>Peer-to-Peer-Kredite: </a:t>
            </a:r>
            <a:r>
              <a:rPr lang="de-DE" sz="1800" dirty="0">
                <a:solidFill>
                  <a:schemeClr val="tx1"/>
                </a:solidFill>
              </a:rPr>
              <a:t>Die Kreditgeber erhalten einen finanziellen Ausgleich.</a:t>
            </a:r>
          </a:p>
          <a:p>
            <a:pPr marL="342900" indent="-342900" algn="l">
              <a:buClr>
                <a:srgbClr val="7ABB57"/>
              </a:buClr>
              <a:buFont typeface="Arial" panose="020B0604020202020204" pitchFamily="34" charset="0"/>
              <a:buChar char="•"/>
            </a:pPr>
            <a:r>
              <a:rPr lang="de-DE" sz="1800" b="1" dirty="0">
                <a:solidFill>
                  <a:srgbClr val="915F9E"/>
                </a:solidFill>
              </a:rPr>
              <a:t>Beteiligungsfinanzierung: </a:t>
            </a:r>
            <a:r>
              <a:rPr lang="de-DE" sz="1800" dirty="0">
                <a:solidFill>
                  <a:schemeClr val="tx1"/>
                </a:solidFill>
              </a:rPr>
              <a:t>Die Kreditgeber erhalten Unternehmensanteile als Gegenleistung für ihre Unterstützung.</a:t>
            </a:r>
          </a:p>
          <a:p>
            <a:pPr algn="l">
              <a:buClr>
                <a:srgbClr val="7ABB57"/>
              </a:buClr>
            </a:pPr>
            <a:r>
              <a:rPr lang="de-DE" sz="900" dirty="0">
                <a:solidFill>
                  <a:schemeClr val="tx1"/>
                </a:solidFill>
              </a:rPr>
              <a:t> </a:t>
            </a:r>
            <a:endParaRPr lang="en-US" sz="900" dirty="0">
              <a:solidFill>
                <a:schemeClr val="tx1"/>
              </a:solidFill>
            </a:endParaRPr>
          </a:p>
          <a:p>
            <a:pPr>
              <a:buClr>
                <a:srgbClr val="7ABB57"/>
              </a:buClr>
            </a:pPr>
            <a:r>
              <a:rPr lang="de-DE" sz="2000" b="1" dirty="0">
                <a:solidFill>
                  <a:srgbClr val="915F9E"/>
                </a:solidFill>
              </a:rPr>
              <a:t>Je nach der von Ihnen gewählten Plattform können unterschiedliche Gebühren anfallen:</a:t>
            </a:r>
            <a:r>
              <a:rPr lang="en-US" sz="300" b="1" dirty="0">
                <a:solidFill>
                  <a:srgbClr val="915F9E"/>
                </a:solidFill>
              </a:rPr>
              <a:t> </a:t>
            </a:r>
          </a:p>
          <a:p>
            <a:pPr marL="342900" indent="-342900">
              <a:buClr>
                <a:srgbClr val="7ABB57"/>
              </a:buClr>
              <a:buFont typeface="Arial" panose="020B0604020202020204" pitchFamily="34" charset="0"/>
              <a:buChar char="•"/>
            </a:pPr>
            <a:r>
              <a:rPr lang="en-US" sz="1800" b="1" dirty="0" err="1">
                <a:solidFill>
                  <a:srgbClr val="915F9E"/>
                </a:solidFill>
              </a:rPr>
              <a:t>Plattform</a:t>
            </a:r>
            <a:r>
              <a:rPr lang="en-US" sz="1800" b="1" dirty="0">
                <a:solidFill>
                  <a:srgbClr val="915F9E"/>
                </a:solidFill>
              </a:rPr>
              <a:t>-Hosting-</a:t>
            </a:r>
            <a:r>
              <a:rPr lang="en-US" sz="1800" b="1" dirty="0" err="1">
                <a:solidFill>
                  <a:srgbClr val="915F9E"/>
                </a:solidFill>
              </a:rPr>
              <a:t>Gebühr</a:t>
            </a:r>
            <a:r>
              <a:rPr lang="en-US" sz="1800" b="1" dirty="0">
                <a:solidFill>
                  <a:srgbClr val="915F9E"/>
                </a:solidFill>
              </a:rPr>
              <a:t>:</a:t>
            </a:r>
            <a:r>
              <a:rPr lang="en-US" sz="1800" dirty="0">
                <a:solidFill>
                  <a:srgbClr val="374151"/>
                </a:solidFill>
              </a:rPr>
              <a:t> </a:t>
            </a:r>
            <a:r>
              <a:rPr lang="de-DE" sz="1800" dirty="0">
                <a:solidFill>
                  <a:schemeClr val="tx1"/>
                </a:solidFill>
              </a:rPr>
              <a:t>Einige Plattformen erheben eine anfängliche Hosting-Gebühr. Erkundigen Sie sich bei der Plattform, bevor Sie Ihre Kampagne starten</a:t>
            </a:r>
            <a:r>
              <a:rPr lang="en-US" sz="1800" dirty="0">
                <a:solidFill>
                  <a:schemeClr val="tx1"/>
                </a:solidFill>
              </a:rPr>
              <a:t>.</a:t>
            </a:r>
          </a:p>
          <a:p>
            <a:pPr marL="342900" indent="-342900">
              <a:buClr>
                <a:srgbClr val="7ABB57"/>
              </a:buClr>
              <a:buFont typeface="Arial" panose="020B0604020202020204" pitchFamily="34" charset="0"/>
              <a:buChar char="•"/>
            </a:pPr>
            <a:r>
              <a:rPr lang="en-US" sz="1800" b="1" dirty="0" err="1">
                <a:solidFill>
                  <a:srgbClr val="915F9E"/>
                </a:solidFill>
              </a:rPr>
              <a:t>Erfolgsprämie</a:t>
            </a:r>
            <a:r>
              <a:rPr lang="en-US" sz="1800" b="1" dirty="0">
                <a:solidFill>
                  <a:srgbClr val="915F9E"/>
                </a:solidFill>
              </a:rPr>
              <a:t>: </a:t>
            </a:r>
            <a:r>
              <a:rPr lang="de-DE" sz="1800" dirty="0">
                <a:solidFill>
                  <a:schemeClr val="tx1"/>
                </a:solidFill>
              </a:rPr>
              <a:t>Die meisten Plattformen nehmen einen Prozentsatz des gesammelten Betrags (in der Regel 3 % bis 12 %).</a:t>
            </a:r>
            <a:endParaRPr lang="en-US" sz="1800" dirty="0">
              <a:solidFill>
                <a:schemeClr val="tx1"/>
              </a:solidFill>
            </a:endParaRPr>
          </a:p>
          <a:p>
            <a:pPr marL="342900" indent="-342900">
              <a:buClr>
                <a:srgbClr val="7ABB57"/>
              </a:buClr>
              <a:buFont typeface="Arial" panose="020B0604020202020204" pitchFamily="34" charset="0"/>
              <a:buChar char="•"/>
            </a:pPr>
            <a:r>
              <a:rPr lang="en-US" sz="1800" b="1" dirty="0" err="1">
                <a:solidFill>
                  <a:srgbClr val="915F9E"/>
                </a:solidFill>
              </a:rPr>
              <a:t>Gebühren</a:t>
            </a:r>
            <a:r>
              <a:rPr lang="en-US" sz="1800" b="1" dirty="0">
                <a:solidFill>
                  <a:srgbClr val="915F9E"/>
                </a:solidFill>
              </a:rPr>
              <a:t> </a:t>
            </a:r>
            <a:r>
              <a:rPr lang="en-US" sz="1800" b="1" dirty="0" err="1">
                <a:solidFill>
                  <a:srgbClr val="915F9E"/>
                </a:solidFill>
              </a:rPr>
              <a:t>für</a:t>
            </a:r>
            <a:r>
              <a:rPr lang="en-US" sz="1800" b="1" dirty="0">
                <a:solidFill>
                  <a:srgbClr val="915F9E"/>
                </a:solidFill>
              </a:rPr>
              <a:t> die </a:t>
            </a:r>
            <a:r>
              <a:rPr lang="en-US" sz="1800" b="1" dirty="0" err="1">
                <a:solidFill>
                  <a:srgbClr val="915F9E"/>
                </a:solidFill>
              </a:rPr>
              <a:t>Zahlungsabwicklung</a:t>
            </a:r>
            <a:r>
              <a:rPr lang="en-US" sz="1800" b="1" dirty="0">
                <a:solidFill>
                  <a:srgbClr val="915F9E"/>
                </a:solidFill>
              </a:rPr>
              <a:t>: </a:t>
            </a:r>
            <a:r>
              <a:rPr lang="de-DE" sz="1800" dirty="0">
                <a:solidFill>
                  <a:schemeClr val="tx1"/>
                </a:solidFill>
              </a:rPr>
              <a:t>Beachten Sie die Bearbeitungsgebühren für jede Transaktion (in der Regel etwa 3 %). Bei einer Spende von 100 € erhält die Kampagne beispielsweise 97 €.</a:t>
            </a:r>
            <a:endParaRPr lang="en-US" sz="1800" dirty="0">
              <a:solidFill>
                <a:schemeClr val="tx1"/>
              </a:solidFill>
            </a:endParaRPr>
          </a:p>
        </p:txBody>
      </p:sp>
      <p:sp>
        <p:nvSpPr>
          <p:cNvPr id="8" name="Textfeld 7">
            <a:extLst>
              <a:ext uri="{FF2B5EF4-FFF2-40B4-BE49-F238E27FC236}">
                <a16:creationId xmlns:a16="http://schemas.microsoft.com/office/drawing/2014/main" id="{1A9DC914-CD63-6B01-A371-7CA42120AD49}"/>
              </a:ext>
            </a:extLst>
          </p:cNvPr>
          <p:cNvSpPr txBox="1"/>
          <p:nvPr/>
        </p:nvSpPr>
        <p:spPr>
          <a:xfrm>
            <a:off x="10468303" y="3264900"/>
            <a:ext cx="1715971" cy="1169551"/>
          </a:xfrm>
          <a:prstGeom prst="rect">
            <a:avLst/>
          </a:prstGeom>
          <a:noFill/>
        </p:spPr>
        <p:txBody>
          <a:bodyPr wrap="square" rtlCol="0">
            <a:spAutoFit/>
          </a:bodyPr>
          <a:lstStyle/>
          <a:p>
            <a:pPr algn="r"/>
            <a:r>
              <a:rPr lang="de-DE" sz="1400" b="1" dirty="0">
                <a:solidFill>
                  <a:srgbClr val="915F9E"/>
                </a:solidFill>
                <a:latin typeface="Calibri" panose="020F0502020204030204" pitchFamily="34" charset="0"/>
                <a:cs typeface="Calibri" panose="020F0502020204030204" pitchFamily="34" charset="0"/>
              </a:rPr>
              <a:t>Möchten Sie mehr über Crowdfunding erfahren? Sehen Sie sich dieses Video an!</a:t>
            </a:r>
          </a:p>
        </p:txBody>
      </p:sp>
      <p:sp>
        <p:nvSpPr>
          <p:cNvPr id="9" name="Textfeld 8">
            <a:extLst>
              <a:ext uri="{FF2B5EF4-FFF2-40B4-BE49-F238E27FC236}">
                <a16:creationId xmlns:a16="http://schemas.microsoft.com/office/drawing/2014/main" id="{17E08EB2-4BD7-259F-AA48-261C5A8082DC}"/>
              </a:ext>
            </a:extLst>
          </p:cNvPr>
          <p:cNvSpPr txBox="1"/>
          <p:nvPr/>
        </p:nvSpPr>
        <p:spPr>
          <a:xfrm>
            <a:off x="770304" y="1605351"/>
            <a:ext cx="10567407" cy="338554"/>
          </a:xfrm>
          <a:prstGeom prst="rect">
            <a:avLst/>
          </a:prstGeom>
          <a:noFill/>
        </p:spPr>
        <p:txBody>
          <a:bodyPr wrap="square" rtlCol="0">
            <a:spAutoFit/>
          </a:bodyPr>
          <a:lstStyle/>
          <a:p>
            <a:pPr>
              <a:buClr>
                <a:srgbClr val="915F9E"/>
              </a:buClr>
            </a:pPr>
            <a:r>
              <a:rPr lang="de-DE" sz="1600" b="1" dirty="0" err="1">
                <a:solidFill>
                  <a:srgbClr val="E97924"/>
                </a:solidFill>
                <a:latin typeface="Calibri" panose="020F0502020204030204" pitchFamily="34" charset="0"/>
                <a:cs typeface="Calibri" panose="020F0502020204030204" pitchFamily="34" charset="0"/>
              </a:rPr>
              <a:t>Crowfunding</a:t>
            </a:r>
            <a:r>
              <a:rPr lang="de-DE" sz="1600" b="1" dirty="0">
                <a:solidFill>
                  <a:srgbClr val="E97924"/>
                </a:solidFill>
                <a:latin typeface="Calibri" panose="020F0502020204030204" pitchFamily="34" charset="0"/>
                <a:cs typeface="Calibri" panose="020F0502020204030204" pitchFamily="34" charset="0"/>
              </a:rPr>
              <a:t> - nutzen Sie die Macht der </a:t>
            </a:r>
            <a:r>
              <a:rPr lang="de-DE" sz="1600" b="1" dirty="0" err="1">
                <a:solidFill>
                  <a:srgbClr val="E97924"/>
                </a:solidFill>
                <a:latin typeface="Calibri" panose="020F0502020204030204" pitchFamily="34" charset="0"/>
                <a:cs typeface="Calibri" panose="020F0502020204030204" pitchFamily="34" charset="0"/>
              </a:rPr>
              <a:t>Crowd</a:t>
            </a:r>
            <a:r>
              <a:rPr lang="de-DE" sz="1600" b="1" dirty="0">
                <a:solidFill>
                  <a:srgbClr val="E97924"/>
                </a:solidFill>
                <a:latin typeface="Calibri" panose="020F0502020204030204" pitchFamily="34" charset="0"/>
                <a:cs typeface="Calibri" panose="020F0502020204030204" pitchFamily="34" charset="0"/>
              </a:rPr>
              <a:t>!</a:t>
            </a:r>
            <a:endParaRPr lang="en-US" sz="1600" b="1" dirty="0">
              <a:solidFill>
                <a:srgbClr val="E97924"/>
              </a:solidFill>
              <a:latin typeface="Calibri" panose="020F0502020204030204" pitchFamily="34" charset="0"/>
              <a:cs typeface="Calibri" panose="020F0502020204030204" pitchFamily="34" charset="0"/>
            </a:endParaRPr>
          </a:p>
        </p:txBody>
      </p:sp>
      <p:pic>
        <p:nvPicPr>
          <p:cNvPr id="2" name="Picture 1">
            <a:extLst>
              <a:ext uri="{FF2B5EF4-FFF2-40B4-BE49-F238E27FC236}">
                <a16:creationId xmlns:a16="http://schemas.microsoft.com/office/drawing/2014/main" id="{CEE48E96-6543-BE95-A073-6FEE7F95171D}"/>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b="20571"/>
          <a:stretch/>
        </p:blipFill>
        <p:spPr>
          <a:xfrm rot="16200000">
            <a:off x="8453765" y="-796382"/>
            <a:ext cx="2899031" cy="4577439"/>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pic>
        <p:nvPicPr>
          <p:cNvPr id="11" name="Grafik 10">
            <a:hlinkClick r:id="rId3"/>
            <a:extLst>
              <a:ext uri="{FF2B5EF4-FFF2-40B4-BE49-F238E27FC236}">
                <a16:creationId xmlns:a16="http://schemas.microsoft.com/office/drawing/2014/main" id="{F5880C71-185E-C26C-DB8C-0C36A3590100}"/>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l="10569" t="-264" r="9022" b="2263"/>
          <a:stretch/>
        </p:blipFill>
        <p:spPr>
          <a:xfrm>
            <a:off x="8381998" y="300611"/>
            <a:ext cx="3810002" cy="2323565"/>
          </a:xfrm>
          <a:prstGeom prst="rect">
            <a:avLst/>
          </a:prstGeom>
        </p:spPr>
      </p:pic>
      <p:pic>
        <p:nvPicPr>
          <p:cNvPr id="4" name="Grafik 3" descr="Ein Bild, das Muster, Flieder, Quadrat, Symmetrie enthält.&#10;&#10;Automatisch generierte Beschreibung">
            <a:extLst>
              <a:ext uri="{FF2B5EF4-FFF2-40B4-BE49-F238E27FC236}">
                <a16:creationId xmlns:a16="http://schemas.microsoft.com/office/drawing/2014/main" id="{2B4E9D66-2B4A-C38D-F55B-7CCCF9E8F939}"/>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flipH="1">
            <a:off x="10247289" y="2148618"/>
            <a:ext cx="888870" cy="888870"/>
          </a:xfrm>
          <a:prstGeom prst="rect">
            <a:avLst/>
          </a:prstGeom>
        </p:spPr>
      </p:pic>
      <p:pic>
        <p:nvPicPr>
          <p:cNvPr id="5" name="Grafik 4" descr="Zurück mit einfarbiger Füllung">
            <a:extLst>
              <a:ext uri="{FF2B5EF4-FFF2-40B4-BE49-F238E27FC236}">
                <a16:creationId xmlns:a16="http://schemas.microsoft.com/office/drawing/2014/main" id="{D8EDE113-4248-9009-38B4-F9D19633191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rot="1218777">
            <a:off x="11086674" y="2418609"/>
            <a:ext cx="914400" cy="914400"/>
          </a:xfrm>
          <a:prstGeom prst="rect">
            <a:avLst/>
          </a:prstGeom>
          <a:effectLst/>
          <a:scene3d>
            <a:camera prst="orthographicFront">
              <a:rot lat="0" lon="9300000" rev="0"/>
            </a:camera>
            <a:lightRig rig="threePt" dir="t"/>
          </a:scene3d>
        </p:spPr>
      </p:pic>
    </p:spTree>
    <p:extLst>
      <p:ext uri="{BB962C8B-B14F-4D97-AF65-F5344CB8AC3E}">
        <p14:creationId xmlns:p14="http://schemas.microsoft.com/office/powerpoint/2010/main" val="470052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25405" y="925680"/>
            <a:ext cx="10483431" cy="804265"/>
          </a:xfrm>
        </p:spPr>
        <p:txBody>
          <a:bodyPr/>
          <a:lstStyle/>
          <a:p>
            <a:r>
              <a:rPr lang="de-DE" dirty="0"/>
              <a:t>WO KÖNNEN SIE FINANZMITTEL FINDEN?</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1082794" cy="4412775"/>
          </a:xfrm>
        </p:spPr>
        <p:txBody>
          <a:bodyPr/>
          <a:lstStyle/>
          <a:p>
            <a:pPr algn="l"/>
            <a:r>
              <a:rPr lang="de-DE" sz="2000" b="1" dirty="0">
                <a:solidFill>
                  <a:srgbClr val="915F9E"/>
                </a:solidFill>
              </a:rPr>
              <a:t>Crowdfunding - ein guter Video-Pitch ist der Schlüssel!</a:t>
            </a:r>
          </a:p>
          <a:p>
            <a:pPr algn="l"/>
            <a:r>
              <a:rPr lang="de-DE" sz="2000" dirty="0">
                <a:solidFill>
                  <a:srgbClr val="374151"/>
                </a:solidFill>
              </a:rPr>
              <a:t>Ein hervorragender Video-Pitch ist der Schlüssel zu einer erfolgreichen Crowdfunding-Kampagne. Bevor Sie die Aufnahme starten, sollten Sie sich von anderen erfolgreichen Pitches inspirieren lassen. Entwickeln Sie ein überzeugendes Skript, das Ihre Alleinstellungsmerkmale klar herausstellt.</a:t>
            </a:r>
          </a:p>
          <a:p>
            <a:pPr algn="l"/>
            <a:endParaRPr lang="de-DE" sz="2000" dirty="0">
              <a:solidFill>
                <a:srgbClr val="374151"/>
              </a:solidFill>
            </a:endParaRPr>
          </a:p>
          <a:p>
            <a:pPr algn="l"/>
            <a:r>
              <a:rPr lang="de-DE" sz="2000" dirty="0">
                <a:solidFill>
                  <a:srgbClr val="374151"/>
                </a:solidFill>
              </a:rPr>
              <a:t>Bei der Aufnahme sollten Sie Ihre Vision mit Leidenschaft vortragen - lassen Sie Ihre Begeisterung durchscheinen. Diese echte Energie ist ansteckend und schafft Vertrauen bei Ihren Geldgebern. Zögern Sie nicht, die Aufnahmen zu wiederholen, bis Sie den richtigen Ton getroffen haben.</a:t>
            </a:r>
          </a:p>
          <a:p>
            <a:pPr algn="l"/>
            <a:endParaRPr lang="de-DE" sz="2000" dirty="0">
              <a:solidFill>
                <a:srgbClr val="374151"/>
              </a:solidFill>
            </a:endParaRPr>
          </a:p>
          <a:p>
            <a:pPr algn="l"/>
            <a:r>
              <a:rPr lang="de-DE" sz="2000" dirty="0">
                <a:solidFill>
                  <a:srgbClr val="374151"/>
                </a:solidFill>
              </a:rPr>
              <a:t>Erfahren Sie mehr darüber, wie Sie eine überzeugende Präsentation erstellen können: </a:t>
            </a:r>
            <a:r>
              <a:rPr lang="de-DE" sz="2000" dirty="0">
                <a:solidFill>
                  <a:srgbClr val="374151"/>
                </a:solidFill>
                <a:hlinkClick r:id="rId2"/>
              </a:rPr>
              <a:t>hier</a:t>
            </a:r>
            <a:r>
              <a:rPr lang="de-DE" sz="2000" dirty="0">
                <a:solidFill>
                  <a:srgbClr val="374151"/>
                </a:solidFill>
              </a:rPr>
              <a:t>.</a:t>
            </a:r>
          </a:p>
          <a:p>
            <a:pPr algn="l"/>
            <a:r>
              <a:rPr lang="de-DE" sz="2000" dirty="0">
                <a:solidFill>
                  <a:srgbClr val="374151"/>
                </a:solidFill>
              </a:rPr>
              <a:t>Eine Liste der verschiedenen Crowdfunding-Plattformen in der EU finden Sie hier: </a:t>
            </a:r>
            <a:r>
              <a:rPr lang="de-DE" sz="2000" dirty="0">
                <a:solidFill>
                  <a:srgbClr val="374151"/>
                </a:solidFill>
                <a:hlinkClick r:id="rId3"/>
              </a:rPr>
              <a:t>hier</a:t>
            </a:r>
            <a:r>
              <a:rPr lang="de-DE" sz="2000" dirty="0">
                <a:solidFill>
                  <a:srgbClr val="374151"/>
                </a:solidFill>
              </a:rPr>
              <a:t>.</a:t>
            </a:r>
          </a:p>
          <a:p>
            <a:pPr algn="l"/>
            <a:r>
              <a:rPr lang="de-DE" sz="2000" dirty="0">
                <a:solidFill>
                  <a:srgbClr val="374151"/>
                </a:solidFill>
              </a:rPr>
              <a:t>Und da der ganze Geschäftsjargon manchmal überwältigend sein kann, haben wir dies: </a:t>
            </a:r>
            <a:r>
              <a:rPr lang="de-DE" sz="2000" dirty="0">
                <a:solidFill>
                  <a:srgbClr val="374151"/>
                </a:solidFill>
                <a:hlinkClick r:id="rId4"/>
              </a:rPr>
              <a:t>hier</a:t>
            </a:r>
            <a:r>
              <a:rPr lang="de-DE" sz="2000" dirty="0">
                <a:solidFill>
                  <a:srgbClr val="374151"/>
                </a:solidFill>
              </a:rPr>
              <a:t>.</a:t>
            </a:r>
          </a:p>
          <a:p>
            <a:pPr algn="l"/>
            <a:r>
              <a:rPr lang="de-DE" sz="2000" dirty="0">
                <a:solidFill>
                  <a:srgbClr val="374151"/>
                </a:solidFill>
              </a:rPr>
              <a:t>Für viele weitere nützliche Tipps lesen Sie dies: </a:t>
            </a:r>
            <a:r>
              <a:rPr lang="de-DE" sz="2000" dirty="0">
                <a:solidFill>
                  <a:srgbClr val="374151"/>
                </a:solidFill>
                <a:hlinkClick r:id="rId5"/>
              </a:rPr>
              <a:t>hier</a:t>
            </a:r>
            <a:r>
              <a:rPr lang="de-DE" sz="2000" dirty="0">
                <a:solidFill>
                  <a:srgbClr val="374151"/>
                </a:solidFill>
              </a:rPr>
              <a:t>.</a:t>
            </a:r>
          </a:p>
          <a:p>
            <a:pPr algn="l"/>
            <a:endParaRPr lang="de-DE" sz="2000" dirty="0">
              <a:solidFill>
                <a:srgbClr val="374151"/>
              </a:solidFill>
            </a:endParaRPr>
          </a:p>
        </p:txBody>
      </p:sp>
      <p:sp>
        <p:nvSpPr>
          <p:cNvPr id="2" name="Textfeld 1">
            <a:extLst>
              <a:ext uri="{FF2B5EF4-FFF2-40B4-BE49-F238E27FC236}">
                <a16:creationId xmlns:a16="http://schemas.microsoft.com/office/drawing/2014/main" id="{2843DF2C-77A5-21FA-DA28-850D090B2482}"/>
              </a:ext>
            </a:extLst>
          </p:cNvPr>
          <p:cNvSpPr txBox="1"/>
          <p:nvPr/>
        </p:nvSpPr>
        <p:spPr>
          <a:xfrm>
            <a:off x="847309" y="1552801"/>
            <a:ext cx="10567407" cy="338554"/>
          </a:xfrm>
          <a:prstGeom prst="rect">
            <a:avLst/>
          </a:prstGeom>
          <a:noFill/>
        </p:spPr>
        <p:txBody>
          <a:bodyPr wrap="square" rtlCol="0">
            <a:spAutoFit/>
          </a:bodyPr>
          <a:lstStyle/>
          <a:p>
            <a:pPr>
              <a:buClr>
                <a:srgbClr val="915F9E"/>
              </a:buClr>
            </a:pPr>
            <a:r>
              <a:rPr lang="de-DE" sz="1600" b="1" dirty="0" err="1">
                <a:solidFill>
                  <a:srgbClr val="E97924"/>
                </a:solidFill>
                <a:latin typeface="Calibri" panose="020F0502020204030204" pitchFamily="34" charset="0"/>
                <a:cs typeface="Calibri" panose="020F0502020204030204" pitchFamily="34" charset="0"/>
              </a:rPr>
              <a:t>Crowfunding</a:t>
            </a:r>
            <a:r>
              <a:rPr lang="de-DE" sz="1600" b="1" dirty="0">
                <a:solidFill>
                  <a:srgbClr val="E97924"/>
                </a:solidFill>
                <a:latin typeface="Calibri" panose="020F0502020204030204" pitchFamily="34" charset="0"/>
                <a:cs typeface="Calibri" panose="020F0502020204030204" pitchFamily="34" charset="0"/>
              </a:rPr>
              <a:t> - nutzen Sie die Macht der </a:t>
            </a:r>
            <a:r>
              <a:rPr lang="de-DE" sz="1600" b="1" dirty="0" err="1">
                <a:solidFill>
                  <a:srgbClr val="E97924"/>
                </a:solidFill>
                <a:latin typeface="Calibri" panose="020F0502020204030204" pitchFamily="34" charset="0"/>
                <a:cs typeface="Calibri" panose="020F0502020204030204" pitchFamily="34" charset="0"/>
              </a:rPr>
              <a:t>Crowd</a:t>
            </a:r>
            <a:r>
              <a:rPr lang="de-DE" sz="1600" b="1" dirty="0">
                <a:solidFill>
                  <a:srgbClr val="E97924"/>
                </a:solidFill>
                <a:latin typeface="Calibri" panose="020F0502020204030204" pitchFamily="34" charset="0"/>
                <a:cs typeface="Calibri" panose="020F0502020204030204" pitchFamily="34" charset="0"/>
              </a:rPr>
              <a:t>!</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514095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platzhalter 7">
            <a:extLst>
              <a:ext uri="{FF2B5EF4-FFF2-40B4-BE49-F238E27FC236}">
                <a16:creationId xmlns:a16="http://schemas.microsoft.com/office/drawing/2014/main" id="{CF56E11C-D7D3-76D0-45C9-1AC65EDB7F46}"/>
              </a:ext>
            </a:extLst>
          </p:cNvPr>
          <p:cNvSpPr>
            <a:spLocks noGrp="1"/>
          </p:cNvSpPr>
          <p:nvPr>
            <p:ph type="body" sz="quarter" idx="30"/>
          </p:nvPr>
        </p:nvSpPr>
        <p:spPr>
          <a:xfrm>
            <a:off x="854280" y="450119"/>
            <a:ext cx="10483431" cy="804265"/>
          </a:xfrm>
        </p:spPr>
        <p:txBody>
          <a:bodyPr/>
          <a:lstStyle/>
          <a:p>
            <a:r>
              <a:rPr lang="de-DE" dirty="0"/>
              <a:t>Vorteile der finanziellen Bildung</a:t>
            </a:r>
          </a:p>
        </p:txBody>
      </p:sp>
      <p:sp>
        <p:nvSpPr>
          <p:cNvPr id="9" name="Textplatzhalter 8">
            <a:extLst>
              <a:ext uri="{FF2B5EF4-FFF2-40B4-BE49-F238E27FC236}">
                <a16:creationId xmlns:a16="http://schemas.microsoft.com/office/drawing/2014/main" id="{D70A2686-3F4E-ED87-8E74-F0AF2B26B5C6}"/>
              </a:ext>
            </a:extLst>
          </p:cNvPr>
          <p:cNvSpPr>
            <a:spLocks noGrp="1"/>
          </p:cNvSpPr>
          <p:nvPr>
            <p:ph type="body" sz="quarter" idx="48"/>
          </p:nvPr>
        </p:nvSpPr>
        <p:spPr>
          <a:xfrm>
            <a:off x="854283" y="1254384"/>
            <a:ext cx="6220285" cy="5153497"/>
          </a:xfrm>
        </p:spPr>
        <p:txBody>
          <a:bodyPr/>
          <a:lstStyle/>
          <a:p>
            <a:pPr algn="l"/>
            <a:r>
              <a:rPr lang="de-DE" sz="2000" b="1" i="0" dirty="0">
                <a:solidFill>
                  <a:srgbClr val="0D0D0D"/>
                </a:solidFill>
                <a:effectLst/>
              </a:rPr>
              <a:t>3. Erreichen finanzieller Ziele: </a:t>
            </a:r>
          </a:p>
          <a:p>
            <a:pPr algn="l"/>
            <a:r>
              <a:rPr lang="de-DE" sz="1800" i="0" dirty="0">
                <a:solidFill>
                  <a:srgbClr val="0D0D0D"/>
                </a:solidFill>
                <a:effectLst/>
              </a:rPr>
              <a:t>Durch die Beherrschung von Budgetierungs- und Spartechniken können Einzelpersonen realistische Finanzpläne entwickeln, die sie in die Lage versetzen, ihre Ziele zu erreichen. Finanzielle Bildung befähigt den Einzelnen, klare Erwartungen zu formulieren, für seine finanziellen Ziele verantwortlich zu sein und Strategien zu entwickeln, um scheinbar unerreichbare Ziele zu erreichen, und fördert so den Weg zur Verwirklichung seiner Träume.</a:t>
            </a:r>
          </a:p>
          <a:p>
            <a:pPr algn="l"/>
            <a:endParaRPr lang="de-DE" sz="1800" i="0" dirty="0">
              <a:solidFill>
                <a:srgbClr val="0D0D0D"/>
              </a:solidFill>
              <a:effectLst/>
            </a:endParaRPr>
          </a:p>
          <a:p>
            <a:pPr algn="l"/>
            <a:r>
              <a:rPr lang="de-DE" sz="2000" b="1" i="0" dirty="0">
                <a:solidFill>
                  <a:srgbClr val="0D0D0D"/>
                </a:solidFill>
                <a:effectLst/>
              </a:rPr>
              <a:t>4. Selbstvertrauen aufbauen: </a:t>
            </a:r>
          </a:p>
          <a:p>
            <a:pPr algn="l"/>
            <a:r>
              <a:rPr lang="de-DE" sz="1800" i="0" dirty="0">
                <a:solidFill>
                  <a:srgbClr val="0D0D0D"/>
                </a:solidFill>
                <a:effectLst/>
              </a:rPr>
              <a:t>Finanzielle Bildung schafft Vertrauen. Sie stellt sicher, dass der Einzelne über das notwendige Wissen verfügt, um fundierte Entscheidungen zu treffen. Mit finanziellem Scharfsinn ausgestattet, kann der Einzelne wichtige Lebensentscheidungen mit Zuversicht angehen. Er weiß, dass unerwartete finanzielle Überraschungen oder nachteilige Folgen unwahrscheinlicher sind. Dies ermöglicht eine zuversichtlichere und sicherere Entscheidungsfindung.</a:t>
            </a:r>
            <a:endParaRPr lang="de-DE" sz="2000" b="1" i="0" dirty="0">
              <a:solidFill>
                <a:srgbClr val="0D0D0D"/>
              </a:solidFill>
              <a:effectLst/>
            </a:endParaRPr>
          </a:p>
        </p:txBody>
      </p:sp>
      <p:pic>
        <p:nvPicPr>
          <p:cNvPr id="3" name="Grafik 2">
            <a:extLst>
              <a:ext uri="{FF2B5EF4-FFF2-40B4-BE49-F238E27FC236}">
                <a16:creationId xmlns:a16="http://schemas.microsoft.com/office/drawing/2014/main" id="{1584EEF7-227A-4201-AB5B-8880062FA3E5}"/>
              </a:ext>
            </a:extLst>
          </p:cNvPr>
          <p:cNvPicPr>
            <a:picLocks noChangeAspect="1"/>
          </p:cNvPicPr>
          <p:nvPr/>
        </p:nvPicPr>
        <p:blipFill rotWithShape="1">
          <a:blip r:embed="rId2"/>
          <a:srcRect l="15180" r="40183"/>
          <a:stretch/>
        </p:blipFill>
        <p:spPr>
          <a:xfrm>
            <a:off x="7523747" y="0"/>
            <a:ext cx="4668253" cy="6858000"/>
          </a:xfrm>
          <a:prstGeom prst="rect">
            <a:avLst/>
          </a:prstGeom>
        </p:spPr>
      </p:pic>
    </p:spTree>
    <p:extLst>
      <p:ext uri="{BB962C8B-B14F-4D97-AF65-F5344CB8AC3E}">
        <p14:creationId xmlns:p14="http://schemas.microsoft.com/office/powerpoint/2010/main" val="231166679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390E94F-8796-6F73-15A6-DEA85033E5CE}"/>
              </a:ext>
            </a:extLst>
          </p:cNvPr>
          <p:cNvSpPr>
            <a:spLocks noGrp="1"/>
          </p:cNvSpPr>
          <p:nvPr>
            <p:ph type="body" sz="quarter" idx="30"/>
          </p:nvPr>
        </p:nvSpPr>
        <p:spPr>
          <a:xfrm>
            <a:off x="283029" y="369103"/>
            <a:ext cx="12094029" cy="804265"/>
          </a:xfrm>
        </p:spPr>
        <p:txBody>
          <a:bodyPr/>
          <a:lstStyle/>
          <a:p>
            <a:pPr>
              <a:lnSpc>
                <a:spcPts val="3700"/>
              </a:lnSpc>
            </a:pPr>
            <a:r>
              <a:rPr lang="de-DE" sz="2500" dirty="0"/>
              <a:t>Fallbeispiel:</a:t>
            </a:r>
          </a:p>
          <a:p>
            <a:pPr>
              <a:lnSpc>
                <a:spcPts val="3700"/>
              </a:lnSpc>
            </a:pPr>
            <a:r>
              <a:rPr lang="de-DE" sz="3200" dirty="0"/>
              <a:t>Milena und Jan - mit Crowdfunding aus der Not eine Tugend machen</a:t>
            </a:r>
          </a:p>
        </p:txBody>
      </p:sp>
      <p:sp>
        <p:nvSpPr>
          <p:cNvPr id="3" name="Textplatzhalter 2">
            <a:extLst>
              <a:ext uri="{FF2B5EF4-FFF2-40B4-BE49-F238E27FC236}">
                <a16:creationId xmlns:a16="http://schemas.microsoft.com/office/drawing/2014/main" id="{5C1F58A8-4D14-37C9-5671-E3160844AA8B}"/>
              </a:ext>
            </a:extLst>
          </p:cNvPr>
          <p:cNvSpPr>
            <a:spLocks noGrp="1"/>
          </p:cNvSpPr>
          <p:nvPr>
            <p:ph type="body" sz="quarter" idx="48"/>
          </p:nvPr>
        </p:nvSpPr>
        <p:spPr>
          <a:xfrm>
            <a:off x="4734832" y="1415922"/>
            <a:ext cx="7239454" cy="4439577"/>
          </a:xfrm>
        </p:spPr>
        <p:txBody>
          <a:bodyPr/>
          <a:lstStyle/>
          <a:p>
            <a:r>
              <a:rPr lang="de-DE" sz="2000" dirty="0"/>
              <a:t>2015 gestartet, ist </a:t>
            </a:r>
            <a:r>
              <a:rPr lang="de-DE" sz="2000" i="1" dirty="0">
                <a:hlinkClick r:id="rId2"/>
              </a:rPr>
              <a:t>Ein guter Plan </a:t>
            </a:r>
            <a:r>
              <a:rPr lang="de-DE" sz="2000" dirty="0"/>
              <a:t>heute Deutschlands beliebteste Marke für Achtsamkeitskalender und -journale. Das Unternehmen entstand aus der Not heraus und wurde zur Tugend: Einer der Gründer, Jan Lenarz, kämpfte mit Burnout und fand seinen Weg zur Achtsamkeit. Gemeinsam mit seiner Freundin Milena </a:t>
            </a:r>
            <a:r>
              <a:rPr lang="de-DE" sz="2000" dirty="0" err="1"/>
              <a:t>Glimbovski</a:t>
            </a:r>
            <a:r>
              <a:rPr lang="de-DE" sz="2000" dirty="0"/>
              <a:t>, die eine ähnliche Diagnose bekam, hinterfragten sie die ungesunde Haltung der Start-up-Welt als Selbstausbeutungsindustrie.        </a:t>
            </a:r>
          </a:p>
          <a:p>
            <a:r>
              <a:rPr lang="de-DE" sz="2000" dirty="0"/>
              <a:t>Ihre Idee war es, ein Tagebuch zu entwickeln, das sie täglich daran erinnert, sich um ihre eigenen Bedürfnisse zu kümmern. Anstatt sofort ein eigenes Unternehmen zu gründen, beschlossen sie, eine Crowdfunding-Kampagne auf </a:t>
            </a:r>
            <a:r>
              <a:rPr lang="de-DE" sz="2000" dirty="0">
                <a:hlinkClick r:id="rId3"/>
              </a:rPr>
              <a:t>Startnext</a:t>
            </a:r>
            <a:r>
              <a:rPr lang="de-DE" sz="2000" dirty="0"/>
              <a:t> zu starten. Ihr Ziel von 15.000 € für 600 Bücher wurde innerhalb weniger Stunden erreicht. Am Ende erreichten sie eine Überfinanzierung von 1.200%, was diese Kampagne zur erfolgreichsten deutschen Crowdfunding-Kampagne für ein Produkt zu diesem Zeitpunkt machte.</a:t>
            </a:r>
          </a:p>
        </p:txBody>
      </p:sp>
      <p:pic>
        <p:nvPicPr>
          <p:cNvPr id="4" name="Picture 6">
            <a:extLst>
              <a:ext uri="{FF2B5EF4-FFF2-40B4-BE49-F238E27FC236}">
                <a16:creationId xmlns:a16="http://schemas.microsoft.com/office/drawing/2014/main" id="{B5817DC4-1AD5-4B7B-A768-A5B924A14425}"/>
              </a:ext>
            </a:extLst>
          </p:cNvPr>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l="34973" r="15279"/>
          <a:stretch/>
        </p:blipFill>
        <p:spPr bwMode="auto">
          <a:xfrm>
            <a:off x="-1" y="1528225"/>
            <a:ext cx="4463143" cy="5326746"/>
          </a:xfrm>
          <a:prstGeom prst="rect">
            <a:avLst/>
          </a:prstGeom>
          <a:noFill/>
          <a:extLst>
            <a:ext uri="{909E8E84-426E-40DD-AFC4-6F175D3DCCD1}">
              <a14:hiddenFill xmlns:a14="http://schemas.microsoft.com/office/drawing/2010/main">
                <a:solidFill>
                  <a:srgbClr val="FFFFFF"/>
                </a:solidFill>
              </a14:hiddenFill>
            </a:ext>
          </a:extLst>
        </p:spPr>
      </p:pic>
      <p:sp>
        <p:nvSpPr>
          <p:cNvPr id="6" name="Textfeld 5">
            <a:extLst>
              <a:ext uri="{FF2B5EF4-FFF2-40B4-BE49-F238E27FC236}">
                <a16:creationId xmlns:a16="http://schemas.microsoft.com/office/drawing/2014/main" id="{43602D72-94C3-F566-46E4-E68414762E74}"/>
              </a:ext>
            </a:extLst>
          </p:cNvPr>
          <p:cNvSpPr txBox="1"/>
          <p:nvPr/>
        </p:nvSpPr>
        <p:spPr>
          <a:xfrm>
            <a:off x="0" y="6565212"/>
            <a:ext cx="6242956" cy="289759"/>
          </a:xfrm>
          <a:prstGeom prst="rect">
            <a:avLst/>
          </a:prstGeom>
          <a:noFill/>
        </p:spPr>
        <p:txBody>
          <a:bodyPr wrap="square">
            <a:spAutoFit/>
          </a:bodyPr>
          <a:lstStyle/>
          <a:p>
            <a:r>
              <a:rPr lang="de-DE" dirty="0">
                <a:solidFill>
                  <a:schemeClr val="bg1"/>
                </a:solidFill>
                <a:latin typeface="Calibri" panose="020F0502020204030204" pitchFamily="34" charset="0"/>
                <a:cs typeface="Calibri" panose="020F0502020204030204" pitchFamily="34" charset="0"/>
              </a:rPr>
              <a:t>https://einguterplan.de/ueber-uns</a:t>
            </a:r>
          </a:p>
        </p:txBody>
      </p:sp>
    </p:spTree>
    <p:extLst>
      <p:ext uri="{BB962C8B-B14F-4D97-AF65-F5344CB8AC3E}">
        <p14:creationId xmlns:p14="http://schemas.microsoft.com/office/powerpoint/2010/main" val="299512854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0" y="1899222"/>
            <a:ext cx="6459783" cy="4412775"/>
          </a:xfrm>
        </p:spPr>
        <p:txBody>
          <a:bodyPr/>
          <a:lstStyle/>
          <a:p>
            <a:pPr algn="l"/>
            <a:r>
              <a:rPr lang="de-DE" sz="1800" b="1" dirty="0">
                <a:solidFill>
                  <a:srgbClr val="915F9E"/>
                </a:solidFill>
              </a:rPr>
              <a:t>Zuschüsse</a:t>
            </a:r>
            <a:r>
              <a:rPr lang="de-DE" sz="1800" dirty="0">
                <a:solidFill>
                  <a:schemeClr val="tx1"/>
                </a:solidFill>
              </a:rPr>
              <a:t>, die von öffentlichen Einrichtungen und Stiftungen angeboten werden, sind auf lokaler, regionaler und nationaler Ebene verfügbar. Es ist an der Zeit, die perfekte Lösung für Ihre Unternehmensziele zu finden!</a:t>
            </a:r>
          </a:p>
          <a:p>
            <a:pPr algn="l"/>
            <a:r>
              <a:rPr lang="de-DE" sz="1800" b="1" dirty="0">
                <a:solidFill>
                  <a:srgbClr val="915F9E"/>
                </a:solidFill>
              </a:rPr>
              <a:t>Der Weg zum Erfolg mit Fördermitteln</a:t>
            </a:r>
          </a:p>
          <a:p>
            <a:pPr algn="l"/>
            <a:r>
              <a:rPr lang="de-DE" sz="1800" dirty="0">
                <a:solidFill>
                  <a:schemeClr val="tx1"/>
                </a:solidFill>
              </a:rPr>
              <a:t>Die Beschaffung von Fördermitteln ist ein bisschen wie das Backen eines Kuchens - es geht um die richtigen Zutaten (Sie und Ihr Projekt) und die Einhaltung eines guten Rezepts. In den folgenden Abschnitten werden wir Ihnen unsere bewährten Verfahren, Tipps und Tricks für den Erfolg bei der Vergabe von Fördermitteln vorstellen. Sobald Sie den Dreh raus haben, können Sie sich auf verschiedenen Ebenen um Fördermittel bemühen.</a:t>
            </a:r>
          </a:p>
          <a:p>
            <a:pPr algn="l"/>
            <a:r>
              <a:rPr lang="de-DE" sz="1800" b="1" dirty="0">
                <a:solidFill>
                  <a:srgbClr val="915F9E"/>
                </a:solidFill>
              </a:rPr>
              <a:t>Klarheit unerlässlich bei der Beantragung von Fördermitteln</a:t>
            </a:r>
          </a:p>
          <a:p>
            <a:pPr algn="l"/>
            <a:r>
              <a:rPr lang="de-DE" sz="1800" dirty="0">
                <a:solidFill>
                  <a:schemeClr val="tx1"/>
                </a:solidFill>
              </a:rPr>
              <a:t>Geldgeber wollen wissen, dass Ihr Unternehmen gut geplant und nachhaltig ist. Wenn Sie einen Antrag stellen, sollten Sie sich über Ihren Finanzierungsbedarf im Klaren sein: Gründungskosten, neue Produkte, Schulungen oder Forschung und Entwicklung.</a:t>
            </a:r>
          </a:p>
        </p:txBody>
      </p:sp>
      <p:sp>
        <p:nvSpPr>
          <p:cNvPr id="2" name="Textfeld 1">
            <a:extLst>
              <a:ext uri="{FF2B5EF4-FFF2-40B4-BE49-F238E27FC236}">
                <a16:creationId xmlns:a16="http://schemas.microsoft.com/office/drawing/2014/main" id="{6130D5FD-8CD4-02B8-EABD-5664AF3262A9}"/>
              </a:ext>
            </a:extLst>
          </p:cNvPr>
          <p:cNvSpPr txBox="1"/>
          <p:nvPr/>
        </p:nvSpPr>
        <p:spPr>
          <a:xfrm>
            <a:off x="749284" y="1442139"/>
            <a:ext cx="5619986"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Zuschüsse können Ihnen helfen, Ihr Unternehmen zu stärken</a:t>
            </a:r>
            <a:endParaRPr lang="en-US" sz="1600" b="1" dirty="0">
              <a:solidFill>
                <a:srgbClr val="E97924"/>
              </a:solidFill>
              <a:latin typeface="Calibri" panose="020F0502020204030204" pitchFamily="34" charset="0"/>
              <a:cs typeface="Calibri" panose="020F0502020204030204" pitchFamily="34" charset="0"/>
            </a:endParaRPr>
          </a:p>
        </p:txBody>
      </p:sp>
      <p:pic>
        <p:nvPicPr>
          <p:cNvPr id="9" name="Grafik 8">
            <a:extLst>
              <a:ext uri="{FF2B5EF4-FFF2-40B4-BE49-F238E27FC236}">
                <a16:creationId xmlns:a16="http://schemas.microsoft.com/office/drawing/2014/main" id="{003B4EAD-C143-46E9-9120-D69E26B039FA}"/>
              </a:ext>
            </a:extLst>
          </p:cNvPr>
          <p:cNvPicPr>
            <a:picLocks noChangeAspect="1"/>
          </p:cNvPicPr>
          <p:nvPr/>
        </p:nvPicPr>
        <p:blipFill rotWithShape="1">
          <a:blip r:embed="rId3"/>
          <a:srcRect l="16668" r="24308"/>
          <a:stretch/>
        </p:blipFill>
        <p:spPr>
          <a:xfrm>
            <a:off x="7369745" y="869116"/>
            <a:ext cx="4831598" cy="5455648"/>
          </a:xfrm>
          <a:prstGeom prst="rect">
            <a:avLst/>
          </a:prstGeom>
        </p:spPr>
      </p:pic>
      <p:sp>
        <p:nvSpPr>
          <p:cNvPr id="3" name="Textplatzhalter 5">
            <a:extLst>
              <a:ext uri="{FF2B5EF4-FFF2-40B4-BE49-F238E27FC236}">
                <a16:creationId xmlns:a16="http://schemas.microsoft.com/office/drawing/2014/main" id="{7CFCE28A-9FBB-D49A-7B1C-DA4FFCA13A22}"/>
              </a:ext>
            </a:extLst>
          </p:cNvPr>
          <p:cNvSpPr txBox="1">
            <a:spLocks/>
          </p:cNvSpPr>
          <p:nvPr/>
        </p:nvSpPr>
        <p:spPr>
          <a:xfrm>
            <a:off x="696625" y="435265"/>
            <a:ext cx="10483431" cy="804265"/>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de-DE" sz="3200" dirty="0"/>
              <a:t>WO KÖNNEN SIE FINANZMITTEL </a:t>
            </a:r>
          </a:p>
          <a:p>
            <a:r>
              <a:rPr lang="de-DE" sz="3200" dirty="0"/>
              <a:t>FINDEN?</a:t>
            </a:r>
          </a:p>
        </p:txBody>
      </p:sp>
    </p:spTree>
    <p:extLst>
      <p:ext uri="{BB962C8B-B14F-4D97-AF65-F5344CB8AC3E}">
        <p14:creationId xmlns:p14="http://schemas.microsoft.com/office/powerpoint/2010/main" val="405196423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54280" y="695844"/>
            <a:ext cx="10483431" cy="804265"/>
          </a:xfrm>
        </p:spPr>
        <p:txBody>
          <a:bodyPr/>
          <a:lstStyle/>
          <a:p>
            <a:r>
              <a:rPr lang="de-DE" dirty="0"/>
              <a:t>WO KÖNNEN SIE FINANZMITTEL FINDEN?</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0" y="1749381"/>
            <a:ext cx="10483429" cy="4412775"/>
          </a:xfrm>
        </p:spPr>
        <p:txBody>
          <a:bodyPr/>
          <a:lstStyle/>
          <a:p>
            <a:pPr algn="l"/>
            <a:r>
              <a:rPr lang="en-US" b="1" dirty="0" err="1">
                <a:solidFill>
                  <a:srgbClr val="915F9E"/>
                </a:solidFill>
              </a:rPr>
              <a:t>Mindestanforderungen</a:t>
            </a:r>
            <a:endParaRPr lang="en-US" b="1" dirty="0">
              <a:solidFill>
                <a:srgbClr val="915F9E"/>
              </a:solidFill>
            </a:endParaRPr>
          </a:p>
          <a:p>
            <a:pPr algn="l"/>
            <a:r>
              <a:rPr lang="de-DE" sz="2000" dirty="0">
                <a:solidFill>
                  <a:srgbClr val="374151"/>
                </a:solidFill>
              </a:rPr>
              <a:t>Leider verfehlen bis zu 50 % der Anträge ihr Ziel. Lesen Sie zunächst den Leitfaden und berücksichtigen Sie die Motivation des Geldgebers, das Antragsformat, die Höhe der Finanzierung, die Fristen, die Förderfähigkeit und den Entscheidungsprozess.</a:t>
            </a:r>
          </a:p>
          <a:p>
            <a:pPr algn="l"/>
            <a:r>
              <a:rPr lang="de-DE" sz="1000" dirty="0">
                <a:solidFill>
                  <a:srgbClr val="374151"/>
                </a:solidFill>
              </a:rPr>
              <a:t> </a:t>
            </a:r>
          </a:p>
          <a:p>
            <a:r>
              <a:rPr lang="en-US" b="1" dirty="0" err="1">
                <a:solidFill>
                  <a:srgbClr val="915F9E"/>
                </a:solidFill>
              </a:rPr>
              <a:t>Engagieren</a:t>
            </a:r>
            <a:r>
              <a:rPr lang="en-US" b="1" dirty="0">
                <a:solidFill>
                  <a:srgbClr val="915F9E"/>
                </a:solidFill>
              </a:rPr>
              <a:t> und </a:t>
            </a:r>
            <a:r>
              <a:rPr lang="en-US" b="1" dirty="0" err="1">
                <a:solidFill>
                  <a:srgbClr val="915F9E"/>
                </a:solidFill>
              </a:rPr>
              <a:t>Unterscheiden</a:t>
            </a:r>
            <a:r>
              <a:rPr lang="en-US" b="1" dirty="0">
                <a:solidFill>
                  <a:srgbClr val="915F9E"/>
                </a:solidFill>
              </a:rPr>
              <a:t> </a:t>
            </a:r>
          </a:p>
          <a:p>
            <a:r>
              <a:rPr lang="de-DE" sz="2000" dirty="0">
                <a:solidFill>
                  <a:srgbClr val="374151"/>
                </a:solidFill>
              </a:rPr>
              <a:t>Denken Sie daran: "Menschen geben Menschen". Seien Sie kreativ, verkaufen Sie Ihre Idee und schaffen Sie Glaubwürdigkeit. Geldgeber unterstützen organisierte und fähige Projektträger.</a:t>
            </a:r>
          </a:p>
          <a:p>
            <a:r>
              <a:rPr lang="de-DE" sz="1000" dirty="0">
                <a:solidFill>
                  <a:srgbClr val="374151"/>
                </a:solidFill>
              </a:rPr>
              <a:t> </a:t>
            </a:r>
          </a:p>
          <a:p>
            <a:r>
              <a:rPr lang="en-US" b="1" dirty="0" err="1">
                <a:solidFill>
                  <a:srgbClr val="915F9E"/>
                </a:solidFill>
              </a:rPr>
              <a:t>Bewerbungsstrategie</a:t>
            </a:r>
            <a:r>
              <a:rPr lang="en-US" b="1" dirty="0">
                <a:solidFill>
                  <a:srgbClr val="915F9E"/>
                </a:solidFill>
              </a:rPr>
              <a:t> </a:t>
            </a:r>
          </a:p>
          <a:p>
            <a:r>
              <a:rPr lang="de-DE" sz="2000" dirty="0">
                <a:solidFill>
                  <a:srgbClr val="374151"/>
                </a:solidFill>
              </a:rPr>
              <a:t>Beschreiben Sie Ihr Projekt wahrheitsgemäß, schlüsseln Sie die Anforderungen auf und präsentieren Sie eine leserfreundliche Bewerbung. Versprechen Sie nicht zu viel; realistische Erwartungen sind wichtig.</a:t>
            </a:r>
          </a:p>
          <a:p>
            <a:r>
              <a:rPr lang="en-US" sz="1000" dirty="0">
                <a:solidFill>
                  <a:srgbClr val="374151"/>
                </a:solidFill>
              </a:rPr>
              <a:t> </a:t>
            </a:r>
          </a:p>
          <a:p>
            <a:pPr algn="l"/>
            <a:r>
              <a:rPr lang="de-DE" i="1" dirty="0">
                <a:solidFill>
                  <a:srgbClr val="E97924"/>
                </a:solidFill>
              </a:rPr>
              <a:t>Weitere Informationen darüber, was eine Finanzhilfe bewirkt und was nicht, finden Sie in diesem </a:t>
            </a:r>
            <a:r>
              <a:rPr lang="de-DE" i="1" dirty="0">
                <a:solidFill>
                  <a:srgbClr val="E97924"/>
                </a:solidFill>
                <a:hlinkClick r:id="rId2"/>
              </a:rPr>
              <a:t>Video</a:t>
            </a:r>
            <a:r>
              <a:rPr lang="de-DE" i="1" dirty="0">
                <a:solidFill>
                  <a:srgbClr val="E97924"/>
                </a:solidFill>
              </a:rPr>
              <a:t>!</a:t>
            </a:r>
            <a:endParaRPr lang="en-US" i="1" dirty="0">
              <a:solidFill>
                <a:srgbClr val="E97924"/>
              </a:solidFill>
            </a:endParaRPr>
          </a:p>
        </p:txBody>
      </p:sp>
      <p:sp>
        <p:nvSpPr>
          <p:cNvPr id="2" name="Textfeld 1">
            <a:extLst>
              <a:ext uri="{FF2B5EF4-FFF2-40B4-BE49-F238E27FC236}">
                <a16:creationId xmlns:a16="http://schemas.microsoft.com/office/drawing/2014/main" id="{2083064C-F6AC-C26D-9D1F-848560557DC7}"/>
              </a:ext>
            </a:extLst>
          </p:cNvPr>
          <p:cNvSpPr txBox="1"/>
          <p:nvPr/>
        </p:nvSpPr>
        <p:spPr>
          <a:xfrm>
            <a:off x="854285" y="1368064"/>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Zuschüsse können Ihnen helfen, Ihr Unternehmen zu stärken</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249889216"/>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WO KÖNNEN SIE FINANZMITTEL FINDEN?</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5" y="2154865"/>
            <a:ext cx="10483429" cy="4412775"/>
          </a:xfrm>
        </p:spPr>
        <p:txBody>
          <a:bodyPr/>
          <a:lstStyle/>
          <a:p>
            <a:pPr algn="l"/>
            <a:r>
              <a:rPr lang="de-DE" b="1" dirty="0">
                <a:solidFill>
                  <a:srgbClr val="915F9E"/>
                </a:solidFill>
              </a:rPr>
              <a:t>TOP-TIPPS FÜR DIE BEANTRAGUNG VON ZUSCHÜSSEN</a:t>
            </a:r>
            <a:br>
              <a:rPr lang="en-US" b="1" dirty="0">
                <a:solidFill>
                  <a:srgbClr val="915F9E"/>
                </a:solidFill>
              </a:rPr>
            </a:br>
            <a:r>
              <a:rPr lang="en-US" sz="1000" b="1" dirty="0">
                <a:solidFill>
                  <a:srgbClr val="915F9E"/>
                </a:solidFill>
              </a:rPr>
              <a:t> </a:t>
            </a:r>
          </a:p>
          <a:p>
            <a:pPr marL="342900" indent="-342900">
              <a:buClr>
                <a:srgbClr val="7ABB57"/>
              </a:buClr>
              <a:buFont typeface="Arial" panose="020B0604020202020204" pitchFamily="34" charset="0"/>
              <a:buChar char="•"/>
            </a:pPr>
            <a:r>
              <a:rPr lang="de-DE" dirty="0">
                <a:solidFill>
                  <a:srgbClr val="374151"/>
                </a:solidFill>
              </a:rPr>
              <a:t>Gehen Sie davon aus, dass der Geldgeber nichts über Ihren Hintergrund weiß</a:t>
            </a:r>
          </a:p>
          <a:p>
            <a:pPr marL="342900" indent="-342900">
              <a:buClr>
                <a:srgbClr val="7ABB57"/>
              </a:buClr>
              <a:buFont typeface="Arial" panose="020B0604020202020204" pitchFamily="34" charset="0"/>
              <a:buChar char="•"/>
            </a:pPr>
            <a:r>
              <a:rPr lang="de-DE" dirty="0">
                <a:solidFill>
                  <a:srgbClr val="374151"/>
                </a:solidFill>
              </a:rPr>
              <a:t>Komponenten der Bewerbung aufschlüsseln</a:t>
            </a:r>
          </a:p>
          <a:p>
            <a:pPr marL="342900" indent="-342900">
              <a:buClr>
                <a:srgbClr val="7ABB57"/>
              </a:buClr>
              <a:buFont typeface="Arial" panose="020B0604020202020204" pitchFamily="34" charset="0"/>
              <a:buChar char="•"/>
            </a:pPr>
            <a:r>
              <a:rPr lang="de-DE" dirty="0">
                <a:solidFill>
                  <a:srgbClr val="374151"/>
                </a:solidFill>
              </a:rPr>
              <a:t>Priorisieren Sie die Präsentation, damit sie leicht zu lesen ist</a:t>
            </a:r>
          </a:p>
          <a:p>
            <a:pPr marL="342900" indent="-342900">
              <a:buClr>
                <a:srgbClr val="7ABB57"/>
              </a:buClr>
              <a:buFont typeface="Arial" panose="020B0604020202020204" pitchFamily="34" charset="0"/>
              <a:buChar char="•"/>
            </a:pPr>
            <a:r>
              <a:rPr lang="de-DE" dirty="0">
                <a:solidFill>
                  <a:srgbClr val="374151"/>
                </a:solidFill>
              </a:rPr>
              <a:t>Es handelt sich um einen Wettbewerb, also zeigen Sie sich von Ihrer besten Seite</a:t>
            </a:r>
          </a:p>
          <a:p>
            <a:pPr marL="342900" indent="-342900">
              <a:buClr>
                <a:srgbClr val="7ABB57"/>
              </a:buClr>
              <a:buFont typeface="Arial" panose="020B0604020202020204" pitchFamily="34" charset="0"/>
              <a:buChar char="•"/>
            </a:pPr>
            <a:r>
              <a:rPr lang="de-DE" dirty="0">
                <a:solidFill>
                  <a:srgbClr val="374151"/>
                </a:solidFill>
              </a:rPr>
              <a:t>Schreiben Sie in einem ansprechenden, journalistischen Stil</a:t>
            </a:r>
          </a:p>
          <a:p>
            <a:pPr marL="342900" indent="-342900">
              <a:buClr>
                <a:srgbClr val="7ABB57"/>
              </a:buClr>
              <a:buFont typeface="Arial" panose="020B0604020202020204" pitchFamily="34" charset="0"/>
              <a:buChar char="•"/>
            </a:pPr>
            <a:r>
              <a:rPr lang="de-DE" dirty="0">
                <a:solidFill>
                  <a:srgbClr val="374151"/>
                </a:solidFill>
              </a:rPr>
              <a:t>Untermauern Sie Ihre Behauptungen mit relevanter Forschung und Beweisen</a:t>
            </a:r>
          </a:p>
          <a:p>
            <a:pPr marL="342900" indent="-342900">
              <a:buClr>
                <a:srgbClr val="7ABB57"/>
              </a:buClr>
              <a:buFont typeface="Arial" panose="020B0604020202020204" pitchFamily="34" charset="0"/>
              <a:buChar char="•"/>
            </a:pPr>
            <a:r>
              <a:rPr lang="de-DE" dirty="0">
                <a:solidFill>
                  <a:srgbClr val="374151"/>
                </a:solidFill>
              </a:rPr>
              <a:t>Zeigen Sie den zusätzlichen Nutzen Ihres Projekts auf</a:t>
            </a:r>
          </a:p>
          <a:p>
            <a:pPr marL="342900" indent="-342900">
              <a:buClr>
                <a:srgbClr val="7ABB57"/>
              </a:buClr>
              <a:buFont typeface="Arial" panose="020B0604020202020204" pitchFamily="34" charset="0"/>
              <a:buChar char="•"/>
            </a:pPr>
            <a:r>
              <a:rPr lang="de-DE" dirty="0">
                <a:solidFill>
                  <a:srgbClr val="374151"/>
                </a:solidFill>
              </a:rPr>
              <a:t>Kommunizieren Sie vor der Bewerbung mit der Förderorganisation</a:t>
            </a:r>
          </a:p>
          <a:p>
            <a:pPr>
              <a:buClr>
                <a:srgbClr val="7ABB57"/>
              </a:buClr>
            </a:pPr>
            <a:endParaRPr lang="de-DE" dirty="0">
              <a:solidFill>
                <a:srgbClr val="374151"/>
              </a:solidFill>
            </a:endParaRPr>
          </a:p>
        </p:txBody>
      </p:sp>
      <p:sp>
        <p:nvSpPr>
          <p:cNvPr id="2" name="Textfeld 1">
            <a:extLst>
              <a:ext uri="{FF2B5EF4-FFF2-40B4-BE49-F238E27FC236}">
                <a16:creationId xmlns:a16="http://schemas.microsoft.com/office/drawing/2014/main" id="{23ED0CE9-1F26-64B6-C250-34C54EC02E2B}"/>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Zuschüsse können Ihnen helfen, Ihr Unternehmen zu stärken</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7577845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256895DE-2C4B-C1AA-E1F8-C724FE5840E7}"/>
              </a:ext>
            </a:extLst>
          </p:cNvPr>
          <p:cNvSpPr>
            <a:spLocks noGrp="1"/>
          </p:cNvSpPr>
          <p:nvPr>
            <p:ph type="body" sz="quarter" idx="30"/>
          </p:nvPr>
        </p:nvSpPr>
        <p:spPr>
          <a:xfrm>
            <a:off x="4379788" y="546407"/>
            <a:ext cx="7086998" cy="804265"/>
          </a:xfrm>
        </p:spPr>
        <p:txBody>
          <a:bodyPr/>
          <a:lstStyle/>
          <a:p>
            <a:r>
              <a:rPr lang="de-DE" sz="2800" dirty="0"/>
              <a:t>WO KÖNNEN SIE FINANZMITTEL FINDEN?</a:t>
            </a:r>
          </a:p>
        </p:txBody>
      </p:sp>
      <p:sp>
        <p:nvSpPr>
          <p:cNvPr id="3" name="Textplatzhalter 2">
            <a:extLst>
              <a:ext uri="{FF2B5EF4-FFF2-40B4-BE49-F238E27FC236}">
                <a16:creationId xmlns:a16="http://schemas.microsoft.com/office/drawing/2014/main" id="{988B6DD1-68AF-80B7-4B50-A47A33D4BE47}"/>
              </a:ext>
            </a:extLst>
          </p:cNvPr>
          <p:cNvSpPr>
            <a:spLocks noGrp="1"/>
          </p:cNvSpPr>
          <p:nvPr>
            <p:ph type="body" sz="quarter" idx="48"/>
          </p:nvPr>
        </p:nvSpPr>
        <p:spPr>
          <a:xfrm>
            <a:off x="4379788" y="1548526"/>
            <a:ext cx="7067312" cy="4434462"/>
          </a:xfrm>
        </p:spPr>
        <p:txBody>
          <a:bodyPr/>
          <a:lstStyle/>
          <a:p>
            <a:r>
              <a:rPr lang="de-DE" sz="1800" dirty="0"/>
              <a:t>Die Sicherung eines Geschäftskredits bei einer Bank erfolgt auf traditionellem Weg, bei dem ein solider Geschäftsplan Ihr Gewinnerticket ist. Seien Sie jedoch vorsichtig, wenn Sie persönliche Garantien oder Sicherheiten anbieten, insbesondere wenn Ihr Businessplan überzeugend ist. Es ist wie beim Navigieren in einer Finanzlandschaft - geben Sie sich nicht mit der ersten Option zufrieden. Informieren Sie sich! Verschiedene Banken haben unterschiedliche Kriterien, insbesondere für neue Unternehmen.</a:t>
            </a:r>
          </a:p>
          <a:p>
            <a:r>
              <a:rPr lang="de-DE" sz="1050" dirty="0"/>
              <a:t> </a:t>
            </a:r>
            <a:endParaRPr lang="en-US" sz="1050" dirty="0"/>
          </a:p>
          <a:p>
            <a:r>
              <a:rPr lang="en-US" sz="2000" b="1" dirty="0" err="1">
                <a:solidFill>
                  <a:srgbClr val="E97924"/>
                </a:solidFill>
              </a:rPr>
              <a:t>Hier</a:t>
            </a:r>
            <a:r>
              <a:rPr lang="en-US" sz="2000" b="1" dirty="0">
                <a:solidFill>
                  <a:srgbClr val="E97924"/>
                </a:solidFill>
              </a:rPr>
              <a:t> </a:t>
            </a:r>
            <a:r>
              <a:rPr lang="en-US" sz="2000" b="1" dirty="0" err="1">
                <a:solidFill>
                  <a:srgbClr val="E97924"/>
                </a:solidFill>
              </a:rPr>
              <a:t>sind</a:t>
            </a:r>
            <a:r>
              <a:rPr lang="en-US" sz="2000" b="1" dirty="0">
                <a:solidFill>
                  <a:srgbClr val="E97924"/>
                </a:solidFill>
              </a:rPr>
              <a:t> </a:t>
            </a:r>
            <a:r>
              <a:rPr lang="en-US" sz="2000" b="1" dirty="0" err="1">
                <a:solidFill>
                  <a:srgbClr val="E97924"/>
                </a:solidFill>
              </a:rPr>
              <a:t>einige</a:t>
            </a:r>
            <a:r>
              <a:rPr lang="en-US" sz="2000" b="1" dirty="0">
                <a:solidFill>
                  <a:srgbClr val="E97924"/>
                </a:solidFill>
              </a:rPr>
              <a:t> </a:t>
            </a:r>
            <a:r>
              <a:rPr lang="en-US" sz="2000" b="1" dirty="0" err="1">
                <a:solidFill>
                  <a:srgbClr val="E97924"/>
                </a:solidFill>
              </a:rPr>
              <a:t>Grundlagen</a:t>
            </a:r>
            <a:r>
              <a:rPr lang="en-US" sz="2000" b="1" dirty="0">
                <a:solidFill>
                  <a:srgbClr val="E97924"/>
                </a:solidFill>
              </a:rPr>
              <a:t>:</a:t>
            </a:r>
          </a:p>
          <a:p>
            <a:endParaRPr lang="en-US" sz="600" b="1" dirty="0">
              <a:solidFill>
                <a:srgbClr val="E97924"/>
              </a:solidFill>
            </a:endParaRPr>
          </a:p>
          <a:p>
            <a:pPr marL="342900" indent="-342900">
              <a:buClr>
                <a:srgbClr val="7ABB57"/>
              </a:buClr>
              <a:buFont typeface="Wingdings" panose="05000000000000000000" pitchFamily="2" charset="2"/>
              <a:buChar char="ü"/>
            </a:pPr>
            <a:r>
              <a:rPr lang="de-DE" sz="1800" dirty="0"/>
              <a:t>Seien Sie auf das Gespräch mit Ihrer Bank vorbereitet, es ist Ihr finanzieller Moment!</a:t>
            </a:r>
          </a:p>
          <a:p>
            <a:pPr marL="342900" indent="-342900">
              <a:buClr>
                <a:srgbClr val="7ABB57"/>
              </a:buClr>
              <a:buFont typeface="Wingdings" panose="05000000000000000000" pitchFamily="2" charset="2"/>
              <a:buChar char="ü"/>
            </a:pPr>
            <a:r>
              <a:rPr lang="de-DE" sz="1800" dirty="0"/>
              <a:t>Halten Sie die Bank während der Hochs und Tiefs auf dem Laufenden</a:t>
            </a:r>
          </a:p>
          <a:p>
            <a:pPr marL="342900" indent="-342900">
              <a:buClr>
                <a:srgbClr val="7ABB57"/>
              </a:buClr>
              <a:buFont typeface="Wingdings" panose="05000000000000000000" pitchFamily="2" charset="2"/>
              <a:buChar char="ü"/>
            </a:pPr>
            <a:r>
              <a:rPr lang="de-DE" sz="1800" dirty="0"/>
              <a:t>Entscheiden Sie sich für eine Bank in Ihrer Nachbarschaft, damit sie nah und bequem ist.</a:t>
            </a:r>
          </a:p>
          <a:p>
            <a:pPr marL="342900" indent="-342900">
              <a:buClr>
                <a:srgbClr val="7ABB57"/>
              </a:buClr>
              <a:buFont typeface="Wingdings" panose="05000000000000000000" pitchFamily="2" charset="2"/>
              <a:buChar char="ü"/>
            </a:pPr>
            <a:r>
              <a:rPr lang="de-DE" sz="1800" dirty="0"/>
              <a:t>Prüfen Sie Ihre Möglichkeiten - wählen Sie nicht die erstbeste Bank, die Ihnen über den Weg läuft.</a:t>
            </a:r>
          </a:p>
        </p:txBody>
      </p:sp>
      <p:sp>
        <p:nvSpPr>
          <p:cNvPr id="4" name="Textfeld 3">
            <a:extLst>
              <a:ext uri="{FF2B5EF4-FFF2-40B4-BE49-F238E27FC236}">
                <a16:creationId xmlns:a16="http://schemas.microsoft.com/office/drawing/2014/main" id="{5418EF0D-3635-AE23-5DE4-6725C8C2D332}"/>
              </a:ext>
            </a:extLst>
          </p:cNvPr>
          <p:cNvSpPr txBox="1"/>
          <p:nvPr/>
        </p:nvSpPr>
        <p:spPr>
          <a:xfrm>
            <a:off x="4379788" y="1134276"/>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Für komplexere Gründungsideen sollten Sie einen Bankkredit in Betracht ziehen.</a:t>
            </a:r>
            <a:endParaRPr lang="en-US" sz="1600" b="1" dirty="0">
              <a:solidFill>
                <a:srgbClr val="E97924"/>
              </a:solidFill>
              <a:latin typeface="Calibri" panose="020F0502020204030204" pitchFamily="34" charset="0"/>
              <a:cs typeface="Calibri" panose="020F0502020204030204" pitchFamily="34" charset="0"/>
            </a:endParaRPr>
          </a:p>
        </p:txBody>
      </p:sp>
      <p:pic>
        <p:nvPicPr>
          <p:cNvPr id="8" name="Grafik 7">
            <a:extLst>
              <a:ext uri="{FF2B5EF4-FFF2-40B4-BE49-F238E27FC236}">
                <a16:creationId xmlns:a16="http://schemas.microsoft.com/office/drawing/2014/main" id="{D0473CB9-600A-43E8-A4C0-03C532180FD0}"/>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31219" r="29822"/>
          <a:stretch/>
        </p:blipFill>
        <p:spPr>
          <a:xfrm>
            <a:off x="0" y="-9625"/>
            <a:ext cx="4007592" cy="6858000"/>
          </a:xfrm>
          <a:prstGeom prst="rect">
            <a:avLst/>
          </a:prstGeom>
        </p:spPr>
      </p:pic>
    </p:spTree>
    <p:extLst>
      <p:ext uri="{BB962C8B-B14F-4D97-AF65-F5344CB8AC3E}">
        <p14:creationId xmlns:p14="http://schemas.microsoft.com/office/powerpoint/2010/main" val="1098241291"/>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921655" y="704298"/>
            <a:ext cx="10483431" cy="804265"/>
          </a:xfrm>
        </p:spPr>
        <p:txBody>
          <a:bodyPr/>
          <a:lstStyle/>
          <a:p>
            <a:r>
              <a:rPr lang="de-DE" dirty="0"/>
              <a:t>Dos und Don'ts beim Umgang mit einer Bank</a:t>
            </a:r>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979407" y="1450665"/>
            <a:ext cx="10483429" cy="5286466"/>
          </a:xfrm>
        </p:spPr>
        <p:txBody>
          <a:bodyPr/>
          <a:lstStyle/>
          <a:p>
            <a:r>
              <a:rPr lang="en-US" b="1" dirty="0">
                <a:solidFill>
                  <a:srgbClr val="7ABB57"/>
                </a:solidFill>
              </a:rPr>
              <a:t>         DO:</a:t>
            </a:r>
          </a:p>
          <a:p>
            <a:endParaRPr lang="en-US" sz="900" b="1" dirty="0">
              <a:solidFill>
                <a:srgbClr val="7ABB57"/>
              </a:solidFill>
            </a:endParaRPr>
          </a:p>
          <a:p>
            <a:pPr marL="342900" indent="-342900">
              <a:buClr>
                <a:srgbClr val="7ABB57"/>
              </a:buClr>
              <a:buFont typeface="Wingdings" panose="05000000000000000000" pitchFamily="2" charset="2"/>
              <a:buChar char="ü"/>
            </a:pPr>
            <a:r>
              <a:rPr lang="de-DE" sz="1800" dirty="0"/>
              <a:t>Vergleichen Sie Kreditpakete und vergewissern Sie sich, dass Sie den effektiven Jahreszins kennen, um die Kosten genau einschätzen zu können.</a:t>
            </a:r>
          </a:p>
          <a:p>
            <a:pPr marL="342900" indent="-342900">
              <a:buClr>
                <a:srgbClr val="7ABB57"/>
              </a:buClr>
              <a:buFont typeface="Wingdings" panose="05000000000000000000" pitchFamily="2" charset="2"/>
              <a:buChar char="ü"/>
            </a:pPr>
            <a:r>
              <a:rPr lang="de-DE" sz="1800" dirty="0"/>
              <a:t>Seien Sie auf das Gespräch mit Ihrer Bank vorbereitet.</a:t>
            </a:r>
          </a:p>
          <a:p>
            <a:pPr marL="342900" indent="-342900">
              <a:buClr>
                <a:srgbClr val="7ABB57"/>
              </a:buClr>
              <a:buFont typeface="Wingdings" panose="05000000000000000000" pitchFamily="2" charset="2"/>
              <a:buChar char="ü"/>
            </a:pPr>
            <a:r>
              <a:rPr lang="de-DE" sz="1800" dirty="0"/>
              <a:t>Halten Sie Ihre Bank in guten und in schlechten Zeiten auf dem Laufenden.</a:t>
            </a:r>
          </a:p>
          <a:p>
            <a:pPr marL="342900" indent="-342900">
              <a:buClr>
                <a:srgbClr val="7ABB57"/>
              </a:buClr>
              <a:buFont typeface="Wingdings" panose="05000000000000000000" pitchFamily="2" charset="2"/>
              <a:buChar char="ü"/>
            </a:pPr>
            <a:r>
              <a:rPr lang="de-DE" sz="1800" dirty="0"/>
              <a:t>Wählen Sie je nach den Bedürfnissen Ihres Unternehmens zwischen einer Kreditlinie und einem herkömmlichen Kredit.</a:t>
            </a:r>
          </a:p>
          <a:p>
            <a:pPr marL="342900" indent="-342900">
              <a:buClr>
                <a:srgbClr val="7ABB57"/>
              </a:buClr>
              <a:buFont typeface="Wingdings" panose="05000000000000000000" pitchFamily="2" charset="2"/>
              <a:buChar char="ü"/>
            </a:pPr>
            <a:r>
              <a:rPr lang="de-DE" sz="1800" dirty="0"/>
              <a:t>Nehmen Sie den Kredit zum richtigen Zeitpunkt auf, um eine Fehlverwendung der Mittel zu vermeiden.</a:t>
            </a:r>
          </a:p>
          <a:p>
            <a:pPr marL="342900" indent="-342900">
              <a:buClr>
                <a:srgbClr val="7ABB57"/>
              </a:buClr>
              <a:buFont typeface="Wingdings" panose="05000000000000000000" pitchFamily="2" charset="2"/>
              <a:buChar char="ü"/>
            </a:pPr>
            <a:r>
              <a:rPr lang="de-DE" sz="1800" dirty="0"/>
              <a:t>Nehmen Sie den richtigen Betrag auf, um eine Unterkapitalisierung zu vermeiden.</a:t>
            </a:r>
          </a:p>
          <a:p>
            <a:pPr>
              <a:buClr>
                <a:srgbClr val="7ABB57"/>
              </a:buClr>
            </a:pPr>
            <a:endParaRPr lang="de-DE" sz="1800" dirty="0"/>
          </a:p>
        </p:txBody>
      </p:sp>
      <p:pic>
        <p:nvPicPr>
          <p:cNvPr id="5" name="Grafik 4" descr="Daumen hoch-Zeichen mit einfarbiger Füllung">
            <a:extLst>
              <a:ext uri="{FF2B5EF4-FFF2-40B4-BE49-F238E27FC236}">
                <a16:creationId xmlns:a16="http://schemas.microsoft.com/office/drawing/2014/main" id="{55BB7880-9E83-4B13-AAA1-88DB0A4EA96F}"/>
              </a:ext>
            </a:extLst>
          </p:cNvPr>
          <p:cNvPicPr>
            <a:picLocks noChangeAspect="1"/>
          </p:cNvPicPr>
          <p:nvPr/>
        </p:nvPicPr>
        <p:blipFill>
          <a:blip r:embed="rId2">
            <a:alphaModFix amt="19000"/>
            <a:extLst>
              <a:ext uri="{96DAC541-7B7A-43D3-8B79-37D633B846F1}">
                <asvg:svgBlip xmlns:asvg="http://schemas.microsoft.com/office/drawing/2016/SVG/main" r:embed="rId3"/>
              </a:ext>
            </a:extLst>
          </a:blip>
          <a:stretch>
            <a:fillRect/>
          </a:stretch>
        </p:blipFill>
        <p:spPr>
          <a:xfrm rot="10800000">
            <a:off x="6612558" y="1731043"/>
            <a:ext cx="3917466" cy="3917466"/>
          </a:xfrm>
          <a:prstGeom prst="rect">
            <a:avLst/>
          </a:prstGeom>
        </p:spPr>
      </p:pic>
      <p:sp>
        <p:nvSpPr>
          <p:cNvPr id="3" name="Textfeld 2">
            <a:extLst>
              <a:ext uri="{FF2B5EF4-FFF2-40B4-BE49-F238E27FC236}">
                <a16:creationId xmlns:a16="http://schemas.microsoft.com/office/drawing/2014/main" id="{FCACC94D-C588-46DB-B43B-C4624D758541}"/>
              </a:ext>
            </a:extLst>
          </p:cNvPr>
          <p:cNvSpPr txBox="1"/>
          <p:nvPr/>
        </p:nvSpPr>
        <p:spPr>
          <a:xfrm>
            <a:off x="7030584" y="1549866"/>
            <a:ext cx="4263991" cy="3693319"/>
          </a:xfrm>
          <a:prstGeom prst="rect">
            <a:avLst/>
          </a:prstGeom>
          <a:noFill/>
        </p:spPr>
        <p:txBody>
          <a:bodyPr wrap="square" rtlCol="0">
            <a:spAutoFit/>
          </a:bodyPr>
          <a:lstStyle/>
          <a:p>
            <a:pPr marL="0" marR="0" lvl="0" indent="0" algn="l" defTabSz="3343281" rtl="0" eaLnBrk="1" fontAlgn="auto" latinLnBrk="0" hangingPunct="1">
              <a:lnSpc>
                <a:spcPct val="100000"/>
              </a:lnSpc>
              <a:spcBef>
                <a:spcPts val="0"/>
              </a:spcBef>
              <a:spcAft>
                <a:spcPts val="0"/>
              </a:spcAft>
              <a:buClr>
                <a:srgbClr val="7ABB57"/>
              </a:buClr>
              <a:buSzTx/>
              <a:buFont typeface="Arial" panose="020B0604020202020204" pitchFamily="34" charset="0"/>
              <a:buNone/>
              <a:tabLst/>
              <a:defRPr/>
            </a:pPr>
            <a:r>
              <a:rPr kumimoji="0" lang="en-US" sz="24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rPr>
              <a:t>          DON’T:</a:t>
            </a:r>
          </a:p>
          <a:p>
            <a:pPr marL="0" marR="0" lvl="0" indent="0" algn="l" defTabSz="3343281" rtl="0" eaLnBrk="1" fontAlgn="auto" latinLnBrk="0" hangingPunct="1">
              <a:lnSpc>
                <a:spcPct val="100000"/>
              </a:lnSpc>
              <a:spcBef>
                <a:spcPts val="0"/>
              </a:spcBef>
              <a:spcAft>
                <a:spcPts val="0"/>
              </a:spcAft>
              <a:buClr>
                <a:srgbClr val="7ABB57"/>
              </a:buClr>
              <a:buSzTx/>
              <a:buFont typeface="Arial" panose="020B0604020202020204" pitchFamily="34" charset="0"/>
              <a:buNone/>
              <a:tabLst/>
              <a:defRPr/>
            </a:pPr>
            <a:r>
              <a:rPr lang="en-US" sz="1200" b="1" dirty="0">
                <a:solidFill>
                  <a:srgbClr val="E97924"/>
                </a:solidFill>
                <a:latin typeface="Calibri" panose="020F0502020204030204" pitchFamily="34" charset="0"/>
                <a:ea typeface="Open Sans" panose="020B0606030504020204" pitchFamily="34" charset="0"/>
                <a:cs typeface="Calibri" panose="020F0502020204030204" pitchFamily="34" charset="0"/>
              </a:rPr>
              <a:t>   </a:t>
            </a:r>
            <a:endParaRPr kumimoji="0" lang="en-US" sz="11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endParaRP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de-DE" sz="18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Mischen Sie Ihre Geschäfts- und Privatkonten; führen Sie ein separates Bankkonto für kleine Unternehmen.</a:t>
            </a: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de-DE" sz="18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Bewerben Sie sich nur bei einer Art von Kreditgeber; prüfen Sie alle Optionen, um eine bessere Entscheidung treffen zu können.</a:t>
            </a: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de-DE" sz="18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Fallen Sie auf unzuverlässige Kreditgeber herein; vergewissern Sie sich, dass sie glaubwürdig und zuverlässig sind, bevor Sie sich binden.</a:t>
            </a:r>
            <a:endParaRPr lang="de-DE" sz="1200" dirty="0"/>
          </a:p>
        </p:txBody>
      </p:sp>
      <p:pic>
        <p:nvPicPr>
          <p:cNvPr id="6" name="Grafik 5" descr="Daumen hoch-Zeichen mit einfarbiger Füllung">
            <a:extLst>
              <a:ext uri="{FF2B5EF4-FFF2-40B4-BE49-F238E27FC236}">
                <a16:creationId xmlns:a16="http://schemas.microsoft.com/office/drawing/2014/main" id="{98DC6F36-FD00-45D9-A888-2A9FF75D6220}"/>
              </a:ext>
            </a:extLst>
          </p:cNvPr>
          <p:cNvPicPr>
            <a:picLocks noChangeAspect="1"/>
          </p:cNvPicPr>
          <p:nvPr/>
        </p:nvPicPr>
        <p:blipFill>
          <a:blip r:embed="rId4">
            <a:alphaModFix amt="41000"/>
            <a:extLst>
              <a:ext uri="{96DAC541-7B7A-43D3-8B79-37D633B846F1}">
                <asvg:svgBlip xmlns:asvg="http://schemas.microsoft.com/office/drawing/2016/SVG/main" r:embed="rId5"/>
              </a:ext>
            </a:extLst>
          </a:blip>
          <a:stretch>
            <a:fillRect/>
          </a:stretch>
        </p:blipFill>
        <p:spPr>
          <a:xfrm>
            <a:off x="1645924" y="1920148"/>
            <a:ext cx="3291839" cy="3487186"/>
          </a:xfrm>
          <a:prstGeom prst="rect">
            <a:avLst/>
          </a:prstGeom>
        </p:spPr>
      </p:pic>
    </p:spTree>
    <p:extLst>
      <p:ext uri="{BB962C8B-B14F-4D97-AF65-F5344CB8AC3E}">
        <p14:creationId xmlns:p14="http://schemas.microsoft.com/office/powerpoint/2010/main" val="284540437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854280" y="615391"/>
            <a:ext cx="10483431" cy="804265"/>
          </a:xfrm>
        </p:spPr>
        <p:txBody>
          <a:bodyPr/>
          <a:lstStyle/>
          <a:p>
            <a:r>
              <a:rPr lang="de-DE" sz="2400" dirty="0"/>
              <a:t>BEANTRAGUNG VON FÖRDERMITTELN - WAS IST, WENN ICH EINE ABSAGE BEKOMME?</a:t>
            </a:r>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1229840" y="1400899"/>
            <a:ext cx="9732309" cy="4915818"/>
          </a:xfrm>
        </p:spPr>
        <p:txBody>
          <a:bodyPr/>
          <a:lstStyle/>
          <a:p>
            <a:pPr>
              <a:buClr>
                <a:srgbClr val="7ABB57"/>
              </a:buClr>
            </a:pPr>
            <a:r>
              <a:rPr lang="de-DE" sz="2000" dirty="0"/>
              <a:t>Ihr Antrag hat also nicht ganz den Geschmack getroffen und Sie haben den Zuschuss, den Crowdfunding-Fonds oder das Darlehen verpasst. Aber keine Angst! Nutzen Sie diese Ablehnungen als Sprungbrett für Ihren Lernprozess. Ein "Nein" kann hart sein, aber lassen Sie es einen Katalysator für Wachstum sein. Ergreifen Sie diese Schritte, um Ihre Chancen auf eine erneute Prüfung zu erhöhen, Ihre künftigen Finanzierungsaussichten zu verbessern und vor allem den Stress bei der Sicherung der Finanzierung zu verringern.</a:t>
            </a:r>
          </a:p>
          <a:p>
            <a:pPr>
              <a:buClr>
                <a:srgbClr val="7ABB57"/>
              </a:buClr>
            </a:pPr>
            <a:r>
              <a:rPr lang="en-US" sz="1100" dirty="0"/>
              <a:t> </a:t>
            </a:r>
          </a:p>
          <a:p>
            <a:pPr>
              <a:buClr>
                <a:srgbClr val="7ABB57"/>
              </a:buClr>
            </a:pPr>
            <a:r>
              <a:rPr lang="en-US" sz="2000" b="1" dirty="0" err="1">
                <a:solidFill>
                  <a:srgbClr val="E97924"/>
                </a:solidFill>
              </a:rPr>
              <a:t>Überdenken</a:t>
            </a:r>
            <a:r>
              <a:rPr lang="en-US" sz="2000" b="1" dirty="0">
                <a:solidFill>
                  <a:srgbClr val="E97924"/>
                </a:solidFill>
              </a:rPr>
              <a:t> Sie </a:t>
            </a:r>
            <a:r>
              <a:rPr lang="en-US" sz="2000" b="1" dirty="0" err="1">
                <a:solidFill>
                  <a:srgbClr val="E97924"/>
                </a:solidFill>
              </a:rPr>
              <a:t>Ihren</a:t>
            </a:r>
            <a:r>
              <a:rPr lang="en-US" sz="2000" b="1" dirty="0">
                <a:solidFill>
                  <a:srgbClr val="E97924"/>
                </a:solidFill>
              </a:rPr>
              <a:t> Ansatz</a:t>
            </a:r>
          </a:p>
          <a:p>
            <a:pPr>
              <a:buClr>
                <a:srgbClr val="7ABB57"/>
              </a:buClr>
            </a:pPr>
            <a:r>
              <a:rPr lang="de-DE" sz="2000" dirty="0"/>
              <a:t>Seien Sie ehrlich zu sich selbst. Haben Sie die Bewerbung überstürzt? Haben Sie die Prioritäten Ihres Projekts richtig dargestellt oder haben Sie eine Gelegenheit verpasst, in Ihrem Text zu glänzen?</a:t>
            </a:r>
          </a:p>
          <a:p>
            <a:pPr>
              <a:buClr>
                <a:srgbClr val="7ABB57"/>
              </a:buClr>
            </a:pPr>
            <a:r>
              <a:rPr lang="de-DE" sz="1100" dirty="0"/>
              <a:t> </a:t>
            </a:r>
            <a:endParaRPr lang="en-US" sz="1100" dirty="0"/>
          </a:p>
          <a:p>
            <a:pPr>
              <a:buClr>
                <a:srgbClr val="7ABB57"/>
              </a:buClr>
            </a:pPr>
            <a:r>
              <a:rPr lang="en-US" sz="2000" b="1" dirty="0">
                <a:solidFill>
                  <a:srgbClr val="E97924"/>
                </a:solidFill>
              </a:rPr>
              <a:t>Feedback </a:t>
            </a:r>
            <a:r>
              <a:rPr lang="en-US" sz="2000" b="1" dirty="0" err="1">
                <a:solidFill>
                  <a:srgbClr val="E97924"/>
                </a:solidFill>
              </a:rPr>
              <a:t>einholen</a:t>
            </a:r>
            <a:br>
              <a:rPr lang="en-US" sz="2000" dirty="0"/>
            </a:br>
            <a:r>
              <a:rPr lang="de-DE" sz="2000" dirty="0"/>
              <a:t>Selbst wenn Ihr Absageschreiben eine Begründung enthält, kann ein mündliches Gespräch mehr Aufschluss geben. Verhalten Sie sich trotz der Enttäuschung professionell und bedanken Sie sich für die Zeit, die sich die Institution genommen hat. Ein Nachfassen, nachdem Sie Ihre Vorgehensweise angepasst haben, kann Ihre Chancen erheblich verbessern.</a:t>
            </a:r>
            <a:endParaRPr lang="en-US" sz="2000" dirty="0"/>
          </a:p>
        </p:txBody>
      </p:sp>
      <p:pic>
        <p:nvPicPr>
          <p:cNvPr id="7" name="Grafik 6" descr="Chatblase Silhouette">
            <a:extLst>
              <a:ext uri="{FF2B5EF4-FFF2-40B4-BE49-F238E27FC236}">
                <a16:creationId xmlns:a16="http://schemas.microsoft.com/office/drawing/2014/main" id="{F51DEAB0-73D6-01EE-C2C1-203942EC551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49090" y="4799826"/>
            <a:ext cx="914400" cy="914400"/>
          </a:xfrm>
          <a:prstGeom prst="rect">
            <a:avLst/>
          </a:prstGeom>
        </p:spPr>
      </p:pic>
      <p:pic>
        <p:nvPicPr>
          <p:cNvPr id="8" name="Grafik 7" descr="Spiegelung Silhouette">
            <a:extLst>
              <a:ext uri="{FF2B5EF4-FFF2-40B4-BE49-F238E27FC236}">
                <a16:creationId xmlns:a16="http://schemas.microsoft.com/office/drawing/2014/main" id="{A6C90122-7E8E-A2D7-DFBC-C17E64176FC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49090" y="3494437"/>
            <a:ext cx="914400" cy="914400"/>
          </a:xfrm>
          <a:prstGeom prst="rect">
            <a:avLst/>
          </a:prstGeom>
        </p:spPr>
      </p:pic>
    </p:spTree>
    <p:extLst>
      <p:ext uri="{BB962C8B-B14F-4D97-AF65-F5344CB8AC3E}">
        <p14:creationId xmlns:p14="http://schemas.microsoft.com/office/powerpoint/2010/main" val="298891719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854280" y="694675"/>
            <a:ext cx="10483431" cy="804265"/>
          </a:xfrm>
        </p:spPr>
        <p:txBody>
          <a:bodyPr/>
          <a:lstStyle/>
          <a:p>
            <a:r>
              <a:rPr lang="de-DE" sz="2800" dirty="0"/>
              <a:t>BEANTRAGUNG VON FÖRDERMITTELN - WAS IST, WENN ICH EINE ABSAGE BEKOMME?</a:t>
            </a:r>
          </a:p>
          <a:p>
            <a:endParaRPr lang="de-DE" sz="2800" dirty="0"/>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1284934" y="1723748"/>
            <a:ext cx="9877051" cy="4439577"/>
          </a:xfrm>
        </p:spPr>
        <p:txBody>
          <a:bodyPr/>
          <a:lstStyle/>
          <a:p>
            <a:pPr>
              <a:buClr>
                <a:srgbClr val="7ABB57"/>
              </a:buClr>
            </a:pPr>
            <a:r>
              <a:rPr lang="de-DE" sz="2000" b="1" dirty="0">
                <a:solidFill>
                  <a:srgbClr val="E97924"/>
                </a:solidFill>
              </a:rPr>
              <a:t>Erkunden Sie, was finanziert wurde</a:t>
            </a:r>
          </a:p>
          <a:p>
            <a:pPr>
              <a:buClr>
                <a:srgbClr val="7ABB57"/>
              </a:buClr>
            </a:pPr>
            <a:r>
              <a:rPr lang="de-DE" sz="2000" dirty="0"/>
              <a:t>Geldgeber geben oft Listen mit erfolgreichen Projekten heraus. Was fällt bei den Projekten auf, die eine Finanzierung erhalten haben? Befanden sie sich in einer anderen Unternehmensphase? Haben sie mehr oder weniger Geld beantragt als Sie? Entsprachen ihre Aktivitäten den Präferenzen des Geldgebers?</a:t>
            </a:r>
          </a:p>
          <a:p>
            <a:pPr>
              <a:buClr>
                <a:srgbClr val="7ABB57"/>
              </a:buClr>
            </a:pPr>
            <a:r>
              <a:rPr lang="en-US" sz="1400" dirty="0"/>
              <a:t> </a:t>
            </a:r>
          </a:p>
          <a:p>
            <a:pPr>
              <a:buClr>
                <a:srgbClr val="7ABB57"/>
              </a:buClr>
            </a:pPr>
            <a:r>
              <a:rPr lang="de-DE" sz="2000" b="1" dirty="0">
                <a:solidFill>
                  <a:srgbClr val="E97924"/>
                </a:solidFill>
              </a:rPr>
              <a:t>Überlegen Sie sich Ihre Optionen</a:t>
            </a:r>
            <a:br>
              <a:rPr lang="en-US" sz="2000" dirty="0"/>
            </a:br>
            <a:r>
              <a:rPr lang="de-DE" sz="2000" dirty="0"/>
              <a:t>Es gibt kein Patentrezept für die Finanzierung. Wenn sich ein Weg als schwieriger als lohnend erweist, sollten Sie Ihre Strategie ändern. Die Wahl des richtigen Kanals oder der richtigen Kombination von Kanälen könnte der Schlüssel zu einem positiven Bescheid sein.</a:t>
            </a:r>
          </a:p>
          <a:p>
            <a:pPr>
              <a:buClr>
                <a:srgbClr val="7ABB57"/>
              </a:buClr>
            </a:pPr>
            <a:r>
              <a:rPr lang="en-US" sz="1400" dirty="0"/>
              <a:t> </a:t>
            </a:r>
          </a:p>
          <a:p>
            <a:pPr>
              <a:buClr>
                <a:srgbClr val="7ABB57"/>
              </a:buClr>
            </a:pPr>
            <a:r>
              <a:rPr lang="en-US" sz="2000" b="1" dirty="0" err="1">
                <a:solidFill>
                  <a:srgbClr val="E97924"/>
                </a:solidFill>
              </a:rPr>
              <a:t>Bewerten</a:t>
            </a:r>
            <a:r>
              <a:rPr lang="en-US" sz="2000" b="1" dirty="0">
                <a:solidFill>
                  <a:srgbClr val="E97924"/>
                </a:solidFill>
              </a:rPr>
              <a:t> Sie </a:t>
            </a:r>
            <a:r>
              <a:rPr lang="en-US" sz="2000" b="1" dirty="0" err="1">
                <a:solidFill>
                  <a:srgbClr val="E97924"/>
                </a:solidFill>
              </a:rPr>
              <a:t>Ihr</a:t>
            </a:r>
            <a:r>
              <a:rPr lang="en-US" sz="2000" b="1" dirty="0">
                <a:solidFill>
                  <a:srgbClr val="E97924"/>
                </a:solidFill>
              </a:rPr>
              <a:t> </a:t>
            </a:r>
            <a:r>
              <a:rPr lang="en-US" sz="2000" b="1" dirty="0" err="1">
                <a:solidFill>
                  <a:srgbClr val="E97924"/>
                </a:solidFill>
              </a:rPr>
              <a:t>Geschäftsmodell</a:t>
            </a:r>
            <a:endParaRPr lang="en-US" sz="2000" b="1" dirty="0">
              <a:solidFill>
                <a:srgbClr val="E97924"/>
              </a:solidFill>
            </a:endParaRPr>
          </a:p>
          <a:p>
            <a:pPr>
              <a:buClr>
                <a:srgbClr val="7ABB57"/>
              </a:buClr>
            </a:pPr>
            <a:r>
              <a:rPr lang="de-DE" sz="2000" dirty="0"/>
              <a:t>Nutzen Sie die Ablehnung als Chance, Ihr Geschäftsmodell zu verfeinern. Ermitteln und beseitigen Sie alle größeren Mängel oder Schwächen. Dies macht Ihr Unternehmen nicht nur für andere potenzielle Investoren attraktiver, sondern könnte auch diejenigen umstimmen, die zunächst abgelehnt haben.</a:t>
            </a:r>
            <a:endParaRPr lang="en-US" sz="2000" dirty="0"/>
          </a:p>
        </p:txBody>
      </p:sp>
      <p:pic>
        <p:nvPicPr>
          <p:cNvPr id="5" name="Grafik 4" descr="Schatzkarte Silhouette">
            <a:extLst>
              <a:ext uri="{FF2B5EF4-FFF2-40B4-BE49-F238E27FC236}">
                <a16:creationId xmlns:a16="http://schemas.microsoft.com/office/drawing/2014/main" id="{430DD8CD-2433-C5F9-6164-014A13CAA4F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70535" y="1903781"/>
            <a:ext cx="914400" cy="914400"/>
          </a:xfrm>
          <a:prstGeom prst="rect">
            <a:avLst/>
          </a:prstGeom>
        </p:spPr>
      </p:pic>
      <p:pic>
        <p:nvPicPr>
          <p:cNvPr id="9" name="Grafik 8" descr="Person mit Idee Silhouette">
            <a:extLst>
              <a:ext uri="{FF2B5EF4-FFF2-40B4-BE49-F238E27FC236}">
                <a16:creationId xmlns:a16="http://schemas.microsoft.com/office/drawing/2014/main" id="{F56E0479-CC39-10FD-A702-A99F24AA42D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94633" y="3376883"/>
            <a:ext cx="914400" cy="914400"/>
          </a:xfrm>
          <a:prstGeom prst="rect">
            <a:avLst/>
          </a:prstGeom>
        </p:spPr>
      </p:pic>
      <p:pic>
        <p:nvPicPr>
          <p:cNvPr id="15" name="Grafik 14" descr="Recherche Silhouette">
            <a:extLst>
              <a:ext uri="{FF2B5EF4-FFF2-40B4-BE49-F238E27FC236}">
                <a16:creationId xmlns:a16="http://schemas.microsoft.com/office/drawing/2014/main" id="{1E926D71-41C0-F0B3-2A13-D45634E10CC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14029" y="4961623"/>
            <a:ext cx="914400" cy="914400"/>
          </a:xfrm>
          <a:prstGeom prst="rect">
            <a:avLst/>
          </a:prstGeom>
        </p:spPr>
      </p:pic>
    </p:spTree>
    <p:extLst>
      <p:ext uri="{BB962C8B-B14F-4D97-AF65-F5344CB8AC3E}">
        <p14:creationId xmlns:p14="http://schemas.microsoft.com/office/powerpoint/2010/main" val="1777133515"/>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9851B00E-87A4-6809-75C0-0606E0F7688C}"/>
              </a:ext>
            </a:extLst>
          </p:cNvPr>
          <p:cNvSpPr>
            <a:spLocks noGrp="1"/>
          </p:cNvSpPr>
          <p:nvPr>
            <p:ph type="body" sz="quarter" idx="20"/>
          </p:nvPr>
        </p:nvSpPr>
        <p:spPr/>
        <p:txBody>
          <a:bodyPr/>
          <a:lstStyle/>
          <a:p>
            <a:r>
              <a:rPr lang="en-US" dirty="0"/>
              <a:t>www.</a:t>
            </a:r>
            <a:r>
              <a:rPr lang="en-US" b="1" dirty="0"/>
              <a:t>ingrow</a:t>
            </a:r>
            <a:r>
              <a:rPr lang="en-US" dirty="0"/>
              <a:t>.eu</a:t>
            </a:r>
          </a:p>
        </p:txBody>
      </p:sp>
      <p:sp>
        <p:nvSpPr>
          <p:cNvPr id="5" name="Text Placeholder 4">
            <a:extLst>
              <a:ext uri="{FF2B5EF4-FFF2-40B4-BE49-F238E27FC236}">
                <a16:creationId xmlns:a16="http://schemas.microsoft.com/office/drawing/2014/main" id="{E06499F2-5E90-07E2-4CB3-FFBDC4494273}"/>
              </a:ext>
            </a:extLst>
          </p:cNvPr>
          <p:cNvSpPr>
            <a:spLocks noGrp="1"/>
          </p:cNvSpPr>
          <p:nvPr>
            <p:ph type="body" sz="quarter" idx="30"/>
          </p:nvPr>
        </p:nvSpPr>
        <p:spPr/>
        <p:txBody>
          <a:bodyPr/>
          <a:lstStyle/>
          <a:p>
            <a:r>
              <a:rPr lang="en-US" dirty="0" err="1"/>
              <a:t>Folgen</a:t>
            </a:r>
            <a:r>
              <a:rPr lang="en-US" dirty="0"/>
              <a:t> Sie </a:t>
            </a:r>
            <a:r>
              <a:rPr lang="en-US" dirty="0" err="1"/>
              <a:t>uns</a:t>
            </a:r>
            <a:r>
              <a:rPr lang="en-US" dirty="0"/>
              <a:t> auf </a:t>
            </a:r>
            <a:r>
              <a:rPr lang="en-US" dirty="0" err="1"/>
              <a:t>unserer</a:t>
            </a:r>
            <a:r>
              <a:rPr lang="en-US" dirty="0"/>
              <a:t> </a:t>
            </a:r>
            <a:r>
              <a:rPr lang="en-US" dirty="0" err="1"/>
              <a:t>Reise</a:t>
            </a:r>
            <a:r>
              <a:rPr lang="en-US" dirty="0"/>
              <a:t>!</a:t>
            </a:r>
          </a:p>
        </p:txBody>
      </p:sp>
      <p:grpSp>
        <p:nvGrpSpPr>
          <p:cNvPr id="24" name="Group 23">
            <a:extLst>
              <a:ext uri="{FF2B5EF4-FFF2-40B4-BE49-F238E27FC236}">
                <a16:creationId xmlns:a16="http://schemas.microsoft.com/office/drawing/2014/main" id="{B205A1CF-0959-78DE-5028-7853151D2286}"/>
              </a:ext>
            </a:extLst>
          </p:cNvPr>
          <p:cNvGrpSpPr/>
          <p:nvPr/>
        </p:nvGrpSpPr>
        <p:grpSpPr>
          <a:xfrm>
            <a:off x="575886" y="4196723"/>
            <a:ext cx="2476327" cy="417772"/>
            <a:chOff x="575887" y="5068173"/>
            <a:chExt cx="1664680" cy="280842"/>
          </a:xfrm>
        </p:grpSpPr>
        <p:grpSp>
          <p:nvGrpSpPr>
            <p:cNvPr id="6" name="Graphic 3">
              <a:extLst>
                <a:ext uri="{FF2B5EF4-FFF2-40B4-BE49-F238E27FC236}">
                  <a16:creationId xmlns:a16="http://schemas.microsoft.com/office/drawing/2014/main" id="{C16F0B8A-7F69-937C-F2ED-17559B20A6AB}"/>
                </a:ext>
              </a:extLst>
            </p:cNvPr>
            <p:cNvGrpSpPr/>
            <p:nvPr/>
          </p:nvGrpSpPr>
          <p:grpSpPr>
            <a:xfrm>
              <a:off x="1614025" y="5068173"/>
              <a:ext cx="280634" cy="280634"/>
              <a:chOff x="1950027" y="2499889"/>
              <a:chExt cx="850463" cy="850463"/>
            </a:xfrm>
          </p:grpSpPr>
          <p:sp>
            <p:nvSpPr>
              <p:cNvPr id="7" name="Freeform 6">
                <a:extLst>
                  <a:ext uri="{FF2B5EF4-FFF2-40B4-BE49-F238E27FC236}">
                    <a16:creationId xmlns:a16="http://schemas.microsoft.com/office/drawing/2014/main" id="{207490F1-E345-5BC9-D101-99147648B512}"/>
                  </a:ext>
                </a:extLst>
              </p:cNvPr>
              <p:cNvSpPr/>
              <p:nvPr/>
            </p:nvSpPr>
            <p:spPr>
              <a:xfrm>
                <a:off x="1950027"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8" name="Graphic 3">
                <a:extLst>
                  <a:ext uri="{FF2B5EF4-FFF2-40B4-BE49-F238E27FC236}">
                    <a16:creationId xmlns:a16="http://schemas.microsoft.com/office/drawing/2014/main" id="{EF0EC305-2157-B506-4C46-7D05B4AB506E}"/>
                  </a:ext>
                </a:extLst>
              </p:cNvPr>
              <p:cNvGrpSpPr/>
              <p:nvPr/>
            </p:nvGrpSpPr>
            <p:grpSpPr>
              <a:xfrm>
                <a:off x="2107521" y="2657382"/>
                <a:ext cx="535476" cy="535477"/>
                <a:chOff x="2107521" y="2657382"/>
                <a:chExt cx="535476" cy="535477"/>
              </a:xfrm>
              <a:solidFill>
                <a:srgbClr val="FFFFFF"/>
              </a:solidFill>
            </p:grpSpPr>
            <p:sp>
              <p:nvSpPr>
                <p:cNvPr id="9" name="Freeform 8">
                  <a:extLst>
                    <a:ext uri="{FF2B5EF4-FFF2-40B4-BE49-F238E27FC236}">
                      <a16:creationId xmlns:a16="http://schemas.microsoft.com/office/drawing/2014/main" id="{9212B4F7-97DF-6D12-BC9E-8A1F181265E4}"/>
                    </a:ext>
                  </a:extLst>
                </p:cNvPr>
                <p:cNvSpPr/>
                <p:nvPr/>
              </p:nvSpPr>
              <p:spPr>
                <a:xfrm>
                  <a:off x="2107521" y="2657382"/>
                  <a:ext cx="535476" cy="535477"/>
                </a:xfrm>
                <a:custGeom>
                  <a:avLst/>
                  <a:gdLst>
                    <a:gd name="connsiteX0" fmla="*/ 267739 w 535476"/>
                    <a:gd name="connsiteY0" fmla="*/ 48508 h 535477"/>
                    <a:gd name="connsiteX1" fmla="*/ 376094 w 535476"/>
                    <a:gd name="connsiteY1" fmla="*/ 49768 h 535477"/>
                    <a:gd name="connsiteX2" fmla="*/ 425862 w 535476"/>
                    <a:gd name="connsiteY2" fmla="*/ 59217 h 535477"/>
                    <a:gd name="connsiteX3" fmla="*/ 456730 w 535476"/>
                    <a:gd name="connsiteY3" fmla="*/ 79377 h 535477"/>
                    <a:gd name="connsiteX4" fmla="*/ 476890 w 535476"/>
                    <a:gd name="connsiteY4" fmla="*/ 110245 h 535477"/>
                    <a:gd name="connsiteX5" fmla="*/ 486339 w 535476"/>
                    <a:gd name="connsiteY5" fmla="*/ 160013 h 535477"/>
                    <a:gd name="connsiteX6" fmla="*/ 487599 w 535476"/>
                    <a:gd name="connsiteY6" fmla="*/ 268368 h 535477"/>
                    <a:gd name="connsiteX7" fmla="*/ 486339 w 535476"/>
                    <a:gd name="connsiteY7" fmla="*/ 376724 h 535477"/>
                    <a:gd name="connsiteX8" fmla="*/ 476890 w 535476"/>
                    <a:gd name="connsiteY8" fmla="*/ 426492 h 535477"/>
                    <a:gd name="connsiteX9" fmla="*/ 456730 w 535476"/>
                    <a:gd name="connsiteY9" fmla="*/ 457360 h 535477"/>
                    <a:gd name="connsiteX10" fmla="*/ 425862 w 535476"/>
                    <a:gd name="connsiteY10" fmla="*/ 477519 h 535477"/>
                    <a:gd name="connsiteX11" fmla="*/ 376094 w 535476"/>
                    <a:gd name="connsiteY11" fmla="*/ 486969 h 535477"/>
                    <a:gd name="connsiteX12" fmla="*/ 267739 w 535476"/>
                    <a:gd name="connsiteY12" fmla="*/ 488229 h 535477"/>
                    <a:gd name="connsiteX13" fmla="*/ 159383 w 535476"/>
                    <a:gd name="connsiteY13" fmla="*/ 486969 h 535477"/>
                    <a:gd name="connsiteX14" fmla="*/ 109615 w 535476"/>
                    <a:gd name="connsiteY14" fmla="*/ 477519 h 535477"/>
                    <a:gd name="connsiteX15" fmla="*/ 78747 w 535476"/>
                    <a:gd name="connsiteY15" fmla="*/ 457360 h 535477"/>
                    <a:gd name="connsiteX16" fmla="*/ 58587 w 535476"/>
                    <a:gd name="connsiteY16" fmla="*/ 426492 h 535477"/>
                    <a:gd name="connsiteX17" fmla="*/ 49138 w 535476"/>
                    <a:gd name="connsiteY17" fmla="*/ 376724 h 535477"/>
                    <a:gd name="connsiteX18" fmla="*/ 47878 w 535476"/>
                    <a:gd name="connsiteY18" fmla="*/ 268368 h 535477"/>
                    <a:gd name="connsiteX19" fmla="*/ 49138 w 535476"/>
                    <a:gd name="connsiteY19" fmla="*/ 160013 h 535477"/>
                    <a:gd name="connsiteX20" fmla="*/ 58587 w 535476"/>
                    <a:gd name="connsiteY20" fmla="*/ 110245 h 535477"/>
                    <a:gd name="connsiteX21" fmla="*/ 78747 w 535476"/>
                    <a:gd name="connsiteY21" fmla="*/ 79377 h 535477"/>
                    <a:gd name="connsiteX22" fmla="*/ 109615 w 535476"/>
                    <a:gd name="connsiteY22" fmla="*/ 59217 h 535477"/>
                    <a:gd name="connsiteX23" fmla="*/ 159383 w 535476"/>
                    <a:gd name="connsiteY23" fmla="*/ 49768 h 535477"/>
                    <a:gd name="connsiteX24" fmla="*/ 267739 w 535476"/>
                    <a:gd name="connsiteY24" fmla="*/ 48508 h 535477"/>
                    <a:gd name="connsiteX25" fmla="*/ 267739 w 535476"/>
                    <a:gd name="connsiteY25" fmla="*/ 0 h 535477"/>
                    <a:gd name="connsiteX26" fmla="*/ 157493 w 535476"/>
                    <a:gd name="connsiteY26" fmla="*/ 1890 h 535477"/>
                    <a:gd name="connsiteX27" fmla="*/ 92606 w 535476"/>
                    <a:gd name="connsiteY27" fmla="*/ 14489 h 535477"/>
                    <a:gd name="connsiteX28" fmla="*/ 45358 w 535476"/>
                    <a:gd name="connsiteY28" fmla="*/ 45358 h 535477"/>
                    <a:gd name="connsiteX29" fmla="*/ 14489 w 535476"/>
                    <a:gd name="connsiteY29" fmla="*/ 92606 h 535477"/>
                    <a:gd name="connsiteX30" fmla="*/ 1890 w 535476"/>
                    <a:gd name="connsiteY30" fmla="*/ 157493 h 535477"/>
                    <a:gd name="connsiteX31" fmla="*/ 0 w 535476"/>
                    <a:gd name="connsiteY31" fmla="*/ 267739 h 535477"/>
                    <a:gd name="connsiteX32" fmla="*/ 1890 w 535476"/>
                    <a:gd name="connsiteY32" fmla="*/ 377984 h 535477"/>
                    <a:gd name="connsiteX33" fmla="*/ 14489 w 535476"/>
                    <a:gd name="connsiteY33" fmla="*/ 442871 h 535477"/>
                    <a:gd name="connsiteX34" fmla="*/ 45358 w 535476"/>
                    <a:gd name="connsiteY34" fmla="*/ 490119 h 535477"/>
                    <a:gd name="connsiteX35" fmla="*/ 92606 w 535476"/>
                    <a:gd name="connsiteY35" fmla="*/ 520988 h 535477"/>
                    <a:gd name="connsiteX36" fmla="*/ 157493 w 535476"/>
                    <a:gd name="connsiteY36" fmla="*/ 533587 h 535477"/>
                    <a:gd name="connsiteX37" fmla="*/ 267739 w 535476"/>
                    <a:gd name="connsiteY37" fmla="*/ 535477 h 535477"/>
                    <a:gd name="connsiteX38" fmla="*/ 377984 w 535476"/>
                    <a:gd name="connsiteY38" fmla="*/ 533587 h 535477"/>
                    <a:gd name="connsiteX39" fmla="*/ 442871 w 535476"/>
                    <a:gd name="connsiteY39" fmla="*/ 520988 h 535477"/>
                    <a:gd name="connsiteX40" fmla="*/ 490119 w 535476"/>
                    <a:gd name="connsiteY40" fmla="*/ 490119 h 535477"/>
                    <a:gd name="connsiteX41" fmla="*/ 520988 w 535476"/>
                    <a:gd name="connsiteY41" fmla="*/ 442871 h 535477"/>
                    <a:gd name="connsiteX42" fmla="*/ 533587 w 535476"/>
                    <a:gd name="connsiteY42" fmla="*/ 377984 h 535477"/>
                    <a:gd name="connsiteX43" fmla="*/ 535477 w 535476"/>
                    <a:gd name="connsiteY43" fmla="*/ 267739 h 535477"/>
                    <a:gd name="connsiteX44" fmla="*/ 533587 w 535476"/>
                    <a:gd name="connsiteY44" fmla="*/ 157493 h 535477"/>
                    <a:gd name="connsiteX45" fmla="*/ 520988 w 535476"/>
                    <a:gd name="connsiteY45" fmla="*/ 92606 h 535477"/>
                    <a:gd name="connsiteX46" fmla="*/ 490119 w 535476"/>
                    <a:gd name="connsiteY46" fmla="*/ 45358 h 535477"/>
                    <a:gd name="connsiteX47" fmla="*/ 442871 w 535476"/>
                    <a:gd name="connsiteY47" fmla="*/ 14489 h 535477"/>
                    <a:gd name="connsiteX48" fmla="*/ 377984 w 535476"/>
                    <a:gd name="connsiteY48" fmla="*/ 1890 h 535477"/>
                    <a:gd name="connsiteX49" fmla="*/ 267739 w 535476"/>
                    <a:gd name="connsiteY49" fmla="*/ 0 h 535477"/>
                    <a:gd name="connsiteX50" fmla="*/ 267739 w 535476"/>
                    <a:gd name="connsiteY50" fmla="*/ 0 h 5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5476" h="535477">
                      <a:moveTo>
                        <a:pt x="267739" y="48508"/>
                      </a:moveTo>
                      <a:cubicBezTo>
                        <a:pt x="338925" y="48508"/>
                        <a:pt x="347745" y="48508"/>
                        <a:pt x="376094" y="49768"/>
                      </a:cubicBezTo>
                      <a:cubicBezTo>
                        <a:pt x="401923" y="51028"/>
                        <a:pt x="416412" y="55438"/>
                        <a:pt x="425862" y="59217"/>
                      </a:cubicBezTo>
                      <a:cubicBezTo>
                        <a:pt x="438461" y="64257"/>
                        <a:pt x="447281" y="69927"/>
                        <a:pt x="456730" y="79377"/>
                      </a:cubicBezTo>
                      <a:cubicBezTo>
                        <a:pt x="466180" y="88826"/>
                        <a:pt x="471849" y="97646"/>
                        <a:pt x="476890" y="110245"/>
                      </a:cubicBezTo>
                      <a:cubicBezTo>
                        <a:pt x="480669" y="119695"/>
                        <a:pt x="485079" y="133554"/>
                        <a:pt x="486339" y="160013"/>
                      </a:cubicBezTo>
                      <a:cubicBezTo>
                        <a:pt x="487599" y="188362"/>
                        <a:pt x="487599" y="196552"/>
                        <a:pt x="487599" y="268368"/>
                      </a:cubicBezTo>
                      <a:cubicBezTo>
                        <a:pt x="487599" y="340185"/>
                        <a:pt x="487599" y="348375"/>
                        <a:pt x="486339" y="376724"/>
                      </a:cubicBezTo>
                      <a:cubicBezTo>
                        <a:pt x="485079" y="402553"/>
                        <a:pt x="480669" y="417042"/>
                        <a:pt x="476890" y="426492"/>
                      </a:cubicBezTo>
                      <a:cubicBezTo>
                        <a:pt x="471849" y="439091"/>
                        <a:pt x="466180" y="447911"/>
                        <a:pt x="456730" y="457360"/>
                      </a:cubicBezTo>
                      <a:cubicBezTo>
                        <a:pt x="447281" y="466810"/>
                        <a:pt x="438461" y="472480"/>
                        <a:pt x="425862" y="477519"/>
                      </a:cubicBezTo>
                      <a:cubicBezTo>
                        <a:pt x="416412" y="481299"/>
                        <a:pt x="402552" y="485709"/>
                        <a:pt x="376094" y="486969"/>
                      </a:cubicBezTo>
                      <a:cubicBezTo>
                        <a:pt x="347745" y="488229"/>
                        <a:pt x="339555" y="488229"/>
                        <a:pt x="267739" y="488229"/>
                      </a:cubicBezTo>
                      <a:cubicBezTo>
                        <a:pt x="195921" y="488229"/>
                        <a:pt x="187732" y="488229"/>
                        <a:pt x="159383" y="486969"/>
                      </a:cubicBezTo>
                      <a:cubicBezTo>
                        <a:pt x="133554" y="485709"/>
                        <a:pt x="119065" y="481299"/>
                        <a:pt x="109615" y="477519"/>
                      </a:cubicBezTo>
                      <a:cubicBezTo>
                        <a:pt x="97016" y="472480"/>
                        <a:pt x="88196" y="466810"/>
                        <a:pt x="78747" y="457360"/>
                      </a:cubicBezTo>
                      <a:cubicBezTo>
                        <a:pt x="69297" y="447911"/>
                        <a:pt x="63627" y="439091"/>
                        <a:pt x="58587" y="426492"/>
                      </a:cubicBezTo>
                      <a:cubicBezTo>
                        <a:pt x="54808" y="417042"/>
                        <a:pt x="50398" y="403183"/>
                        <a:pt x="49138" y="376724"/>
                      </a:cubicBezTo>
                      <a:cubicBezTo>
                        <a:pt x="47878" y="348375"/>
                        <a:pt x="47878" y="340185"/>
                        <a:pt x="47878" y="268368"/>
                      </a:cubicBezTo>
                      <a:cubicBezTo>
                        <a:pt x="47878" y="196552"/>
                        <a:pt x="47878" y="188362"/>
                        <a:pt x="49138" y="160013"/>
                      </a:cubicBezTo>
                      <a:cubicBezTo>
                        <a:pt x="50398" y="134184"/>
                        <a:pt x="54808" y="119695"/>
                        <a:pt x="58587" y="110245"/>
                      </a:cubicBezTo>
                      <a:cubicBezTo>
                        <a:pt x="63627" y="97646"/>
                        <a:pt x="69297" y="88826"/>
                        <a:pt x="78747" y="79377"/>
                      </a:cubicBezTo>
                      <a:cubicBezTo>
                        <a:pt x="88196" y="69927"/>
                        <a:pt x="97016" y="64257"/>
                        <a:pt x="109615" y="59217"/>
                      </a:cubicBezTo>
                      <a:cubicBezTo>
                        <a:pt x="119065" y="55438"/>
                        <a:pt x="132924" y="51028"/>
                        <a:pt x="159383" y="49768"/>
                      </a:cubicBezTo>
                      <a:cubicBezTo>
                        <a:pt x="187732" y="48508"/>
                        <a:pt x="195921" y="48508"/>
                        <a:pt x="267739" y="48508"/>
                      </a:cubicBezTo>
                      <a:moveTo>
                        <a:pt x="267739" y="0"/>
                      </a:moveTo>
                      <a:cubicBezTo>
                        <a:pt x="195292" y="0"/>
                        <a:pt x="185842" y="0"/>
                        <a:pt x="157493" y="1890"/>
                      </a:cubicBezTo>
                      <a:cubicBezTo>
                        <a:pt x="129144" y="3150"/>
                        <a:pt x="109615" y="7560"/>
                        <a:pt x="92606" y="14489"/>
                      </a:cubicBezTo>
                      <a:cubicBezTo>
                        <a:pt x="74967" y="21419"/>
                        <a:pt x="59847" y="30239"/>
                        <a:pt x="45358" y="45358"/>
                      </a:cubicBezTo>
                      <a:cubicBezTo>
                        <a:pt x="30239" y="60477"/>
                        <a:pt x="21419" y="74967"/>
                        <a:pt x="14489" y="92606"/>
                      </a:cubicBezTo>
                      <a:cubicBezTo>
                        <a:pt x="7560" y="109615"/>
                        <a:pt x="3150" y="129144"/>
                        <a:pt x="1890" y="157493"/>
                      </a:cubicBezTo>
                      <a:cubicBezTo>
                        <a:pt x="630" y="185842"/>
                        <a:pt x="0" y="195292"/>
                        <a:pt x="0" y="267739"/>
                      </a:cubicBezTo>
                      <a:cubicBezTo>
                        <a:pt x="0" y="340185"/>
                        <a:pt x="0" y="349635"/>
                        <a:pt x="1890" y="377984"/>
                      </a:cubicBezTo>
                      <a:cubicBezTo>
                        <a:pt x="3150" y="406333"/>
                        <a:pt x="7560" y="425862"/>
                        <a:pt x="14489" y="442871"/>
                      </a:cubicBezTo>
                      <a:cubicBezTo>
                        <a:pt x="21419" y="460510"/>
                        <a:pt x="30239" y="475630"/>
                        <a:pt x="45358" y="490119"/>
                      </a:cubicBezTo>
                      <a:cubicBezTo>
                        <a:pt x="60477" y="505238"/>
                        <a:pt x="74967" y="514058"/>
                        <a:pt x="92606" y="520988"/>
                      </a:cubicBezTo>
                      <a:cubicBezTo>
                        <a:pt x="109615" y="527917"/>
                        <a:pt x="129144" y="532327"/>
                        <a:pt x="157493" y="533587"/>
                      </a:cubicBezTo>
                      <a:cubicBezTo>
                        <a:pt x="185842" y="534847"/>
                        <a:pt x="195292" y="535477"/>
                        <a:pt x="267739" y="535477"/>
                      </a:cubicBezTo>
                      <a:cubicBezTo>
                        <a:pt x="340185" y="535477"/>
                        <a:pt x="349635" y="535477"/>
                        <a:pt x="377984" y="533587"/>
                      </a:cubicBezTo>
                      <a:cubicBezTo>
                        <a:pt x="406333" y="532327"/>
                        <a:pt x="425862" y="527917"/>
                        <a:pt x="442871" y="520988"/>
                      </a:cubicBezTo>
                      <a:cubicBezTo>
                        <a:pt x="460510" y="514058"/>
                        <a:pt x="475630" y="505238"/>
                        <a:pt x="490119" y="490119"/>
                      </a:cubicBezTo>
                      <a:cubicBezTo>
                        <a:pt x="505238" y="475000"/>
                        <a:pt x="514058" y="460510"/>
                        <a:pt x="520988" y="442871"/>
                      </a:cubicBezTo>
                      <a:cubicBezTo>
                        <a:pt x="527917" y="425862"/>
                        <a:pt x="532327" y="406333"/>
                        <a:pt x="533587" y="377984"/>
                      </a:cubicBezTo>
                      <a:cubicBezTo>
                        <a:pt x="534847" y="349635"/>
                        <a:pt x="535477" y="340185"/>
                        <a:pt x="535477" y="267739"/>
                      </a:cubicBezTo>
                      <a:cubicBezTo>
                        <a:pt x="535477" y="195292"/>
                        <a:pt x="535477" y="185842"/>
                        <a:pt x="533587" y="157493"/>
                      </a:cubicBezTo>
                      <a:cubicBezTo>
                        <a:pt x="532327" y="129144"/>
                        <a:pt x="527917" y="109615"/>
                        <a:pt x="520988" y="92606"/>
                      </a:cubicBezTo>
                      <a:cubicBezTo>
                        <a:pt x="514058" y="74967"/>
                        <a:pt x="505238" y="59847"/>
                        <a:pt x="490119" y="45358"/>
                      </a:cubicBezTo>
                      <a:cubicBezTo>
                        <a:pt x="474999" y="30239"/>
                        <a:pt x="460510" y="21419"/>
                        <a:pt x="442871" y="14489"/>
                      </a:cubicBezTo>
                      <a:cubicBezTo>
                        <a:pt x="425862" y="7560"/>
                        <a:pt x="406333" y="3150"/>
                        <a:pt x="377984" y="1890"/>
                      </a:cubicBezTo>
                      <a:cubicBezTo>
                        <a:pt x="349635" y="630"/>
                        <a:pt x="340185" y="0"/>
                        <a:pt x="267739" y="0"/>
                      </a:cubicBezTo>
                      <a:lnTo>
                        <a:pt x="267739" y="0"/>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1" name="Freeform 10">
                  <a:extLst>
                    <a:ext uri="{FF2B5EF4-FFF2-40B4-BE49-F238E27FC236}">
                      <a16:creationId xmlns:a16="http://schemas.microsoft.com/office/drawing/2014/main" id="{A6004818-C8CE-1437-8DFC-6531BA840172}"/>
                    </a:ext>
                  </a:extLst>
                </p:cNvPr>
                <p:cNvSpPr/>
                <p:nvPr/>
              </p:nvSpPr>
              <p:spPr>
                <a:xfrm>
                  <a:off x="2237925" y="2787786"/>
                  <a:ext cx="274668" cy="274668"/>
                </a:xfrm>
                <a:custGeom>
                  <a:avLst/>
                  <a:gdLst>
                    <a:gd name="connsiteX0" fmla="*/ 137334 w 274668"/>
                    <a:gd name="connsiteY0" fmla="*/ 0 h 274668"/>
                    <a:gd name="connsiteX1" fmla="*/ 0 w 274668"/>
                    <a:gd name="connsiteY1" fmla="*/ 137334 h 274668"/>
                    <a:gd name="connsiteX2" fmla="*/ 137334 w 274668"/>
                    <a:gd name="connsiteY2" fmla="*/ 274668 h 274668"/>
                    <a:gd name="connsiteX3" fmla="*/ 274668 w 274668"/>
                    <a:gd name="connsiteY3" fmla="*/ 137334 h 274668"/>
                    <a:gd name="connsiteX4" fmla="*/ 137334 w 274668"/>
                    <a:gd name="connsiteY4" fmla="*/ 0 h 274668"/>
                    <a:gd name="connsiteX5" fmla="*/ 137334 w 274668"/>
                    <a:gd name="connsiteY5" fmla="*/ 226790 h 274668"/>
                    <a:gd name="connsiteX6" fmla="*/ 47878 w 274668"/>
                    <a:gd name="connsiteY6" fmla="*/ 137334 h 274668"/>
                    <a:gd name="connsiteX7" fmla="*/ 137334 w 274668"/>
                    <a:gd name="connsiteY7" fmla="*/ 47878 h 274668"/>
                    <a:gd name="connsiteX8" fmla="*/ 226790 w 274668"/>
                    <a:gd name="connsiteY8" fmla="*/ 137334 h 274668"/>
                    <a:gd name="connsiteX9" fmla="*/ 137334 w 274668"/>
                    <a:gd name="connsiteY9" fmla="*/ 226790 h 2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668" h="274668">
                      <a:moveTo>
                        <a:pt x="137334" y="0"/>
                      </a:moveTo>
                      <a:cubicBezTo>
                        <a:pt x="61107" y="0"/>
                        <a:pt x="0" y="61737"/>
                        <a:pt x="0" y="137334"/>
                      </a:cubicBezTo>
                      <a:cubicBezTo>
                        <a:pt x="0" y="212931"/>
                        <a:pt x="61737" y="274668"/>
                        <a:pt x="137334" y="274668"/>
                      </a:cubicBezTo>
                      <a:cubicBezTo>
                        <a:pt x="212931" y="274668"/>
                        <a:pt x="274668" y="212931"/>
                        <a:pt x="274668" y="137334"/>
                      </a:cubicBezTo>
                      <a:cubicBezTo>
                        <a:pt x="274668" y="61737"/>
                        <a:pt x="212931" y="0"/>
                        <a:pt x="137334" y="0"/>
                      </a:cubicBezTo>
                      <a:close/>
                      <a:moveTo>
                        <a:pt x="137334" y="226790"/>
                      </a:moveTo>
                      <a:cubicBezTo>
                        <a:pt x="88196" y="226790"/>
                        <a:pt x="47878" y="187102"/>
                        <a:pt x="47878" y="137334"/>
                      </a:cubicBezTo>
                      <a:cubicBezTo>
                        <a:pt x="47878" y="87566"/>
                        <a:pt x="87566" y="47878"/>
                        <a:pt x="137334" y="47878"/>
                      </a:cubicBezTo>
                      <a:cubicBezTo>
                        <a:pt x="186472" y="47878"/>
                        <a:pt x="226790" y="87566"/>
                        <a:pt x="226790" y="137334"/>
                      </a:cubicBezTo>
                      <a:cubicBezTo>
                        <a:pt x="226790" y="187102"/>
                        <a:pt x="186472" y="226790"/>
                        <a:pt x="137334" y="226790"/>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2" name="Freeform 11">
                  <a:extLst>
                    <a:ext uri="{FF2B5EF4-FFF2-40B4-BE49-F238E27FC236}">
                      <a16:creationId xmlns:a16="http://schemas.microsoft.com/office/drawing/2014/main" id="{C59713EE-BFB0-C40E-9344-FCFC1CB8A270}"/>
                    </a:ext>
                  </a:extLst>
                </p:cNvPr>
                <p:cNvSpPr/>
                <p:nvPr/>
              </p:nvSpPr>
              <p:spPr>
                <a:xfrm>
                  <a:off x="2486134" y="2749988"/>
                  <a:ext cx="64257" cy="64257"/>
                </a:xfrm>
                <a:custGeom>
                  <a:avLst/>
                  <a:gdLst>
                    <a:gd name="connsiteX0" fmla="*/ 64257 w 64257"/>
                    <a:gd name="connsiteY0" fmla="*/ 32129 h 64257"/>
                    <a:gd name="connsiteX1" fmla="*/ 32129 w 64257"/>
                    <a:gd name="connsiteY1" fmla="*/ 64257 h 64257"/>
                    <a:gd name="connsiteX2" fmla="*/ 0 w 64257"/>
                    <a:gd name="connsiteY2" fmla="*/ 32129 h 64257"/>
                    <a:gd name="connsiteX3" fmla="*/ 32129 w 64257"/>
                    <a:gd name="connsiteY3" fmla="*/ 0 h 64257"/>
                    <a:gd name="connsiteX4" fmla="*/ 64257 w 64257"/>
                    <a:gd name="connsiteY4" fmla="*/ 32129 h 64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57" h="64257">
                      <a:moveTo>
                        <a:pt x="64257" y="32129"/>
                      </a:moveTo>
                      <a:cubicBezTo>
                        <a:pt x="64257" y="49873"/>
                        <a:pt x="49873" y="64257"/>
                        <a:pt x="32129" y="64257"/>
                      </a:cubicBezTo>
                      <a:cubicBezTo>
                        <a:pt x="14385" y="64257"/>
                        <a:pt x="0" y="49873"/>
                        <a:pt x="0" y="32129"/>
                      </a:cubicBezTo>
                      <a:cubicBezTo>
                        <a:pt x="0" y="14384"/>
                        <a:pt x="14385" y="0"/>
                        <a:pt x="32129" y="0"/>
                      </a:cubicBezTo>
                      <a:cubicBezTo>
                        <a:pt x="49873" y="0"/>
                        <a:pt x="64257" y="14384"/>
                        <a:pt x="64257" y="32129"/>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grpSp>
          <p:nvGrpSpPr>
            <p:cNvPr id="13" name="Graphic 3">
              <a:extLst>
                <a:ext uri="{FF2B5EF4-FFF2-40B4-BE49-F238E27FC236}">
                  <a16:creationId xmlns:a16="http://schemas.microsoft.com/office/drawing/2014/main" id="{6ADFA78E-0546-9468-4BB4-200E92A1AB17}"/>
                </a:ext>
              </a:extLst>
            </p:cNvPr>
            <p:cNvGrpSpPr/>
            <p:nvPr/>
          </p:nvGrpSpPr>
          <p:grpSpPr>
            <a:xfrm>
              <a:off x="921794" y="5068173"/>
              <a:ext cx="280634" cy="280634"/>
              <a:chOff x="-147782" y="2499889"/>
              <a:chExt cx="850463" cy="850463"/>
            </a:xfrm>
          </p:grpSpPr>
          <p:sp>
            <p:nvSpPr>
              <p:cNvPr id="14" name="Freeform 13">
                <a:extLst>
                  <a:ext uri="{FF2B5EF4-FFF2-40B4-BE49-F238E27FC236}">
                    <a16:creationId xmlns:a16="http://schemas.microsoft.com/office/drawing/2014/main" id="{FDBCB942-26FF-C552-B1A3-52312ED6BF4D}"/>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5" name="Freeform 14">
                <a:extLst>
                  <a:ext uri="{FF2B5EF4-FFF2-40B4-BE49-F238E27FC236}">
                    <a16:creationId xmlns:a16="http://schemas.microsoft.com/office/drawing/2014/main" id="{9295F478-319D-3477-9C4B-A70F9E9B7ED5}"/>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6" name="Graphic 3">
              <a:extLst>
                <a:ext uri="{FF2B5EF4-FFF2-40B4-BE49-F238E27FC236}">
                  <a16:creationId xmlns:a16="http://schemas.microsoft.com/office/drawing/2014/main" id="{80CDBD12-7227-6369-73DA-B64E6DFBC12C}"/>
                </a:ext>
              </a:extLst>
            </p:cNvPr>
            <p:cNvGrpSpPr/>
            <p:nvPr/>
          </p:nvGrpSpPr>
          <p:grpSpPr>
            <a:xfrm>
              <a:off x="1959933" y="5068173"/>
              <a:ext cx="280634" cy="280634"/>
              <a:chOff x="2998302" y="2499889"/>
              <a:chExt cx="850463" cy="850463"/>
            </a:xfrm>
          </p:grpSpPr>
          <p:sp>
            <p:nvSpPr>
              <p:cNvPr id="17" name="Freeform 16">
                <a:extLst>
                  <a:ext uri="{FF2B5EF4-FFF2-40B4-BE49-F238E27FC236}">
                    <a16:creationId xmlns:a16="http://schemas.microsoft.com/office/drawing/2014/main" id="{FF365CDF-6FF9-91B4-82AB-20B0506EDBF3}"/>
                  </a:ext>
                </a:extLst>
              </p:cNvPr>
              <p:cNvSpPr/>
              <p:nvPr/>
            </p:nvSpPr>
            <p:spPr>
              <a:xfrm>
                <a:off x="2998302" y="2499889"/>
                <a:ext cx="850463" cy="850463"/>
              </a:xfrm>
              <a:custGeom>
                <a:avLst/>
                <a:gdLst>
                  <a:gd name="connsiteX0" fmla="*/ 850463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3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3" y="425232"/>
                    </a:moveTo>
                    <a:cubicBezTo>
                      <a:pt x="850463" y="660081"/>
                      <a:pt x="660081" y="850464"/>
                      <a:pt x="425232" y="850464"/>
                    </a:cubicBezTo>
                    <a:cubicBezTo>
                      <a:pt x="190382" y="850464"/>
                      <a:pt x="0" y="660081"/>
                      <a:pt x="0" y="425232"/>
                    </a:cubicBezTo>
                    <a:cubicBezTo>
                      <a:pt x="0" y="190383"/>
                      <a:pt x="190382" y="0"/>
                      <a:pt x="425232" y="0"/>
                    </a:cubicBezTo>
                    <a:cubicBezTo>
                      <a:pt x="660081" y="0"/>
                      <a:pt x="850463" y="19038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8" name="Freeform 17">
                <a:extLst>
                  <a:ext uri="{FF2B5EF4-FFF2-40B4-BE49-F238E27FC236}">
                    <a16:creationId xmlns:a16="http://schemas.microsoft.com/office/drawing/2014/main" id="{C51DB4C4-55D6-B57D-7ADB-2642557C7218}"/>
                  </a:ext>
                </a:extLst>
              </p:cNvPr>
              <p:cNvSpPr/>
              <p:nvPr/>
            </p:nvSpPr>
            <p:spPr>
              <a:xfrm>
                <a:off x="3139416" y="2726679"/>
                <a:ext cx="568235" cy="398142"/>
              </a:xfrm>
              <a:custGeom>
                <a:avLst/>
                <a:gdLst>
                  <a:gd name="connsiteX0" fmla="*/ 556266 w 568235"/>
                  <a:gd name="connsiteY0" fmla="*/ 62367 h 398142"/>
                  <a:gd name="connsiteX1" fmla="*/ 505868 w 568235"/>
                  <a:gd name="connsiteY1" fmla="*/ 11969 h 398142"/>
                  <a:gd name="connsiteX2" fmla="*/ 284118 w 568235"/>
                  <a:gd name="connsiteY2" fmla="*/ 0 h 398142"/>
                  <a:gd name="connsiteX3" fmla="*/ 62367 w 568235"/>
                  <a:gd name="connsiteY3" fmla="*/ 11969 h 398142"/>
                  <a:gd name="connsiteX4" fmla="*/ 11970 w 568235"/>
                  <a:gd name="connsiteY4" fmla="*/ 62367 h 398142"/>
                  <a:gd name="connsiteX5" fmla="*/ 0 w 568235"/>
                  <a:gd name="connsiteY5" fmla="*/ 199071 h 398142"/>
                  <a:gd name="connsiteX6" fmla="*/ 11970 w 568235"/>
                  <a:gd name="connsiteY6" fmla="*/ 335776 h 398142"/>
                  <a:gd name="connsiteX7" fmla="*/ 62367 w 568235"/>
                  <a:gd name="connsiteY7" fmla="*/ 386173 h 398142"/>
                  <a:gd name="connsiteX8" fmla="*/ 284118 w 568235"/>
                  <a:gd name="connsiteY8" fmla="*/ 398143 h 398142"/>
                  <a:gd name="connsiteX9" fmla="*/ 505868 w 568235"/>
                  <a:gd name="connsiteY9" fmla="*/ 386173 h 398142"/>
                  <a:gd name="connsiteX10" fmla="*/ 556266 w 568235"/>
                  <a:gd name="connsiteY10" fmla="*/ 335776 h 398142"/>
                  <a:gd name="connsiteX11" fmla="*/ 568236 w 568235"/>
                  <a:gd name="connsiteY11" fmla="*/ 199071 h 398142"/>
                  <a:gd name="connsiteX12" fmla="*/ 556266 w 568235"/>
                  <a:gd name="connsiteY12" fmla="*/ 62367 h 398142"/>
                  <a:gd name="connsiteX13" fmla="*/ 227420 w 568235"/>
                  <a:gd name="connsiteY13" fmla="*/ 283488 h 398142"/>
                  <a:gd name="connsiteX14" fmla="*/ 227420 w 568235"/>
                  <a:gd name="connsiteY14" fmla="*/ 113395 h 398142"/>
                  <a:gd name="connsiteX15" fmla="*/ 374834 w 568235"/>
                  <a:gd name="connsiteY15" fmla="*/ 198441 h 398142"/>
                  <a:gd name="connsiteX16" fmla="*/ 227420 w 568235"/>
                  <a:gd name="connsiteY16" fmla="*/ 283488 h 39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35" h="398142">
                    <a:moveTo>
                      <a:pt x="556266" y="62367"/>
                    </a:moveTo>
                    <a:cubicBezTo>
                      <a:pt x="549966" y="37798"/>
                      <a:pt x="530437" y="18899"/>
                      <a:pt x="505868" y="11969"/>
                    </a:cubicBezTo>
                    <a:cubicBezTo>
                      <a:pt x="461770" y="0"/>
                      <a:pt x="284118" y="0"/>
                      <a:pt x="284118" y="0"/>
                    </a:cubicBezTo>
                    <a:cubicBezTo>
                      <a:pt x="284118" y="0"/>
                      <a:pt x="107095" y="0"/>
                      <a:pt x="62367" y="11969"/>
                    </a:cubicBezTo>
                    <a:cubicBezTo>
                      <a:pt x="37798" y="18269"/>
                      <a:pt x="18899" y="37798"/>
                      <a:pt x="11970" y="62367"/>
                    </a:cubicBezTo>
                    <a:cubicBezTo>
                      <a:pt x="0" y="106465"/>
                      <a:pt x="0" y="199071"/>
                      <a:pt x="0" y="199071"/>
                    </a:cubicBezTo>
                    <a:cubicBezTo>
                      <a:pt x="0" y="199071"/>
                      <a:pt x="0" y="291048"/>
                      <a:pt x="11970" y="335776"/>
                    </a:cubicBezTo>
                    <a:cubicBezTo>
                      <a:pt x="18269" y="360345"/>
                      <a:pt x="37798" y="379244"/>
                      <a:pt x="62367" y="386173"/>
                    </a:cubicBezTo>
                    <a:cubicBezTo>
                      <a:pt x="106466" y="398143"/>
                      <a:pt x="284118" y="398143"/>
                      <a:pt x="284118" y="398143"/>
                    </a:cubicBezTo>
                    <a:cubicBezTo>
                      <a:pt x="284118" y="398143"/>
                      <a:pt x="461140" y="398143"/>
                      <a:pt x="505868" y="386173"/>
                    </a:cubicBezTo>
                    <a:cubicBezTo>
                      <a:pt x="530437" y="379874"/>
                      <a:pt x="549336" y="360345"/>
                      <a:pt x="556266" y="335776"/>
                    </a:cubicBezTo>
                    <a:cubicBezTo>
                      <a:pt x="568236" y="291677"/>
                      <a:pt x="568236" y="199071"/>
                      <a:pt x="568236" y="199071"/>
                    </a:cubicBezTo>
                    <a:cubicBezTo>
                      <a:pt x="568236" y="199071"/>
                      <a:pt x="567605" y="106465"/>
                      <a:pt x="556266" y="62367"/>
                    </a:cubicBezTo>
                    <a:close/>
                    <a:moveTo>
                      <a:pt x="227420" y="283488"/>
                    </a:moveTo>
                    <a:lnTo>
                      <a:pt x="227420" y="113395"/>
                    </a:lnTo>
                    <a:lnTo>
                      <a:pt x="374834" y="198441"/>
                    </a:lnTo>
                    <a:lnTo>
                      <a:pt x="227420" y="283488"/>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9" name="Graphic 3">
              <a:extLst>
                <a:ext uri="{FF2B5EF4-FFF2-40B4-BE49-F238E27FC236}">
                  <a16:creationId xmlns:a16="http://schemas.microsoft.com/office/drawing/2014/main" id="{0DC999F4-1270-4BAD-D991-3FF630789A37}"/>
                </a:ext>
              </a:extLst>
            </p:cNvPr>
            <p:cNvGrpSpPr/>
            <p:nvPr/>
          </p:nvGrpSpPr>
          <p:grpSpPr>
            <a:xfrm>
              <a:off x="575887" y="5068173"/>
              <a:ext cx="280634" cy="280842"/>
              <a:chOff x="-1196056" y="2499889"/>
              <a:chExt cx="850463" cy="851093"/>
            </a:xfrm>
          </p:grpSpPr>
          <p:sp>
            <p:nvSpPr>
              <p:cNvPr id="20" name="Freeform 19">
                <a:extLst>
                  <a:ext uri="{FF2B5EF4-FFF2-40B4-BE49-F238E27FC236}">
                    <a16:creationId xmlns:a16="http://schemas.microsoft.com/office/drawing/2014/main" id="{DB34B1BE-7597-2BD6-C4DE-8970A9DDD349}"/>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1A5B505D-0AE7-E7E0-3E8C-E879D3E0AE76}"/>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22" name="Freeform 21">
              <a:extLst>
                <a:ext uri="{FF2B5EF4-FFF2-40B4-BE49-F238E27FC236}">
                  <a16:creationId xmlns:a16="http://schemas.microsoft.com/office/drawing/2014/main" id="{ADC8DA71-6474-E29C-8B02-017CD63A5BAF}"/>
                </a:ext>
              </a:extLst>
            </p:cNvPr>
            <p:cNvSpPr/>
            <p:nvPr/>
          </p:nvSpPr>
          <p:spPr>
            <a:xfrm>
              <a:off x="1267910" y="5068173"/>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pic>
          <p:nvPicPr>
            <p:cNvPr id="23" name="Graphic 22" descr="World with solid fill">
              <a:extLst>
                <a:ext uri="{FF2B5EF4-FFF2-40B4-BE49-F238E27FC236}">
                  <a16:creationId xmlns:a16="http://schemas.microsoft.com/office/drawing/2014/main" id="{D0C830EC-2994-0CE1-6328-18CA4371EAA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285189" y="5085452"/>
              <a:ext cx="246077" cy="246077"/>
            </a:xfrm>
            <a:prstGeom prst="rect">
              <a:avLst/>
            </a:prstGeom>
          </p:spPr>
        </p:pic>
      </p:grpSp>
      <p:grpSp>
        <p:nvGrpSpPr>
          <p:cNvPr id="34" name="Group 33">
            <a:extLst>
              <a:ext uri="{FF2B5EF4-FFF2-40B4-BE49-F238E27FC236}">
                <a16:creationId xmlns:a16="http://schemas.microsoft.com/office/drawing/2014/main" id="{9149C1B2-6321-2661-5E70-B0188E48F97D}"/>
              </a:ext>
            </a:extLst>
          </p:cNvPr>
          <p:cNvGrpSpPr/>
          <p:nvPr/>
        </p:nvGrpSpPr>
        <p:grpSpPr>
          <a:xfrm>
            <a:off x="9055786" y="2634249"/>
            <a:ext cx="3136215" cy="3344687"/>
            <a:chOff x="9055786" y="2634249"/>
            <a:chExt cx="3136215" cy="3344687"/>
          </a:xfrm>
        </p:grpSpPr>
        <p:sp>
          <p:nvSpPr>
            <p:cNvPr id="31" name="Freeform 30">
              <a:extLst>
                <a:ext uri="{FF2B5EF4-FFF2-40B4-BE49-F238E27FC236}">
                  <a16:creationId xmlns:a16="http://schemas.microsoft.com/office/drawing/2014/main" id="{AE5D0B86-FA31-B821-11AD-EEEBC4900E71}"/>
                </a:ext>
              </a:extLst>
            </p:cNvPr>
            <p:cNvSpPr/>
            <p:nvPr userDrawn="1"/>
          </p:nvSpPr>
          <p:spPr>
            <a:xfrm>
              <a:off x="9055786" y="3045909"/>
              <a:ext cx="634138" cy="2933026"/>
            </a:xfrm>
            <a:custGeom>
              <a:avLst/>
              <a:gdLst>
                <a:gd name="connsiteX0" fmla="*/ 282413 w 634138"/>
                <a:gd name="connsiteY0" fmla="*/ 153 h 2933026"/>
                <a:gd name="connsiteX1" fmla="*/ 617924 w 634138"/>
                <a:gd name="connsiteY1" fmla="*/ 376379 h 2933026"/>
                <a:gd name="connsiteX2" fmla="*/ 617924 w 634138"/>
                <a:gd name="connsiteY2" fmla="*/ 757688 h 2933026"/>
                <a:gd name="connsiteX3" fmla="*/ 516254 w 634138"/>
                <a:gd name="connsiteY3" fmla="*/ 1759258 h 2933026"/>
                <a:gd name="connsiteX4" fmla="*/ 628984 w 634138"/>
                <a:gd name="connsiteY4" fmla="*/ 2914228 h 2933026"/>
                <a:gd name="connsiteX5" fmla="*/ 634138 w 634138"/>
                <a:gd name="connsiteY5" fmla="*/ 2933026 h 2933026"/>
                <a:gd name="connsiteX6" fmla="*/ 407410 w 634138"/>
                <a:gd name="connsiteY6" fmla="*/ 2933026 h 2933026"/>
                <a:gd name="connsiteX7" fmla="*/ 359936 w 634138"/>
                <a:gd name="connsiteY7" fmla="*/ 2897466 h 2933026"/>
                <a:gd name="connsiteX8" fmla="*/ 124825 w 634138"/>
                <a:gd name="connsiteY8" fmla="*/ 2587970 h 2933026"/>
                <a:gd name="connsiteX9" fmla="*/ 48572 w 634138"/>
                <a:gd name="connsiteY9" fmla="*/ 1627072 h 2933026"/>
                <a:gd name="connsiteX10" fmla="*/ 211246 w 634138"/>
                <a:gd name="connsiteY10" fmla="*/ 950884 h 2933026"/>
                <a:gd name="connsiteX11" fmla="*/ 185827 w 634138"/>
                <a:gd name="connsiteY11" fmla="*/ 254360 h 2933026"/>
                <a:gd name="connsiteX12" fmla="*/ 282413 w 634138"/>
                <a:gd name="connsiteY12" fmla="*/ 153 h 293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4138" h="2933026">
                  <a:moveTo>
                    <a:pt x="282413" y="153"/>
                  </a:moveTo>
                  <a:cubicBezTo>
                    <a:pt x="490837" y="10321"/>
                    <a:pt x="587423" y="188267"/>
                    <a:pt x="617924" y="376379"/>
                  </a:cubicBezTo>
                  <a:cubicBezTo>
                    <a:pt x="638259" y="503481"/>
                    <a:pt x="623007" y="630583"/>
                    <a:pt x="617924" y="757688"/>
                  </a:cubicBezTo>
                  <a:cubicBezTo>
                    <a:pt x="612840" y="813614"/>
                    <a:pt x="531505" y="1261016"/>
                    <a:pt x="516254" y="1759258"/>
                  </a:cubicBezTo>
                  <a:cubicBezTo>
                    <a:pt x="502911" y="2088456"/>
                    <a:pt x="524595" y="2491611"/>
                    <a:pt x="628984" y="2914228"/>
                  </a:cubicBezTo>
                  <a:lnTo>
                    <a:pt x="634138" y="2933026"/>
                  </a:lnTo>
                  <a:lnTo>
                    <a:pt x="407410" y="2933026"/>
                  </a:lnTo>
                  <a:lnTo>
                    <a:pt x="359936" y="2897466"/>
                  </a:lnTo>
                  <a:cubicBezTo>
                    <a:pt x="265891" y="2812943"/>
                    <a:pt x="185827" y="2709990"/>
                    <a:pt x="124825" y="2587970"/>
                  </a:cubicBezTo>
                  <a:cubicBezTo>
                    <a:pt x="-22597" y="2293092"/>
                    <a:pt x="-27681" y="1942288"/>
                    <a:pt x="48572" y="1627072"/>
                  </a:cubicBezTo>
                  <a:cubicBezTo>
                    <a:pt x="104492" y="1403370"/>
                    <a:pt x="185827" y="1179669"/>
                    <a:pt x="211246" y="950884"/>
                  </a:cubicBezTo>
                  <a:cubicBezTo>
                    <a:pt x="236663" y="722098"/>
                    <a:pt x="226495" y="483145"/>
                    <a:pt x="185827" y="254360"/>
                  </a:cubicBezTo>
                  <a:cubicBezTo>
                    <a:pt x="165494" y="117087"/>
                    <a:pt x="94325" y="-4931"/>
                    <a:pt x="282413" y="15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33" name="Freeform 32">
              <a:extLst>
                <a:ext uri="{FF2B5EF4-FFF2-40B4-BE49-F238E27FC236}">
                  <a16:creationId xmlns:a16="http://schemas.microsoft.com/office/drawing/2014/main" id="{A7167D42-C7D6-324C-259D-73E821802ACE}"/>
                </a:ext>
              </a:extLst>
            </p:cNvPr>
            <p:cNvSpPr/>
            <p:nvPr userDrawn="1"/>
          </p:nvSpPr>
          <p:spPr>
            <a:xfrm>
              <a:off x="9815302" y="4872869"/>
              <a:ext cx="2376698" cy="1106067"/>
            </a:xfrm>
            <a:custGeom>
              <a:avLst/>
              <a:gdLst>
                <a:gd name="connsiteX0" fmla="*/ 2376698 w 2376698"/>
                <a:gd name="connsiteY0" fmla="*/ 0 h 1106067"/>
                <a:gd name="connsiteX1" fmla="*/ 2376698 w 2376698"/>
                <a:gd name="connsiteY1" fmla="*/ 332258 h 1106067"/>
                <a:gd name="connsiteX2" fmla="*/ 2099591 w 2376698"/>
                <a:gd name="connsiteY2" fmla="*/ 550656 h 1106067"/>
                <a:gd name="connsiteX3" fmla="*/ 1708796 w 2376698"/>
                <a:gd name="connsiteY3" fmla="*/ 816936 h 1106067"/>
                <a:gd name="connsiteX4" fmla="*/ 1397433 w 2376698"/>
                <a:gd name="connsiteY4" fmla="*/ 1018396 h 1106067"/>
                <a:gd name="connsiteX5" fmla="*/ 1256608 w 2376698"/>
                <a:gd name="connsiteY5" fmla="*/ 1106067 h 1106067"/>
                <a:gd name="connsiteX6" fmla="*/ 8550 w 2376698"/>
                <a:gd name="connsiteY6" fmla="*/ 1106067 h 1106067"/>
                <a:gd name="connsiteX7" fmla="*/ 6821 w 2376698"/>
                <a:gd name="connsiteY7" fmla="*/ 1085541 h 1106067"/>
                <a:gd name="connsiteX8" fmla="*/ 51579 w 2376698"/>
                <a:gd name="connsiteY8" fmla="*/ 115329 h 1106067"/>
                <a:gd name="connsiteX9" fmla="*/ 270171 w 2376698"/>
                <a:gd name="connsiteY9" fmla="*/ 547480 h 1106067"/>
                <a:gd name="connsiteX10" fmla="*/ 254919 w 2376698"/>
                <a:gd name="connsiteY10" fmla="*/ 252599 h 1106067"/>
                <a:gd name="connsiteX11" fmla="*/ 610763 w 2376698"/>
                <a:gd name="connsiteY11" fmla="*/ 89907 h 1106067"/>
                <a:gd name="connsiteX12" fmla="*/ 722600 w 2376698"/>
                <a:gd name="connsiteY12" fmla="*/ 466133 h 1106067"/>
                <a:gd name="connsiteX13" fmla="*/ 646347 w 2376698"/>
                <a:gd name="connsiteY13" fmla="*/ 572900 h 1106067"/>
                <a:gd name="connsiteX14" fmla="*/ 2100225 w 2376698"/>
                <a:gd name="connsiteY14" fmla="*/ 110245 h 1106067"/>
                <a:gd name="connsiteX15" fmla="*/ 2318816 w 2376698"/>
                <a:gd name="connsiteY15" fmla="*/ 9833 h 110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698" h="1106067">
                  <a:moveTo>
                    <a:pt x="2376698" y="0"/>
                  </a:moveTo>
                  <a:lnTo>
                    <a:pt x="2376698" y="332258"/>
                  </a:lnTo>
                  <a:lnTo>
                    <a:pt x="2099591" y="550656"/>
                  </a:lnTo>
                  <a:cubicBezTo>
                    <a:pt x="1973139" y="644077"/>
                    <a:pt x="1843509" y="733048"/>
                    <a:pt x="1708796" y="816936"/>
                  </a:cubicBezTo>
                  <a:cubicBezTo>
                    <a:pt x="1604585" y="883031"/>
                    <a:pt x="1501644" y="951667"/>
                    <a:pt x="1397433" y="1018396"/>
                  </a:cubicBezTo>
                  <a:lnTo>
                    <a:pt x="1256608" y="1106067"/>
                  </a:lnTo>
                  <a:lnTo>
                    <a:pt x="8550" y="1106067"/>
                  </a:lnTo>
                  <a:lnTo>
                    <a:pt x="6821" y="1085541"/>
                  </a:lnTo>
                  <a:cubicBezTo>
                    <a:pt x="-22370" y="559077"/>
                    <a:pt x="51579" y="115329"/>
                    <a:pt x="51579" y="115329"/>
                  </a:cubicBezTo>
                  <a:cubicBezTo>
                    <a:pt x="102413" y="339031"/>
                    <a:pt x="168501" y="481385"/>
                    <a:pt x="270171" y="547480"/>
                  </a:cubicBezTo>
                  <a:cubicBezTo>
                    <a:pt x="219334" y="466133"/>
                    <a:pt x="209167" y="354282"/>
                    <a:pt x="254919" y="252599"/>
                  </a:cubicBezTo>
                  <a:cubicBezTo>
                    <a:pt x="321004" y="105162"/>
                    <a:pt x="478592" y="28898"/>
                    <a:pt x="610763" y="89907"/>
                  </a:cubicBezTo>
                  <a:cubicBezTo>
                    <a:pt x="737849" y="145833"/>
                    <a:pt x="788686" y="318692"/>
                    <a:pt x="722600" y="466133"/>
                  </a:cubicBezTo>
                  <a:cubicBezTo>
                    <a:pt x="702265" y="506807"/>
                    <a:pt x="676848" y="542394"/>
                    <a:pt x="646347" y="572900"/>
                  </a:cubicBezTo>
                  <a:cubicBezTo>
                    <a:pt x="1271616" y="593235"/>
                    <a:pt x="1983306" y="191590"/>
                    <a:pt x="2100225" y="110245"/>
                  </a:cubicBezTo>
                  <a:cubicBezTo>
                    <a:pt x="2168852" y="64488"/>
                    <a:pt x="2242563" y="30170"/>
                    <a:pt x="2318816" y="983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27" name="Freeform 26">
              <a:extLst>
                <a:ext uri="{FF2B5EF4-FFF2-40B4-BE49-F238E27FC236}">
                  <a16:creationId xmlns:a16="http://schemas.microsoft.com/office/drawing/2014/main" id="{D32FDED2-2D19-4BF3-2736-3F96CD3C7CE7}"/>
                </a:ext>
              </a:extLst>
            </p:cNvPr>
            <p:cNvSpPr/>
            <p:nvPr userDrawn="1"/>
          </p:nvSpPr>
          <p:spPr>
            <a:xfrm>
              <a:off x="9729628" y="2634249"/>
              <a:ext cx="2462373" cy="2302264"/>
            </a:xfrm>
            <a:custGeom>
              <a:avLst/>
              <a:gdLst>
                <a:gd name="connsiteX0" fmla="*/ 1639981 w 2462373"/>
                <a:gd name="connsiteY0" fmla="*/ 2304 h 2302264"/>
                <a:gd name="connsiteX1" fmla="*/ 1718219 w 2462373"/>
                <a:gd name="connsiteY1" fmla="*/ 40674 h 2302264"/>
                <a:gd name="connsiteX2" fmla="*/ 1728386 w 2462373"/>
                <a:gd name="connsiteY2" fmla="*/ 350804 h 2302264"/>
                <a:gd name="connsiteX3" fmla="*/ 1113285 w 2462373"/>
                <a:gd name="connsiteY3" fmla="*/ 1342208 h 2302264"/>
                <a:gd name="connsiteX4" fmla="*/ 1103118 w 2462373"/>
                <a:gd name="connsiteY4" fmla="*/ 1459143 h 2302264"/>
                <a:gd name="connsiteX5" fmla="*/ 1265789 w 2462373"/>
                <a:gd name="connsiteY5" fmla="*/ 1418469 h 2302264"/>
                <a:gd name="connsiteX6" fmla="*/ 2287569 w 2462373"/>
                <a:gd name="connsiteY6" fmla="*/ 289795 h 2302264"/>
                <a:gd name="connsiteX7" fmla="*/ 2423553 w 2462373"/>
                <a:gd name="connsiteY7" fmla="*/ 212898 h 2302264"/>
                <a:gd name="connsiteX8" fmla="*/ 2462373 w 2462373"/>
                <a:gd name="connsiteY8" fmla="*/ 207006 h 2302264"/>
                <a:gd name="connsiteX9" fmla="*/ 2462373 w 2462373"/>
                <a:gd name="connsiteY9" fmla="*/ 752629 h 2302264"/>
                <a:gd name="connsiteX10" fmla="*/ 2420376 w 2462373"/>
                <a:gd name="connsiteY10" fmla="*/ 812665 h 2302264"/>
                <a:gd name="connsiteX11" fmla="*/ 1911393 w 2462373"/>
                <a:gd name="connsiteY11" fmla="*/ 1357460 h 2302264"/>
                <a:gd name="connsiteX12" fmla="*/ 1565715 w 2462373"/>
                <a:gd name="connsiteY12" fmla="*/ 1733685 h 2302264"/>
                <a:gd name="connsiteX13" fmla="*/ 1647052 w 2462373"/>
                <a:gd name="connsiteY13" fmla="*/ 1942132 h 2302264"/>
                <a:gd name="connsiteX14" fmla="*/ 1850389 w 2462373"/>
                <a:gd name="connsiteY14" fmla="*/ 1799778 h 2302264"/>
                <a:gd name="connsiteX15" fmla="*/ 2409575 w 2462373"/>
                <a:gd name="connsiteY15" fmla="*/ 1337124 h 2302264"/>
                <a:gd name="connsiteX16" fmla="*/ 2462373 w 2462373"/>
                <a:gd name="connsiteY16" fmla="*/ 1296174 h 2302264"/>
                <a:gd name="connsiteX17" fmla="*/ 2462373 w 2462373"/>
                <a:gd name="connsiteY17" fmla="*/ 1829528 h 2302264"/>
                <a:gd name="connsiteX18" fmla="*/ 2328556 w 2462373"/>
                <a:gd name="connsiteY18" fmla="*/ 1924657 h 2302264"/>
                <a:gd name="connsiteX19" fmla="*/ 2170651 w 2462373"/>
                <a:gd name="connsiteY19" fmla="*/ 2033648 h 2302264"/>
                <a:gd name="connsiteX20" fmla="*/ 1570799 w 2462373"/>
                <a:gd name="connsiteY20" fmla="*/ 2277684 h 2302264"/>
                <a:gd name="connsiteX21" fmla="*/ 701522 w 2462373"/>
                <a:gd name="connsiteY21" fmla="*/ 2201424 h 2302264"/>
                <a:gd name="connsiteX22" fmla="*/ 1052281 w 2462373"/>
                <a:gd name="connsiteY22" fmla="*/ 1921797 h 2302264"/>
                <a:gd name="connsiteX23" fmla="*/ 859109 w 2462373"/>
                <a:gd name="connsiteY23" fmla="*/ 1413385 h 2302264"/>
                <a:gd name="connsiteX24" fmla="*/ 381263 w 2462373"/>
                <a:gd name="connsiteY24" fmla="*/ 1677760 h 2302264"/>
                <a:gd name="connsiteX25" fmla="*/ 396512 w 2462373"/>
                <a:gd name="connsiteY25" fmla="*/ 2023480 h 2302264"/>
                <a:gd name="connsiteX26" fmla="*/ 0 w 2462373"/>
                <a:gd name="connsiteY26" fmla="*/ 1459143 h 2302264"/>
                <a:gd name="connsiteX27" fmla="*/ 284677 w 2462373"/>
                <a:gd name="connsiteY27" fmla="*/ 1525236 h 2302264"/>
                <a:gd name="connsiteX28" fmla="*/ 793024 w 2462373"/>
                <a:gd name="connsiteY28" fmla="*/ 1001572 h 2302264"/>
                <a:gd name="connsiteX29" fmla="*/ 1377627 w 2462373"/>
                <a:gd name="connsiteY29" fmla="*/ 101683 h 2302264"/>
                <a:gd name="connsiteX30" fmla="*/ 1639981 w 2462373"/>
                <a:gd name="connsiteY30" fmla="*/ 2304 h 2302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62373" h="2302264">
                  <a:moveTo>
                    <a:pt x="1639981" y="2304"/>
                  </a:moveTo>
                  <a:cubicBezTo>
                    <a:pt x="1668655" y="6991"/>
                    <a:pt x="1695343" y="19066"/>
                    <a:pt x="1718219" y="40674"/>
                  </a:cubicBezTo>
                  <a:cubicBezTo>
                    <a:pt x="1799555" y="116935"/>
                    <a:pt x="1774139" y="249121"/>
                    <a:pt x="1728386" y="350804"/>
                  </a:cubicBezTo>
                  <a:cubicBezTo>
                    <a:pt x="1570799" y="706694"/>
                    <a:pt x="1281038" y="991404"/>
                    <a:pt x="1113285" y="1342208"/>
                  </a:cubicBezTo>
                  <a:cubicBezTo>
                    <a:pt x="1092950" y="1372711"/>
                    <a:pt x="1077698" y="1428637"/>
                    <a:pt x="1103118" y="1459143"/>
                  </a:cubicBezTo>
                  <a:cubicBezTo>
                    <a:pt x="1148870" y="1520152"/>
                    <a:pt x="1230204" y="1459143"/>
                    <a:pt x="1265789" y="1418469"/>
                  </a:cubicBezTo>
                  <a:cubicBezTo>
                    <a:pt x="1601299" y="1047330"/>
                    <a:pt x="1891058" y="605011"/>
                    <a:pt x="2287569" y="289795"/>
                  </a:cubicBezTo>
                  <a:cubicBezTo>
                    <a:pt x="2328238" y="259290"/>
                    <a:pt x="2375260" y="228785"/>
                    <a:pt x="2423553" y="212898"/>
                  </a:cubicBezTo>
                  <a:lnTo>
                    <a:pt x="2462373" y="207006"/>
                  </a:lnTo>
                  <a:lnTo>
                    <a:pt x="2462373" y="752629"/>
                  </a:lnTo>
                  <a:lnTo>
                    <a:pt x="2420376" y="812665"/>
                  </a:lnTo>
                  <a:cubicBezTo>
                    <a:pt x="2267871" y="1008563"/>
                    <a:pt x="2086771" y="1185871"/>
                    <a:pt x="1911393" y="1357460"/>
                  </a:cubicBezTo>
                  <a:cubicBezTo>
                    <a:pt x="1789388" y="1479478"/>
                    <a:pt x="1672469" y="1601497"/>
                    <a:pt x="1565715" y="1733685"/>
                  </a:cubicBezTo>
                  <a:cubicBezTo>
                    <a:pt x="1494546" y="1820114"/>
                    <a:pt x="1484378" y="1992974"/>
                    <a:pt x="1647052" y="1942132"/>
                  </a:cubicBezTo>
                  <a:cubicBezTo>
                    <a:pt x="1723302" y="1916713"/>
                    <a:pt x="1789388" y="1850620"/>
                    <a:pt x="1850389" y="1799778"/>
                  </a:cubicBezTo>
                  <a:cubicBezTo>
                    <a:pt x="2038480" y="1647254"/>
                    <a:pt x="2221484" y="1489646"/>
                    <a:pt x="2409575" y="1337124"/>
                  </a:cubicBezTo>
                  <a:lnTo>
                    <a:pt x="2462373" y="1296174"/>
                  </a:lnTo>
                  <a:lnTo>
                    <a:pt x="2462373" y="1829528"/>
                  </a:lnTo>
                  <a:lnTo>
                    <a:pt x="2328556" y="1924657"/>
                  </a:lnTo>
                  <a:cubicBezTo>
                    <a:pt x="2275815" y="1960881"/>
                    <a:pt x="2222756" y="1996788"/>
                    <a:pt x="2170651" y="2033648"/>
                  </a:cubicBezTo>
                  <a:cubicBezTo>
                    <a:pt x="1992728" y="2160750"/>
                    <a:pt x="1789388" y="2247181"/>
                    <a:pt x="1570799" y="2277684"/>
                  </a:cubicBezTo>
                  <a:cubicBezTo>
                    <a:pt x="1311541" y="2318358"/>
                    <a:pt x="996364" y="2318358"/>
                    <a:pt x="701522" y="2201424"/>
                  </a:cubicBezTo>
                  <a:cubicBezTo>
                    <a:pt x="848941" y="2196340"/>
                    <a:pt x="991280" y="2084489"/>
                    <a:pt x="1052281" y="1921797"/>
                  </a:cubicBezTo>
                  <a:cubicBezTo>
                    <a:pt x="1133618" y="1708263"/>
                    <a:pt x="1042116" y="1479478"/>
                    <a:pt x="859109" y="1413385"/>
                  </a:cubicBezTo>
                  <a:cubicBezTo>
                    <a:pt x="671021" y="1347292"/>
                    <a:pt x="457513" y="1464227"/>
                    <a:pt x="381263" y="1677760"/>
                  </a:cubicBezTo>
                  <a:cubicBezTo>
                    <a:pt x="335511" y="1799778"/>
                    <a:pt x="345678" y="1926881"/>
                    <a:pt x="396512" y="2023480"/>
                  </a:cubicBezTo>
                  <a:cubicBezTo>
                    <a:pt x="238924" y="1891291"/>
                    <a:pt x="101670" y="1713347"/>
                    <a:pt x="0" y="1459143"/>
                  </a:cubicBezTo>
                  <a:cubicBezTo>
                    <a:pt x="45752" y="1535404"/>
                    <a:pt x="188088" y="1555742"/>
                    <a:pt x="284677" y="1525236"/>
                  </a:cubicBezTo>
                  <a:cubicBezTo>
                    <a:pt x="533767" y="1443891"/>
                    <a:pt x="671021" y="1215106"/>
                    <a:pt x="793024" y="1001572"/>
                  </a:cubicBezTo>
                  <a:cubicBezTo>
                    <a:pt x="965863" y="696524"/>
                    <a:pt x="1113285" y="340636"/>
                    <a:pt x="1377627" y="101683"/>
                  </a:cubicBezTo>
                  <a:cubicBezTo>
                    <a:pt x="1450067" y="40673"/>
                    <a:pt x="1553959" y="-11758"/>
                    <a:pt x="1639981" y="2304"/>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429139689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9" y="503115"/>
            <a:ext cx="10483431" cy="804265"/>
          </a:xfrm>
        </p:spPr>
        <p:txBody>
          <a:bodyPr/>
          <a:lstStyle/>
          <a:p>
            <a:r>
              <a:rPr lang="en-US" sz="3200" dirty="0"/>
              <a:t>EXTRA: LIQUIDITÄTSMANAGEMENT</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93637"/>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69</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812296" y="1022305"/>
            <a:ext cx="10567407" cy="830997"/>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Die Techniken und Methoden, die Sie gerade kennengelernt haben, können auch in der Unternehmensplanung eingesetzt werden. Die Verwaltung des Cashflows und die Liquiditätsplanung sind in diesem Zusammenhang besonders wichtig - sie können gewissermaßen als Haushaltsbuch für Ihr Unternehmen angesehen werden.</a:t>
            </a:r>
            <a:endParaRPr lang="en-US" sz="1400" dirty="0">
              <a:latin typeface="Calibri" panose="020F0502020204030204" pitchFamily="34" charset="0"/>
              <a:cs typeface="Calibri" panose="020F0502020204030204" pitchFamily="34" charset="0"/>
            </a:endParaRPr>
          </a:p>
        </p:txBody>
      </p:sp>
      <p:sp>
        <p:nvSpPr>
          <p:cNvPr id="5" name="Textfeld 4">
            <a:extLst>
              <a:ext uri="{FF2B5EF4-FFF2-40B4-BE49-F238E27FC236}">
                <a16:creationId xmlns:a16="http://schemas.microsoft.com/office/drawing/2014/main" id="{2FA173D8-962B-F838-F678-F7CECAE96550}"/>
              </a:ext>
            </a:extLst>
          </p:cNvPr>
          <p:cNvSpPr txBox="1"/>
          <p:nvPr/>
        </p:nvSpPr>
        <p:spPr>
          <a:xfrm>
            <a:off x="770304" y="1961961"/>
            <a:ext cx="3717720" cy="4278094"/>
          </a:xfrm>
          <a:prstGeom prst="rect">
            <a:avLst/>
          </a:prstGeom>
          <a:noFill/>
        </p:spPr>
        <p:txBody>
          <a:bodyPr wrap="square">
            <a:spAutoFit/>
          </a:bodyPr>
          <a:lstStyle/>
          <a:p>
            <a:r>
              <a:rPr lang="de-DE" sz="1600" dirty="0">
                <a:latin typeface="Calibri" panose="020F0502020204030204" pitchFamily="34" charset="0"/>
                <a:cs typeface="Calibri" panose="020F0502020204030204" pitchFamily="34" charset="0"/>
              </a:rPr>
              <a:t>Das Liquiditätsmanagement ist entscheidend für die finanzielle Stabilität eines Unternehmens. Es stellt sicher, dass immer genügend Geld zur Verfügung steht, um Ausgaben zu decken und Investitionen zu tätigen, um Liquiditätsprobleme zu vermeiden und die Zahlungsfähigkeit zu erhalten.</a:t>
            </a:r>
          </a:p>
          <a:p>
            <a:endParaRPr lang="en-US" sz="1600" dirty="0">
              <a:latin typeface="Calibri" panose="020F0502020204030204" pitchFamily="34" charset="0"/>
              <a:cs typeface="Calibri" panose="020F0502020204030204" pitchFamily="34" charset="0"/>
            </a:endParaRPr>
          </a:p>
          <a:p>
            <a:r>
              <a:rPr lang="en-US" sz="1600" dirty="0">
                <a:latin typeface="Calibri" panose="020F0502020204030204" pitchFamily="34" charset="0"/>
                <a:cs typeface="Calibri" panose="020F0502020204030204" pitchFamily="34" charset="0"/>
              </a:rPr>
              <a:t>Die </a:t>
            </a:r>
            <a:r>
              <a:rPr lang="en-US" sz="1600" dirty="0" err="1">
                <a:latin typeface="Calibri" panose="020F0502020204030204" pitchFamily="34" charset="0"/>
                <a:cs typeface="Calibri" panose="020F0502020204030204" pitchFamily="34" charset="0"/>
              </a:rPr>
              <a:t>wichtigsten</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Merkmale</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sind</a:t>
            </a:r>
            <a:r>
              <a:rPr lang="en-US" sz="1600" dirty="0">
                <a:latin typeface="Calibri" panose="020F0502020204030204" pitchFamily="34" charset="0"/>
                <a:cs typeface="Calibri" panose="020F0502020204030204" pitchFamily="34" charset="0"/>
              </a:rPr>
              <a:t>:</a:t>
            </a:r>
          </a:p>
          <a:p>
            <a:pPr marL="285750" indent="-285750">
              <a:buFont typeface="Arial" panose="020B0604020202020204" pitchFamily="34" charset="0"/>
              <a:buChar char="•"/>
            </a:pPr>
            <a:r>
              <a:rPr lang="de-DE" sz="1600" dirty="0">
                <a:latin typeface="Calibri" panose="020F0502020204030204" pitchFamily="34" charset="0"/>
                <a:cs typeface="Calibri" panose="020F0502020204030204" pitchFamily="34" charset="0"/>
              </a:rPr>
              <a:t>Transparente Verfolgung des Cashflows</a:t>
            </a:r>
          </a:p>
          <a:p>
            <a:pPr marL="285750" indent="-285750">
              <a:buFont typeface="Arial" panose="020B0604020202020204" pitchFamily="34" charset="0"/>
              <a:buChar char="•"/>
            </a:pPr>
            <a:r>
              <a:rPr lang="de-DE" sz="1600" dirty="0">
                <a:latin typeface="Calibri" panose="020F0502020204030204" pitchFamily="34" charset="0"/>
                <a:cs typeface="Calibri" panose="020F0502020204030204" pitchFamily="34" charset="0"/>
              </a:rPr>
              <a:t>Überwachen Sie Forderungen (was Sie bekommen werden) und Verbindlichkeiten (was Sie schulden)</a:t>
            </a:r>
          </a:p>
          <a:p>
            <a:pPr marL="285750" indent="-285750">
              <a:buFont typeface="Arial" panose="020B0604020202020204" pitchFamily="34" charset="0"/>
              <a:buChar char="•"/>
            </a:pPr>
            <a:r>
              <a:rPr lang="de-DE" sz="1600" dirty="0">
                <a:latin typeface="Calibri" panose="020F0502020204030204" pitchFamily="34" charset="0"/>
                <a:cs typeface="Calibri" panose="020F0502020204030204" pitchFamily="34" charset="0"/>
              </a:rPr>
              <a:t>Genaue Zukunftsplanung</a:t>
            </a:r>
          </a:p>
          <a:p>
            <a:pPr marL="285750" indent="-285750">
              <a:buFont typeface="Arial" panose="020B0604020202020204" pitchFamily="34" charset="0"/>
              <a:buChar char="•"/>
            </a:pPr>
            <a:r>
              <a:rPr lang="de-DE" sz="1600" dirty="0">
                <a:latin typeface="Calibri" panose="020F0502020204030204" pitchFamily="34" charset="0"/>
                <a:cs typeface="Calibri" panose="020F0502020204030204" pitchFamily="34" charset="0"/>
              </a:rPr>
              <a:t>Dynamische Aktualisierungen für den Leistungsvergleich</a:t>
            </a:r>
            <a:endParaRPr lang="en-US" sz="1600" dirty="0">
              <a:latin typeface="Calibri" panose="020F0502020204030204" pitchFamily="34" charset="0"/>
              <a:cs typeface="Calibri" panose="020F0502020204030204" pitchFamily="34" charset="0"/>
            </a:endParaRPr>
          </a:p>
        </p:txBody>
      </p:sp>
      <p:graphicFrame>
        <p:nvGraphicFramePr>
          <p:cNvPr id="3" name="Google Shape;1131;p16">
            <a:extLst>
              <a:ext uri="{FF2B5EF4-FFF2-40B4-BE49-F238E27FC236}">
                <a16:creationId xmlns:a16="http://schemas.microsoft.com/office/drawing/2014/main" id="{5DFBB4B5-7B30-3F21-2DDD-5BB5DBDFE93B}"/>
              </a:ext>
            </a:extLst>
          </p:cNvPr>
          <p:cNvGraphicFramePr/>
          <p:nvPr>
            <p:extLst>
              <p:ext uri="{D42A27DB-BD31-4B8C-83A1-F6EECF244321}">
                <p14:modId xmlns:p14="http://schemas.microsoft.com/office/powerpoint/2010/main" val="3901666403"/>
              </p:ext>
            </p:extLst>
          </p:nvPr>
        </p:nvGraphicFramePr>
        <p:xfrm>
          <a:off x="4992414" y="1957169"/>
          <a:ext cx="7020910" cy="4150718"/>
        </p:xfrm>
        <a:graphic>
          <a:graphicData uri="http://schemas.openxmlformats.org/drawingml/2006/table">
            <a:tbl>
              <a:tblPr firstRow="1" bandRow="1">
                <a:noFill/>
              </a:tblPr>
              <a:tblGrid>
                <a:gridCol w="2974427">
                  <a:extLst>
                    <a:ext uri="{9D8B030D-6E8A-4147-A177-3AD203B41FA5}">
                      <a16:colId xmlns:a16="http://schemas.microsoft.com/office/drawing/2014/main" val="20000"/>
                    </a:ext>
                  </a:extLst>
                </a:gridCol>
                <a:gridCol w="4046483">
                  <a:extLst>
                    <a:ext uri="{9D8B030D-6E8A-4147-A177-3AD203B41FA5}">
                      <a16:colId xmlns:a16="http://schemas.microsoft.com/office/drawing/2014/main" val="20001"/>
                    </a:ext>
                  </a:extLst>
                </a:gridCol>
              </a:tblGrid>
              <a:tr h="431988">
                <a:tc gridSpan="2">
                  <a:txBody>
                    <a:bodyPr/>
                    <a:lstStyle/>
                    <a:p>
                      <a:pPr marL="0" marR="0" lvl="0" indent="0" algn="ctr" rtl="0">
                        <a:spcBef>
                          <a:spcPts val="0"/>
                        </a:spcBef>
                        <a:spcAft>
                          <a:spcPts val="0"/>
                        </a:spcAft>
                        <a:buNone/>
                      </a:pPr>
                      <a:r>
                        <a:rPr lang="de-DE" sz="1800" b="1" u="none" strike="noStrike" cap="none" dirty="0">
                          <a:solidFill>
                            <a:schemeClr val="bg1"/>
                          </a:solidFill>
                          <a:latin typeface="Calibri" panose="020F0502020204030204" pitchFamily="34" charset="0"/>
                          <a:cs typeface="Calibri" panose="020F0502020204030204" pitchFamily="34" charset="0"/>
                        </a:rPr>
                        <a:t>Basic </a:t>
                      </a:r>
                      <a:r>
                        <a:rPr lang="de-DE" sz="1800" b="1" u="none" strike="noStrike" cap="none" dirty="0" err="1">
                          <a:solidFill>
                            <a:schemeClr val="bg1"/>
                          </a:solidFill>
                          <a:latin typeface="Calibri" panose="020F0502020204030204" pitchFamily="34" charset="0"/>
                          <a:cs typeface="Calibri" panose="020F0502020204030204" pitchFamily="34" charset="0"/>
                        </a:rPr>
                        <a:t>structure</a:t>
                      </a:r>
                      <a:r>
                        <a:rPr lang="de-DE" sz="1800" b="1" u="none" strike="noStrike" cap="none" dirty="0">
                          <a:solidFill>
                            <a:schemeClr val="bg1"/>
                          </a:solidFill>
                          <a:latin typeface="Calibri" panose="020F0502020204030204" pitchFamily="34" charset="0"/>
                          <a:cs typeface="Calibri" panose="020F0502020204030204" pitchFamily="34" charset="0"/>
                        </a:rPr>
                        <a:t> of </a:t>
                      </a:r>
                      <a:r>
                        <a:rPr lang="de-DE" sz="1800" b="1" u="none" strike="noStrike" cap="none" dirty="0" err="1">
                          <a:solidFill>
                            <a:schemeClr val="bg1"/>
                          </a:solidFill>
                          <a:latin typeface="Calibri" panose="020F0502020204030204" pitchFamily="34" charset="0"/>
                          <a:cs typeface="Calibri" panose="020F0502020204030204" pitchFamily="34" charset="0"/>
                        </a:rPr>
                        <a:t>liquidity</a:t>
                      </a:r>
                      <a:r>
                        <a:rPr lang="de-DE" sz="1800" b="1" u="none" strike="noStrike" cap="none" dirty="0">
                          <a:solidFill>
                            <a:schemeClr val="bg1"/>
                          </a:solidFill>
                          <a:latin typeface="Calibri" panose="020F0502020204030204" pitchFamily="34" charset="0"/>
                          <a:cs typeface="Calibri" panose="020F0502020204030204" pitchFamily="34" charset="0"/>
                        </a:rPr>
                        <a:t> </a:t>
                      </a:r>
                      <a:r>
                        <a:rPr lang="de-DE" sz="1800" b="1" u="none" strike="noStrike" cap="none" dirty="0" err="1">
                          <a:solidFill>
                            <a:schemeClr val="bg1"/>
                          </a:solidFill>
                          <a:latin typeface="Calibri" panose="020F0502020204030204" pitchFamily="34" charset="0"/>
                          <a:cs typeface="Calibri" panose="020F0502020204030204" pitchFamily="34" charset="0"/>
                        </a:rPr>
                        <a:t>planning</a:t>
                      </a:r>
                      <a:endParaRPr sz="1800" b="1" u="none" strike="noStrike" cap="none"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915F9E"/>
                    </a:solidFill>
                  </a:tcPr>
                </a:tc>
                <a:tc hMerge="1">
                  <a:txBody>
                    <a:bodyPr/>
                    <a:lstStyle/>
                    <a:p>
                      <a:endParaRPr lang="en-US"/>
                    </a:p>
                  </a:txBody>
                  <a:tcPr/>
                </a:tc>
                <a:extLst>
                  <a:ext uri="{0D108BD9-81ED-4DB2-BD59-A6C34878D82A}">
                    <a16:rowId xmlns:a16="http://schemas.microsoft.com/office/drawing/2014/main" val="10000"/>
                  </a:ext>
                </a:extLst>
              </a:tr>
              <a:tr h="609760">
                <a:tc>
                  <a:txBody>
                    <a:bodyPr/>
                    <a:lstStyle/>
                    <a:p>
                      <a:pPr marL="0" marR="0" lvl="0" indent="0" algn="ctr" rtl="0">
                        <a:spcBef>
                          <a:spcPts val="0"/>
                        </a:spcBef>
                        <a:spcAft>
                          <a:spcPts val="0"/>
                        </a:spcAft>
                        <a:buNone/>
                      </a:pPr>
                      <a:r>
                        <a:rPr lang="de-DE" sz="1800" u="none" strike="noStrike" cap="none" dirty="0">
                          <a:solidFill>
                            <a:srgbClr val="915F9E"/>
                          </a:solidFill>
                          <a:latin typeface="Calibri" panose="020F0502020204030204" pitchFamily="34" charset="0"/>
                          <a:cs typeface="Calibri" panose="020F0502020204030204" pitchFamily="34" charset="0"/>
                        </a:rPr>
                        <a:t>Summe Zahlungseingänge</a:t>
                      </a:r>
                      <a:endParaRPr sz="1800" dirty="0">
                        <a:solidFill>
                          <a:srgbClr val="915F9E"/>
                        </a:solidFill>
                        <a:latin typeface="Calibri" panose="020F0502020204030204" pitchFamily="34" charset="0"/>
                        <a:cs typeface="Calibri" panose="020F0502020204030204" pitchFamily="34" charset="0"/>
                      </a:endParaRPr>
                    </a:p>
                  </a:txBody>
                  <a:tcPr marL="91450" marR="91450" marT="45725" marB="45725" anchor="ctr">
                    <a:lnR w="12700" cap="flat" cmpd="sng">
                      <a:solidFill>
                        <a:srgbClr val="595A59"/>
                      </a:solidFill>
                      <a:prstDash val="solid"/>
                      <a:round/>
                      <a:headEnd type="none" w="sm" len="sm"/>
                      <a:tailEnd type="none" w="sm" len="sm"/>
                    </a:lnR>
                    <a:solidFill>
                      <a:schemeClr val="lt1"/>
                    </a:solidFill>
                  </a:tcPr>
                </a:tc>
                <a:tc>
                  <a:txBody>
                    <a:bodyPr/>
                    <a:lstStyle/>
                    <a:p>
                      <a:pPr marL="0" marR="0" lvl="0" indent="0" algn="ctr" rtl="0">
                        <a:spcBef>
                          <a:spcPts val="0"/>
                        </a:spcBef>
                        <a:spcAft>
                          <a:spcPts val="0"/>
                        </a:spcAft>
                        <a:buNone/>
                      </a:pPr>
                      <a:r>
                        <a:rPr lang="de-DE" sz="1800" dirty="0">
                          <a:solidFill>
                            <a:srgbClr val="915F9E"/>
                          </a:solidFill>
                          <a:latin typeface="Calibri" panose="020F0502020204030204" pitchFamily="34" charset="0"/>
                          <a:cs typeface="Calibri" panose="020F0502020204030204" pitchFamily="34" charset="0"/>
                        </a:rPr>
                        <a:t>Summe Auszahlungen</a:t>
                      </a:r>
                      <a:endParaRPr sz="1800" dirty="0">
                        <a:solidFill>
                          <a:srgbClr val="915F9E"/>
                        </a:solidFill>
                        <a:latin typeface="Calibri" panose="020F0502020204030204" pitchFamily="34" charset="0"/>
                        <a:cs typeface="Calibri" panose="020F0502020204030204" pitchFamily="34" charset="0"/>
                      </a:endParaRPr>
                    </a:p>
                  </a:txBody>
                  <a:tcPr marL="91450" marR="91450" marT="45725" marB="45725" anchor="ctr">
                    <a:lnL w="12700" cap="flat" cmpd="sng">
                      <a:solidFill>
                        <a:srgbClr val="595A59"/>
                      </a:solidFill>
                      <a:prstDash val="solid"/>
                      <a:round/>
                      <a:headEnd type="none" w="sm" len="sm"/>
                      <a:tailEnd type="none" w="sm" len="sm"/>
                    </a:lnL>
                    <a:solidFill>
                      <a:schemeClr val="lt1"/>
                    </a:solidFill>
                  </a:tcPr>
                </a:tc>
                <a:extLst>
                  <a:ext uri="{0D108BD9-81ED-4DB2-BD59-A6C34878D82A}">
                    <a16:rowId xmlns:a16="http://schemas.microsoft.com/office/drawing/2014/main" val="10001"/>
                  </a:ext>
                </a:extLst>
              </a:tr>
              <a:tr h="2971404">
                <a:tc>
                  <a:txBody>
                    <a:bodyPr/>
                    <a:lstStyle/>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Verkäufe / Dienstleistungen</a:t>
                      </a:r>
                    </a:p>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Debitorenauszahlungen</a:t>
                      </a:r>
                    </a:p>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Sonstige Zahlungseingänge (z. B. Zinsen, Kapitaleinlagen der Eigentümer usw.)</a:t>
                      </a:r>
                      <a:endParaRPr sz="1800" dirty="0">
                        <a:solidFill>
                          <a:schemeClr val="tx1"/>
                        </a:solidFill>
                        <a:latin typeface="Calibri" panose="020F0502020204030204" pitchFamily="34" charset="0"/>
                        <a:cs typeface="Calibri" panose="020F0502020204030204" pitchFamily="34" charset="0"/>
                      </a:endParaRPr>
                    </a:p>
                  </a:txBody>
                  <a:tcPr marL="91450" marR="91450" marT="45725" marB="45725">
                    <a:lnR w="12700" cap="flat" cmpd="sng">
                      <a:solidFill>
                        <a:srgbClr val="595A59"/>
                      </a:solidFill>
                      <a:prstDash val="solid"/>
                      <a:round/>
                      <a:headEnd type="none" w="sm" len="sm"/>
                      <a:tailEnd type="none" w="sm" len="sm"/>
                    </a:lnR>
                    <a:solidFill>
                      <a:schemeClr val="lt1"/>
                    </a:solidFill>
                  </a:tcPr>
                </a:tc>
                <a:tc>
                  <a:txBody>
                    <a:bodyPr/>
                    <a:lstStyle/>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Zahlungen für Waren und Materialien</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Löhne, Gehälter, Sozialleistungen</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Werbung</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Steuern wie die Mehrwertsteuer</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Zinsen auf Kapital</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Versicherungen</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Allgemeine Büro- und Verwaltungskosten</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Miete</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Sonstige Ausgaben (Strom, Wasser, usw.)</a:t>
                      </a:r>
                      <a:endParaRPr dirty="0">
                        <a:solidFill>
                          <a:schemeClr val="tx1"/>
                        </a:solidFill>
                        <a:latin typeface="Calibri" panose="020F0502020204030204" pitchFamily="34" charset="0"/>
                        <a:cs typeface="Calibri" panose="020F0502020204030204" pitchFamily="34" charset="0"/>
                      </a:endParaRPr>
                    </a:p>
                  </a:txBody>
                  <a:tcPr marL="91450" marR="91450" marT="45725" marB="45725">
                    <a:lnL w="12700" cap="flat" cmpd="sng">
                      <a:solidFill>
                        <a:srgbClr val="595A59"/>
                      </a:solidFill>
                      <a:prstDash val="solid"/>
                      <a:round/>
                      <a:headEnd type="none" w="sm" len="sm"/>
                      <a:tailEnd type="none" w="sm" len="sm"/>
                    </a:lnL>
                    <a:solidFill>
                      <a:schemeClr val="lt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06397810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Bildplatzhalter 11" descr="Ein Bild, das Kleidung, draußen, Menschliches Gesicht, Person enthält.&#10;&#10;Automatisch generierte Beschreibung">
            <a:extLst>
              <a:ext uri="{FF2B5EF4-FFF2-40B4-BE49-F238E27FC236}">
                <a16:creationId xmlns:a16="http://schemas.microsoft.com/office/drawing/2014/main" id="{49DC5928-EA16-BEBE-083F-B8895763B215}"/>
              </a:ext>
            </a:extLst>
          </p:cNvPr>
          <p:cNvPicPr>
            <a:picLocks noGrp="1" noChangeAspect="1"/>
          </p:cNvPicPr>
          <p:nvPr>
            <p:ph type="pic" sz="quarter" idx="21"/>
          </p:nvPr>
        </p:nvPicPr>
        <p:blipFill rotWithShape="1">
          <a:blip r:embed="rId2" cstate="email">
            <a:extLst>
              <a:ext uri="{28A0092B-C50C-407E-A947-70E740481C1C}">
                <a14:useLocalDpi xmlns:a14="http://schemas.microsoft.com/office/drawing/2010/main"/>
              </a:ext>
            </a:extLst>
          </a:blip>
          <a:srcRect t="5366" r="5302" b="10260"/>
          <a:stretch/>
        </p:blipFill>
        <p:spPr>
          <a:xfrm>
            <a:off x="0" y="0"/>
            <a:ext cx="12192000" cy="6858000"/>
          </a:xfrm>
        </p:spPr>
      </p:pic>
      <p:sp>
        <p:nvSpPr>
          <p:cNvPr id="9" name="Textplatzhalter 8">
            <a:extLst>
              <a:ext uri="{FF2B5EF4-FFF2-40B4-BE49-F238E27FC236}">
                <a16:creationId xmlns:a16="http://schemas.microsoft.com/office/drawing/2014/main" id="{01C66A30-D484-3505-3A7E-51E9DEB17E51}"/>
              </a:ext>
            </a:extLst>
          </p:cNvPr>
          <p:cNvSpPr>
            <a:spLocks noGrp="1"/>
          </p:cNvSpPr>
          <p:nvPr>
            <p:ph type="body" sz="quarter" idx="30"/>
          </p:nvPr>
        </p:nvSpPr>
        <p:spPr>
          <a:xfrm>
            <a:off x="546755" y="1409888"/>
            <a:ext cx="6909847" cy="735175"/>
          </a:xfrm>
        </p:spPr>
        <p:txBody>
          <a:bodyPr/>
          <a:lstStyle/>
          <a:p>
            <a:r>
              <a:rPr lang="de-DE" sz="2800" dirty="0"/>
              <a:t>Wie erlangt man finanzielle Kompetenz?</a:t>
            </a:r>
          </a:p>
        </p:txBody>
      </p:sp>
      <p:sp>
        <p:nvSpPr>
          <p:cNvPr id="10" name="Textplatzhalter 9">
            <a:extLst>
              <a:ext uri="{FF2B5EF4-FFF2-40B4-BE49-F238E27FC236}">
                <a16:creationId xmlns:a16="http://schemas.microsoft.com/office/drawing/2014/main" id="{D14D7A3D-7201-C5BB-2C4F-5BA14D0E9D2C}"/>
              </a:ext>
            </a:extLst>
          </p:cNvPr>
          <p:cNvSpPr>
            <a:spLocks noGrp="1"/>
          </p:cNvSpPr>
          <p:nvPr>
            <p:ph type="body" sz="quarter" idx="48"/>
          </p:nvPr>
        </p:nvSpPr>
        <p:spPr>
          <a:xfrm>
            <a:off x="667648" y="2010313"/>
            <a:ext cx="6512800" cy="3225834"/>
          </a:xfrm>
        </p:spPr>
        <p:txBody>
          <a:bodyPr/>
          <a:lstStyle/>
          <a:p>
            <a:r>
              <a:rPr lang="de-DE" sz="2000" dirty="0"/>
              <a:t>Finanzielle Kompetenz zu erlangen bedeutet, eine Reihe von Fähigkeiten zu erlernen und zu üben, wie z. B. Budgetplanung, Vorbereitung auf unvorhergesehene Ausgaben und Verständnis für Buchhaltung. Wir werden all diese Fähigkeiten in diesem Modul genauer unter die Lupe nehmen und Ihnen zeigen, wo Sie Hilfe bekommen können. Im folgenden schauen wir uns erst einmal einige Videos und Podcasts an, mit denen Sie Ihre tägliche Dosis an Finanzwissen ganz einfach in Ihren Alltag integrieren können.</a:t>
            </a:r>
          </a:p>
          <a:p>
            <a:endParaRPr lang="de-DE" sz="2000" dirty="0"/>
          </a:p>
        </p:txBody>
      </p:sp>
    </p:spTree>
    <p:extLst>
      <p:ext uri="{BB962C8B-B14F-4D97-AF65-F5344CB8AC3E}">
        <p14:creationId xmlns:p14="http://schemas.microsoft.com/office/powerpoint/2010/main" val="245427823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9F1AFB7B-A6B7-5D7B-1EDA-14991DDF0947}"/>
              </a:ext>
            </a:extLst>
          </p:cNvPr>
          <p:cNvSpPr>
            <a:spLocks noGrp="1"/>
          </p:cNvSpPr>
          <p:nvPr>
            <p:ph type="body" sz="quarter" idx="30"/>
          </p:nvPr>
        </p:nvSpPr>
        <p:spPr>
          <a:xfrm>
            <a:off x="854280" y="752425"/>
            <a:ext cx="10483431" cy="804265"/>
          </a:xfrm>
        </p:spPr>
        <p:txBody>
          <a:bodyPr/>
          <a:lstStyle/>
          <a:p>
            <a:r>
              <a:rPr lang="en-US" sz="3600" dirty="0"/>
              <a:t>EXTRA: LIQUIDITÄTSMANAGEMENT</a:t>
            </a:r>
          </a:p>
        </p:txBody>
      </p:sp>
      <p:sp>
        <p:nvSpPr>
          <p:cNvPr id="4" name="Textfeld 3">
            <a:extLst>
              <a:ext uri="{FF2B5EF4-FFF2-40B4-BE49-F238E27FC236}">
                <a16:creationId xmlns:a16="http://schemas.microsoft.com/office/drawing/2014/main" id="{6134D241-9480-7399-8CCB-B2F4F5AF2C48}"/>
              </a:ext>
            </a:extLst>
          </p:cNvPr>
          <p:cNvSpPr txBox="1"/>
          <p:nvPr/>
        </p:nvSpPr>
        <p:spPr>
          <a:xfrm>
            <a:off x="808804" y="1706803"/>
            <a:ext cx="10567407" cy="830997"/>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Die Liquiditätsplanung ist so etwas wie ein Finanzplan für Unternehmen. Sie sagt voraus, wie viel Geld ein- und ausgehen wird, und hilft ihnen dabei, zu erkennen, ob sie genug für Ausgaben und potenzielle Investitionen haben werden. Es geht darum, genügend Barmittel zur Verfügung zu haben und unnötige Kredite zu vermeiden.</a:t>
            </a:r>
            <a:endParaRPr lang="en-US" sz="1400" dirty="0">
              <a:latin typeface="Calibri" panose="020F0502020204030204" pitchFamily="34" charset="0"/>
              <a:cs typeface="Calibri" panose="020F0502020204030204" pitchFamily="34" charset="0"/>
            </a:endParaRPr>
          </a:p>
        </p:txBody>
      </p:sp>
      <p:sp>
        <p:nvSpPr>
          <p:cNvPr id="13" name="Google Shape;1137;p17">
            <a:extLst>
              <a:ext uri="{FF2B5EF4-FFF2-40B4-BE49-F238E27FC236}">
                <a16:creationId xmlns:a16="http://schemas.microsoft.com/office/drawing/2014/main" id="{60CE53FE-0E03-5210-211A-EAE833199F24}"/>
              </a:ext>
            </a:extLst>
          </p:cNvPr>
          <p:cNvSpPr txBox="1">
            <a:spLocks/>
          </p:cNvSpPr>
          <p:nvPr/>
        </p:nvSpPr>
        <p:spPr>
          <a:xfrm>
            <a:off x="3589204" y="1931316"/>
            <a:ext cx="8007709" cy="4615273"/>
          </a:xfrm>
          <a:prstGeom prst="rect">
            <a:avLst/>
          </a:prstGeom>
          <a:noFill/>
          <a:ln>
            <a:noFill/>
          </a:ln>
        </p:spPr>
        <p:txBody>
          <a:bodyPr spcFirstLastPara="1" wrap="square" lIns="91425" tIns="45700" rIns="91425" bIns="45700" anchor="t"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lnSpc>
                <a:spcPct val="90000"/>
              </a:lnSpc>
              <a:spcBef>
                <a:spcPts val="1000"/>
              </a:spcBef>
              <a:buClr>
                <a:srgbClr val="595A59"/>
              </a:buClr>
              <a:buSzPts val="1800"/>
              <a:buFont typeface="Arial" panose="020B0604020202020204" pitchFamily="34" charset="0"/>
              <a:buNone/>
            </a:pPr>
            <a:endParaRPr lang="en-US" sz="4000" dirty="0"/>
          </a:p>
          <a:p>
            <a:pPr marL="0" indent="0">
              <a:lnSpc>
                <a:spcPct val="90000"/>
              </a:lnSpc>
              <a:spcBef>
                <a:spcPts val="1000"/>
              </a:spcBef>
              <a:buClr>
                <a:srgbClr val="595A59"/>
              </a:buClr>
              <a:buSzPts val="1800"/>
              <a:buFont typeface="Arial" panose="020B0604020202020204" pitchFamily="34" charset="0"/>
              <a:buNone/>
            </a:pPr>
            <a:r>
              <a:rPr lang="en-US" sz="4000" dirty="0" err="1">
                <a:solidFill>
                  <a:srgbClr val="7ABB57"/>
                </a:solidFill>
              </a:rPr>
              <a:t>Liquiditätsstatus</a:t>
            </a:r>
            <a:endParaRPr lang="en-US" sz="4000" dirty="0">
              <a:solidFill>
                <a:srgbClr val="7ABB57"/>
              </a:solidFill>
            </a:endParaRPr>
          </a:p>
          <a:p>
            <a:pPr marL="0" indent="0">
              <a:lnSpc>
                <a:spcPct val="90000"/>
              </a:lnSpc>
              <a:spcBef>
                <a:spcPts val="1000"/>
              </a:spcBef>
              <a:buClr>
                <a:srgbClr val="595A59"/>
              </a:buClr>
              <a:buSzPts val="1400"/>
              <a:buFont typeface="Arial" panose="020B0604020202020204" pitchFamily="34" charset="0"/>
              <a:buNone/>
            </a:pPr>
            <a:r>
              <a:rPr lang="en-US" sz="1600" dirty="0"/>
              <a:t> + Cashflow </a:t>
            </a:r>
            <a:r>
              <a:rPr lang="en-US" sz="1600" dirty="0" err="1"/>
              <a:t>aus</a:t>
            </a:r>
            <a:r>
              <a:rPr lang="en-US" sz="1600" dirty="0"/>
              <a:t> </a:t>
            </a:r>
            <a:r>
              <a:rPr lang="en-US" sz="1600" dirty="0" err="1"/>
              <a:t>betrieblicher</a:t>
            </a:r>
            <a:r>
              <a:rPr lang="en-US" sz="1600" dirty="0"/>
              <a:t> </a:t>
            </a:r>
            <a:r>
              <a:rPr lang="en-US" sz="1600" dirty="0" err="1"/>
              <a:t>Tätigkeit</a:t>
            </a:r>
            <a:br>
              <a:rPr lang="en-US" sz="1600" dirty="0"/>
            </a:br>
            <a:r>
              <a:rPr lang="en-US" sz="1050" dirty="0"/>
              <a:t> </a:t>
            </a:r>
          </a:p>
          <a:p>
            <a:pPr marL="0" indent="0">
              <a:lnSpc>
                <a:spcPct val="90000"/>
              </a:lnSpc>
              <a:spcBef>
                <a:spcPts val="1000"/>
              </a:spcBef>
              <a:buClr>
                <a:srgbClr val="595A59"/>
              </a:buClr>
              <a:buSzPts val="1400"/>
              <a:buFont typeface="Arial" panose="020B0604020202020204" pitchFamily="34" charset="0"/>
              <a:buNone/>
            </a:pPr>
            <a:r>
              <a:rPr lang="en-US" sz="1600" dirty="0"/>
              <a:t>+ Cashflow </a:t>
            </a:r>
            <a:r>
              <a:rPr lang="en-US" sz="1600" dirty="0" err="1"/>
              <a:t>aus</a:t>
            </a:r>
            <a:r>
              <a:rPr lang="en-US" sz="1600" dirty="0"/>
              <a:t> </a:t>
            </a:r>
            <a:r>
              <a:rPr lang="en-US" sz="1600" dirty="0" err="1"/>
              <a:t>Investitionstätigkeit</a:t>
            </a:r>
            <a:endParaRPr lang="en-US" sz="1600" dirty="0"/>
          </a:p>
          <a:p>
            <a:pPr marL="0" indent="0">
              <a:lnSpc>
                <a:spcPct val="90000"/>
              </a:lnSpc>
              <a:spcBef>
                <a:spcPts val="1000"/>
              </a:spcBef>
              <a:buClr>
                <a:srgbClr val="595A59"/>
              </a:buClr>
              <a:buSzPts val="1400"/>
              <a:buFont typeface="Arial" panose="020B0604020202020204" pitchFamily="34" charset="0"/>
              <a:buNone/>
            </a:pPr>
            <a:r>
              <a:rPr lang="en-US" sz="1050" dirty="0"/>
              <a:t>   </a:t>
            </a:r>
            <a:br>
              <a:rPr lang="en-US" sz="1600" dirty="0"/>
            </a:br>
            <a:r>
              <a:rPr lang="en-US" sz="1600" dirty="0"/>
              <a:t>+ Cashflow </a:t>
            </a:r>
            <a:r>
              <a:rPr lang="en-US" sz="1600" dirty="0" err="1"/>
              <a:t>aus</a:t>
            </a:r>
            <a:r>
              <a:rPr lang="en-US" sz="1600" dirty="0"/>
              <a:t> </a:t>
            </a:r>
            <a:r>
              <a:rPr lang="en-US" sz="1600" dirty="0" err="1"/>
              <a:t>Finanzierungstätigkeit</a:t>
            </a:r>
            <a:endParaRPr lang="en-US" sz="500" dirty="0">
              <a:solidFill>
                <a:srgbClr val="79527B"/>
              </a:solidFill>
            </a:endParaRPr>
          </a:p>
          <a:p>
            <a:pPr marL="0" indent="0">
              <a:lnSpc>
                <a:spcPct val="90000"/>
              </a:lnSpc>
              <a:spcBef>
                <a:spcPts val="1000"/>
              </a:spcBef>
              <a:buClr>
                <a:srgbClr val="79527B"/>
              </a:buClr>
              <a:buSzPts val="1400"/>
              <a:buFont typeface="Arial" panose="020B0604020202020204" pitchFamily="34" charset="0"/>
              <a:buNone/>
            </a:pPr>
            <a:r>
              <a:rPr lang="en-US" sz="1600" dirty="0">
                <a:solidFill>
                  <a:srgbClr val="79527B"/>
                </a:solidFill>
              </a:rPr>
              <a:t>= </a:t>
            </a:r>
            <a:r>
              <a:rPr lang="de-DE" sz="1600" dirty="0">
                <a:solidFill>
                  <a:srgbClr val="79527B"/>
                </a:solidFill>
              </a:rPr>
              <a:t>Liquiditätswirksame Veränderung der</a:t>
            </a:r>
          </a:p>
          <a:p>
            <a:pPr marL="0" indent="0">
              <a:lnSpc>
                <a:spcPct val="90000"/>
              </a:lnSpc>
              <a:spcBef>
                <a:spcPts val="1000"/>
              </a:spcBef>
              <a:buClr>
                <a:srgbClr val="79527B"/>
              </a:buClr>
              <a:buSzPts val="1400"/>
              <a:buFont typeface="Arial" panose="020B0604020202020204" pitchFamily="34" charset="0"/>
              <a:buNone/>
            </a:pPr>
            <a:r>
              <a:rPr lang="de-DE" sz="1600" dirty="0">
                <a:solidFill>
                  <a:srgbClr val="79527B"/>
                </a:solidFill>
              </a:rPr>
              <a:t> Zahlungsmittel und Zahlungsmittel-</a:t>
            </a:r>
          </a:p>
          <a:p>
            <a:pPr marL="0" indent="0">
              <a:lnSpc>
                <a:spcPct val="90000"/>
              </a:lnSpc>
              <a:spcBef>
                <a:spcPts val="1000"/>
              </a:spcBef>
              <a:buClr>
                <a:srgbClr val="79527B"/>
              </a:buClr>
              <a:buSzPts val="1400"/>
              <a:buFont typeface="Arial" panose="020B0604020202020204" pitchFamily="34" charset="0"/>
              <a:buNone/>
            </a:pPr>
            <a:r>
              <a:rPr lang="de-DE" sz="1600" dirty="0">
                <a:solidFill>
                  <a:srgbClr val="79527B"/>
                </a:solidFill>
              </a:rPr>
              <a:t>äquivalente</a:t>
            </a:r>
            <a:endParaRPr lang="en-US" sz="1600" dirty="0">
              <a:solidFill>
                <a:srgbClr val="79527B"/>
              </a:solidFill>
            </a:endParaRPr>
          </a:p>
        </p:txBody>
      </p:sp>
      <p:cxnSp>
        <p:nvCxnSpPr>
          <p:cNvPr id="14" name="Google Shape;1141;p17">
            <a:extLst>
              <a:ext uri="{FF2B5EF4-FFF2-40B4-BE49-F238E27FC236}">
                <a16:creationId xmlns:a16="http://schemas.microsoft.com/office/drawing/2014/main" id="{2C95C7EC-2D92-4D22-2C1A-47FEA1CB2215}"/>
              </a:ext>
            </a:extLst>
          </p:cNvPr>
          <p:cNvCxnSpPr/>
          <p:nvPr/>
        </p:nvCxnSpPr>
        <p:spPr>
          <a:xfrm>
            <a:off x="3589204" y="4852647"/>
            <a:ext cx="3364590" cy="0"/>
          </a:xfrm>
          <a:prstGeom prst="straightConnector1">
            <a:avLst/>
          </a:prstGeom>
          <a:noFill/>
          <a:ln w="9525" cap="flat" cmpd="sng">
            <a:solidFill>
              <a:srgbClr val="79527B"/>
            </a:solidFill>
            <a:prstDash val="solid"/>
            <a:miter lim="800000"/>
            <a:headEnd type="none" w="sm" len="sm"/>
            <a:tailEnd type="none" w="sm" len="sm"/>
          </a:ln>
        </p:spPr>
      </p:cxnSp>
      <p:sp>
        <p:nvSpPr>
          <p:cNvPr id="15" name="Google Shape;1142;p17">
            <a:extLst>
              <a:ext uri="{FF2B5EF4-FFF2-40B4-BE49-F238E27FC236}">
                <a16:creationId xmlns:a16="http://schemas.microsoft.com/office/drawing/2014/main" id="{CEDD813F-C5E6-7473-3731-883749903BA4}"/>
              </a:ext>
            </a:extLst>
          </p:cNvPr>
          <p:cNvSpPr/>
          <p:nvPr/>
        </p:nvSpPr>
        <p:spPr>
          <a:xfrm>
            <a:off x="7273834" y="3456022"/>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Mittelzuflüsse und -abflüsse aus betrieblicher Tätigkeit</a:t>
            </a:r>
            <a:endParaRPr sz="1400" dirty="0">
              <a:solidFill>
                <a:schemeClr val="lt1"/>
              </a:solidFill>
              <a:latin typeface="Calibri"/>
              <a:ea typeface="Calibri"/>
              <a:cs typeface="Calibri"/>
              <a:sym typeface="Calibri"/>
            </a:endParaRPr>
          </a:p>
        </p:txBody>
      </p:sp>
      <p:sp>
        <p:nvSpPr>
          <p:cNvPr id="16" name="Google Shape;1143;p17">
            <a:extLst>
              <a:ext uri="{FF2B5EF4-FFF2-40B4-BE49-F238E27FC236}">
                <a16:creationId xmlns:a16="http://schemas.microsoft.com/office/drawing/2014/main" id="{B11617B4-9026-15DE-0A44-C82D91897E1C}"/>
              </a:ext>
            </a:extLst>
          </p:cNvPr>
          <p:cNvSpPr/>
          <p:nvPr/>
        </p:nvSpPr>
        <p:spPr>
          <a:xfrm>
            <a:off x="7273833" y="3918409"/>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Abzüglich Investitionen/Veräußerungen</a:t>
            </a:r>
            <a:endParaRPr dirty="0"/>
          </a:p>
        </p:txBody>
      </p:sp>
      <p:sp>
        <p:nvSpPr>
          <p:cNvPr id="17" name="Google Shape;1144;p17">
            <a:extLst>
              <a:ext uri="{FF2B5EF4-FFF2-40B4-BE49-F238E27FC236}">
                <a16:creationId xmlns:a16="http://schemas.microsoft.com/office/drawing/2014/main" id="{F6EF459A-65A0-A368-A8D9-5CFADB7BA749}"/>
              </a:ext>
            </a:extLst>
          </p:cNvPr>
          <p:cNvSpPr/>
          <p:nvPr/>
        </p:nvSpPr>
        <p:spPr>
          <a:xfrm>
            <a:off x="7273832" y="4365033"/>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Saldo aus der externen Finanzierungstätigkeit</a:t>
            </a:r>
            <a:endParaRPr sz="1400" dirty="0">
              <a:solidFill>
                <a:schemeClr val="lt1"/>
              </a:solidFill>
              <a:latin typeface="Calibri"/>
              <a:ea typeface="Calibri"/>
              <a:cs typeface="Calibri"/>
              <a:sym typeface="Calibri"/>
            </a:endParaRPr>
          </a:p>
        </p:txBody>
      </p:sp>
      <p:sp>
        <p:nvSpPr>
          <p:cNvPr id="18" name="Google Shape;1145;p17">
            <a:extLst>
              <a:ext uri="{FF2B5EF4-FFF2-40B4-BE49-F238E27FC236}">
                <a16:creationId xmlns:a16="http://schemas.microsoft.com/office/drawing/2014/main" id="{082F1A8F-13FA-C465-E460-9ED407ED5103}"/>
              </a:ext>
            </a:extLst>
          </p:cNvPr>
          <p:cNvSpPr/>
          <p:nvPr/>
        </p:nvSpPr>
        <p:spPr>
          <a:xfrm>
            <a:off x="7273831" y="5067752"/>
            <a:ext cx="4323079" cy="365760"/>
          </a:xfrm>
          <a:prstGeom prst="rect">
            <a:avLst/>
          </a:prstGeom>
          <a:solidFill>
            <a:srgbClr val="7ABB57"/>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Finanzielle Mittel = Summe aller oben genannten Posten</a:t>
            </a:r>
            <a:endParaRPr sz="1400" dirty="0">
              <a:solidFill>
                <a:schemeClr val="lt1"/>
              </a:solidFill>
              <a:latin typeface="Calibri"/>
              <a:ea typeface="Calibri"/>
              <a:cs typeface="Calibri"/>
              <a:sym typeface="Calibri"/>
            </a:endParaRPr>
          </a:p>
        </p:txBody>
      </p:sp>
      <p:sp>
        <p:nvSpPr>
          <p:cNvPr id="19" name="Google Shape;1146;p17">
            <a:extLst>
              <a:ext uri="{FF2B5EF4-FFF2-40B4-BE49-F238E27FC236}">
                <a16:creationId xmlns:a16="http://schemas.microsoft.com/office/drawing/2014/main" id="{2B18B74F-4864-2FC9-6C30-F4DD0E4C98CA}"/>
              </a:ext>
            </a:extLst>
          </p:cNvPr>
          <p:cNvSpPr/>
          <p:nvPr/>
        </p:nvSpPr>
        <p:spPr>
          <a:xfrm>
            <a:off x="7273830" y="2993597"/>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Verfügbare Liquidität</a:t>
            </a:r>
            <a:endParaRPr sz="1400" dirty="0">
              <a:solidFill>
                <a:schemeClr val="lt1"/>
              </a:solidFill>
              <a:latin typeface="Calibri"/>
              <a:ea typeface="Calibri"/>
              <a:cs typeface="Calibri"/>
              <a:sym typeface="Calibri"/>
            </a:endParaRPr>
          </a:p>
        </p:txBody>
      </p:sp>
      <p:sp>
        <p:nvSpPr>
          <p:cNvPr id="20" name="Google Shape;1138;p17">
            <a:extLst>
              <a:ext uri="{FF2B5EF4-FFF2-40B4-BE49-F238E27FC236}">
                <a16:creationId xmlns:a16="http://schemas.microsoft.com/office/drawing/2014/main" id="{66997426-3DA1-3B12-0E91-F8B32421B422}"/>
              </a:ext>
            </a:extLst>
          </p:cNvPr>
          <p:cNvSpPr txBox="1">
            <a:spLocks/>
          </p:cNvSpPr>
          <p:nvPr/>
        </p:nvSpPr>
        <p:spPr>
          <a:xfrm>
            <a:off x="854280" y="2709228"/>
            <a:ext cx="2538292" cy="2628180"/>
          </a:xfrm>
          <a:prstGeom prst="rect">
            <a:avLst/>
          </a:prstGeom>
          <a:noFill/>
          <a:ln>
            <a:noFill/>
          </a:ln>
        </p:spPr>
        <p:txBody>
          <a:bodyPr spcFirstLastPara="1" wrap="square" lIns="91425" tIns="45700" rIns="91425" bIns="45700" anchor="ctr"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595A59"/>
              </a:buClr>
              <a:buSzPts val="1800"/>
              <a:buFont typeface="Arial" panose="020B0604020202020204" pitchFamily="34" charset="0"/>
              <a:buNone/>
            </a:pPr>
            <a:r>
              <a:rPr lang="de-DE" sz="2000" dirty="0"/>
              <a:t>Dabei sind </a:t>
            </a:r>
            <a:r>
              <a:rPr lang="de-DE" sz="2000" dirty="0" err="1"/>
              <a:t>Mittelzu</a:t>
            </a:r>
            <a:r>
              <a:rPr lang="de-DE" sz="2000" dirty="0"/>
              <a:t>- und -abflüsse aus betrieblicher Tätigkeit sowie aus Investitions- und Finanzierungs-tätigkeit zu berücksichtigen.</a:t>
            </a:r>
            <a:endParaRPr lang="en-US" sz="2000" dirty="0"/>
          </a:p>
        </p:txBody>
      </p:sp>
    </p:spTree>
    <p:extLst>
      <p:ext uri="{BB962C8B-B14F-4D97-AF65-F5344CB8AC3E}">
        <p14:creationId xmlns:p14="http://schemas.microsoft.com/office/powerpoint/2010/main" val="2008904829"/>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71</a:t>
            </a:fld>
            <a:endParaRPr lang="en-US" sz="800" dirty="0">
              <a:latin typeface="Calibri" panose="020F0502020204030204" pitchFamily="34" charset="0"/>
              <a:cs typeface="Calibri" panose="020F0502020204030204" pitchFamily="34" charset="0"/>
            </a:endParaRPr>
          </a:p>
        </p:txBody>
      </p:sp>
      <p:sp>
        <p:nvSpPr>
          <p:cNvPr id="9" name="Textplatzhalter 8">
            <a:extLst>
              <a:ext uri="{FF2B5EF4-FFF2-40B4-BE49-F238E27FC236}">
                <a16:creationId xmlns:a16="http://schemas.microsoft.com/office/drawing/2014/main" id="{D1FE3ED5-E828-C2B0-DA74-E9E5A8AB4F70}"/>
              </a:ext>
            </a:extLst>
          </p:cNvPr>
          <p:cNvSpPr>
            <a:spLocks noGrp="1"/>
          </p:cNvSpPr>
          <p:nvPr>
            <p:ph type="body" sz="quarter" idx="30"/>
          </p:nvPr>
        </p:nvSpPr>
        <p:spPr>
          <a:xfrm>
            <a:off x="773875" y="419611"/>
            <a:ext cx="10644249" cy="808786"/>
          </a:xfrm>
        </p:spPr>
        <p:txBody>
          <a:bodyPr/>
          <a:lstStyle/>
          <a:p>
            <a:r>
              <a:rPr lang="en-US" sz="3600" dirty="0"/>
              <a:t>EXTRA: BEGRIFFS-CHECK: WAS IST CASHFLOW?</a:t>
            </a:r>
          </a:p>
        </p:txBody>
      </p:sp>
      <p:sp>
        <p:nvSpPr>
          <p:cNvPr id="10" name="Textplatzhalter 9">
            <a:extLst>
              <a:ext uri="{FF2B5EF4-FFF2-40B4-BE49-F238E27FC236}">
                <a16:creationId xmlns:a16="http://schemas.microsoft.com/office/drawing/2014/main" id="{14E8F584-86A6-1DF7-A91D-B5206E89A809}"/>
              </a:ext>
            </a:extLst>
          </p:cNvPr>
          <p:cNvSpPr>
            <a:spLocks noGrp="1"/>
          </p:cNvSpPr>
          <p:nvPr>
            <p:ph type="body" sz="quarter" idx="48"/>
          </p:nvPr>
        </p:nvSpPr>
        <p:spPr>
          <a:xfrm>
            <a:off x="6349484" y="2144296"/>
            <a:ext cx="5068640" cy="3206516"/>
          </a:xfrm>
        </p:spPr>
        <p:txBody>
          <a:bodyPr/>
          <a:lstStyle/>
          <a:p>
            <a:r>
              <a:rPr lang="de-DE" sz="2000" b="1" dirty="0"/>
              <a:t>Was ist Cashflow in der Wirtschaft?</a:t>
            </a:r>
            <a:br>
              <a:rPr lang="en-US" sz="2000" dirty="0"/>
            </a:br>
            <a:r>
              <a:rPr lang="de-DE" sz="2000" dirty="0"/>
              <a:t>Einfach ausgedrückt, ist der Cashflow ein Maß dafür, wie Geld in ein Unternehmen hinein- und aus ihm herausfließt. Es geht darum, den Überblick über die </a:t>
            </a:r>
            <a:r>
              <a:rPr lang="de-DE" sz="2000" dirty="0" err="1"/>
              <a:t>Geldein</a:t>
            </a:r>
            <a:r>
              <a:rPr lang="de-DE" sz="2000" dirty="0"/>
              <a:t>- und -ausgänge zu behalten. Diese Informationen werden verwendet, um einen Cashflow-Plan zu erstellen, der bei der effektiven Verwaltung der Finanzen hilft. Sehen Sie sich dieses Video an, um mehr über den Cashflow zu erfahren!</a:t>
            </a:r>
            <a:endParaRPr lang="en-US" sz="2000" dirty="0"/>
          </a:p>
        </p:txBody>
      </p:sp>
      <p:pic>
        <p:nvPicPr>
          <p:cNvPr id="3" name="Bildplatzhalter 2">
            <a:hlinkClick r:id="rId3"/>
            <a:extLst>
              <a:ext uri="{FF2B5EF4-FFF2-40B4-BE49-F238E27FC236}">
                <a16:creationId xmlns:a16="http://schemas.microsoft.com/office/drawing/2014/main" id="{0663617E-2E15-8892-162C-5E7BA99513F8}"/>
              </a:ext>
            </a:extLst>
          </p:cNvPr>
          <p:cNvPicPr>
            <a:picLocks noGrp="1" noChangeAspect="1"/>
          </p:cNvPicPr>
          <p:nvPr>
            <p:ph type="pic" sz="quarter" idx="10"/>
          </p:nvPr>
        </p:nvPicPr>
        <p:blipFill>
          <a:blip r:embed="rId4" cstate="email">
            <a:extLst>
              <a:ext uri="{28A0092B-C50C-407E-A947-70E740481C1C}">
                <a14:useLocalDpi xmlns:a14="http://schemas.microsoft.com/office/drawing/2010/main"/>
              </a:ext>
            </a:extLst>
          </a:blip>
          <a:srcRect l="3769" r="3769"/>
          <a:stretch/>
        </p:blipFill>
        <p:spPr/>
      </p:pic>
      <p:sp>
        <p:nvSpPr>
          <p:cNvPr id="11" name="Textfeld 10">
            <a:extLst>
              <a:ext uri="{FF2B5EF4-FFF2-40B4-BE49-F238E27FC236}">
                <a16:creationId xmlns:a16="http://schemas.microsoft.com/office/drawing/2014/main" id="{1BB24A88-E2D8-2C6F-7A0B-17F7D33CC255}"/>
              </a:ext>
            </a:extLst>
          </p:cNvPr>
          <p:cNvSpPr txBox="1"/>
          <p:nvPr/>
        </p:nvSpPr>
        <p:spPr>
          <a:xfrm>
            <a:off x="770304" y="1128531"/>
            <a:ext cx="10567407" cy="523220"/>
          </a:xfrm>
          <a:prstGeom prst="rect">
            <a:avLst/>
          </a:prstGeom>
          <a:noFill/>
        </p:spPr>
        <p:txBody>
          <a:bodyPr wrap="square" rtlCol="0">
            <a:spAutoFit/>
          </a:bodyPr>
          <a:lstStyle/>
          <a:p>
            <a:pPr>
              <a:buClr>
                <a:srgbClr val="915F9E"/>
              </a:buClr>
            </a:pPr>
            <a:r>
              <a:rPr lang="de-DE" sz="1400" b="1" dirty="0">
                <a:solidFill>
                  <a:srgbClr val="E97924"/>
                </a:solidFill>
                <a:latin typeface="Calibri" panose="020F0502020204030204" pitchFamily="34" charset="0"/>
                <a:cs typeface="Calibri" panose="020F0502020204030204" pitchFamily="34" charset="0"/>
              </a:rPr>
              <a:t>Das Verständnis des Cashflows ist entscheidend für die Planung der finanziellen Stabilität Ihres Unternehmens. Vielleicht ist Ihnen dieser Begriff schon einmal begegnet. Heute werden wir Ihnen die wichtigsten Informationen geben, die Sie wissen müssen.</a:t>
            </a:r>
            <a:endParaRPr lang="en-US" sz="1400" b="1" dirty="0">
              <a:solidFill>
                <a:srgbClr val="E97924"/>
              </a:solidFill>
              <a:latin typeface="Calibri" panose="020F0502020204030204" pitchFamily="34" charset="0"/>
              <a:cs typeface="Calibri" panose="020F0502020204030204" pitchFamily="34" charset="0"/>
            </a:endParaRPr>
          </a:p>
        </p:txBody>
      </p:sp>
      <p:sp>
        <p:nvSpPr>
          <p:cNvPr id="14" name="Pfeil: nach unten gekrümmt 13">
            <a:extLst>
              <a:ext uri="{FF2B5EF4-FFF2-40B4-BE49-F238E27FC236}">
                <a16:creationId xmlns:a16="http://schemas.microsoft.com/office/drawing/2014/main" id="{BC221BB8-22A2-A41C-C83D-2416F4FC633C}"/>
              </a:ext>
            </a:extLst>
          </p:cNvPr>
          <p:cNvSpPr/>
          <p:nvPr/>
        </p:nvSpPr>
        <p:spPr>
          <a:xfrm rot="5400000">
            <a:off x="5548505" y="5472291"/>
            <a:ext cx="757314" cy="514357"/>
          </a:xfrm>
          <a:prstGeom prst="curvedDownArrow">
            <a:avLst/>
          </a:prstGeom>
          <a:solidFill>
            <a:srgbClr val="E97924"/>
          </a:solidFill>
          <a:ln>
            <a:solidFill>
              <a:srgbClr val="E9792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solidFill>
                <a:schemeClr val="tx1"/>
              </a:solidFill>
            </a:endParaRPr>
          </a:p>
        </p:txBody>
      </p:sp>
    </p:spTree>
    <p:extLst>
      <p:ext uri="{BB962C8B-B14F-4D97-AF65-F5344CB8AC3E}">
        <p14:creationId xmlns:p14="http://schemas.microsoft.com/office/powerpoint/2010/main" val="2864572769"/>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7390" y="410320"/>
            <a:ext cx="10483431" cy="804265"/>
          </a:xfrm>
        </p:spPr>
        <p:txBody>
          <a:bodyPr/>
          <a:lstStyle/>
          <a:p>
            <a:r>
              <a:rPr lang="en-US" sz="3200" dirty="0"/>
              <a:t>EXTRA: INTEGRIERTE UNTERNEHMENSPLANUNG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72</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767203" y="1065708"/>
            <a:ext cx="10567407" cy="584775"/>
          </a:xfrm>
          <a:prstGeom prst="rect">
            <a:avLst/>
          </a:prstGeom>
          <a:noFill/>
        </p:spPr>
        <p:txBody>
          <a:bodyPr wrap="square" rtlCol="0">
            <a:spAutoFit/>
          </a:bodyPr>
          <a:lstStyle/>
          <a:p>
            <a:pPr>
              <a:buClr>
                <a:srgbClr val="915F9E"/>
              </a:buClr>
            </a:pPr>
            <a:r>
              <a:rPr lang="de-DE" sz="1600" b="1">
                <a:solidFill>
                  <a:srgbClr val="E97924"/>
                </a:solidFill>
                <a:latin typeface="Calibri" panose="020F0502020204030204" pitchFamily="34" charset="0"/>
                <a:cs typeface="Calibri" panose="020F0502020204030204" pitchFamily="34" charset="0"/>
              </a:rPr>
              <a:t>Es besteht ein enger Zusammenhang zwischen der Liquiditätsplanung, der Gewinn- und Verlustplanung und der Bilanzplanung</a:t>
            </a:r>
            <a:endParaRPr lang="en-US" sz="1600" b="1" dirty="0">
              <a:solidFill>
                <a:srgbClr val="E97924"/>
              </a:solidFill>
              <a:latin typeface="Calibri" panose="020F0502020204030204" pitchFamily="34" charset="0"/>
              <a:cs typeface="Calibri" panose="020F0502020204030204" pitchFamily="34" charset="0"/>
            </a:endParaRPr>
          </a:p>
        </p:txBody>
      </p:sp>
      <p:grpSp>
        <p:nvGrpSpPr>
          <p:cNvPr id="24" name="Gruppieren 23">
            <a:extLst>
              <a:ext uri="{FF2B5EF4-FFF2-40B4-BE49-F238E27FC236}">
                <a16:creationId xmlns:a16="http://schemas.microsoft.com/office/drawing/2014/main" id="{7A9E0626-B19F-97EE-25D1-5102C2AD2542}"/>
              </a:ext>
            </a:extLst>
          </p:cNvPr>
          <p:cNvGrpSpPr/>
          <p:nvPr/>
        </p:nvGrpSpPr>
        <p:grpSpPr>
          <a:xfrm>
            <a:off x="694159" y="1742443"/>
            <a:ext cx="8166812" cy="4667812"/>
            <a:chOff x="3632746" y="1976938"/>
            <a:chExt cx="8007710" cy="4549711"/>
          </a:xfrm>
        </p:grpSpPr>
        <p:sp>
          <p:nvSpPr>
            <p:cNvPr id="3" name="Google Shape;1155;p18">
              <a:extLst>
                <a:ext uri="{FF2B5EF4-FFF2-40B4-BE49-F238E27FC236}">
                  <a16:creationId xmlns:a16="http://schemas.microsoft.com/office/drawing/2014/main" id="{3EB03848-9AD8-A42C-D4DA-9134F9711F45}"/>
                </a:ext>
              </a:extLst>
            </p:cNvPr>
            <p:cNvSpPr/>
            <p:nvPr/>
          </p:nvSpPr>
          <p:spPr>
            <a:xfrm>
              <a:off x="3632748" y="1976938"/>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Gewinn- und Verlustplanung</a:t>
              </a:r>
              <a:endParaRPr b="1" dirty="0"/>
            </a:p>
          </p:txBody>
        </p:sp>
        <p:sp>
          <p:nvSpPr>
            <p:cNvPr id="6" name="Google Shape;1156;p18">
              <a:extLst>
                <a:ext uri="{FF2B5EF4-FFF2-40B4-BE49-F238E27FC236}">
                  <a16:creationId xmlns:a16="http://schemas.microsoft.com/office/drawing/2014/main" id="{2FB97D92-0D09-D092-691E-A205FA4EA62D}"/>
                </a:ext>
              </a:extLst>
            </p:cNvPr>
            <p:cNvSpPr/>
            <p:nvPr/>
          </p:nvSpPr>
          <p:spPr>
            <a:xfrm>
              <a:off x="9175026" y="1976939"/>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Bilanzielle Planung</a:t>
              </a:r>
              <a:endParaRPr b="1" dirty="0"/>
            </a:p>
          </p:txBody>
        </p:sp>
        <p:sp>
          <p:nvSpPr>
            <p:cNvPr id="7" name="Google Shape;1157;p18">
              <a:extLst>
                <a:ext uri="{FF2B5EF4-FFF2-40B4-BE49-F238E27FC236}">
                  <a16:creationId xmlns:a16="http://schemas.microsoft.com/office/drawing/2014/main" id="{9D88F0ED-E7EE-D9A1-C435-75AFF736ED0D}"/>
                </a:ext>
              </a:extLst>
            </p:cNvPr>
            <p:cNvSpPr/>
            <p:nvPr/>
          </p:nvSpPr>
          <p:spPr>
            <a:xfrm>
              <a:off x="6403887" y="1976939"/>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Vorbereitung / Koordination der Teilpläne</a:t>
              </a:r>
              <a:endParaRPr sz="1400" b="1" dirty="0">
                <a:solidFill>
                  <a:schemeClr val="lt1"/>
                </a:solidFill>
                <a:latin typeface="Calibri"/>
                <a:ea typeface="Calibri"/>
                <a:cs typeface="Calibri"/>
                <a:sym typeface="Calibri"/>
              </a:endParaRPr>
            </a:p>
          </p:txBody>
        </p:sp>
        <p:sp>
          <p:nvSpPr>
            <p:cNvPr id="8" name="Google Shape;1158;p18">
              <a:extLst>
                <a:ext uri="{FF2B5EF4-FFF2-40B4-BE49-F238E27FC236}">
                  <a16:creationId xmlns:a16="http://schemas.microsoft.com/office/drawing/2014/main" id="{6D7700C2-3296-61E9-7702-1CB60EF51562}"/>
                </a:ext>
              </a:extLst>
            </p:cNvPr>
            <p:cNvSpPr/>
            <p:nvPr/>
          </p:nvSpPr>
          <p:spPr>
            <a:xfrm>
              <a:off x="6398551" y="5385956"/>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Liquiditätsplanung</a:t>
              </a:r>
              <a:endParaRPr b="1" dirty="0"/>
            </a:p>
          </p:txBody>
        </p:sp>
        <p:sp>
          <p:nvSpPr>
            <p:cNvPr id="9" name="Google Shape;1159;p18">
              <a:extLst>
                <a:ext uri="{FF2B5EF4-FFF2-40B4-BE49-F238E27FC236}">
                  <a16:creationId xmlns:a16="http://schemas.microsoft.com/office/drawing/2014/main" id="{6001B5A8-D641-1323-0109-41EB2A3F203D}"/>
                </a:ext>
              </a:extLst>
            </p:cNvPr>
            <p:cNvSpPr/>
            <p:nvPr/>
          </p:nvSpPr>
          <p:spPr>
            <a:xfrm>
              <a:off x="3632746" y="2724847"/>
              <a:ext cx="2465430" cy="3441518"/>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Gesamtleistung</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Kosten für Materialien</a:t>
              </a: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 Bruttogewinn</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Personalkosten</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Sonstige betriebliche Aufwendungen </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EBITDA**</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Abschreibung und Amortisation</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EBIT*</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Finanzielles Ergebnis</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Betriebsergebnis</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Betriebsergebnis</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Steuern</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Nettogewinn/-verlust für das Jahr</a:t>
              </a:r>
              <a:endParaRPr sz="1400" b="1" dirty="0">
                <a:solidFill>
                  <a:srgbClr val="915F9E"/>
                </a:solidFill>
                <a:latin typeface="Calibri"/>
                <a:ea typeface="Calibri"/>
                <a:cs typeface="Calibri"/>
                <a:sym typeface="Calibri"/>
              </a:endParaRPr>
            </a:p>
          </p:txBody>
        </p:sp>
        <p:sp>
          <p:nvSpPr>
            <p:cNvPr id="10" name="Google Shape;1160;p18">
              <a:extLst>
                <a:ext uri="{FF2B5EF4-FFF2-40B4-BE49-F238E27FC236}">
                  <a16:creationId xmlns:a16="http://schemas.microsoft.com/office/drawing/2014/main" id="{58F9CB05-122F-8B42-98D6-CE864EF6DF3B}"/>
                </a:ext>
              </a:extLst>
            </p:cNvPr>
            <p:cNvSpPr/>
            <p:nvPr/>
          </p:nvSpPr>
          <p:spPr>
            <a:xfrm>
              <a:off x="6403884" y="2740087"/>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Verkaufsplanung</a:t>
              </a:r>
              <a:endParaRPr dirty="0">
                <a:solidFill>
                  <a:srgbClr val="915F9E"/>
                </a:solidFill>
              </a:endParaRPr>
            </a:p>
          </p:txBody>
        </p:sp>
        <p:sp>
          <p:nvSpPr>
            <p:cNvPr id="11" name="Google Shape;1161;p18">
              <a:extLst>
                <a:ext uri="{FF2B5EF4-FFF2-40B4-BE49-F238E27FC236}">
                  <a16:creationId xmlns:a16="http://schemas.microsoft.com/office/drawing/2014/main" id="{1F381A87-D9C9-EEF3-FF86-2737EE754B0B}"/>
                </a:ext>
              </a:extLst>
            </p:cNvPr>
            <p:cNvSpPr/>
            <p:nvPr/>
          </p:nvSpPr>
          <p:spPr>
            <a:xfrm>
              <a:off x="6403887" y="3159438"/>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Beschaffung</a:t>
              </a:r>
              <a:endParaRPr dirty="0">
                <a:solidFill>
                  <a:srgbClr val="915F9E"/>
                </a:solidFill>
              </a:endParaRPr>
            </a:p>
          </p:txBody>
        </p:sp>
        <p:sp>
          <p:nvSpPr>
            <p:cNvPr id="12" name="Google Shape;1162;p18">
              <a:extLst>
                <a:ext uri="{FF2B5EF4-FFF2-40B4-BE49-F238E27FC236}">
                  <a16:creationId xmlns:a16="http://schemas.microsoft.com/office/drawing/2014/main" id="{6DEB288E-55EA-E43E-153E-215F6DB13EDB}"/>
                </a:ext>
              </a:extLst>
            </p:cNvPr>
            <p:cNvSpPr/>
            <p:nvPr/>
          </p:nvSpPr>
          <p:spPr>
            <a:xfrm>
              <a:off x="6403883" y="3555678"/>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Personal</a:t>
              </a:r>
              <a:endParaRPr dirty="0">
                <a:solidFill>
                  <a:srgbClr val="915F9E"/>
                </a:solidFill>
              </a:endParaRPr>
            </a:p>
          </p:txBody>
        </p:sp>
        <p:sp>
          <p:nvSpPr>
            <p:cNvPr id="13" name="Google Shape;1163;p18">
              <a:extLst>
                <a:ext uri="{FF2B5EF4-FFF2-40B4-BE49-F238E27FC236}">
                  <a16:creationId xmlns:a16="http://schemas.microsoft.com/office/drawing/2014/main" id="{A925F562-C720-CB35-8E39-629365FE4D93}"/>
                </a:ext>
              </a:extLst>
            </p:cNvPr>
            <p:cNvSpPr/>
            <p:nvPr/>
          </p:nvSpPr>
          <p:spPr>
            <a:xfrm>
              <a:off x="6403882" y="3933067"/>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Sonstige Ausgaben</a:t>
              </a:r>
              <a:endParaRPr dirty="0">
                <a:solidFill>
                  <a:srgbClr val="915F9E"/>
                </a:solidFill>
              </a:endParaRPr>
            </a:p>
          </p:txBody>
        </p:sp>
        <p:sp>
          <p:nvSpPr>
            <p:cNvPr id="14" name="Google Shape;1164;p18">
              <a:extLst>
                <a:ext uri="{FF2B5EF4-FFF2-40B4-BE49-F238E27FC236}">
                  <a16:creationId xmlns:a16="http://schemas.microsoft.com/office/drawing/2014/main" id="{35DF5DA6-37F7-AE8D-2AB7-E25AC447BEAB}"/>
                </a:ext>
              </a:extLst>
            </p:cNvPr>
            <p:cNvSpPr/>
            <p:nvPr/>
          </p:nvSpPr>
          <p:spPr>
            <a:xfrm>
              <a:off x="6403881" y="4391414"/>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Investierungen</a:t>
              </a:r>
              <a:endParaRPr dirty="0">
                <a:solidFill>
                  <a:srgbClr val="915F9E"/>
                </a:solidFill>
              </a:endParaRPr>
            </a:p>
          </p:txBody>
        </p:sp>
        <p:cxnSp>
          <p:nvCxnSpPr>
            <p:cNvPr id="15" name="Google Shape;1165;p18">
              <a:extLst>
                <a:ext uri="{FF2B5EF4-FFF2-40B4-BE49-F238E27FC236}">
                  <a16:creationId xmlns:a16="http://schemas.microsoft.com/office/drawing/2014/main" id="{E254E315-98F0-FFB7-4486-312230D21074}"/>
                </a:ext>
              </a:extLst>
            </p:cNvPr>
            <p:cNvCxnSpPr>
              <a:stCxn id="10" idx="1"/>
            </p:cNvCxnSpPr>
            <p:nvPr/>
          </p:nvCxnSpPr>
          <p:spPr>
            <a:xfrm rot="10800000">
              <a:off x="6098184" y="2896173"/>
              <a:ext cx="305700" cy="0"/>
            </a:xfrm>
            <a:prstGeom prst="straightConnector1">
              <a:avLst/>
            </a:prstGeom>
            <a:noFill/>
            <a:ln w="9525" cap="flat" cmpd="sng">
              <a:solidFill>
                <a:srgbClr val="79527B"/>
              </a:solidFill>
              <a:prstDash val="solid"/>
              <a:miter lim="800000"/>
              <a:headEnd type="none" w="sm" len="sm"/>
              <a:tailEnd type="triangle" w="med" len="med"/>
            </a:ln>
          </p:spPr>
        </p:cxnSp>
        <p:cxnSp>
          <p:nvCxnSpPr>
            <p:cNvPr id="16" name="Google Shape;1166;p18">
              <a:extLst>
                <a:ext uri="{FF2B5EF4-FFF2-40B4-BE49-F238E27FC236}">
                  <a16:creationId xmlns:a16="http://schemas.microsoft.com/office/drawing/2014/main" id="{52D01F9B-1098-AB55-0B8D-7EFB7E97CBC0}"/>
                </a:ext>
              </a:extLst>
            </p:cNvPr>
            <p:cNvCxnSpPr/>
            <p:nvPr/>
          </p:nvCxnSpPr>
          <p:spPr>
            <a:xfrm rot="10800000">
              <a:off x="6099379" y="3324447"/>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7" name="Google Shape;1167;p18">
              <a:extLst>
                <a:ext uri="{FF2B5EF4-FFF2-40B4-BE49-F238E27FC236}">
                  <a16:creationId xmlns:a16="http://schemas.microsoft.com/office/drawing/2014/main" id="{26F2B2E8-2246-8E76-0B01-90E0AA86A610}"/>
                </a:ext>
              </a:extLst>
            </p:cNvPr>
            <p:cNvCxnSpPr/>
            <p:nvPr/>
          </p:nvCxnSpPr>
          <p:spPr>
            <a:xfrm rot="10800000">
              <a:off x="6103515" y="3720282"/>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8" name="Google Shape;1168;p18">
              <a:extLst>
                <a:ext uri="{FF2B5EF4-FFF2-40B4-BE49-F238E27FC236}">
                  <a16:creationId xmlns:a16="http://schemas.microsoft.com/office/drawing/2014/main" id="{B92C2779-D0FF-F1B1-A616-1848F0C0CC78}"/>
                </a:ext>
              </a:extLst>
            </p:cNvPr>
            <p:cNvCxnSpPr/>
            <p:nvPr/>
          </p:nvCxnSpPr>
          <p:spPr>
            <a:xfrm rot="10800000">
              <a:off x="6103515" y="4080632"/>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9" name="Google Shape;1169;p18">
              <a:extLst>
                <a:ext uri="{FF2B5EF4-FFF2-40B4-BE49-F238E27FC236}">
                  <a16:creationId xmlns:a16="http://schemas.microsoft.com/office/drawing/2014/main" id="{1C92EC6E-21D7-3448-9824-F2DB32021F2C}"/>
                </a:ext>
              </a:extLst>
            </p:cNvPr>
            <p:cNvCxnSpPr/>
            <p:nvPr/>
          </p:nvCxnSpPr>
          <p:spPr>
            <a:xfrm rot="10800000">
              <a:off x="6098175" y="4582494"/>
              <a:ext cx="305706" cy="1"/>
            </a:xfrm>
            <a:prstGeom prst="straightConnector1">
              <a:avLst/>
            </a:prstGeom>
            <a:noFill/>
            <a:ln w="9525" cap="flat" cmpd="sng">
              <a:solidFill>
                <a:srgbClr val="79527B"/>
              </a:solidFill>
              <a:prstDash val="solid"/>
              <a:miter lim="800000"/>
              <a:headEnd type="none" w="sm" len="sm"/>
              <a:tailEnd type="triangle" w="med" len="med"/>
            </a:ln>
          </p:spPr>
        </p:cxnSp>
        <p:sp>
          <p:nvSpPr>
            <p:cNvPr id="20" name="Google Shape;1170;p18">
              <a:extLst>
                <a:ext uri="{FF2B5EF4-FFF2-40B4-BE49-F238E27FC236}">
                  <a16:creationId xmlns:a16="http://schemas.microsoft.com/office/drawing/2014/main" id="{441D1FF0-C22B-FC2D-D7FA-5E2C4DFEC20B}"/>
                </a:ext>
              </a:extLst>
            </p:cNvPr>
            <p:cNvSpPr/>
            <p:nvPr/>
          </p:nvSpPr>
          <p:spPr>
            <a:xfrm>
              <a:off x="9170591" y="2724846"/>
              <a:ext cx="2465430" cy="3240803"/>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Assets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Anlagevermögen</a:t>
              </a: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Umlaufvermögen (Vorräte, Zahlungsmittel und Zahlungsmitteläquivalente)</a:t>
              </a:r>
              <a:br>
                <a:rPr lang="de-DE" sz="1400" b="1" dirty="0">
                  <a:solidFill>
                    <a:srgbClr val="915F9E"/>
                  </a:solidFill>
                  <a:latin typeface="Calibri"/>
                  <a:ea typeface="Calibri"/>
                  <a:cs typeface="Calibri"/>
                  <a:sym typeface="Calibri"/>
                </a:rPr>
              </a:br>
              <a:br>
                <a:rPr lang="de-DE" sz="1400" b="1" dirty="0">
                  <a:solidFill>
                    <a:srgbClr val="915F9E"/>
                  </a:solidFill>
                  <a:latin typeface="Calibri"/>
                  <a:ea typeface="Calibri"/>
                  <a:cs typeface="Calibri"/>
                  <a:sym typeface="Calibri"/>
                </a:rPr>
              </a:br>
              <a:endParaRPr sz="1400" b="1" dirty="0">
                <a:solidFill>
                  <a:srgbClr val="915F9E"/>
                </a:solidFill>
                <a:latin typeface="Calibri"/>
                <a:ea typeface="Calibri"/>
                <a:cs typeface="Calibri"/>
                <a:sym typeface="Calibri"/>
              </a:endParaRP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Eigenkapital und Verbindlichkeiten</a:t>
              </a:r>
            </a:p>
            <a:p>
              <a:pPr marL="285750" marR="0" lvl="0" indent="-285750" algn="l" rtl="0">
                <a:spcBef>
                  <a:spcPts val="0"/>
                </a:spcBef>
                <a:spcAft>
                  <a:spcPts val="0"/>
                </a:spcAft>
                <a:buFont typeface="Arial" panose="020B0604020202020204" pitchFamily="34" charset="0"/>
                <a:buChar char="•"/>
              </a:pPr>
              <a:r>
                <a:rPr lang="de-DE" sz="1400" dirty="0">
                  <a:solidFill>
                    <a:srgbClr val="915F9E"/>
                  </a:solidFill>
                  <a:latin typeface="Calibri"/>
                  <a:ea typeface="Calibri"/>
                  <a:cs typeface="Calibri"/>
                  <a:sym typeface="Calibri"/>
                </a:rPr>
                <a:t>Eigenkapital</a:t>
              </a: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Rückstellungen</a:t>
              </a: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Verbindlichkeiten</a:t>
              </a:r>
              <a:endParaRPr sz="1400" dirty="0">
                <a:solidFill>
                  <a:srgbClr val="915F9E"/>
                </a:solidFill>
                <a:latin typeface="Calibri"/>
                <a:ea typeface="Calibri"/>
                <a:cs typeface="Calibri"/>
                <a:sym typeface="Calibri"/>
              </a:endParaRPr>
            </a:p>
          </p:txBody>
        </p:sp>
        <p:cxnSp>
          <p:nvCxnSpPr>
            <p:cNvPr id="21" name="Google Shape;1172;p18">
              <a:extLst>
                <a:ext uri="{FF2B5EF4-FFF2-40B4-BE49-F238E27FC236}">
                  <a16:creationId xmlns:a16="http://schemas.microsoft.com/office/drawing/2014/main" id="{69A58E7E-F56D-C681-59AE-FB11C34840BE}"/>
                </a:ext>
              </a:extLst>
            </p:cNvPr>
            <p:cNvCxnSpPr/>
            <p:nvPr/>
          </p:nvCxnSpPr>
          <p:spPr>
            <a:xfrm>
              <a:off x="6117851" y="5040841"/>
              <a:ext cx="3057175" cy="0"/>
            </a:xfrm>
            <a:prstGeom prst="straightConnector1">
              <a:avLst/>
            </a:prstGeom>
            <a:noFill/>
            <a:ln w="9525" cap="flat" cmpd="sng">
              <a:solidFill>
                <a:srgbClr val="79527B"/>
              </a:solidFill>
              <a:prstDash val="solid"/>
              <a:miter lim="800000"/>
              <a:headEnd type="none" w="sm" len="sm"/>
              <a:tailEnd type="triangle" w="med" len="med"/>
            </a:ln>
          </p:spPr>
        </p:cxnSp>
        <p:cxnSp>
          <p:nvCxnSpPr>
            <p:cNvPr id="22" name="Google Shape;1173;p18">
              <a:extLst>
                <a:ext uri="{FF2B5EF4-FFF2-40B4-BE49-F238E27FC236}">
                  <a16:creationId xmlns:a16="http://schemas.microsoft.com/office/drawing/2014/main" id="{925C7915-B1B6-B178-C61F-C2B0FD1E8F91}"/>
                </a:ext>
              </a:extLst>
            </p:cNvPr>
            <p:cNvCxnSpPr>
              <a:stCxn id="20" idx="2"/>
            </p:cNvCxnSpPr>
            <p:nvPr/>
          </p:nvCxnSpPr>
          <p:spPr>
            <a:xfrm rot="5400000">
              <a:off x="9355856" y="5479199"/>
              <a:ext cx="561000" cy="1533900"/>
            </a:xfrm>
            <a:prstGeom prst="bentConnector2">
              <a:avLst/>
            </a:prstGeom>
            <a:noFill/>
            <a:ln w="9525" cap="flat" cmpd="sng">
              <a:solidFill>
                <a:srgbClr val="79527B"/>
              </a:solidFill>
              <a:prstDash val="solid"/>
              <a:miter lim="800000"/>
              <a:headEnd type="triangle" w="med" len="med"/>
              <a:tailEnd type="triangle" w="med" len="med"/>
            </a:ln>
          </p:spPr>
        </p:cxnSp>
        <p:cxnSp>
          <p:nvCxnSpPr>
            <p:cNvPr id="23" name="Google Shape;1174;p18">
              <a:extLst>
                <a:ext uri="{FF2B5EF4-FFF2-40B4-BE49-F238E27FC236}">
                  <a16:creationId xmlns:a16="http://schemas.microsoft.com/office/drawing/2014/main" id="{6C2A5363-241D-FCE0-582A-C2E0F606E406}"/>
                </a:ext>
              </a:extLst>
            </p:cNvPr>
            <p:cNvCxnSpPr>
              <a:cxnSpLocks/>
              <a:endCxn id="9" idx="2"/>
            </p:cNvCxnSpPr>
            <p:nvPr/>
          </p:nvCxnSpPr>
          <p:spPr>
            <a:xfrm rot="10800000">
              <a:off x="4865463" y="6166365"/>
              <a:ext cx="1538427" cy="360192"/>
            </a:xfrm>
            <a:prstGeom prst="bentConnector2">
              <a:avLst/>
            </a:prstGeom>
            <a:noFill/>
            <a:ln w="9525" cap="flat" cmpd="sng">
              <a:solidFill>
                <a:srgbClr val="79527B"/>
              </a:solidFill>
              <a:prstDash val="solid"/>
              <a:miter lim="800000"/>
              <a:headEnd type="triangle" w="med" len="med"/>
              <a:tailEnd type="triangle" w="med" len="med"/>
            </a:ln>
          </p:spPr>
        </p:cxnSp>
      </p:grpSp>
      <p:sp>
        <p:nvSpPr>
          <p:cNvPr id="25" name="Google Shape;1171;p18">
            <a:extLst>
              <a:ext uri="{FF2B5EF4-FFF2-40B4-BE49-F238E27FC236}">
                <a16:creationId xmlns:a16="http://schemas.microsoft.com/office/drawing/2014/main" id="{A1D901B0-B1F8-389C-3360-06FE408359DA}"/>
              </a:ext>
            </a:extLst>
          </p:cNvPr>
          <p:cNvSpPr/>
          <p:nvPr/>
        </p:nvSpPr>
        <p:spPr>
          <a:xfrm>
            <a:off x="3556094" y="6040621"/>
            <a:ext cx="2437502" cy="700355"/>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100" dirty="0">
                <a:solidFill>
                  <a:srgbClr val="915F9E"/>
                </a:solidFill>
                <a:latin typeface="Calibri"/>
                <a:ea typeface="Calibri"/>
                <a:cs typeface="Calibri"/>
                <a:sym typeface="Calibri"/>
              </a:rPr>
              <a:t>Kapitalflussrechnung</a:t>
            </a:r>
          </a:p>
          <a:p>
            <a:pPr marL="285750" marR="0" lvl="0" indent="-285750" algn="l" rtl="0">
              <a:spcBef>
                <a:spcPts val="0"/>
              </a:spcBef>
              <a:spcAft>
                <a:spcPts val="0"/>
              </a:spcAft>
              <a:buClr>
                <a:srgbClr val="79527B"/>
              </a:buClr>
              <a:buSzPts val="1400"/>
              <a:buFont typeface="Arial"/>
              <a:buChar char="•"/>
            </a:pPr>
            <a:r>
              <a:rPr lang="de-DE" sz="1100" dirty="0">
                <a:solidFill>
                  <a:srgbClr val="915F9E"/>
                </a:solidFill>
                <a:latin typeface="Calibri"/>
                <a:ea typeface="Calibri"/>
                <a:cs typeface="Calibri"/>
                <a:sym typeface="Calibri"/>
              </a:rPr>
              <a:t>Zahlungsmittel und Zahlungsmitteläquivalente</a:t>
            </a:r>
          </a:p>
          <a:p>
            <a:pPr marL="285750" marR="0" lvl="0" indent="-285750" algn="l" rtl="0">
              <a:spcBef>
                <a:spcPts val="0"/>
              </a:spcBef>
              <a:spcAft>
                <a:spcPts val="0"/>
              </a:spcAft>
              <a:buClr>
                <a:srgbClr val="79527B"/>
              </a:buClr>
              <a:buSzPts val="1400"/>
              <a:buFont typeface="Arial"/>
              <a:buChar char="•"/>
            </a:pPr>
            <a:r>
              <a:rPr lang="de-DE" sz="1100" dirty="0">
                <a:solidFill>
                  <a:srgbClr val="915F9E"/>
                </a:solidFill>
                <a:latin typeface="Calibri"/>
                <a:ea typeface="Calibri"/>
                <a:cs typeface="Calibri"/>
                <a:sym typeface="Calibri"/>
              </a:rPr>
              <a:t>Zinserträge/-aufwendungen</a:t>
            </a:r>
            <a:endParaRPr sz="1100" b="1" dirty="0">
              <a:solidFill>
                <a:srgbClr val="915F9E"/>
              </a:solidFill>
              <a:latin typeface="Calibri"/>
              <a:ea typeface="Calibri"/>
              <a:cs typeface="Calibri"/>
              <a:sym typeface="Calibri"/>
            </a:endParaRPr>
          </a:p>
        </p:txBody>
      </p:sp>
      <p:sp>
        <p:nvSpPr>
          <p:cNvPr id="26" name="Google Shape;1152;p18">
            <a:extLst>
              <a:ext uri="{FF2B5EF4-FFF2-40B4-BE49-F238E27FC236}">
                <a16:creationId xmlns:a16="http://schemas.microsoft.com/office/drawing/2014/main" id="{389F5C9F-56A5-FF74-7A6D-80B040E98324}"/>
              </a:ext>
            </a:extLst>
          </p:cNvPr>
          <p:cNvSpPr txBox="1">
            <a:spLocks/>
          </p:cNvSpPr>
          <p:nvPr/>
        </p:nvSpPr>
        <p:spPr>
          <a:xfrm>
            <a:off x="8964176" y="2437950"/>
            <a:ext cx="3006481" cy="1631673"/>
          </a:xfrm>
          <a:prstGeom prst="rect">
            <a:avLst/>
          </a:prstGeom>
          <a:noFill/>
          <a:ln>
            <a:noFill/>
          </a:ln>
        </p:spPr>
        <p:txBody>
          <a:bodyPr spcFirstLastPara="1" wrap="square" lIns="91425" tIns="45700" rIns="91425" bIns="45700" anchor="ctr"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595A59"/>
              </a:buClr>
              <a:buSzPts val="1800"/>
              <a:buFont typeface="Arial" panose="020B0604020202020204" pitchFamily="34" charset="0"/>
              <a:buNone/>
            </a:pPr>
            <a:r>
              <a:rPr lang="de-DE" sz="1600" dirty="0"/>
              <a:t>Aufgrund der Verknüpfung von Erfolgs-, Liquiditäts- und Bilanzplanung spricht man auch von einer „integrierten Planung“.</a:t>
            </a:r>
          </a:p>
        </p:txBody>
      </p:sp>
      <p:sp>
        <p:nvSpPr>
          <p:cNvPr id="27" name="Textfeld 26">
            <a:extLst>
              <a:ext uri="{FF2B5EF4-FFF2-40B4-BE49-F238E27FC236}">
                <a16:creationId xmlns:a16="http://schemas.microsoft.com/office/drawing/2014/main" id="{642FED43-361F-2D5F-9A4F-344F6151C96C}"/>
              </a:ext>
            </a:extLst>
          </p:cNvPr>
          <p:cNvSpPr txBox="1"/>
          <p:nvPr/>
        </p:nvSpPr>
        <p:spPr>
          <a:xfrm>
            <a:off x="8948713" y="4117491"/>
            <a:ext cx="2855469" cy="1674754"/>
          </a:xfrm>
          <a:prstGeom prst="rect">
            <a:avLst/>
          </a:prstGeom>
          <a:noFill/>
        </p:spPr>
        <p:txBody>
          <a:bodyPr wrap="square" rtlCol="0">
            <a:spAutoFit/>
          </a:bodyPr>
          <a:lstStyle/>
          <a:p>
            <a:pPr>
              <a:spcBef>
                <a:spcPts val="1200"/>
              </a:spcBef>
            </a:pPr>
            <a:r>
              <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rPr>
              <a:t>*EBIT: Ergebnis vor Zinsen und Steuern </a:t>
            </a:r>
          </a:p>
          <a:p>
            <a:pPr>
              <a:spcBef>
                <a:spcPts val="1200"/>
              </a:spcBef>
            </a:pPr>
            <a:r>
              <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rPr>
              <a:t>**EBITDA : Ergebnis vor Zinsen, Steuern, Abschreibungen und Amortisation</a:t>
            </a:r>
          </a:p>
          <a:p>
            <a:pPr marL="285750" indent="-285750">
              <a:spcBef>
                <a:spcPts val="1200"/>
              </a:spcBef>
              <a:buFont typeface="Arial" panose="020B0604020202020204" pitchFamily="34" charset="0"/>
              <a:buChar char="•"/>
            </a:pPr>
            <a:endParaRPr lang="en-GB" dirty="0">
              <a:solidFill>
                <a:srgbClr val="595A59"/>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3763700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531044"/>
            <a:ext cx="10483431" cy="804265"/>
          </a:xfrm>
        </p:spPr>
        <p:txBody>
          <a:bodyPr/>
          <a:lstStyle/>
          <a:p>
            <a:r>
              <a:rPr lang="en-US" sz="3200" dirty="0"/>
              <a:t>EXTRA: STRUKTUR DER LIQUIDITÄTSPLANUNG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73</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770304" y="1158165"/>
            <a:ext cx="10567407" cy="338554"/>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In der Liquiditätsplanung werden sowohl die Ist- als auch die Planwerte berücksichtigt</a:t>
            </a:r>
            <a:endParaRPr lang="en-US" sz="1600" b="1" dirty="0">
              <a:solidFill>
                <a:srgbClr val="E97924"/>
              </a:solidFill>
              <a:latin typeface="Calibri" panose="020F0502020204030204" pitchFamily="34" charset="0"/>
              <a:cs typeface="Calibri" panose="020F0502020204030204" pitchFamily="34" charset="0"/>
            </a:endParaRPr>
          </a:p>
        </p:txBody>
      </p:sp>
      <p:grpSp>
        <p:nvGrpSpPr>
          <p:cNvPr id="31" name="Gruppieren 30">
            <a:extLst>
              <a:ext uri="{FF2B5EF4-FFF2-40B4-BE49-F238E27FC236}">
                <a16:creationId xmlns:a16="http://schemas.microsoft.com/office/drawing/2014/main" id="{B510B9F8-B2AB-3CE3-87B7-6B030B2A20C2}"/>
              </a:ext>
            </a:extLst>
          </p:cNvPr>
          <p:cNvGrpSpPr/>
          <p:nvPr/>
        </p:nvGrpSpPr>
        <p:grpSpPr>
          <a:xfrm>
            <a:off x="3951514" y="1804728"/>
            <a:ext cx="7889162" cy="4724067"/>
            <a:chOff x="3749818" y="1637400"/>
            <a:chExt cx="8351290" cy="4986762"/>
          </a:xfrm>
        </p:grpSpPr>
        <p:sp>
          <p:nvSpPr>
            <p:cNvPr id="3" name="Google Shape;1183;p19">
              <a:extLst>
                <a:ext uri="{FF2B5EF4-FFF2-40B4-BE49-F238E27FC236}">
                  <a16:creationId xmlns:a16="http://schemas.microsoft.com/office/drawing/2014/main" id="{84E93A50-3521-9A13-627E-1D9392C64835}"/>
                </a:ext>
              </a:extLst>
            </p:cNvPr>
            <p:cNvSpPr/>
            <p:nvPr/>
          </p:nvSpPr>
          <p:spPr>
            <a:xfrm>
              <a:off x="3752491" y="1637400"/>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bg1"/>
                  </a:solidFill>
                  <a:latin typeface="Calibri"/>
                  <a:ea typeface="Calibri"/>
                  <a:cs typeface="Calibri"/>
                  <a:sym typeface="Calibri"/>
                </a:rPr>
                <a:t>PLAN-Werte</a:t>
              </a:r>
              <a:endParaRPr b="1" dirty="0">
                <a:solidFill>
                  <a:schemeClr val="bg1"/>
                </a:solidFill>
              </a:endParaRPr>
            </a:p>
          </p:txBody>
        </p:sp>
        <p:sp>
          <p:nvSpPr>
            <p:cNvPr id="6" name="Google Shape;1184;p19">
              <a:extLst>
                <a:ext uri="{FF2B5EF4-FFF2-40B4-BE49-F238E27FC236}">
                  <a16:creationId xmlns:a16="http://schemas.microsoft.com/office/drawing/2014/main" id="{B7069ECD-FD23-1487-CDF7-6BDEB5A4A300}"/>
                </a:ext>
              </a:extLst>
            </p:cNvPr>
            <p:cNvSpPr/>
            <p:nvPr/>
          </p:nvSpPr>
          <p:spPr>
            <a:xfrm>
              <a:off x="3752489" y="2385308"/>
              <a:ext cx="2465430" cy="1798972"/>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300" dirty="0">
                  <a:solidFill>
                    <a:srgbClr val="915F9E"/>
                  </a:solidFill>
                  <a:latin typeface="Calibri"/>
                  <a:ea typeface="Calibri"/>
                  <a:cs typeface="Calibri"/>
                  <a:sym typeface="Calibri"/>
                </a:rPr>
                <a:t>Verkäufe</a:t>
              </a:r>
            </a:p>
            <a:p>
              <a:pPr marL="285750" marR="0" lvl="0" indent="-285750" algn="l" rtl="0">
                <a:spcBef>
                  <a:spcPts val="0"/>
                </a:spcBef>
                <a:spcAft>
                  <a:spcPts val="0"/>
                </a:spcAft>
                <a:buClr>
                  <a:srgbClr val="79527B"/>
                </a:buClr>
                <a:buSzPts val="1400"/>
                <a:buFont typeface="Arial"/>
                <a:buChar char="•"/>
              </a:pPr>
              <a:r>
                <a:rPr lang="de-DE" sz="1300" dirty="0">
                  <a:solidFill>
                    <a:srgbClr val="915F9E"/>
                  </a:solidFill>
                  <a:latin typeface="Calibri"/>
                  <a:ea typeface="Calibri"/>
                  <a:cs typeface="Calibri"/>
                  <a:sym typeface="Calibri"/>
                </a:rPr>
                <a:t>Kosten für Material</a:t>
              </a:r>
            </a:p>
            <a:p>
              <a:pPr marL="285750" marR="0" lvl="0" indent="-285750" algn="l" rtl="0">
                <a:spcBef>
                  <a:spcPts val="0"/>
                </a:spcBef>
                <a:spcAft>
                  <a:spcPts val="0"/>
                </a:spcAft>
                <a:buClr>
                  <a:srgbClr val="79527B"/>
                </a:buClr>
                <a:buSzPts val="1400"/>
                <a:buFont typeface="Arial"/>
                <a:buChar char="•"/>
              </a:pPr>
              <a:r>
                <a:rPr lang="de-DE" sz="1300" dirty="0">
                  <a:solidFill>
                    <a:srgbClr val="915F9E"/>
                  </a:solidFill>
                  <a:latin typeface="Calibri"/>
                  <a:ea typeface="Calibri"/>
                  <a:cs typeface="Calibri"/>
                  <a:sym typeface="Calibri"/>
                </a:rPr>
                <a:t>Dienstleistungen von Dritten</a:t>
              </a:r>
            </a:p>
            <a:p>
              <a:pPr marL="285750" marR="0" lvl="0" indent="-285750" algn="l" rtl="0">
                <a:spcBef>
                  <a:spcPts val="0"/>
                </a:spcBef>
                <a:spcAft>
                  <a:spcPts val="0"/>
                </a:spcAft>
                <a:buClr>
                  <a:srgbClr val="79527B"/>
                </a:buClr>
                <a:buSzPts val="1400"/>
                <a:buFont typeface="Arial"/>
                <a:buChar char="•"/>
              </a:pPr>
              <a:r>
                <a:rPr lang="de-DE" sz="1300" dirty="0">
                  <a:solidFill>
                    <a:srgbClr val="915F9E"/>
                  </a:solidFill>
                  <a:latin typeface="Calibri"/>
                  <a:ea typeface="Calibri"/>
                  <a:cs typeface="Calibri"/>
                  <a:sym typeface="Calibri"/>
                </a:rPr>
                <a:t>Sonstige Kosten</a:t>
              </a:r>
            </a:p>
            <a:p>
              <a:pPr marL="285750" marR="0" lvl="0" indent="-285750" algn="l" rtl="0">
                <a:spcBef>
                  <a:spcPts val="0"/>
                </a:spcBef>
                <a:spcAft>
                  <a:spcPts val="0"/>
                </a:spcAft>
                <a:buClr>
                  <a:srgbClr val="79527B"/>
                </a:buClr>
                <a:buSzPts val="1400"/>
                <a:buFont typeface="Arial"/>
                <a:buChar char="•"/>
              </a:pPr>
              <a:r>
                <a:rPr lang="de-DE" sz="1300" dirty="0">
                  <a:solidFill>
                    <a:srgbClr val="915F9E"/>
                  </a:solidFill>
                  <a:latin typeface="Calibri"/>
                  <a:ea typeface="Calibri"/>
                  <a:cs typeface="Calibri"/>
                  <a:sym typeface="Calibri"/>
                </a:rPr>
                <a:t>Zinsen und Amortisationen</a:t>
              </a:r>
            </a:p>
            <a:p>
              <a:pPr marL="285750" marR="0" lvl="0" indent="-285750" algn="l" rtl="0">
                <a:spcBef>
                  <a:spcPts val="0"/>
                </a:spcBef>
                <a:spcAft>
                  <a:spcPts val="0"/>
                </a:spcAft>
                <a:buClr>
                  <a:srgbClr val="79527B"/>
                </a:buClr>
                <a:buSzPts val="1400"/>
                <a:buFont typeface="Arial"/>
                <a:buChar char="•"/>
              </a:pPr>
              <a:r>
                <a:rPr lang="de-DE" sz="1300" dirty="0">
                  <a:solidFill>
                    <a:srgbClr val="915F9E"/>
                  </a:solidFill>
                  <a:latin typeface="Calibri"/>
                  <a:ea typeface="Calibri"/>
                  <a:cs typeface="Calibri"/>
                  <a:sym typeface="Calibri"/>
                </a:rPr>
                <a:t>Investitionen/</a:t>
              </a:r>
              <a:r>
                <a:rPr lang="de-DE" sz="1300" dirty="0" err="1">
                  <a:solidFill>
                    <a:srgbClr val="915F9E"/>
                  </a:solidFill>
                  <a:latin typeface="Calibri"/>
                  <a:ea typeface="Calibri"/>
                  <a:cs typeface="Calibri"/>
                  <a:sym typeface="Calibri"/>
                </a:rPr>
                <a:t>Veräußer-ungen</a:t>
              </a:r>
              <a:endParaRPr sz="1300" dirty="0">
                <a:solidFill>
                  <a:srgbClr val="915F9E"/>
                </a:solidFill>
                <a:latin typeface="Calibri"/>
                <a:ea typeface="Calibri"/>
                <a:cs typeface="Calibri"/>
                <a:sym typeface="Calibri"/>
              </a:endParaRPr>
            </a:p>
          </p:txBody>
        </p:sp>
        <p:sp>
          <p:nvSpPr>
            <p:cNvPr id="7" name="Google Shape;1185;p19">
              <a:extLst>
                <a:ext uri="{FF2B5EF4-FFF2-40B4-BE49-F238E27FC236}">
                  <a16:creationId xmlns:a16="http://schemas.microsoft.com/office/drawing/2014/main" id="{E9B57085-4D68-71DB-68ED-FFF7956749B0}"/>
                </a:ext>
              </a:extLst>
            </p:cNvPr>
            <p:cNvSpPr/>
            <p:nvPr/>
          </p:nvSpPr>
          <p:spPr>
            <a:xfrm>
              <a:off x="3749820" y="4265570"/>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bg1"/>
                  </a:solidFill>
                  <a:latin typeface="Calibri"/>
                  <a:ea typeface="Calibri"/>
                  <a:cs typeface="Calibri"/>
                  <a:sym typeface="Calibri"/>
                </a:rPr>
                <a:t>TATSÄCHLICHE Werte</a:t>
              </a:r>
              <a:endParaRPr b="1" dirty="0">
                <a:solidFill>
                  <a:schemeClr val="bg1"/>
                </a:solidFill>
              </a:endParaRPr>
            </a:p>
          </p:txBody>
        </p:sp>
        <p:sp>
          <p:nvSpPr>
            <p:cNvPr id="8" name="Google Shape;1186;p19">
              <a:extLst>
                <a:ext uri="{FF2B5EF4-FFF2-40B4-BE49-F238E27FC236}">
                  <a16:creationId xmlns:a16="http://schemas.microsoft.com/office/drawing/2014/main" id="{4191EA7A-4864-15E2-F5AD-766E42DEED19}"/>
                </a:ext>
              </a:extLst>
            </p:cNvPr>
            <p:cNvSpPr/>
            <p:nvPr/>
          </p:nvSpPr>
          <p:spPr>
            <a:xfrm>
              <a:off x="3749818" y="5025938"/>
              <a:ext cx="2465430" cy="1598224"/>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Kontostand</a:t>
              </a: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Gebuchte Debitoren</a:t>
              </a: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Gebuchte Verbindlichkeiten aus Lieferungen und Leistungen</a:t>
              </a: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Kreditlimit</a:t>
              </a:r>
              <a:endParaRPr sz="1400" dirty="0">
                <a:solidFill>
                  <a:srgbClr val="915F9E"/>
                </a:solidFill>
                <a:latin typeface="Calibri"/>
                <a:ea typeface="Calibri"/>
                <a:cs typeface="Calibri"/>
                <a:sym typeface="Calibri"/>
              </a:endParaRPr>
            </a:p>
          </p:txBody>
        </p:sp>
        <p:sp>
          <p:nvSpPr>
            <p:cNvPr id="9" name="Google Shape;1187;p19">
              <a:extLst>
                <a:ext uri="{FF2B5EF4-FFF2-40B4-BE49-F238E27FC236}">
                  <a16:creationId xmlns:a16="http://schemas.microsoft.com/office/drawing/2014/main" id="{CDFA5689-D768-D7ED-F5B0-202F8068EB23}"/>
                </a:ext>
              </a:extLst>
            </p:cNvPr>
            <p:cNvSpPr/>
            <p:nvPr/>
          </p:nvSpPr>
          <p:spPr>
            <a:xfrm>
              <a:off x="6632570" y="1637400"/>
              <a:ext cx="2465430" cy="4820845"/>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Kontostand</a:t>
              </a: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Forderungen aus Lieferungen und Leistungen (gebucht)</a:t>
              </a: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Umsatz</a:t>
              </a: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Desinvestitionen</a:t>
              </a: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 Gesamteinnahmen</a:t>
              </a:r>
            </a:p>
            <a:p>
              <a:pPr marL="0" marR="0" lvl="0" indent="0" algn="l" rtl="0">
                <a:spcBef>
                  <a:spcPts val="0"/>
                </a:spcBef>
                <a:spcAft>
                  <a:spcPts val="0"/>
                </a:spcAft>
                <a:buNone/>
              </a:pPr>
              <a:endParaRPr lang="de-DE" sz="1400" b="1" dirty="0">
                <a:solidFill>
                  <a:srgbClr val="915F9E"/>
                </a:solidFill>
                <a:latin typeface="Calibri"/>
                <a:ea typeface="Calibri"/>
                <a:cs typeface="Calibri"/>
                <a:sym typeface="Calibri"/>
              </a:endParaRPr>
            </a:p>
            <a:p>
              <a:pPr marR="0" lvl="0" algn="l" rtl="0">
                <a:spcBef>
                  <a:spcPts val="0"/>
                </a:spcBef>
                <a:spcAft>
                  <a:spcPts val="0"/>
                </a:spcAft>
              </a:pPr>
              <a:r>
                <a:rPr lang="de-DE" sz="1400" b="1" dirty="0">
                  <a:solidFill>
                    <a:srgbClr val="915F9E"/>
                  </a:solidFill>
                  <a:latin typeface="Calibri"/>
                  <a:ea typeface="Calibri"/>
                  <a:cs typeface="Calibri"/>
                  <a:sym typeface="Calibri"/>
                </a:rPr>
                <a:t>- </a:t>
              </a:r>
              <a:r>
                <a:rPr lang="de-DE" sz="1400" dirty="0">
                  <a:solidFill>
                    <a:srgbClr val="915F9E"/>
                  </a:solidFill>
                  <a:latin typeface="Calibri"/>
                  <a:ea typeface="Calibri"/>
                  <a:cs typeface="Calibri"/>
                  <a:sym typeface="Calibri"/>
                </a:rPr>
                <a:t>Verbindlichkeiten aus Lieferungen und Leistungen</a:t>
              </a:r>
            </a:p>
            <a:p>
              <a:pPr marR="0" lvl="0" algn="l" rtl="0">
                <a:spcBef>
                  <a:spcPts val="0"/>
                </a:spcBef>
                <a:spcAft>
                  <a:spcPts val="0"/>
                </a:spcAft>
              </a:pPr>
              <a:r>
                <a:rPr lang="de-DE" sz="1400" dirty="0">
                  <a:solidFill>
                    <a:srgbClr val="915F9E"/>
                  </a:solidFill>
                  <a:latin typeface="Calibri"/>
                  <a:ea typeface="Calibri"/>
                  <a:cs typeface="Calibri"/>
                  <a:sym typeface="Calibri"/>
                </a:rPr>
                <a:t>- Materialkosten</a:t>
              </a:r>
            </a:p>
            <a:p>
              <a:pPr marR="0" lvl="0" algn="l" rtl="0">
                <a:spcBef>
                  <a:spcPts val="0"/>
                </a:spcBef>
                <a:spcAft>
                  <a:spcPts val="0"/>
                </a:spcAft>
              </a:pPr>
              <a:r>
                <a:rPr lang="de-DE" sz="1400" dirty="0">
                  <a:solidFill>
                    <a:srgbClr val="915F9E"/>
                  </a:solidFill>
                  <a:latin typeface="Calibri"/>
                  <a:ea typeface="Calibri"/>
                  <a:cs typeface="Calibri"/>
                  <a:sym typeface="Calibri"/>
                </a:rPr>
                <a:t>- Fremdleistungen</a:t>
              </a:r>
            </a:p>
            <a:p>
              <a:pPr marR="0" lvl="0" algn="l" rtl="0">
                <a:spcBef>
                  <a:spcPts val="0"/>
                </a:spcBef>
                <a:spcAft>
                  <a:spcPts val="0"/>
                </a:spcAft>
              </a:pPr>
              <a:r>
                <a:rPr lang="de-DE" sz="1400" dirty="0">
                  <a:solidFill>
                    <a:srgbClr val="915F9E"/>
                  </a:solidFill>
                  <a:latin typeface="Calibri"/>
                  <a:ea typeface="Calibri"/>
                  <a:cs typeface="Calibri"/>
                  <a:sym typeface="Calibri"/>
                </a:rPr>
                <a:t>- sonstige Kosten</a:t>
              </a:r>
            </a:p>
            <a:p>
              <a:pPr marR="0" lvl="0" algn="l" rtl="0">
                <a:spcBef>
                  <a:spcPts val="0"/>
                </a:spcBef>
                <a:spcAft>
                  <a:spcPts val="0"/>
                </a:spcAft>
              </a:pPr>
              <a:r>
                <a:rPr lang="de-DE" sz="1400" dirty="0">
                  <a:solidFill>
                    <a:srgbClr val="915F9E"/>
                  </a:solidFill>
                  <a:latin typeface="Calibri"/>
                  <a:ea typeface="Calibri"/>
                  <a:cs typeface="Calibri"/>
                  <a:sym typeface="Calibri"/>
                </a:rPr>
                <a:t>- Zinsen und Tilgung</a:t>
              </a:r>
            </a:p>
            <a:p>
              <a:pPr marR="0" lvl="0" algn="l" rtl="0">
                <a:spcBef>
                  <a:spcPts val="0"/>
                </a:spcBef>
                <a:spcAft>
                  <a:spcPts val="0"/>
                </a:spcAft>
              </a:pPr>
              <a:endParaRPr lang="de-DE" sz="1400" dirty="0">
                <a:solidFill>
                  <a:srgbClr val="915F9E"/>
                </a:solidFill>
                <a:latin typeface="Calibri"/>
                <a:ea typeface="Calibri"/>
                <a:cs typeface="Calibri"/>
                <a:sym typeface="Calibri"/>
              </a:endParaRPr>
            </a:p>
            <a:p>
              <a:pPr marR="0" lvl="0" algn="l" rtl="0">
                <a:spcBef>
                  <a:spcPts val="0"/>
                </a:spcBef>
                <a:spcAft>
                  <a:spcPts val="0"/>
                </a:spcAft>
              </a:pPr>
              <a:r>
                <a:rPr lang="de-DE" sz="1400" b="1" dirty="0">
                  <a:solidFill>
                    <a:srgbClr val="915F9E"/>
                  </a:solidFill>
                  <a:latin typeface="Calibri"/>
                  <a:ea typeface="Calibri"/>
                  <a:cs typeface="Calibri"/>
                  <a:sym typeface="Calibri"/>
                </a:rPr>
                <a:t>= Gesamtauszahlungen</a:t>
              </a:r>
            </a:p>
            <a:p>
              <a:pPr marR="0" lvl="0" algn="l" rtl="0">
                <a:spcBef>
                  <a:spcPts val="0"/>
                </a:spcBef>
                <a:spcAft>
                  <a:spcPts val="0"/>
                </a:spcAft>
              </a:pPr>
              <a:endParaRPr lang="de-DE" sz="1400" b="1" dirty="0">
                <a:solidFill>
                  <a:srgbClr val="915F9E"/>
                </a:solidFill>
                <a:latin typeface="Calibri"/>
                <a:ea typeface="Calibri"/>
                <a:cs typeface="Calibri"/>
                <a:sym typeface="Calibri"/>
              </a:endParaRPr>
            </a:p>
            <a:p>
              <a:pPr marR="0" lvl="0" algn="l" rtl="0">
                <a:spcBef>
                  <a:spcPts val="0"/>
                </a:spcBef>
                <a:spcAft>
                  <a:spcPts val="0"/>
                </a:spcAft>
              </a:pPr>
              <a:r>
                <a:rPr lang="de-DE" sz="1400" dirty="0">
                  <a:solidFill>
                    <a:srgbClr val="915F9E"/>
                  </a:solidFill>
                  <a:latin typeface="Calibri"/>
                  <a:ea typeface="Calibri"/>
                  <a:cs typeface="Calibri"/>
                  <a:sym typeface="Calibri"/>
                </a:rPr>
                <a:t>+ verfügbare Kreditlinie</a:t>
              </a:r>
            </a:p>
            <a:p>
              <a:pPr marR="0" lvl="0" algn="l" rtl="0">
                <a:spcBef>
                  <a:spcPts val="0"/>
                </a:spcBef>
                <a:spcAft>
                  <a:spcPts val="0"/>
                </a:spcAft>
              </a:pPr>
              <a:endParaRPr lang="de-DE" sz="1400" dirty="0">
                <a:solidFill>
                  <a:srgbClr val="915F9E"/>
                </a:solidFill>
                <a:latin typeface="Calibri"/>
                <a:ea typeface="Calibri"/>
                <a:cs typeface="Calibri"/>
                <a:sym typeface="Calibri"/>
              </a:endParaRPr>
            </a:p>
            <a:p>
              <a:pPr marR="0" lvl="0" algn="l" rtl="0">
                <a:spcBef>
                  <a:spcPts val="0"/>
                </a:spcBef>
                <a:spcAft>
                  <a:spcPts val="0"/>
                </a:spcAft>
              </a:pPr>
              <a:r>
                <a:rPr lang="de-DE" sz="1400" b="1" dirty="0">
                  <a:solidFill>
                    <a:srgbClr val="915F9E"/>
                  </a:solidFill>
                  <a:latin typeface="Calibri"/>
                  <a:ea typeface="Calibri"/>
                  <a:cs typeface="Calibri"/>
                  <a:sym typeface="Calibri"/>
                </a:rPr>
                <a:t>= verfügbare Liquidität</a:t>
              </a:r>
              <a:endParaRPr dirty="0">
                <a:solidFill>
                  <a:srgbClr val="915F9E"/>
                </a:solidFill>
              </a:endParaRPr>
            </a:p>
          </p:txBody>
        </p:sp>
        <p:cxnSp>
          <p:nvCxnSpPr>
            <p:cNvPr id="10" name="Google Shape;1188;p19">
              <a:extLst>
                <a:ext uri="{FF2B5EF4-FFF2-40B4-BE49-F238E27FC236}">
                  <a16:creationId xmlns:a16="http://schemas.microsoft.com/office/drawing/2014/main" id="{E2EF4611-C0C3-0FD4-4598-46546D937610}"/>
                </a:ext>
              </a:extLst>
            </p:cNvPr>
            <p:cNvCxnSpPr>
              <a:cxnSpLocks/>
            </p:cNvCxnSpPr>
            <p:nvPr/>
          </p:nvCxnSpPr>
          <p:spPr>
            <a:xfrm>
              <a:off x="6207730" y="3280892"/>
              <a:ext cx="414651" cy="766931"/>
            </a:xfrm>
            <a:prstGeom prst="bentConnector3">
              <a:avLst>
                <a:gd name="adj1" fmla="val 52457"/>
              </a:avLst>
            </a:prstGeom>
            <a:noFill/>
            <a:ln w="9525" cap="flat" cmpd="sng">
              <a:solidFill>
                <a:srgbClr val="79527B"/>
              </a:solidFill>
              <a:prstDash val="solid"/>
              <a:miter lim="800000"/>
              <a:headEnd type="none" w="sm" len="sm"/>
              <a:tailEnd type="triangle" w="med" len="med"/>
            </a:ln>
          </p:spPr>
        </p:cxnSp>
        <p:cxnSp>
          <p:nvCxnSpPr>
            <p:cNvPr id="11" name="Google Shape;1189;p19">
              <a:extLst>
                <a:ext uri="{FF2B5EF4-FFF2-40B4-BE49-F238E27FC236}">
                  <a16:creationId xmlns:a16="http://schemas.microsoft.com/office/drawing/2014/main" id="{5B7F027B-2AC4-8986-C046-0564819C8BA4}"/>
                </a:ext>
              </a:extLst>
            </p:cNvPr>
            <p:cNvCxnSpPr>
              <a:cxnSpLocks/>
              <a:stCxn id="8" idx="3"/>
              <a:endCxn id="9" idx="1"/>
            </p:cNvCxnSpPr>
            <p:nvPr/>
          </p:nvCxnSpPr>
          <p:spPr>
            <a:xfrm flipV="1">
              <a:off x="6215248" y="4047822"/>
              <a:ext cx="417322" cy="1777228"/>
            </a:xfrm>
            <a:prstGeom prst="bentConnector3">
              <a:avLst>
                <a:gd name="adj1" fmla="val 50000"/>
              </a:avLst>
            </a:prstGeom>
            <a:noFill/>
            <a:ln w="9525" cap="flat" cmpd="sng">
              <a:solidFill>
                <a:srgbClr val="79527B"/>
              </a:solidFill>
              <a:prstDash val="solid"/>
              <a:miter lim="800000"/>
              <a:headEnd type="none" w="sm" len="sm"/>
              <a:tailEnd type="triangle" w="med" len="med"/>
            </a:ln>
          </p:spPr>
        </p:cxnSp>
        <p:sp>
          <p:nvSpPr>
            <p:cNvPr id="12" name="Google Shape;1190;p19">
              <a:extLst>
                <a:ext uri="{FF2B5EF4-FFF2-40B4-BE49-F238E27FC236}">
                  <a16:creationId xmlns:a16="http://schemas.microsoft.com/office/drawing/2014/main" id="{7336045E-D5E6-FBFE-7176-5AFD9E5D393D}"/>
                </a:ext>
              </a:extLst>
            </p:cNvPr>
            <p:cNvSpPr/>
            <p:nvPr/>
          </p:nvSpPr>
          <p:spPr>
            <a:xfrm>
              <a:off x="9523598" y="1637402"/>
              <a:ext cx="2465430" cy="4820844"/>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400">
                <a:solidFill>
                  <a:srgbClr val="915F9E"/>
                </a:solidFill>
                <a:latin typeface="Calibri"/>
                <a:ea typeface="Calibri"/>
                <a:cs typeface="Calibri"/>
                <a:sym typeface="Calibri"/>
              </a:endParaRPr>
            </a:p>
          </p:txBody>
        </p:sp>
        <p:grpSp>
          <p:nvGrpSpPr>
            <p:cNvPr id="13" name="Google Shape;1191;p19">
              <a:extLst>
                <a:ext uri="{FF2B5EF4-FFF2-40B4-BE49-F238E27FC236}">
                  <a16:creationId xmlns:a16="http://schemas.microsoft.com/office/drawing/2014/main" id="{E2C830EE-DFBE-3CA2-E02F-4AE2D87AE1C6}"/>
                </a:ext>
              </a:extLst>
            </p:cNvPr>
            <p:cNvGrpSpPr/>
            <p:nvPr/>
          </p:nvGrpSpPr>
          <p:grpSpPr>
            <a:xfrm>
              <a:off x="9748822" y="3194055"/>
              <a:ext cx="2352286" cy="1945543"/>
              <a:chOff x="9752076" y="4348991"/>
              <a:chExt cx="2352286" cy="1945543"/>
            </a:xfrm>
          </p:grpSpPr>
          <p:cxnSp>
            <p:nvCxnSpPr>
              <p:cNvPr id="14" name="Google Shape;1192;p19">
                <a:extLst>
                  <a:ext uri="{FF2B5EF4-FFF2-40B4-BE49-F238E27FC236}">
                    <a16:creationId xmlns:a16="http://schemas.microsoft.com/office/drawing/2014/main" id="{5871D27C-7982-7B5C-8745-09B17E6DE997}"/>
                  </a:ext>
                </a:extLst>
              </p:cNvPr>
              <p:cNvCxnSpPr/>
              <p:nvPr/>
            </p:nvCxnSpPr>
            <p:spPr>
              <a:xfrm>
                <a:off x="9752076" y="5989320"/>
                <a:ext cx="2049959" cy="0"/>
              </a:xfrm>
              <a:prstGeom prst="straightConnector1">
                <a:avLst/>
              </a:prstGeom>
              <a:noFill/>
              <a:ln w="9525" cap="flat" cmpd="sng">
                <a:solidFill>
                  <a:srgbClr val="79527B"/>
                </a:solidFill>
                <a:prstDash val="solid"/>
                <a:miter lim="800000"/>
                <a:headEnd type="none" w="sm" len="sm"/>
                <a:tailEnd type="triangle" w="med" len="med"/>
              </a:ln>
            </p:spPr>
          </p:cxnSp>
          <p:cxnSp>
            <p:nvCxnSpPr>
              <p:cNvPr id="15" name="Google Shape;1193;p19">
                <a:extLst>
                  <a:ext uri="{FF2B5EF4-FFF2-40B4-BE49-F238E27FC236}">
                    <a16:creationId xmlns:a16="http://schemas.microsoft.com/office/drawing/2014/main" id="{61CDAB60-58A9-0D7E-3274-5E5D015551D9}"/>
                  </a:ext>
                </a:extLst>
              </p:cNvPr>
              <p:cNvCxnSpPr/>
              <p:nvPr/>
            </p:nvCxnSpPr>
            <p:spPr>
              <a:xfrm rot="10800000">
                <a:off x="9752076" y="4430268"/>
                <a:ext cx="0" cy="1559052"/>
              </a:xfrm>
              <a:prstGeom prst="straightConnector1">
                <a:avLst/>
              </a:prstGeom>
              <a:noFill/>
              <a:ln w="9525" cap="flat" cmpd="sng">
                <a:solidFill>
                  <a:srgbClr val="79527B"/>
                </a:solidFill>
                <a:prstDash val="solid"/>
                <a:miter lim="800000"/>
                <a:headEnd type="none" w="sm" len="sm"/>
                <a:tailEnd type="triangle" w="med" len="med"/>
              </a:ln>
            </p:spPr>
          </p:cxnSp>
          <p:sp>
            <p:nvSpPr>
              <p:cNvPr id="16" name="Google Shape;1194;p19">
                <a:extLst>
                  <a:ext uri="{FF2B5EF4-FFF2-40B4-BE49-F238E27FC236}">
                    <a16:creationId xmlns:a16="http://schemas.microsoft.com/office/drawing/2014/main" id="{12F48057-0AAA-11F0-D318-5907F09EE24F}"/>
                  </a:ext>
                </a:extLst>
              </p:cNvPr>
              <p:cNvSpPr txBox="1"/>
              <p:nvPr/>
            </p:nvSpPr>
            <p:spPr>
              <a:xfrm>
                <a:off x="11485040" y="6018419"/>
                <a:ext cx="619322" cy="27611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dirty="0">
                    <a:solidFill>
                      <a:srgbClr val="915F9E"/>
                    </a:solidFill>
                    <a:latin typeface="Calibri"/>
                    <a:ea typeface="Calibri"/>
                    <a:cs typeface="Calibri"/>
                    <a:sym typeface="Calibri"/>
                  </a:rPr>
                  <a:t>Zeit</a:t>
                </a:r>
                <a:endParaRPr dirty="0">
                  <a:solidFill>
                    <a:srgbClr val="915F9E"/>
                  </a:solidFill>
                </a:endParaRPr>
              </a:p>
            </p:txBody>
          </p:sp>
          <p:sp>
            <p:nvSpPr>
              <p:cNvPr id="17" name="Google Shape;1195;p19">
                <a:extLst>
                  <a:ext uri="{FF2B5EF4-FFF2-40B4-BE49-F238E27FC236}">
                    <a16:creationId xmlns:a16="http://schemas.microsoft.com/office/drawing/2014/main" id="{930FDFFC-2E5F-8D47-D7B9-E93FE0E89306}"/>
                  </a:ext>
                </a:extLst>
              </p:cNvPr>
              <p:cNvSpPr txBox="1"/>
              <p:nvPr/>
            </p:nvSpPr>
            <p:spPr>
              <a:xfrm>
                <a:off x="9752076"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t0</a:t>
                </a:r>
                <a:endParaRPr>
                  <a:solidFill>
                    <a:srgbClr val="915F9E"/>
                  </a:solidFill>
                </a:endParaRPr>
              </a:p>
            </p:txBody>
          </p:sp>
          <p:sp>
            <p:nvSpPr>
              <p:cNvPr id="18" name="Google Shape;1196;p19">
                <a:extLst>
                  <a:ext uri="{FF2B5EF4-FFF2-40B4-BE49-F238E27FC236}">
                    <a16:creationId xmlns:a16="http://schemas.microsoft.com/office/drawing/2014/main" id="{C0C3D958-7BA3-6694-7F88-CEBC0595A1DE}"/>
                  </a:ext>
                </a:extLst>
              </p:cNvPr>
              <p:cNvSpPr txBox="1"/>
              <p:nvPr/>
            </p:nvSpPr>
            <p:spPr>
              <a:xfrm>
                <a:off x="10182695"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t1</a:t>
                </a:r>
                <a:endParaRPr>
                  <a:solidFill>
                    <a:srgbClr val="915F9E"/>
                  </a:solidFill>
                </a:endParaRPr>
              </a:p>
            </p:txBody>
          </p:sp>
          <p:sp>
            <p:nvSpPr>
              <p:cNvPr id="19" name="Google Shape;1197;p19">
                <a:extLst>
                  <a:ext uri="{FF2B5EF4-FFF2-40B4-BE49-F238E27FC236}">
                    <a16:creationId xmlns:a16="http://schemas.microsoft.com/office/drawing/2014/main" id="{25B79CB9-F532-AD48-A2E7-520B87BEDE79}"/>
                  </a:ext>
                </a:extLst>
              </p:cNvPr>
              <p:cNvSpPr txBox="1"/>
              <p:nvPr/>
            </p:nvSpPr>
            <p:spPr>
              <a:xfrm>
                <a:off x="10673146"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t2</a:t>
                </a:r>
                <a:endParaRPr>
                  <a:solidFill>
                    <a:srgbClr val="915F9E"/>
                  </a:solidFill>
                </a:endParaRPr>
              </a:p>
            </p:txBody>
          </p:sp>
          <p:sp>
            <p:nvSpPr>
              <p:cNvPr id="20" name="Google Shape;1198;p19">
                <a:extLst>
                  <a:ext uri="{FF2B5EF4-FFF2-40B4-BE49-F238E27FC236}">
                    <a16:creationId xmlns:a16="http://schemas.microsoft.com/office/drawing/2014/main" id="{D5990D6C-46F8-1D82-CC56-E86507E49A04}"/>
                  </a:ext>
                </a:extLst>
              </p:cNvPr>
              <p:cNvSpPr txBox="1"/>
              <p:nvPr/>
            </p:nvSpPr>
            <p:spPr>
              <a:xfrm>
                <a:off x="9829429" y="4348991"/>
                <a:ext cx="972587" cy="27611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dirty="0">
                    <a:solidFill>
                      <a:srgbClr val="915F9E"/>
                    </a:solidFill>
                    <a:latin typeface="Calibri"/>
                    <a:ea typeface="Calibri"/>
                    <a:cs typeface="Calibri"/>
                    <a:sym typeface="Calibri"/>
                  </a:rPr>
                  <a:t>Liquidität</a:t>
                </a:r>
                <a:endParaRPr dirty="0">
                  <a:solidFill>
                    <a:srgbClr val="915F9E"/>
                  </a:solidFill>
                </a:endParaRPr>
              </a:p>
            </p:txBody>
          </p:sp>
          <p:sp>
            <p:nvSpPr>
              <p:cNvPr id="21" name="Google Shape;1199;p19">
                <a:extLst>
                  <a:ext uri="{FF2B5EF4-FFF2-40B4-BE49-F238E27FC236}">
                    <a16:creationId xmlns:a16="http://schemas.microsoft.com/office/drawing/2014/main" id="{A791C468-E29E-C8EB-9628-A38185F09631}"/>
                  </a:ext>
                </a:extLst>
              </p:cNvPr>
              <p:cNvSpPr txBox="1"/>
              <p:nvPr/>
            </p:nvSpPr>
            <p:spPr>
              <a:xfrm>
                <a:off x="11128749" y="6003546"/>
                <a:ext cx="465468" cy="27611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dirty="0">
                    <a:solidFill>
                      <a:srgbClr val="915F9E"/>
                    </a:solidFill>
                    <a:latin typeface="Calibri"/>
                    <a:ea typeface="Calibri"/>
                    <a:cs typeface="Calibri"/>
                    <a:sym typeface="Calibri"/>
                  </a:rPr>
                  <a:t>TN</a:t>
                </a:r>
                <a:endParaRPr dirty="0">
                  <a:solidFill>
                    <a:srgbClr val="915F9E"/>
                  </a:solidFill>
                </a:endParaRPr>
              </a:p>
            </p:txBody>
          </p:sp>
          <p:sp>
            <p:nvSpPr>
              <p:cNvPr id="22" name="Google Shape;1200;p19">
                <a:extLst>
                  <a:ext uri="{FF2B5EF4-FFF2-40B4-BE49-F238E27FC236}">
                    <a16:creationId xmlns:a16="http://schemas.microsoft.com/office/drawing/2014/main" id="{6B89823B-E989-9F32-7088-3C05D740B008}"/>
                  </a:ext>
                </a:extLst>
              </p:cNvPr>
              <p:cNvSpPr/>
              <p:nvPr/>
            </p:nvSpPr>
            <p:spPr>
              <a:xfrm>
                <a:off x="9816084" y="4905756"/>
                <a:ext cx="1796796" cy="933451"/>
              </a:xfrm>
              <a:custGeom>
                <a:avLst/>
                <a:gdLst/>
                <a:ahLst/>
                <a:cxnLst/>
                <a:rect l="l" t="t" r="r" b="b"/>
                <a:pathLst>
                  <a:path w="1796796" h="933451" extrusionOk="0">
                    <a:moveTo>
                      <a:pt x="0" y="0"/>
                    </a:moveTo>
                    <a:cubicBezTo>
                      <a:pt x="167259" y="291084"/>
                      <a:pt x="334518" y="582168"/>
                      <a:pt x="493776" y="644652"/>
                    </a:cubicBezTo>
                    <a:cubicBezTo>
                      <a:pt x="653034" y="707136"/>
                      <a:pt x="791718" y="339090"/>
                      <a:pt x="955548" y="374904"/>
                    </a:cubicBezTo>
                    <a:cubicBezTo>
                      <a:pt x="1119378" y="410718"/>
                      <a:pt x="1336548" y="768096"/>
                      <a:pt x="1476756" y="859536"/>
                    </a:cubicBezTo>
                    <a:cubicBezTo>
                      <a:pt x="1616964" y="950976"/>
                      <a:pt x="1706880" y="937260"/>
                      <a:pt x="1796796" y="923544"/>
                    </a:cubicBezTo>
                  </a:path>
                </a:pathLst>
              </a:custGeom>
              <a:no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915F9E"/>
                  </a:solidFill>
                  <a:latin typeface="Calibri"/>
                  <a:ea typeface="Calibri"/>
                  <a:cs typeface="Calibri"/>
                  <a:sym typeface="Calibri"/>
                </a:endParaRPr>
              </a:p>
            </p:txBody>
          </p:sp>
        </p:grpSp>
        <p:cxnSp>
          <p:nvCxnSpPr>
            <p:cNvPr id="23" name="Google Shape;1201;p19">
              <a:extLst>
                <a:ext uri="{FF2B5EF4-FFF2-40B4-BE49-F238E27FC236}">
                  <a16:creationId xmlns:a16="http://schemas.microsoft.com/office/drawing/2014/main" id="{9DCE4E54-D1B0-F053-2D49-CB6BC326AE93}"/>
                </a:ext>
              </a:extLst>
            </p:cNvPr>
            <p:cNvCxnSpPr>
              <a:stCxn id="9" idx="3"/>
              <a:endCxn id="12" idx="1"/>
            </p:cNvCxnSpPr>
            <p:nvPr/>
          </p:nvCxnSpPr>
          <p:spPr>
            <a:xfrm>
              <a:off x="9098000" y="4047823"/>
              <a:ext cx="425700" cy="600"/>
            </a:xfrm>
            <a:prstGeom prst="bentConnector3">
              <a:avLst>
                <a:gd name="adj1" fmla="val 50000"/>
              </a:avLst>
            </a:prstGeom>
            <a:noFill/>
            <a:ln w="9525" cap="flat" cmpd="sng">
              <a:solidFill>
                <a:srgbClr val="79527B"/>
              </a:solidFill>
              <a:prstDash val="solid"/>
              <a:miter lim="800000"/>
              <a:headEnd type="none" w="sm" len="sm"/>
              <a:tailEnd type="triangle" w="med" len="med"/>
            </a:ln>
          </p:spPr>
        </p:cxnSp>
        <p:cxnSp>
          <p:nvCxnSpPr>
            <p:cNvPr id="24" name="Google Shape;1202;p19">
              <a:extLst>
                <a:ext uri="{FF2B5EF4-FFF2-40B4-BE49-F238E27FC236}">
                  <a16:creationId xmlns:a16="http://schemas.microsoft.com/office/drawing/2014/main" id="{14C5EDD1-A1C0-C238-C2EB-A93E1FF3BECB}"/>
                </a:ext>
              </a:extLst>
            </p:cNvPr>
            <p:cNvCxnSpPr/>
            <p:nvPr/>
          </p:nvCxnSpPr>
          <p:spPr>
            <a:xfrm>
              <a:off x="6711696" y="3057151"/>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5" name="Google Shape;1203;p19">
              <a:extLst>
                <a:ext uri="{FF2B5EF4-FFF2-40B4-BE49-F238E27FC236}">
                  <a16:creationId xmlns:a16="http://schemas.microsoft.com/office/drawing/2014/main" id="{90751C6E-9CC8-1E8B-82B3-300845AE2A42}"/>
                </a:ext>
              </a:extLst>
            </p:cNvPr>
            <p:cNvCxnSpPr/>
            <p:nvPr/>
          </p:nvCxnSpPr>
          <p:spPr>
            <a:xfrm>
              <a:off x="6711696" y="3311144"/>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6" name="Google Shape;1204;p19">
              <a:extLst>
                <a:ext uri="{FF2B5EF4-FFF2-40B4-BE49-F238E27FC236}">
                  <a16:creationId xmlns:a16="http://schemas.microsoft.com/office/drawing/2014/main" id="{7FEF5534-CCD9-F2AC-D0AC-BF5C3655A2DA}"/>
                </a:ext>
              </a:extLst>
            </p:cNvPr>
            <p:cNvCxnSpPr/>
            <p:nvPr/>
          </p:nvCxnSpPr>
          <p:spPr>
            <a:xfrm>
              <a:off x="6711696" y="4944649"/>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7" name="Google Shape;1205;p19">
              <a:extLst>
                <a:ext uri="{FF2B5EF4-FFF2-40B4-BE49-F238E27FC236}">
                  <a16:creationId xmlns:a16="http://schemas.microsoft.com/office/drawing/2014/main" id="{86585C2B-6FE1-A6D4-8635-70ECA6875F31}"/>
                </a:ext>
              </a:extLst>
            </p:cNvPr>
            <p:cNvCxnSpPr/>
            <p:nvPr/>
          </p:nvCxnSpPr>
          <p:spPr>
            <a:xfrm>
              <a:off x="6711696" y="5355962"/>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8" name="Google Shape;1206;p19">
              <a:extLst>
                <a:ext uri="{FF2B5EF4-FFF2-40B4-BE49-F238E27FC236}">
                  <a16:creationId xmlns:a16="http://schemas.microsoft.com/office/drawing/2014/main" id="{3D04AB7F-B11C-F553-E85E-E89450312127}"/>
                </a:ext>
              </a:extLst>
            </p:cNvPr>
            <p:cNvCxnSpPr/>
            <p:nvPr/>
          </p:nvCxnSpPr>
          <p:spPr>
            <a:xfrm>
              <a:off x="6711696" y="5825050"/>
              <a:ext cx="2194784" cy="0"/>
            </a:xfrm>
            <a:prstGeom prst="straightConnector1">
              <a:avLst/>
            </a:prstGeom>
            <a:noFill/>
            <a:ln w="9525" cap="flat" cmpd="sng">
              <a:solidFill>
                <a:srgbClr val="79527B"/>
              </a:solidFill>
              <a:prstDash val="solid"/>
              <a:miter lim="800000"/>
              <a:headEnd type="none" w="sm" len="sm"/>
              <a:tailEnd type="none" w="sm" len="sm"/>
            </a:ln>
          </p:spPr>
        </p:cxnSp>
      </p:grpSp>
      <p:sp>
        <p:nvSpPr>
          <p:cNvPr id="33" name="Textfeld 32">
            <a:extLst>
              <a:ext uri="{FF2B5EF4-FFF2-40B4-BE49-F238E27FC236}">
                <a16:creationId xmlns:a16="http://schemas.microsoft.com/office/drawing/2014/main" id="{DC1C7F83-42F2-E7BE-B3EA-1E7B258331E6}"/>
              </a:ext>
            </a:extLst>
          </p:cNvPr>
          <p:cNvSpPr txBox="1"/>
          <p:nvPr/>
        </p:nvSpPr>
        <p:spPr>
          <a:xfrm>
            <a:off x="854280" y="1696703"/>
            <a:ext cx="2506810" cy="4832092"/>
          </a:xfrm>
          <a:prstGeom prst="rect">
            <a:avLst/>
          </a:prstGeom>
          <a:noFill/>
        </p:spPr>
        <p:txBody>
          <a:bodyPr wrap="square">
            <a:spAutoFit/>
          </a:bodyPr>
          <a:lstStyle/>
          <a:p>
            <a:pPr marL="0" lvl="0" indent="0" algn="l" rtl="0">
              <a:lnSpc>
                <a:spcPct val="100000"/>
              </a:lnSpc>
              <a:spcBef>
                <a:spcPts val="0"/>
              </a:spcBef>
              <a:spcAft>
                <a:spcPts val="0"/>
              </a:spcAft>
              <a:buClr>
                <a:srgbClr val="595A59"/>
              </a:buClr>
              <a:buSzPts val="1800"/>
              <a:buNone/>
            </a:pPr>
            <a:r>
              <a:rPr lang="de-DE" sz="2200" dirty="0">
                <a:latin typeface="Calibri" panose="020F0502020204030204" pitchFamily="34" charset="0"/>
                <a:cs typeface="Calibri" panose="020F0502020204030204" pitchFamily="34" charset="0"/>
              </a:rPr>
              <a:t>Bei der Liquiditätsplanung werden alle bereits gebuchten </a:t>
            </a:r>
            <a:r>
              <a:rPr lang="de-DE" sz="2200" dirty="0" err="1">
                <a:latin typeface="Calibri" panose="020F0502020204030204" pitchFamily="34" charset="0"/>
                <a:cs typeface="Calibri" panose="020F0502020204030204" pitchFamily="34" charset="0"/>
              </a:rPr>
              <a:t>Zahlungsein</a:t>
            </a:r>
            <a:r>
              <a:rPr lang="de-DE" sz="2200" dirty="0">
                <a:latin typeface="Calibri" panose="020F0502020204030204" pitchFamily="34" charset="0"/>
                <a:cs typeface="Calibri" panose="020F0502020204030204" pitchFamily="34" charset="0"/>
              </a:rPr>
              <a:t>- und     -ausgänge sowie die Planwerte berücksichtigt. Zusammen mit dem Kontostand und der Kreditlinie ergibt sich daraus die verfügbare Liquidität.</a:t>
            </a:r>
            <a:endParaRPr lang="en-US" sz="22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31388903"/>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de-DE" sz="2800" dirty="0"/>
              <a:t>EXTRA: DAS WAR'S MIT DER THEORIE. AUF GEHT'S IN DIE PRAXIS!</a:t>
            </a:r>
            <a:endParaRPr lang="en-US" sz="28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74</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Hier sehen Sie einen monatlichen Liquiditätsplan. Ähnlich wie im privaten Haushaltsbuch werden hier sowohl Einnahmen als auch Ausgaben eingetragen - geordnet nach verschiedenen Kategorien.</a:t>
            </a:r>
            <a:endParaRPr lang="en-US" sz="1600" b="1" dirty="0">
              <a:solidFill>
                <a:srgbClr val="E97924"/>
              </a:solidFill>
              <a:latin typeface="Calibri" panose="020F0502020204030204" pitchFamily="34" charset="0"/>
              <a:cs typeface="Calibri" panose="020F0502020204030204" pitchFamily="34" charset="0"/>
            </a:endParaRPr>
          </a:p>
        </p:txBody>
      </p:sp>
      <p:graphicFrame>
        <p:nvGraphicFramePr>
          <p:cNvPr id="7" name="Google Shape;1213;p20">
            <a:extLst>
              <a:ext uri="{FF2B5EF4-FFF2-40B4-BE49-F238E27FC236}">
                <a16:creationId xmlns:a16="http://schemas.microsoft.com/office/drawing/2014/main" id="{F44A694B-12CE-C48F-C7E8-AA12B1E1A6ED}"/>
              </a:ext>
            </a:extLst>
          </p:cNvPr>
          <p:cNvGraphicFramePr/>
          <p:nvPr>
            <p:extLst>
              <p:ext uri="{D42A27DB-BD31-4B8C-83A1-F6EECF244321}">
                <p14:modId xmlns:p14="http://schemas.microsoft.com/office/powerpoint/2010/main" val="2395243228"/>
              </p:ext>
            </p:extLst>
          </p:nvPr>
        </p:nvGraphicFramePr>
        <p:xfrm>
          <a:off x="623062" y="1483007"/>
          <a:ext cx="11125206" cy="4941494"/>
        </p:xfrm>
        <a:graphic>
          <a:graphicData uri="http://schemas.openxmlformats.org/drawingml/2006/table">
            <a:tbl>
              <a:tblPr firstRow="1" bandRow="1">
                <a:noFill/>
              </a:tblPr>
              <a:tblGrid>
                <a:gridCol w="2261689">
                  <a:extLst>
                    <a:ext uri="{9D8B030D-6E8A-4147-A177-3AD203B41FA5}">
                      <a16:colId xmlns:a16="http://schemas.microsoft.com/office/drawing/2014/main" val="20000"/>
                    </a:ext>
                  </a:extLst>
                </a:gridCol>
                <a:gridCol w="681809">
                  <a:extLst>
                    <a:ext uri="{9D8B030D-6E8A-4147-A177-3AD203B41FA5}">
                      <a16:colId xmlns:a16="http://schemas.microsoft.com/office/drawing/2014/main" val="20001"/>
                    </a:ext>
                  </a:extLst>
                </a:gridCol>
                <a:gridCol w="681809">
                  <a:extLst>
                    <a:ext uri="{9D8B030D-6E8A-4147-A177-3AD203B41FA5}">
                      <a16:colId xmlns:a16="http://schemas.microsoft.com/office/drawing/2014/main" val="20002"/>
                    </a:ext>
                  </a:extLst>
                </a:gridCol>
                <a:gridCol w="681809">
                  <a:extLst>
                    <a:ext uri="{9D8B030D-6E8A-4147-A177-3AD203B41FA5}">
                      <a16:colId xmlns:a16="http://schemas.microsoft.com/office/drawing/2014/main" val="20003"/>
                    </a:ext>
                  </a:extLst>
                </a:gridCol>
                <a:gridCol w="681809">
                  <a:extLst>
                    <a:ext uri="{9D8B030D-6E8A-4147-A177-3AD203B41FA5}">
                      <a16:colId xmlns:a16="http://schemas.microsoft.com/office/drawing/2014/main" val="20004"/>
                    </a:ext>
                  </a:extLst>
                </a:gridCol>
                <a:gridCol w="681809">
                  <a:extLst>
                    <a:ext uri="{9D8B030D-6E8A-4147-A177-3AD203B41FA5}">
                      <a16:colId xmlns:a16="http://schemas.microsoft.com/office/drawing/2014/main" val="20005"/>
                    </a:ext>
                  </a:extLst>
                </a:gridCol>
                <a:gridCol w="681809">
                  <a:extLst>
                    <a:ext uri="{9D8B030D-6E8A-4147-A177-3AD203B41FA5}">
                      <a16:colId xmlns:a16="http://schemas.microsoft.com/office/drawing/2014/main" val="20006"/>
                    </a:ext>
                  </a:extLst>
                </a:gridCol>
                <a:gridCol w="681809">
                  <a:extLst>
                    <a:ext uri="{9D8B030D-6E8A-4147-A177-3AD203B41FA5}">
                      <a16:colId xmlns:a16="http://schemas.microsoft.com/office/drawing/2014/main" val="20007"/>
                    </a:ext>
                  </a:extLst>
                </a:gridCol>
                <a:gridCol w="681809">
                  <a:extLst>
                    <a:ext uri="{9D8B030D-6E8A-4147-A177-3AD203B41FA5}">
                      <a16:colId xmlns:a16="http://schemas.microsoft.com/office/drawing/2014/main" val="20008"/>
                    </a:ext>
                  </a:extLst>
                </a:gridCol>
                <a:gridCol w="681809">
                  <a:extLst>
                    <a:ext uri="{9D8B030D-6E8A-4147-A177-3AD203B41FA5}">
                      <a16:colId xmlns:a16="http://schemas.microsoft.com/office/drawing/2014/main" val="20009"/>
                    </a:ext>
                  </a:extLst>
                </a:gridCol>
                <a:gridCol w="681809">
                  <a:extLst>
                    <a:ext uri="{9D8B030D-6E8A-4147-A177-3AD203B41FA5}">
                      <a16:colId xmlns:a16="http://schemas.microsoft.com/office/drawing/2014/main" val="20010"/>
                    </a:ext>
                  </a:extLst>
                </a:gridCol>
                <a:gridCol w="681809">
                  <a:extLst>
                    <a:ext uri="{9D8B030D-6E8A-4147-A177-3AD203B41FA5}">
                      <a16:colId xmlns:a16="http://schemas.microsoft.com/office/drawing/2014/main" val="20011"/>
                    </a:ext>
                  </a:extLst>
                </a:gridCol>
                <a:gridCol w="681809">
                  <a:extLst>
                    <a:ext uri="{9D8B030D-6E8A-4147-A177-3AD203B41FA5}">
                      <a16:colId xmlns:a16="http://schemas.microsoft.com/office/drawing/2014/main" val="20012"/>
                    </a:ext>
                  </a:extLst>
                </a:gridCol>
                <a:gridCol w="681809">
                  <a:extLst>
                    <a:ext uri="{9D8B030D-6E8A-4147-A177-3AD203B41FA5}">
                      <a16:colId xmlns:a16="http://schemas.microsoft.com/office/drawing/2014/main" val="20013"/>
                    </a:ext>
                  </a:extLst>
                </a:gridCol>
              </a:tblGrid>
              <a:tr h="286190">
                <a:tc>
                  <a:txBody>
                    <a:bodyPr/>
                    <a:lstStyle/>
                    <a:p>
                      <a:pPr marL="0" marR="0" lvl="0" indent="0" algn="l" rtl="0">
                        <a:spcBef>
                          <a:spcPts val="0"/>
                        </a:spcBef>
                        <a:spcAft>
                          <a:spcPts val="0"/>
                        </a:spcAft>
                        <a:buNone/>
                      </a:pPr>
                      <a:endParaRPr sz="90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solidFill>
                            <a:schemeClr val="bg1"/>
                          </a:solidFill>
                          <a:latin typeface="Calibri" panose="020F0502020204030204" pitchFamily="34" charset="0"/>
                          <a:cs typeface="Calibri" panose="020F0502020204030204" pitchFamily="34" charset="0"/>
                        </a:rPr>
                        <a:t>Status Quo</a:t>
                      </a:r>
                      <a:endParaRPr>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defTabSz="3343281" rtl="0" eaLnBrk="1" fontAlgn="auto" latinLnBrk="0" hangingPunct="1">
                        <a:lnSpc>
                          <a:spcPct val="100000"/>
                        </a:lnSpc>
                        <a:spcBef>
                          <a:spcPts val="0"/>
                        </a:spcBef>
                        <a:spcAft>
                          <a:spcPts val="0"/>
                        </a:spcAft>
                        <a:buClr>
                          <a:schemeClr val="dk1"/>
                        </a:buClr>
                        <a:buSzPts val="900"/>
                        <a:buFont typeface="Calibri"/>
                        <a:buNone/>
                        <a:tabLst/>
                        <a:defRPr/>
                      </a:pPr>
                      <a:r>
                        <a:rPr lang="de-DE" sz="900" dirty="0">
                          <a:solidFill>
                            <a:schemeClr val="bg1"/>
                          </a:solidFill>
                          <a:latin typeface="Calibri" panose="020F0502020204030204" pitchFamily="34" charset="0"/>
                          <a:cs typeface="Calibri" panose="020F0502020204030204" pitchFamily="34" charset="0"/>
                        </a:rPr>
                        <a:t>Monat 2</a:t>
                      </a: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3</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4</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5</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6</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7</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8</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9</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10</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12</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344692">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Finanzmittelbestand zu Beginn der Periode</a:t>
                      </a: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laufendem Geschäftsbetrieb (inkl. Forderungen aus Lieferungen und Leistungen)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gebucht</a:t>
                      </a:r>
                      <a:endParaRPr sz="900" i="1"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aus Planung</a:t>
                      </a: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Desinvestitionen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Finanzerträgen</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Summe Einzahlungen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ea typeface="Calibri"/>
                          <a:cs typeface="Calibri" panose="020F0502020204030204" pitchFamily="34" charset="0"/>
                          <a:sym typeface="Calibri"/>
                        </a:rPr>
                        <a:t>Auszahlungen aus laufendem Geschäftsbetrieb (inkl. Verbindlichkeiten aus Lieferungen und Leistungen)</a:t>
                      </a: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gebucht</a:t>
                      </a:r>
                      <a:endParaRPr sz="900" i="1"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aus Planung</a:t>
                      </a: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10"/>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Auszahlungen für Investitionen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Auszahlungen für Finanztransaktionen (Tilgung/Zinsen)</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15436">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Summe </a:t>
                      </a:r>
                      <a:r>
                        <a:rPr lang="de-DE" sz="900" dirty="0" err="1">
                          <a:solidFill>
                            <a:schemeClr val="lt1"/>
                          </a:solidFill>
                          <a:latin typeface="Calibri" panose="020F0502020204030204" pitchFamily="34" charset="0"/>
                          <a:cs typeface="Calibri" panose="020F0502020204030204" pitchFamily="34" charset="0"/>
                        </a:rPr>
                        <a:t>Auszhalungen</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15436">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Über-/Unterdeckung</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Maßnahmen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344692">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Finanzmittelbestand zum Ende der Periode</a:t>
                      </a: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00477537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BEISPIEL FÜR LIQUIDITÄTSPLANUNG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75</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Betrachten wir das Beispiel des monatlichen Liquiditätsplans. Wenn Sie diesen monatlich führen, können Sie relativ genaue Aussagen über die Liquidität des Unternehmens und die zukünftige Entwicklung machen und Krisen vermeiden.</a:t>
            </a:r>
            <a:endParaRPr lang="en-US" sz="1600" b="1" dirty="0">
              <a:solidFill>
                <a:srgbClr val="E97924"/>
              </a:solidFill>
              <a:latin typeface="Calibri" panose="020F0502020204030204" pitchFamily="34" charset="0"/>
              <a:cs typeface="Calibri" panose="020F0502020204030204" pitchFamily="34" charset="0"/>
            </a:endParaRPr>
          </a:p>
        </p:txBody>
      </p:sp>
      <p:graphicFrame>
        <p:nvGraphicFramePr>
          <p:cNvPr id="8" name="Google Shape;1294;p27">
            <a:extLst>
              <a:ext uri="{FF2B5EF4-FFF2-40B4-BE49-F238E27FC236}">
                <a16:creationId xmlns:a16="http://schemas.microsoft.com/office/drawing/2014/main" id="{A79A9E26-A8D1-DADF-F97C-EC564EFE6C74}"/>
              </a:ext>
            </a:extLst>
          </p:cNvPr>
          <p:cNvGraphicFramePr/>
          <p:nvPr>
            <p:extLst>
              <p:ext uri="{D42A27DB-BD31-4B8C-83A1-F6EECF244321}">
                <p14:modId xmlns:p14="http://schemas.microsoft.com/office/powerpoint/2010/main" val="4184805611"/>
              </p:ext>
            </p:extLst>
          </p:nvPr>
        </p:nvGraphicFramePr>
        <p:xfrm>
          <a:off x="443732" y="1515352"/>
          <a:ext cx="11370225" cy="4676985"/>
        </p:xfrm>
        <a:graphic>
          <a:graphicData uri="http://schemas.openxmlformats.org/drawingml/2006/table">
            <a:tbl>
              <a:tblPr firstRow="1" bandRow="1">
                <a:noFill/>
              </a:tblPr>
              <a:tblGrid>
                <a:gridCol w="2311500">
                  <a:extLst>
                    <a:ext uri="{9D8B030D-6E8A-4147-A177-3AD203B41FA5}">
                      <a16:colId xmlns:a16="http://schemas.microsoft.com/office/drawing/2014/main" val="20000"/>
                    </a:ext>
                  </a:extLst>
                </a:gridCol>
                <a:gridCol w="696825">
                  <a:extLst>
                    <a:ext uri="{9D8B030D-6E8A-4147-A177-3AD203B41FA5}">
                      <a16:colId xmlns:a16="http://schemas.microsoft.com/office/drawing/2014/main" val="20001"/>
                    </a:ext>
                  </a:extLst>
                </a:gridCol>
                <a:gridCol w="696825">
                  <a:extLst>
                    <a:ext uri="{9D8B030D-6E8A-4147-A177-3AD203B41FA5}">
                      <a16:colId xmlns:a16="http://schemas.microsoft.com/office/drawing/2014/main" val="20002"/>
                    </a:ext>
                  </a:extLst>
                </a:gridCol>
                <a:gridCol w="696825">
                  <a:extLst>
                    <a:ext uri="{9D8B030D-6E8A-4147-A177-3AD203B41FA5}">
                      <a16:colId xmlns:a16="http://schemas.microsoft.com/office/drawing/2014/main" val="20003"/>
                    </a:ext>
                  </a:extLst>
                </a:gridCol>
                <a:gridCol w="696825">
                  <a:extLst>
                    <a:ext uri="{9D8B030D-6E8A-4147-A177-3AD203B41FA5}">
                      <a16:colId xmlns:a16="http://schemas.microsoft.com/office/drawing/2014/main" val="20004"/>
                    </a:ext>
                  </a:extLst>
                </a:gridCol>
                <a:gridCol w="696825">
                  <a:extLst>
                    <a:ext uri="{9D8B030D-6E8A-4147-A177-3AD203B41FA5}">
                      <a16:colId xmlns:a16="http://schemas.microsoft.com/office/drawing/2014/main" val="20005"/>
                    </a:ext>
                  </a:extLst>
                </a:gridCol>
                <a:gridCol w="696825">
                  <a:extLst>
                    <a:ext uri="{9D8B030D-6E8A-4147-A177-3AD203B41FA5}">
                      <a16:colId xmlns:a16="http://schemas.microsoft.com/office/drawing/2014/main" val="20006"/>
                    </a:ext>
                  </a:extLst>
                </a:gridCol>
                <a:gridCol w="696825">
                  <a:extLst>
                    <a:ext uri="{9D8B030D-6E8A-4147-A177-3AD203B41FA5}">
                      <a16:colId xmlns:a16="http://schemas.microsoft.com/office/drawing/2014/main" val="20007"/>
                    </a:ext>
                  </a:extLst>
                </a:gridCol>
                <a:gridCol w="696825">
                  <a:extLst>
                    <a:ext uri="{9D8B030D-6E8A-4147-A177-3AD203B41FA5}">
                      <a16:colId xmlns:a16="http://schemas.microsoft.com/office/drawing/2014/main" val="20008"/>
                    </a:ext>
                  </a:extLst>
                </a:gridCol>
                <a:gridCol w="696825">
                  <a:extLst>
                    <a:ext uri="{9D8B030D-6E8A-4147-A177-3AD203B41FA5}">
                      <a16:colId xmlns:a16="http://schemas.microsoft.com/office/drawing/2014/main" val="20009"/>
                    </a:ext>
                  </a:extLst>
                </a:gridCol>
                <a:gridCol w="696825">
                  <a:extLst>
                    <a:ext uri="{9D8B030D-6E8A-4147-A177-3AD203B41FA5}">
                      <a16:colId xmlns:a16="http://schemas.microsoft.com/office/drawing/2014/main" val="20010"/>
                    </a:ext>
                  </a:extLst>
                </a:gridCol>
                <a:gridCol w="696825">
                  <a:extLst>
                    <a:ext uri="{9D8B030D-6E8A-4147-A177-3AD203B41FA5}">
                      <a16:colId xmlns:a16="http://schemas.microsoft.com/office/drawing/2014/main" val="20011"/>
                    </a:ext>
                  </a:extLst>
                </a:gridCol>
                <a:gridCol w="696825">
                  <a:extLst>
                    <a:ext uri="{9D8B030D-6E8A-4147-A177-3AD203B41FA5}">
                      <a16:colId xmlns:a16="http://schemas.microsoft.com/office/drawing/2014/main" val="20012"/>
                    </a:ext>
                  </a:extLst>
                </a:gridCol>
                <a:gridCol w="696825">
                  <a:extLst>
                    <a:ext uri="{9D8B030D-6E8A-4147-A177-3AD203B41FA5}">
                      <a16:colId xmlns:a16="http://schemas.microsoft.com/office/drawing/2014/main" val="20013"/>
                    </a:ext>
                  </a:extLst>
                </a:gridCol>
              </a:tblGrid>
              <a:tr h="333425">
                <a:tc>
                  <a:txBody>
                    <a:bodyPr/>
                    <a:lstStyle/>
                    <a:p>
                      <a:pPr marL="0" marR="0" lvl="0" indent="0" algn="l" rtl="0">
                        <a:spcBef>
                          <a:spcPts val="0"/>
                        </a:spcBef>
                        <a:spcAft>
                          <a:spcPts val="0"/>
                        </a:spcAft>
                        <a:buNone/>
                      </a:pPr>
                      <a:endParaRPr sz="90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solidFill>
                            <a:schemeClr val="bg1"/>
                          </a:solidFill>
                          <a:latin typeface="Calibri" panose="020F0502020204030204" pitchFamily="34" charset="0"/>
                          <a:cs typeface="Calibri" panose="020F0502020204030204" pitchFamily="34" charset="0"/>
                        </a:rPr>
                        <a:t>Status Quo</a:t>
                      </a:r>
                      <a:endParaRPr>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defTabSz="3343281" rtl="0" eaLnBrk="1" fontAlgn="auto" latinLnBrk="0" hangingPunct="1">
                        <a:lnSpc>
                          <a:spcPct val="100000"/>
                        </a:lnSpc>
                        <a:spcBef>
                          <a:spcPts val="0"/>
                        </a:spcBef>
                        <a:spcAft>
                          <a:spcPts val="0"/>
                        </a:spcAft>
                        <a:buClr>
                          <a:schemeClr val="dk1"/>
                        </a:buClr>
                        <a:buSzPts val="900"/>
                        <a:buFont typeface="Calibri"/>
                        <a:buNone/>
                        <a:tabLst/>
                        <a:defRPr/>
                      </a:pPr>
                      <a:r>
                        <a:rPr lang="de-DE" sz="900" dirty="0">
                          <a:solidFill>
                            <a:schemeClr val="bg1"/>
                          </a:solidFill>
                          <a:latin typeface="Calibri" panose="020F0502020204030204" pitchFamily="34" charset="0"/>
                          <a:cs typeface="Calibri" panose="020F0502020204030204" pitchFamily="34" charset="0"/>
                        </a:rPr>
                        <a:t>Monat 2</a:t>
                      </a: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3</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4</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5</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6</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7</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8</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9</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10</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12</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Finanzmittelbestand zu Beginn der Periode</a:t>
                      </a: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3342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laufendem Geschäftsbetrieb (inkl. Forderungen aus Lieferungen und Leistungen)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08375">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gebucht</a:t>
                      </a:r>
                      <a:endParaRPr sz="900" i="1"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08375">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aus Planung</a:t>
                      </a: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80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0837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Desinvestitionen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a:t>
                      </a:r>
                      <a:endParaRPr>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0837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Finanzerträgen</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0837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Summe Einzahlungen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3342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ea typeface="Calibri"/>
                          <a:cs typeface="Calibri" panose="020F0502020204030204" pitchFamily="34" charset="0"/>
                          <a:sym typeface="Calibri"/>
                        </a:rPr>
                        <a:t>Auszahlungen aus laufendem Geschäftsbetrieb (inkl. Verbindlichkeiten aus Lieferungen und Leistungen)</a:t>
                      </a: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08375">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gebucht</a:t>
                      </a:r>
                      <a:endParaRPr sz="900" i="1"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10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08375">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aus Planung</a:t>
                      </a: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60 </a:t>
                      </a:r>
                      <a:r>
                        <a:rPr lang="de-DE" sz="800">
                          <a:solidFill>
                            <a:srgbClr val="595A59"/>
                          </a:solidFill>
                          <a:latin typeface="Calibri" panose="020F0502020204030204" pitchFamily="34" charset="0"/>
                          <a:ea typeface="Calibri"/>
                          <a:cs typeface="Calibri" panose="020F0502020204030204" pitchFamily="34" charset="0"/>
                          <a:sym typeface="Calibri"/>
                        </a:rPr>
                        <a:t>(45 + 15)</a:t>
                      </a: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45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45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65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10"/>
                  </a:ext>
                </a:extLst>
              </a:tr>
              <a:tr h="20837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Auszahlungen für Investitionen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3342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Auszahlungen für Finanztransaktionen (Tilgung/Zinsen)</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Summe </a:t>
                      </a:r>
                      <a:r>
                        <a:rPr lang="de-DE" sz="900" dirty="0" err="1">
                          <a:solidFill>
                            <a:schemeClr val="lt1"/>
                          </a:solidFill>
                          <a:latin typeface="Calibri" panose="020F0502020204030204" pitchFamily="34" charset="0"/>
                          <a:cs typeface="Calibri" panose="020F0502020204030204" pitchFamily="34" charset="0"/>
                        </a:rPr>
                        <a:t>Auszhalungen</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Über-/Unterdeckung</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08375">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Maßnahmen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Finanzmittelbestand zum Ende der Periode</a:t>
                      </a: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
        <p:nvSpPr>
          <p:cNvPr id="9" name="Google Shape;1297;p27">
            <a:extLst>
              <a:ext uri="{FF2B5EF4-FFF2-40B4-BE49-F238E27FC236}">
                <a16:creationId xmlns:a16="http://schemas.microsoft.com/office/drawing/2014/main" id="{2893874B-94AE-2FA1-A33D-51AFAF6B26F2}"/>
              </a:ext>
            </a:extLst>
          </p:cNvPr>
          <p:cNvSpPr/>
          <p:nvPr/>
        </p:nvSpPr>
        <p:spPr>
          <a:xfrm>
            <a:off x="4109107" y="3709333"/>
            <a:ext cx="7899507" cy="1643935"/>
          </a:xfrm>
          <a:prstGeom prst="rect">
            <a:avLst/>
          </a:prstGeom>
          <a:solidFill>
            <a:srgbClr val="D7C6D8">
              <a:alpha val="72156"/>
            </a:srgbClr>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800" dirty="0">
                <a:solidFill>
                  <a:srgbClr val="595A59"/>
                </a:solidFill>
                <a:latin typeface="Calibri" panose="020F0502020204030204" pitchFamily="34" charset="0"/>
                <a:ea typeface="Calibri"/>
                <a:cs typeface="Calibri" panose="020F0502020204030204" pitchFamily="34" charset="0"/>
                <a:sym typeface="Calibri"/>
              </a:rPr>
              <a:t>Liquiditätsplanung :</a:t>
            </a:r>
            <a:endParaRPr dirty="0">
              <a:latin typeface="Calibri" panose="020F0502020204030204" pitchFamily="34" charset="0"/>
              <a:cs typeface="Calibri" panose="020F0502020204030204" pitchFamily="34" charset="0"/>
            </a:endParaRPr>
          </a:p>
          <a:p>
            <a:pPr marR="0" lvl="0" algn="l" rtl="0">
              <a:spcBef>
                <a:spcPts val="0"/>
              </a:spcBef>
              <a:spcAft>
                <a:spcPts val="0"/>
              </a:spcAft>
              <a:buClr>
                <a:srgbClr val="595A59"/>
              </a:buClr>
              <a:buSzPts val="1400"/>
            </a:pPr>
            <a:r>
              <a:rPr lang="de-DE" sz="1400" dirty="0">
                <a:solidFill>
                  <a:srgbClr val="595A59"/>
                </a:solidFill>
                <a:latin typeface="Calibri" panose="020F0502020204030204" pitchFamily="34" charset="0"/>
                <a:ea typeface="Calibri"/>
                <a:cs typeface="Calibri" panose="020F0502020204030204" pitchFamily="34" charset="0"/>
                <a:sym typeface="Calibri"/>
              </a:rPr>
              <a:t>Die Zahlungsmittel und Zahlungsmitteläquivalente am Ende des Berichtszeitraums werden wie folgt berechnet</a:t>
            </a:r>
            <a:br>
              <a:rPr lang="de-DE" sz="1400" dirty="0">
                <a:solidFill>
                  <a:srgbClr val="595A59"/>
                </a:solidFill>
                <a:latin typeface="Calibri" panose="020F0502020204030204" pitchFamily="34" charset="0"/>
                <a:ea typeface="Calibri"/>
                <a:cs typeface="Calibri" panose="020F0502020204030204" pitchFamily="34" charset="0"/>
                <a:sym typeface="Calibri"/>
              </a:rPr>
            </a:br>
            <a:r>
              <a:rPr lang="de-DE" sz="1400" dirty="0">
                <a:solidFill>
                  <a:srgbClr val="595A59"/>
                </a:solidFill>
                <a:latin typeface="Calibri" panose="020F0502020204030204" pitchFamily="34" charset="0"/>
                <a:ea typeface="Calibri"/>
                <a:cs typeface="Calibri" panose="020F0502020204030204" pitchFamily="34" charset="0"/>
                <a:sym typeface="Calibri"/>
              </a:rPr>
              <a:t>Anfangsbestand</a:t>
            </a:r>
          </a:p>
          <a:p>
            <a:pPr marR="0" lvl="0" algn="l" rtl="0">
              <a:spcBef>
                <a:spcPts val="0"/>
              </a:spcBef>
              <a:spcAft>
                <a:spcPts val="0"/>
              </a:spcAft>
              <a:buClr>
                <a:srgbClr val="595A59"/>
              </a:buClr>
              <a:buSzPts val="1400"/>
            </a:pPr>
            <a:r>
              <a:rPr lang="de-DE" sz="1400" dirty="0">
                <a:solidFill>
                  <a:srgbClr val="595A59"/>
                </a:solidFill>
                <a:latin typeface="Calibri" panose="020F0502020204030204" pitchFamily="34" charset="0"/>
                <a:ea typeface="Calibri"/>
                <a:cs typeface="Calibri" panose="020F0502020204030204" pitchFamily="34" charset="0"/>
                <a:sym typeface="Calibri"/>
              </a:rPr>
              <a:t>+ Summe der Einzahlungen</a:t>
            </a:r>
          </a:p>
          <a:p>
            <a:pPr marR="0" lvl="0" algn="l" rtl="0">
              <a:spcBef>
                <a:spcPts val="0"/>
              </a:spcBef>
              <a:spcAft>
                <a:spcPts val="0"/>
              </a:spcAft>
              <a:buClr>
                <a:srgbClr val="595A59"/>
              </a:buClr>
              <a:buSzPts val="1400"/>
            </a:pPr>
            <a:r>
              <a:rPr lang="de-DE" sz="1400" dirty="0">
                <a:solidFill>
                  <a:srgbClr val="595A59"/>
                </a:solidFill>
                <a:latin typeface="Calibri" panose="020F0502020204030204" pitchFamily="34" charset="0"/>
                <a:ea typeface="Calibri"/>
                <a:cs typeface="Calibri" panose="020F0502020204030204" pitchFamily="34" charset="0"/>
                <a:sym typeface="Calibri"/>
              </a:rPr>
              <a:t>- Summe der Auszahlungen</a:t>
            </a:r>
          </a:p>
          <a:p>
            <a:pPr marR="0" lvl="0" algn="l" rtl="0">
              <a:spcBef>
                <a:spcPts val="0"/>
              </a:spcBef>
              <a:spcAft>
                <a:spcPts val="0"/>
              </a:spcAft>
              <a:buClr>
                <a:srgbClr val="595A59"/>
              </a:buClr>
              <a:buSzPts val="1400"/>
            </a:pPr>
            <a:r>
              <a:rPr lang="de-DE" sz="1400" dirty="0">
                <a:solidFill>
                  <a:srgbClr val="595A59"/>
                </a:solidFill>
                <a:latin typeface="Calibri" panose="020F0502020204030204" pitchFamily="34" charset="0"/>
                <a:ea typeface="Calibri"/>
                <a:cs typeface="Calibri" panose="020F0502020204030204" pitchFamily="34" charset="0"/>
                <a:sym typeface="Calibri"/>
              </a:rPr>
              <a:t>+/- Maßnahmen zur Liquiditätssteuerung</a:t>
            </a:r>
            <a:endParaRPr sz="1400" dirty="0">
              <a:solidFill>
                <a:srgbClr val="595A59"/>
              </a:solidFill>
              <a:latin typeface="Calibri" panose="020F0502020204030204" pitchFamily="34" charset="0"/>
              <a:ea typeface="Calibri"/>
              <a:cs typeface="Calibri" panose="020F0502020204030204" pitchFamily="34" charset="0"/>
              <a:sym typeface="Calibri"/>
            </a:endParaRPr>
          </a:p>
        </p:txBody>
      </p:sp>
      <p:cxnSp>
        <p:nvCxnSpPr>
          <p:cNvPr id="10" name="Google Shape;1298;p27">
            <a:extLst>
              <a:ext uri="{FF2B5EF4-FFF2-40B4-BE49-F238E27FC236}">
                <a16:creationId xmlns:a16="http://schemas.microsoft.com/office/drawing/2014/main" id="{55C20E39-B126-650B-2325-A569EB51FE5C}"/>
              </a:ext>
            </a:extLst>
          </p:cNvPr>
          <p:cNvCxnSpPr>
            <a:cxnSpLocks/>
          </p:cNvCxnSpPr>
          <p:nvPr/>
        </p:nvCxnSpPr>
        <p:spPr>
          <a:xfrm>
            <a:off x="3741072" y="2200631"/>
            <a:ext cx="0" cy="1331841"/>
          </a:xfrm>
          <a:prstGeom prst="straightConnector1">
            <a:avLst/>
          </a:prstGeom>
          <a:noFill/>
          <a:ln w="9525" cap="flat" cmpd="sng">
            <a:solidFill>
              <a:srgbClr val="79527B"/>
            </a:solidFill>
            <a:prstDash val="solid"/>
            <a:miter lim="800000"/>
            <a:headEnd type="none" w="sm" len="sm"/>
            <a:tailEnd type="triangle" w="med" len="med"/>
          </a:ln>
        </p:spPr>
      </p:cxnSp>
      <p:cxnSp>
        <p:nvCxnSpPr>
          <p:cNvPr id="11" name="Google Shape;1299;p27">
            <a:extLst>
              <a:ext uri="{FF2B5EF4-FFF2-40B4-BE49-F238E27FC236}">
                <a16:creationId xmlns:a16="http://schemas.microsoft.com/office/drawing/2014/main" id="{D34B3164-0272-B813-766E-7962C7B15396}"/>
              </a:ext>
            </a:extLst>
          </p:cNvPr>
          <p:cNvCxnSpPr>
            <a:cxnSpLocks/>
          </p:cNvCxnSpPr>
          <p:nvPr/>
        </p:nvCxnSpPr>
        <p:spPr>
          <a:xfrm flipH="1">
            <a:off x="3741071" y="3862486"/>
            <a:ext cx="1" cy="1412158"/>
          </a:xfrm>
          <a:prstGeom prst="straightConnector1">
            <a:avLst/>
          </a:prstGeom>
          <a:noFill/>
          <a:ln w="9525" cap="flat" cmpd="sng">
            <a:solidFill>
              <a:srgbClr val="79527B"/>
            </a:solidFill>
            <a:prstDash val="solid"/>
            <a:miter lim="800000"/>
            <a:headEnd type="none" w="sm" len="sm"/>
            <a:tailEnd type="triangle" w="med" len="med"/>
          </a:ln>
        </p:spPr>
      </p:cxnSp>
      <p:cxnSp>
        <p:nvCxnSpPr>
          <p:cNvPr id="12" name="Google Shape;1300;p27">
            <a:extLst>
              <a:ext uri="{FF2B5EF4-FFF2-40B4-BE49-F238E27FC236}">
                <a16:creationId xmlns:a16="http://schemas.microsoft.com/office/drawing/2014/main" id="{1BEF8538-56A7-5D66-D6B2-AB7CAA9E7964}"/>
              </a:ext>
            </a:extLst>
          </p:cNvPr>
          <p:cNvCxnSpPr/>
          <p:nvPr/>
        </p:nvCxnSpPr>
        <p:spPr>
          <a:xfrm>
            <a:off x="3741072" y="5626112"/>
            <a:ext cx="0" cy="425622"/>
          </a:xfrm>
          <a:prstGeom prst="straightConnector1">
            <a:avLst/>
          </a:prstGeom>
          <a:noFill/>
          <a:ln w="9525" cap="flat" cmpd="sng">
            <a:solidFill>
              <a:srgbClr val="79527B"/>
            </a:solidFill>
            <a:prstDash val="solid"/>
            <a:miter lim="800000"/>
            <a:headEnd type="none" w="sm" len="sm"/>
            <a:tailEnd type="triangle" w="med" len="med"/>
          </a:ln>
        </p:spPr>
      </p:cxnSp>
      <p:sp>
        <p:nvSpPr>
          <p:cNvPr id="13" name="Google Shape;1301;p27">
            <a:extLst>
              <a:ext uri="{FF2B5EF4-FFF2-40B4-BE49-F238E27FC236}">
                <a16:creationId xmlns:a16="http://schemas.microsoft.com/office/drawing/2014/main" id="{54760A53-4BF4-8E7B-0BE9-26690B3284E9}"/>
              </a:ext>
            </a:extLst>
          </p:cNvPr>
          <p:cNvSpPr txBox="1"/>
          <p:nvPr/>
        </p:nvSpPr>
        <p:spPr>
          <a:xfrm>
            <a:off x="3707717" y="2820209"/>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4" name="Google Shape;1302;p27">
            <a:extLst>
              <a:ext uri="{FF2B5EF4-FFF2-40B4-BE49-F238E27FC236}">
                <a16:creationId xmlns:a16="http://schemas.microsoft.com/office/drawing/2014/main" id="{E4C529A4-02A7-BB60-CE72-C34DE387207C}"/>
              </a:ext>
            </a:extLst>
          </p:cNvPr>
          <p:cNvSpPr txBox="1"/>
          <p:nvPr/>
        </p:nvSpPr>
        <p:spPr>
          <a:xfrm>
            <a:off x="3707717" y="4425462"/>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lang="de-DE"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5" name="Google Shape;1303;p27">
            <a:extLst>
              <a:ext uri="{FF2B5EF4-FFF2-40B4-BE49-F238E27FC236}">
                <a16:creationId xmlns:a16="http://schemas.microsoft.com/office/drawing/2014/main" id="{BC2FDA16-B713-A50A-8673-F2676BDEE4C1}"/>
              </a:ext>
            </a:extLst>
          </p:cNvPr>
          <p:cNvSpPr txBox="1"/>
          <p:nvPr/>
        </p:nvSpPr>
        <p:spPr>
          <a:xfrm>
            <a:off x="3741072" y="5494177"/>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dirty="0">
                <a:solidFill>
                  <a:srgbClr val="79527B"/>
                </a:solidFill>
                <a:latin typeface="Calibri" panose="020F0502020204030204" pitchFamily="34" charset="0"/>
                <a:ea typeface="Calibri"/>
                <a:cs typeface="Calibri" panose="020F0502020204030204" pitchFamily="34" charset="0"/>
                <a:sym typeface="Calibri"/>
              </a:rPr>
              <a:t>=</a:t>
            </a:r>
            <a:endParaRPr sz="1400" b="1" dirty="0">
              <a:solidFill>
                <a:srgbClr val="79527B"/>
              </a:solidFill>
              <a:latin typeface="Calibri" panose="020F0502020204030204" pitchFamily="34" charset="0"/>
              <a:ea typeface="Calibri"/>
              <a:cs typeface="Calibri" panose="020F0502020204030204" pitchFamily="34" charset="0"/>
              <a:sym typeface="Calibri"/>
            </a:endParaRPr>
          </a:p>
        </p:txBody>
      </p:sp>
      <p:sp>
        <p:nvSpPr>
          <p:cNvPr id="16" name="Google Shape;1304;p27">
            <a:extLst>
              <a:ext uri="{FF2B5EF4-FFF2-40B4-BE49-F238E27FC236}">
                <a16:creationId xmlns:a16="http://schemas.microsoft.com/office/drawing/2014/main" id="{1C0812B8-EF00-6CC5-2A75-53C24C9D53FB}"/>
              </a:ext>
            </a:extLst>
          </p:cNvPr>
          <p:cNvSpPr txBox="1"/>
          <p:nvPr/>
        </p:nvSpPr>
        <p:spPr>
          <a:xfrm>
            <a:off x="3741072" y="5722489"/>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dirty="0">
                <a:solidFill>
                  <a:srgbClr val="79527B"/>
                </a:solidFill>
                <a:latin typeface="Calibri" panose="020F0502020204030204" pitchFamily="34" charset="0"/>
                <a:ea typeface="Calibri"/>
                <a:cs typeface="Calibri" panose="020F0502020204030204" pitchFamily="34" charset="0"/>
                <a:sym typeface="Calibri"/>
              </a:rPr>
              <a:t>+/-</a:t>
            </a:r>
            <a:endParaRPr sz="1400" b="1" dirty="0">
              <a:solidFill>
                <a:srgbClr val="79527B"/>
              </a:solidFill>
              <a:latin typeface="Calibri" panose="020F0502020204030204" pitchFamily="34" charset="0"/>
              <a:ea typeface="Calibri"/>
              <a:cs typeface="Calibri" panose="020F0502020204030204" pitchFamily="34" charset="0"/>
              <a:sym typeface="Calibri"/>
            </a:endParaRPr>
          </a:p>
        </p:txBody>
      </p:sp>
      <p:sp>
        <p:nvSpPr>
          <p:cNvPr id="17" name="Google Shape;1305;p27">
            <a:extLst>
              <a:ext uri="{FF2B5EF4-FFF2-40B4-BE49-F238E27FC236}">
                <a16:creationId xmlns:a16="http://schemas.microsoft.com/office/drawing/2014/main" id="{EB6E1878-9ECF-4B76-0F3B-59B5A11299FE}"/>
              </a:ext>
            </a:extLst>
          </p:cNvPr>
          <p:cNvSpPr txBox="1"/>
          <p:nvPr/>
        </p:nvSpPr>
        <p:spPr>
          <a:xfrm>
            <a:off x="3741071" y="5968126"/>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dirty="0">
                <a:solidFill>
                  <a:srgbClr val="79527B"/>
                </a:solidFill>
                <a:latin typeface="Calibri" panose="020F0502020204030204" pitchFamily="34" charset="0"/>
                <a:ea typeface="Calibri"/>
                <a:cs typeface="Calibri" panose="020F0502020204030204" pitchFamily="34" charset="0"/>
                <a:sym typeface="Calibri"/>
              </a:rPr>
              <a:t>=</a:t>
            </a:r>
            <a:endParaRPr sz="1400" b="1" dirty="0">
              <a:solidFill>
                <a:srgbClr val="79527B"/>
              </a:solidFill>
              <a:latin typeface="Calibri" panose="020F0502020204030204" pitchFamily="34" charset="0"/>
              <a:ea typeface="Calibri"/>
              <a:cs typeface="Calibri" panose="020F0502020204030204" pitchFamily="34" charset="0"/>
              <a:sym typeface="Calibri"/>
            </a:endParaRPr>
          </a:p>
        </p:txBody>
      </p:sp>
    </p:spTree>
    <p:extLst>
      <p:ext uri="{BB962C8B-B14F-4D97-AF65-F5344CB8AC3E}">
        <p14:creationId xmlns:p14="http://schemas.microsoft.com/office/powerpoint/2010/main" val="172900283"/>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BEISPIEL FÜR LIQUIDITÄTSPLANUNG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76</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1024493"/>
            <a:ext cx="10567407" cy="584775"/>
          </a:xfrm>
          <a:prstGeom prst="rect">
            <a:avLst/>
          </a:prstGeom>
          <a:noFill/>
        </p:spPr>
        <p:txBody>
          <a:bodyPr wrap="square" rtlCol="0">
            <a:spAutoFit/>
          </a:bodyPr>
          <a:lstStyle/>
          <a:p>
            <a:pPr>
              <a:buClr>
                <a:srgbClr val="915F9E"/>
              </a:buClr>
            </a:pPr>
            <a:r>
              <a:rPr lang="de-DE" sz="1600" b="1" dirty="0">
                <a:solidFill>
                  <a:srgbClr val="E97924"/>
                </a:solidFill>
                <a:latin typeface="Calibri" panose="020F0502020204030204" pitchFamily="34" charset="0"/>
                <a:cs typeface="Calibri" panose="020F0502020204030204" pitchFamily="34" charset="0"/>
              </a:rPr>
              <a:t>Betrachten wir das Beispiel des monatlichen Liquiditätsplans. Wenn Sie diesen monatlich führen, können Sie relativ genaue Aussagen über die Liquidität des Unternehmens und die zukünftige Entwicklung machen und Krisen vermeiden.</a:t>
            </a:r>
            <a:endParaRPr lang="en-US" sz="1600" b="1" dirty="0">
              <a:solidFill>
                <a:srgbClr val="E97924"/>
              </a:solidFill>
              <a:latin typeface="Calibri" panose="020F0502020204030204" pitchFamily="34" charset="0"/>
              <a:cs typeface="Calibri" panose="020F0502020204030204" pitchFamily="34" charset="0"/>
            </a:endParaRPr>
          </a:p>
        </p:txBody>
      </p:sp>
      <p:graphicFrame>
        <p:nvGraphicFramePr>
          <p:cNvPr id="3" name="Google Shape;1329;p30">
            <a:extLst>
              <a:ext uri="{FF2B5EF4-FFF2-40B4-BE49-F238E27FC236}">
                <a16:creationId xmlns:a16="http://schemas.microsoft.com/office/drawing/2014/main" id="{B4FE77AF-0F32-F3BE-E9B9-929F2A025498}"/>
              </a:ext>
            </a:extLst>
          </p:cNvPr>
          <p:cNvGraphicFramePr/>
          <p:nvPr>
            <p:extLst>
              <p:ext uri="{D42A27DB-BD31-4B8C-83A1-F6EECF244321}">
                <p14:modId xmlns:p14="http://schemas.microsoft.com/office/powerpoint/2010/main" val="2612791997"/>
              </p:ext>
            </p:extLst>
          </p:nvPr>
        </p:nvGraphicFramePr>
        <p:xfrm>
          <a:off x="364576" y="1981247"/>
          <a:ext cx="11535550" cy="1705085"/>
        </p:xfrm>
        <a:graphic>
          <a:graphicData uri="http://schemas.openxmlformats.org/drawingml/2006/table">
            <a:tbl>
              <a:tblPr firstRow="1" bandRow="1">
                <a:noFill/>
              </a:tblPr>
              <a:tblGrid>
                <a:gridCol w="2476825">
                  <a:extLst>
                    <a:ext uri="{9D8B030D-6E8A-4147-A177-3AD203B41FA5}">
                      <a16:colId xmlns:a16="http://schemas.microsoft.com/office/drawing/2014/main" val="20000"/>
                    </a:ext>
                  </a:extLst>
                </a:gridCol>
                <a:gridCol w="696825">
                  <a:extLst>
                    <a:ext uri="{9D8B030D-6E8A-4147-A177-3AD203B41FA5}">
                      <a16:colId xmlns:a16="http://schemas.microsoft.com/office/drawing/2014/main" val="20001"/>
                    </a:ext>
                  </a:extLst>
                </a:gridCol>
                <a:gridCol w="696825">
                  <a:extLst>
                    <a:ext uri="{9D8B030D-6E8A-4147-A177-3AD203B41FA5}">
                      <a16:colId xmlns:a16="http://schemas.microsoft.com/office/drawing/2014/main" val="20002"/>
                    </a:ext>
                  </a:extLst>
                </a:gridCol>
                <a:gridCol w="696825">
                  <a:extLst>
                    <a:ext uri="{9D8B030D-6E8A-4147-A177-3AD203B41FA5}">
                      <a16:colId xmlns:a16="http://schemas.microsoft.com/office/drawing/2014/main" val="20003"/>
                    </a:ext>
                  </a:extLst>
                </a:gridCol>
                <a:gridCol w="696825">
                  <a:extLst>
                    <a:ext uri="{9D8B030D-6E8A-4147-A177-3AD203B41FA5}">
                      <a16:colId xmlns:a16="http://schemas.microsoft.com/office/drawing/2014/main" val="20004"/>
                    </a:ext>
                  </a:extLst>
                </a:gridCol>
                <a:gridCol w="696825">
                  <a:extLst>
                    <a:ext uri="{9D8B030D-6E8A-4147-A177-3AD203B41FA5}">
                      <a16:colId xmlns:a16="http://schemas.microsoft.com/office/drawing/2014/main" val="20005"/>
                    </a:ext>
                  </a:extLst>
                </a:gridCol>
                <a:gridCol w="696825">
                  <a:extLst>
                    <a:ext uri="{9D8B030D-6E8A-4147-A177-3AD203B41FA5}">
                      <a16:colId xmlns:a16="http://schemas.microsoft.com/office/drawing/2014/main" val="20006"/>
                    </a:ext>
                  </a:extLst>
                </a:gridCol>
                <a:gridCol w="696825">
                  <a:extLst>
                    <a:ext uri="{9D8B030D-6E8A-4147-A177-3AD203B41FA5}">
                      <a16:colId xmlns:a16="http://schemas.microsoft.com/office/drawing/2014/main" val="20007"/>
                    </a:ext>
                  </a:extLst>
                </a:gridCol>
                <a:gridCol w="696825">
                  <a:extLst>
                    <a:ext uri="{9D8B030D-6E8A-4147-A177-3AD203B41FA5}">
                      <a16:colId xmlns:a16="http://schemas.microsoft.com/office/drawing/2014/main" val="20008"/>
                    </a:ext>
                  </a:extLst>
                </a:gridCol>
                <a:gridCol w="696825">
                  <a:extLst>
                    <a:ext uri="{9D8B030D-6E8A-4147-A177-3AD203B41FA5}">
                      <a16:colId xmlns:a16="http://schemas.microsoft.com/office/drawing/2014/main" val="20009"/>
                    </a:ext>
                  </a:extLst>
                </a:gridCol>
                <a:gridCol w="696825">
                  <a:extLst>
                    <a:ext uri="{9D8B030D-6E8A-4147-A177-3AD203B41FA5}">
                      <a16:colId xmlns:a16="http://schemas.microsoft.com/office/drawing/2014/main" val="20010"/>
                    </a:ext>
                  </a:extLst>
                </a:gridCol>
                <a:gridCol w="696825">
                  <a:extLst>
                    <a:ext uri="{9D8B030D-6E8A-4147-A177-3AD203B41FA5}">
                      <a16:colId xmlns:a16="http://schemas.microsoft.com/office/drawing/2014/main" val="20011"/>
                    </a:ext>
                  </a:extLst>
                </a:gridCol>
                <a:gridCol w="696825">
                  <a:extLst>
                    <a:ext uri="{9D8B030D-6E8A-4147-A177-3AD203B41FA5}">
                      <a16:colId xmlns:a16="http://schemas.microsoft.com/office/drawing/2014/main" val="20012"/>
                    </a:ext>
                  </a:extLst>
                </a:gridCol>
                <a:gridCol w="696825">
                  <a:extLst>
                    <a:ext uri="{9D8B030D-6E8A-4147-A177-3AD203B41FA5}">
                      <a16:colId xmlns:a16="http://schemas.microsoft.com/office/drawing/2014/main" val="20013"/>
                    </a:ext>
                  </a:extLst>
                </a:gridCol>
              </a:tblGrid>
              <a:tr h="333425">
                <a:tc>
                  <a:txBody>
                    <a:bodyPr/>
                    <a:lstStyle/>
                    <a:p>
                      <a:pPr marL="0" marR="0" lvl="0" indent="0" algn="l" rtl="0">
                        <a:spcBef>
                          <a:spcPts val="0"/>
                        </a:spcBef>
                        <a:spcAft>
                          <a:spcPts val="0"/>
                        </a:spcAft>
                        <a:buNone/>
                      </a:pPr>
                      <a:endParaRPr sz="90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solidFill>
                            <a:schemeClr val="bg1"/>
                          </a:solidFill>
                          <a:latin typeface="Calibri" panose="020F0502020204030204" pitchFamily="34" charset="0"/>
                          <a:cs typeface="Calibri" panose="020F0502020204030204" pitchFamily="34" charset="0"/>
                        </a:rPr>
                        <a:t>Status Quo</a:t>
                      </a:r>
                      <a:endParaRPr>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defTabSz="3343281" rtl="0" eaLnBrk="1" fontAlgn="auto" latinLnBrk="0" hangingPunct="1">
                        <a:lnSpc>
                          <a:spcPct val="100000"/>
                        </a:lnSpc>
                        <a:spcBef>
                          <a:spcPts val="0"/>
                        </a:spcBef>
                        <a:spcAft>
                          <a:spcPts val="0"/>
                        </a:spcAft>
                        <a:buClr>
                          <a:schemeClr val="dk1"/>
                        </a:buClr>
                        <a:buSzPts val="900"/>
                        <a:buFont typeface="Calibri"/>
                        <a:buNone/>
                        <a:tabLst/>
                        <a:defRPr/>
                      </a:pPr>
                      <a:r>
                        <a:rPr lang="de-DE" sz="900" dirty="0">
                          <a:solidFill>
                            <a:schemeClr val="bg1"/>
                          </a:solidFill>
                          <a:latin typeface="Calibri" panose="020F0502020204030204" pitchFamily="34" charset="0"/>
                          <a:cs typeface="Calibri" panose="020F0502020204030204" pitchFamily="34" charset="0"/>
                        </a:rPr>
                        <a:t>Monat 2</a:t>
                      </a: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3</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4</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5</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6</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7</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8</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9</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10</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12</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208375">
                <a:tc>
                  <a:txBody>
                    <a:bodyPr/>
                    <a:lstStyle/>
                    <a:p>
                      <a:r>
                        <a:rPr lang="de-DE" sz="900" dirty="0">
                          <a:solidFill>
                            <a:schemeClr val="bg1"/>
                          </a:solidFill>
                          <a:latin typeface="Calibri" panose="020F0502020204030204" pitchFamily="34" charset="0"/>
                          <a:ea typeface="Calibri" panose="020F0502020204030204" pitchFamily="34" charset="0"/>
                          <a:cs typeface="Calibri" panose="020F0502020204030204" pitchFamily="34" charset="0"/>
                        </a:rPr>
                        <a:t>Finanzmittelbestand zu Beginn der Periode</a:t>
                      </a:r>
                    </a:p>
                  </a:txBody>
                  <a:tcPr>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208375">
                <a:tc>
                  <a:txBody>
                    <a:bodyPr/>
                    <a:lstStyle/>
                    <a:p>
                      <a:r>
                        <a:rPr lang="de-DE" sz="900" dirty="0">
                          <a:solidFill>
                            <a:srgbClr val="595A59"/>
                          </a:solidFill>
                          <a:latin typeface="Calibri" panose="020F0502020204030204" pitchFamily="34" charset="0"/>
                          <a:ea typeface="Calibri" panose="020F0502020204030204" pitchFamily="34" charset="0"/>
                          <a:cs typeface="Calibri" panose="020F0502020204030204" pitchFamily="34" charset="0"/>
                        </a:rPr>
                        <a:t>Summe Einzahlungen</a:t>
                      </a:r>
                    </a:p>
                  </a:txBody>
                  <a:tcPr>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90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80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2"/>
                  </a:ext>
                </a:extLst>
              </a:tr>
              <a:tr h="208375">
                <a:tc>
                  <a:txBody>
                    <a:bodyPr/>
                    <a:lstStyle/>
                    <a:p>
                      <a:r>
                        <a:rPr lang="de-DE" sz="900" dirty="0">
                          <a:solidFill>
                            <a:srgbClr val="595A59"/>
                          </a:solidFill>
                          <a:latin typeface="Calibri" panose="020F0502020204030204" pitchFamily="34" charset="0"/>
                          <a:ea typeface="Calibri" panose="020F0502020204030204" pitchFamily="34" charset="0"/>
                          <a:cs typeface="Calibri" panose="020F0502020204030204" pitchFamily="34" charset="0"/>
                        </a:rPr>
                        <a:t>Summe Auszahlungen</a:t>
                      </a:r>
                    </a:p>
                  </a:txBody>
                  <a:tcPr>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122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3"/>
                  </a:ext>
                </a:extLst>
              </a:tr>
              <a:tr h="208375">
                <a:tc>
                  <a:txBody>
                    <a:bodyPr/>
                    <a:lstStyle/>
                    <a:p>
                      <a:r>
                        <a:rPr lang="de-DE" sz="900" dirty="0">
                          <a:solidFill>
                            <a:schemeClr val="bg1"/>
                          </a:solidFill>
                          <a:latin typeface="Calibri" panose="020F0502020204030204" pitchFamily="34" charset="0"/>
                          <a:ea typeface="Calibri" panose="020F0502020204030204" pitchFamily="34" charset="0"/>
                          <a:cs typeface="Calibri" panose="020F0502020204030204" pitchFamily="34" charset="0"/>
                        </a:rPr>
                        <a:t>Über- / Unterdeckung</a:t>
                      </a:r>
                    </a:p>
                  </a:txBody>
                  <a:tcPr>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193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4"/>
                  </a:ext>
                </a:extLst>
              </a:tr>
              <a:tr h="208375">
                <a:tc>
                  <a:txBody>
                    <a:bodyPr/>
                    <a:lstStyle/>
                    <a:p>
                      <a:r>
                        <a:rPr lang="de-DE" sz="900" dirty="0">
                          <a:solidFill>
                            <a:srgbClr val="595A59"/>
                          </a:solidFill>
                          <a:latin typeface="Calibri" panose="020F0502020204030204" pitchFamily="34" charset="0"/>
                          <a:ea typeface="Calibri" panose="020F0502020204030204" pitchFamily="34" charset="0"/>
                          <a:cs typeface="Calibri" panose="020F0502020204030204" pitchFamily="34" charset="0"/>
                        </a:rPr>
                        <a:t>Maßnahmen</a:t>
                      </a:r>
                    </a:p>
                  </a:txBody>
                  <a:tcPr>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5"/>
                  </a:ext>
                </a:extLst>
              </a:tr>
              <a:tr h="208375">
                <a:tc>
                  <a:txBody>
                    <a:bodyPr/>
                    <a:lstStyle/>
                    <a:p>
                      <a:r>
                        <a:rPr lang="de-DE" sz="900" dirty="0">
                          <a:solidFill>
                            <a:schemeClr val="bg1"/>
                          </a:solidFill>
                          <a:latin typeface="Calibri" panose="020F0502020204030204" pitchFamily="34" charset="0"/>
                          <a:ea typeface="Calibri" panose="020F0502020204030204" pitchFamily="34" charset="0"/>
                          <a:cs typeface="Calibri" panose="020F0502020204030204" pitchFamily="34" charset="0"/>
                        </a:rPr>
                        <a:t>Finanzmittelbestand zum Ende der Periode</a:t>
                      </a:r>
                    </a:p>
                  </a:txBody>
                  <a:tcPr>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193</a:t>
                      </a:r>
                      <a:endParaRPr dirty="0">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6"/>
                  </a:ext>
                </a:extLst>
              </a:tr>
            </a:tbl>
          </a:graphicData>
        </a:graphic>
      </p:graphicFrame>
      <p:graphicFrame>
        <p:nvGraphicFramePr>
          <p:cNvPr id="5" name="Google Shape;1332;p30">
            <a:extLst>
              <a:ext uri="{FF2B5EF4-FFF2-40B4-BE49-F238E27FC236}">
                <a16:creationId xmlns:a16="http://schemas.microsoft.com/office/drawing/2014/main" id="{17C49207-690A-B84B-6E79-0FC56B643596}"/>
              </a:ext>
            </a:extLst>
          </p:cNvPr>
          <p:cNvGraphicFramePr/>
          <p:nvPr>
            <p:extLst>
              <p:ext uri="{D42A27DB-BD31-4B8C-83A1-F6EECF244321}">
                <p14:modId xmlns:p14="http://schemas.microsoft.com/office/powerpoint/2010/main" val="1026167886"/>
              </p:ext>
            </p:extLst>
          </p:nvPr>
        </p:nvGraphicFramePr>
        <p:xfrm>
          <a:off x="1229178" y="3992997"/>
          <a:ext cx="9536793" cy="24519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5315225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de-DE" sz="3200" dirty="0"/>
              <a:t>EXTRA: SIE SIND DRAN, DIE ZÜGEL IN DIE HAND ZU NEHMEN! </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77</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23220"/>
          </a:xfrm>
          <a:prstGeom prst="rect">
            <a:avLst/>
          </a:prstGeom>
          <a:noFill/>
        </p:spPr>
        <p:txBody>
          <a:bodyPr wrap="square" rtlCol="0">
            <a:spAutoFit/>
          </a:bodyPr>
          <a:lstStyle/>
          <a:p>
            <a:pPr>
              <a:buClr>
                <a:srgbClr val="915F9E"/>
              </a:buClr>
            </a:pPr>
            <a:r>
              <a:rPr lang="de-DE" sz="1400" b="1" dirty="0">
                <a:solidFill>
                  <a:srgbClr val="E97924"/>
                </a:solidFill>
                <a:latin typeface="Calibri" panose="020F0502020204030204" pitchFamily="34" charset="0"/>
                <a:cs typeface="Calibri" panose="020F0502020204030204" pitchFamily="34" charset="0"/>
              </a:rPr>
              <a:t>Wir haben für Sie eine kostenlose Vorlage erstellt. Steigen Sie ein, füllen Sie die Lücken aus und lassen Sie das finanzielle Abenteuer beginnen!</a:t>
            </a:r>
            <a:endParaRPr lang="en-US" sz="1400" b="1" dirty="0">
              <a:solidFill>
                <a:srgbClr val="E97924"/>
              </a:solidFill>
              <a:latin typeface="Calibri" panose="020F0502020204030204" pitchFamily="34" charset="0"/>
              <a:cs typeface="Calibri" panose="020F0502020204030204" pitchFamily="34" charset="0"/>
            </a:endParaRPr>
          </a:p>
        </p:txBody>
      </p:sp>
      <p:graphicFrame>
        <p:nvGraphicFramePr>
          <p:cNvPr id="7" name="Google Shape;1213;p20">
            <a:extLst>
              <a:ext uri="{FF2B5EF4-FFF2-40B4-BE49-F238E27FC236}">
                <a16:creationId xmlns:a16="http://schemas.microsoft.com/office/drawing/2014/main" id="{F44A694B-12CE-C48F-C7E8-AA12B1E1A6ED}"/>
              </a:ext>
            </a:extLst>
          </p:cNvPr>
          <p:cNvGraphicFramePr/>
          <p:nvPr>
            <p:extLst>
              <p:ext uri="{D42A27DB-BD31-4B8C-83A1-F6EECF244321}">
                <p14:modId xmlns:p14="http://schemas.microsoft.com/office/powerpoint/2010/main" val="2267291410"/>
              </p:ext>
            </p:extLst>
          </p:nvPr>
        </p:nvGraphicFramePr>
        <p:xfrm>
          <a:off x="609594" y="1441682"/>
          <a:ext cx="11125206" cy="4941494"/>
        </p:xfrm>
        <a:graphic>
          <a:graphicData uri="http://schemas.openxmlformats.org/drawingml/2006/table">
            <a:tbl>
              <a:tblPr firstRow="1" bandRow="1">
                <a:noFill/>
              </a:tblPr>
              <a:tblGrid>
                <a:gridCol w="2261689">
                  <a:extLst>
                    <a:ext uri="{9D8B030D-6E8A-4147-A177-3AD203B41FA5}">
                      <a16:colId xmlns:a16="http://schemas.microsoft.com/office/drawing/2014/main" val="20000"/>
                    </a:ext>
                  </a:extLst>
                </a:gridCol>
                <a:gridCol w="681809">
                  <a:extLst>
                    <a:ext uri="{9D8B030D-6E8A-4147-A177-3AD203B41FA5}">
                      <a16:colId xmlns:a16="http://schemas.microsoft.com/office/drawing/2014/main" val="20001"/>
                    </a:ext>
                  </a:extLst>
                </a:gridCol>
                <a:gridCol w="681809">
                  <a:extLst>
                    <a:ext uri="{9D8B030D-6E8A-4147-A177-3AD203B41FA5}">
                      <a16:colId xmlns:a16="http://schemas.microsoft.com/office/drawing/2014/main" val="20002"/>
                    </a:ext>
                  </a:extLst>
                </a:gridCol>
                <a:gridCol w="681809">
                  <a:extLst>
                    <a:ext uri="{9D8B030D-6E8A-4147-A177-3AD203B41FA5}">
                      <a16:colId xmlns:a16="http://schemas.microsoft.com/office/drawing/2014/main" val="20003"/>
                    </a:ext>
                  </a:extLst>
                </a:gridCol>
                <a:gridCol w="681809">
                  <a:extLst>
                    <a:ext uri="{9D8B030D-6E8A-4147-A177-3AD203B41FA5}">
                      <a16:colId xmlns:a16="http://schemas.microsoft.com/office/drawing/2014/main" val="20004"/>
                    </a:ext>
                  </a:extLst>
                </a:gridCol>
                <a:gridCol w="681809">
                  <a:extLst>
                    <a:ext uri="{9D8B030D-6E8A-4147-A177-3AD203B41FA5}">
                      <a16:colId xmlns:a16="http://schemas.microsoft.com/office/drawing/2014/main" val="20005"/>
                    </a:ext>
                  </a:extLst>
                </a:gridCol>
                <a:gridCol w="681809">
                  <a:extLst>
                    <a:ext uri="{9D8B030D-6E8A-4147-A177-3AD203B41FA5}">
                      <a16:colId xmlns:a16="http://schemas.microsoft.com/office/drawing/2014/main" val="20006"/>
                    </a:ext>
                  </a:extLst>
                </a:gridCol>
                <a:gridCol w="681809">
                  <a:extLst>
                    <a:ext uri="{9D8B030D-6E8A-4147-A177-3AD203B41FA5}">
                      <a16:colId xmlns:a16="http://schemas.microsoft.com/office/drawing/2014/main" val="20007"/>
                    </a:ext>
                  </a:extLst>
                </a:gridCol>
                <a:gridCol w="681809">
                  <a:extLst>
                    <a:ext uri="{9D8B030D-6E8A-4147-A177-3AD203B41FA5}">
                      <a16:colId xmlns:a16="http://schemas.microsoft.com/office/drawing/2014/main" val="20008"/>
                    </a:ext>
                  </a:extLst>
                </a:gridCol>
                <a:gridCol w="681809">
                  <a:extLst>
                    <a:ext uri="{9D8B030D-6E8A-4147-A177-3AD203B41FA5}">
                      <a16:colId xmlns:a16="http://schemas.microsoft.com/office/drawing/2014/main" val="20009"/>
                    </a:ext>
                  </a:extLst>
                </a:gridCol>
                <a:gridCol w="681809">
                  <a:extLst>
                    <a:ext uri="{9D8B030D-6E8A-4147-A177-3AD203B41FA5}">
                      <a16:colId xmlns:a16="http://schemas.microsoft.com/office/drawing/2014/main" val="20010"/>
                    </a:ext>
                  </a:extLst>
                </a:gridCol>
                <a:gridCol w="681809">
                  <a:extLst>
                    <a:ext uri="{9D8B030D-6E8A-4147-A177-3AD203B41FA5}">
                      <a16:colId xmlns:a16="http://schemas.microsoft.com/office/drawing/2014/main" val="20011"/>
                    </a:ext>
                  </a:extLst>
                </a:gridCol>
                <a:gridCol w="681809">
                  <a:extLst>
                    <a:ext uri="{9D8B030D-6E8A-4147-A177-3AD203B41FA5}">
                      <a16:colId xmlns:a16="http://schemas.microsoft.com/office/drawing/2014/main" val="20012"/>
                    </a:ext>
                  </a:extLst>
                </a:gridCol>
                <a:gridCol w="681809">
                  <a:extLst>
                    <a:ext uri="{9D8B030D-6E8A-4147-A177-3AD203B41FA5}">
                      <a16:colId xmlns:a16="http://schemas.microsoft.com/office/drawing/2014/main" val="20013"/>
                    </a:ext>
                  </a:extLst>
                </a:gridCol>
              </a:tblGrid>
              <a:tr h="344692">
                <a:tc>
                  <a:txBody>
                    <a:bodyPr/>
                    <a:lstStyle/>
                    <a:p>
                      <a:pPr marL="0" marR="0" lvl="0" indent="0" algn="l" rtl="0">
                        <a:spcBef>
                          <a:spcPts val="0"/>
                        </a:spcBef>
                        <a:spcAft>
                          <a:spcPts val="0"/>
                        </a:spcAft>
                        <a:buNone/>
                      </a:pPr>
                      <a:endParaRPr sz="90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solidFill>
                            <a:schemeClr val="bg1"/>
                          </a:solidFill>
                          <a:latin typeface="Calibri" panose="020F0502020204030204" pitchFamily="34" charset="0"/>
                          <a:cs typeface="Calibri" panose="020F0502020204030204" pitchFamily="34" charset="0"/>
                        </a:rPr>
                        <a:t>Status Quo</a:t>
                      </a:r>
                      <a:endParaRPr>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defTabSz="3343281" rtl="0" eaLnBrk="1" fontAlgn="auto" latinLnBrk="0" hangingPunct="1">
                        <a:lnSpc>
                          <a:spcPct val="100000"/>
                        </a:lnSpc>
                        <a:spcBef>
                          <a:spcPts val="0"/>
                        </a:spcBef>
                        <a:spcAft>
                          <a:spcPts val="0"/>
                        </a:spcAft>
                        <a:buClr>
                          <a:schemeClr val="dk1"/>
                        </a:buClr>
                        <a:buSzPts val="900"/>
                        <a:buFont typeface="Calibri"/>
                        <a:buNone/>
                        <a:tabLst/>
                        <a:defRPr/>
                      </a:pPr>
                      <a:r>
                        <a:rPr lang="de-DE" sz="900" dirty="0">
                          <a:solidFill>
                            <a:schemeClr val="bg1"/>
                          </a:solidFill>
                          <a:latin typeface="Calibri" panose="020F0502020204030204" pitchFamily="34" charset="0"/>
                          <a:cs typeface="Calibri" panose="020F0502020204030204" pitchFamily="34" charset="0"/>
                        </a:rPr>
                        <a:t>Monat 2</a:t>
                      </a: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3</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4</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5</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6</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dirty="0">
                          <a:solidFill>
                            <a:schemeClr val="bg1"/>
                          </a:solidFill>
                          <a:latin typeface="Calibri" panose="020F0502020204030204" pitchFamily="34" charset="0"/>
                          <a:cs typeface="Calibri" panose="020F0502020204030204" pitchFamily="34" charset="0"/>
                        </a:rPr>
                        <a:t>Monat 7</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8</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9</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10</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11</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dirty="0">
                          <a:solidFill>
                            <a:schemeClr val="bg1"/>
                          </a:solidFill>
                          <a:latin typeface="Calibri" panose="020F0502020204030204" pitchFamily="34" charset="0"/>
                          <a:cs typeface="Calibri" panose="020F0502020204030204" pitchFamily="34" charset="0"/>
                        </a:rPr>
                        <a:t>Monat 12</a:t>
                      </a:r>
                      <a:endParaRPr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344692">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Finanzmittelbestand zu Beginn der Periode</a:t>
                      </a: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laufendem Geschäftsbetrieb (inkl. Forderungen aus Lieferungen und Leistungen)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gebucht</a:t>
                      </a:r>
                      <a:endParaRPr sz="900" i="1"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aus Planung</a:t>
                      </a: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Desinvestitionen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Einzahlungen aus Finanzerträgen</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Summe Einzahlungen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ea typeface="Calibri"/>
                          <a:cs typeface="Calibri" panose="020F0502020204030204" pitchFamily="34" charset="0"/>
                          <a:sym typeface="Calibri"/>
                        </a:rPr>
                        <a:t>Auszahlungen aus laufendem Geschäftsbetrieb (inkl. Verbindlichkeiten aus Lieferungen und Leistungen)</a:t>
                      </a: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gebucht</a:t>
                      </a:r>
                      <a:endParaRPr sz="900" i="1"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15436">
                <a:tc>
                  <a:txBody>
                    <a:bodyPr/>
                    <a:lstStyle/>
                    <a:p>
                      <a:pPr marL="0" marR="0" lvl="0" indent="0" algn="r" rtl="0">
                        <a:spcBef>
                          <a:spcPts val="0"/>
                        </a:spcBef>
                        <a:spcAft>
                          <a:spcPts val="0"/>
                        </a:spcAft>
                        <a:buNone/>
                      </a:pPr>
                      <a:r>
                        <a:rPr lang="de-DE" sz="900" i="1" dirty="0">
                          <a:solidFill>
                            <a:srgbClr val="595A59"/>
                          </a:solidFill>
                          <a:latin typeface="Calibri" panose="020F0502020204030204" pitchFamily="34" charset="0"/>
                          <a:cs typeface="Calibri" panose="020F0502020204030204" pitchFamily="34" charset="0"/>
                        </a:rPr>
                        <a:t>Davon aus Planung</a:t>
                      </a: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10"/>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Auszahlungen für Investitionen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Auszahlungen für Finanztransaktionen (Tilgung/Zinsen)</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15436">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Summe </a:t>
                      </a:r>
                      <a:r>
                        <a:rPr lang="de-DE" sz="900" dirty="0" err="1">
                          <a:solidFill>
                            <a:schemeClr val="lt1"/>
                          </a:solidFill>
                          <a:latin typeface="Calibri" panose="020F0502020204030204" pitchFamily="34" charset="0"/>
                          <a:cs typeface="Calibri" panose="020F0502020204030204" pitchFamily="34" charset="0"/>
                        </a:rPr>
                        <a:t>Auszhalungen</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15436">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Über-/Unterdeckung</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15436">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cs typeface="Calibri" panose="020F0502020204030204" pitchFamily="34" charset="0"/>
                        </a:rPr>
                        <a:t>Maßnahmen</a:t>
                      </a: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344692">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Finanzmittelbestand zum Ende der Periode</a:t>
                      </a: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56132830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F7408BD4-E677-FA42-7D5D-64ECF6BD7B68}"/>
              </a:ext>
            </a:extLst>
          </p:cNvPr>
          <p:cNvSpPr>
            <a:spLocks noGrp="1"/>
          </p:cNvSpPr>
          <p:nvPr>
            <p:ph type="body" sz="quarter" idx="49"/>
          </p:nvPr>
        </p:nvSpPr>
        <p:spPr>
          <a:xfrm>
            <a:off x="4356613" y="506765"/>
            <a:ext cx="7497553" cy="730066"/>
          </a:xfrm>
        </p:spPr>
        <p:txBody>
          <a:bodyPr/>
          <a:lstStyle/>
          <a:p>
            <a:r>
              <a:rPr lang="de-DE" sz="2800" dirty="0"/>
              <a:t>Ein Leitfaden für Einsteiger in die Finanzbildung</a:t>
            </a:r>
          </a:p>
        </p:txBody>
      </p:sp>
      <p:sp>
        <p:nvSpPr>
          <p:cNvPr id="6" name="Textplatzhalter 5">
            <a:extLst>
              <a:ext uri="{FF2B5EF4-FFF2-40B4-BE49-F238E27FC236}">
                <a16:creationId xmlns:a16="http://schemas.microsoft.com/office/drawing/2014/main" id="{BBA70B67-0ABC-A81B-6358-74A0171E74D0}"/>
              </a:ext>
            </a:extLst>
          </p:cNvPr>
          <p:cNvSpPr>
            <a:spLocks noGrp="1"/>
          </p:cNvSpPr>
          <p:nvPr>
            <p:ph type="body" sz="quarter" idx="50"/>
          </p:nvPr>
        </p:nvSpPr>
        <p:spPr>
          <a:xfrm>
            <a:off x="4370466" y="1061990"/>
            <a:ext cx="7160273" cy="945874"/>
          </a:xfrm>
        </p:spPr>
        <p:txBody>
          <a:bodyPr/>
          <a:lstStyle/>
          <a:p>
            <a:r>
              <a:rPr lang="de-DE" sz="1800" b="0" i="0" dirty="0">
                <a:effectLst/>
                <a:latin typeface="Söhne"/>
              </a:rPr>
              <a:t>Begeben Sie sich mit diesem Video für Einsteiger auf eine fesselnde Reise in die Finanzwelt! Lernen Sie wesentliche Fähigkeiten für kluge Geldentscheidungen im Bereich der persönlichen Finanzen. Es ist ein guter Ausgangspunkt für eine selbstbestimmte finanzielle Zukunft. </a:t>
            </a:r>
            <a:endParaRPr lang="de-DE" sz="1800" dirty="0"/>
          </a:p>
        </p:txBody>
      </p:sp>
      <p:sp>
        <p:nvSpPr>
          <p:cNvPr id="7" name="Textplatzhalter 6">
            <a:extLst>
              <a:ext uri="{FF2B5EF4-FFF2-40B4-BE49-F238E27FC236}">
                <a16:creationId xmlns:a16="http://schemas.microsoft.com/office/drawing/2014/main" id="{D7C06C08-C6E2-ABA7-E0F9-B531D0703FDB}"/>
              </a:ext>
            </a:extLst>
          </p:cNvPr>
          <p:cNvSpPr>
            <a:spLocks noGrp="1"/>
          </p:cNvSpPr>
          <p:nvPr>
            <p:ph type="body" sz="quarter" idx="51"/>
          </p:nvPr>
        </p:nvSpPr>
        <p:spPr>
          <a:xfrm>
            <a:off x="4346104" y="2546748"/>
            <a:ext cx="7160276" cy="730066"/>
          </a:xfrm>
        </p:spPr>
        <p:txBody>
          <a:bodyPr/>
          <a:lstStyle/>
          <a:p>
            <a:r>
              <a:rPr lang="de-DE" sz="2800" dirty="0"/>
              <a:t>Finanzielle Bildung für Anfänger</a:t>
            </a:r>
          </a:p>
        </p:txBody>
      </p:sp>
      <p:sp>
        <p:nvSpPr>
          <p:cNvPr id="8" name="Textplatzhalter 7">
            <a:extLst>
              <a:ext uri="{FF2B5EF4-FFF2-40B4-BE49-F238E27FC236}">
                <a16:creationId xmlns:a16="http://schemas.microsoft.com/office/drawing/2014/main" id="{75D71FB7-85DB-DE8D-C090-3F62DDF32061}"/>
              </a:ext>
            </a:extLst>
          </p:cNvPr>
          <p:cNvSpPr>
            <a:spLocks noGrp="1"/>
          </p:cNvSpPr>
          <p:nvPr>
            <p:ph type="body" sz="quarter" idx="52"/>
          </p:nvPr>
        </p:nvSpPr>
        <p:spPr>
          <a:xfrm>
            <a:off x="4358285" y="3102822"/>
            <a:ext cx="7160273" cy="945874"/>
          </a:xfrm>
        </p:spPr>
        <p:txBody>
          <a:bodyPr/>
          <a:lstStyle/>
          <a:p>
            <a:r>
              <a:rPr lang="de-DE" sz="1800" dirty="0"/>
              <a:t>Lernen Sie Haushaltsführung, Indexfonds, Zinseszins und den Zeitwert des Geldes kennen. Entdecken Sie die Geheimnisse der Kreditverwendung und gewinnen Sie Einblicke in den Kauf eines Hauses oder Autos. Vereinfachen Sie Geldangelegenheiten mit diesem Leitfaden zur finanziellen Bildung. </a:t>
            </a:r>
          </a:p>
        </p:txBody>
      </p:sp>
      <p:sp>
        <p:nvSpPr>
          <p:cNvPr id="9" name="Textplatzhalter 8">
            <a:extLst>
              <a:ext uri="{FF2B5EF4-FFF2-40B4-BE49-F238E27FC236}">
                <a16:creationId xmlns:a16="http://schemas.microsoft.com/office/drawing/2014/main" id="{C6FD2C13-415C-DA2E-E16F-005FCDF8AA8C}"/>
              </a:ext>
            </a:extLst>
          </p:cNvPr>
          <p:cNvSpPr>
            <a:spLocks noGrp="1"/>
          </p:cNvSpPr>
          <p:nvPr>
            <p:ph type="body" sz="quarter" idx="54"/>
          </p:nvPr>
        </p:nvSpPr>
        <p:spPr>
          <a:xfrm>
            <a:off x="4358285" y="4484990"/>
            <a:ext cx="7160276" cy="730066"/>
          </a:xfrm>
        </p:spPr>
        <p:txBody>
          <a:bodyPr/>
          <a:lstStyle/>
          <a:p>
            <a:r>
              <a:rPr lang="de-DE" sz="2800" dirty="0"/>
              <a:t>Optimal Finance Daily Podcast</a:t>
            </a:r>
          </a:p>
        </p:txBody>
      </p:sp>
      <p:sp>
        <p:nvSpPr>
          <p:cNvPr id="10" name="Textplatzhalter 9">
            <a:extLst>
              <a:ext uri="{FF2B5EF4-FFF2-40B4-BE49-F238E27FC236}">
                <a16:creationId xmlns:a16="http://schemas.microsoft.com/office/drawing/2014/main" id="{7E8772A4-4265-E2DF-FBB5-DA54D3EAC641}"/>
              </a:ext>
            </a:extLst>
          </p:cNvPr>
          <p:cNvSpPr>
            <a:spLocks noGrp="1"/>
          </p:cNvSpPr>
          <p:nvPr>
            <p:ph type="body" sz="quarter" idx="55"/>
          </p:nvPr>
        </p:nvSpPr>
        <p:spPr>
          <a:xfrm>
            <a:off x="4370466" y="5020046"/>
            <a:ext cx="7160273" cy="945874"/>
          </a:xfrm>
        </p:spPr>
        <p:txBody>
          <a:bodyPr/>
          <a:lstStyle/>
          <a:p>
            <a:r>
              <a:rPr lang="de-DE" sz="1800" b="0" i="0" dirty="0">
                <a:effectLst/>
                <a:latin typeface="Söhne"/>
              </a:rPr>
              <a:t>Entdecken Sie finanzielle Hacks mit Optimal Finance Daily, moderiert von </a:t>
            </a:r>
            <a:r>
              <a:rPr lang="de-DE" sz="1800" b="0" i="0" dirty="0" err="1">
                <a:effectLst/>
                <a:latin typeface="Söhne"/>
              </a:rPr>
              <a:t>Diania</a:t>
            </a:r>
            <a:r>
              <a:rPr lang="de-DE" sz="1800" b="0" i="0" dirty="0">
                <a:effectLst/>
                <a:latin typeface="Söhne"/>
              </a:rPr>
              <a:t> </a:t>
            </a:r>
            <a:r>
              <a:rPr lang="de-DE" sz="1800" b="0" i="0" dirty="0" err="1">
                <a:effectLst/>
                <a:latin typeface="Söhne"/>
              </a:rPr>
              <a:t>Merriam</a:t>
            </a:r>
            <a:r>
              <a:rPr lang="de-DE" sz="1800" b="0" i="0" dirty="0">
                <a:effectLst/>
                <a:latin typeface="Söhne"/>
              </a:rPr>
              <a:t> von </a:t>
            </a:r>
            <a:r>
              <a:rPr lang="de-DE" sz="1800" b="0" i="0" dirty="0" err="1">
                <a:effectLst/>
                <a:latin typeface="Söhne"/>
              </a:rPr>
              <a:t>EconoMe</a:t>
            </a:r>
            <a:r>
              <a:rPr lang="de-DE" sz="1800" b="0" i="0" dirty="0">
                <a:effectLst/>
                <a:latin typeface="Söhne"/>
              </a:rPr>
              <a:t>. Holen Sie sich praktische Ratschläge von Top-Experten, vereinfacht durch </a:t>
            </a:r>
            <a:r>
              <a:rPr lang="de-DE" sz="1800" b="0" i="0" dirty="0" err="1">
                <a:effectLst/>
                <a:latin typeface="Söhne"/>
              </a:rPr>
              <a:t>Dianias</a:t>
            </a:r>
            <a:r>
              <a:rPr lang="de-DE" sz="1800" b="0" i="0" dirty="0">
                <a:effectLst/>
                <a:latin typeface="Söhne"/>
              </a:rPr>
              <a:t> einnehmenden Erzählstil. Von der Haushaltsplanung bis zur Geldanlage - dieser tägliche Begleiter führt Sie mit Enthusiasmus und Fachwissen in die finanzielle Freiheit. </a:t>
            </a:r>
            <a:endParaRPr lang="de-DE" sz="1800" dirty="0"/>
          </a:p>
        </p:txBody>
      </p:sp>
      <p:pic>
        <p:nvPicPr>
          <p:cNvPr id="15" name="Bildplatzhalter 14">
            <a:hlinkClick r:id="rId2"/>
            <a:extLst>
              <a:ext uri="{FF2B5EF4-FFF2-40B4-BE49-F238E27FC236}">
                <a16:creationId xmlns:a16="http://schemas.microsoft.com/office/drawing/2014/main" id="{1D33A33A-2F88-FE25-6745-7ED253125BD5}"/>
              </a:ext>
            </a:extLst>
          </p:cNvPr>
          <p:cNvPicPr>
            <a:picLocks noGrp="1" noChangeAspect="1"/>
          </p:cNvPicPr>
          <p:nvPr>
            <p:ph type="pic" sz="quarter" idx="57"/>
          </p:nvPr>
        </p:nvPicPr>
        <p:blipFill>
          <a:blip r:embed="rId3" cstate="email">
            <a:extLst>
              <a:ext uri="{28A0092B-C50C-407E-A947-70E740481C1C}">
                <a14:useLocalDpi xmlns:a14="http://schemas.microsoft.com/office/drawing/2010/main"/>
              </a:ext>
            </a:extLst>
          </a:blip>
          <a:srcRect l="14138" r="14138"/>
          <a:stretch/>
        </p:blipFill>
        <p:spPr/>
      </p:pic>
      <p:pic>
        <p:nvPicPr>
          <p:cNvPr id="21" name="Bildplatzhalter 20">
            <a:hlinkClick r:id="rId4"/>
            <a:extLst>
              <a:ext uri="{FF2B5EF4-FFF2-40B4-BE49-F238E27FC236}">
                <a16:creationId xmlns:a16="http://schemas.microsoft.com/office/drawing/2014/main" id="{BC3545C9-38C6-0266-1681-2BC08AFA2A8F}"/>
              </a:ext>
            </a:extLst>
          </p:cNvPr>
          <p:cNvPicPr>
            <a:picLocks noGrp="1" noChangeAspect="1"/>
          </p:cNvPicPr>
          <p:nvPr>
            <p:ph type="pic" sz="quarter" idx="58"/>
          </p:nvPr>
        </p:nvPicPr>
        <p:blipFill>
          <a:blip r:embed="rId5" cstate="email">
            <a:extLst>
              <a:ext uri="{28A0092B-C50C-407E-A947-70E740481C1C}">
                <a14:useLocalDpi xmlns:a14="http://schemas.microsoft.com/office/drawing/2010/main"/>
              </a:ext>
            </a:extLst>
          </a:blip>
          <a:srcRect l="13111" r="13111"/>
          <a:stretch/>
        </p:blipFill>
        <p:spPr/>
      </p:pic>
      <p:pic>
        <p:nvPicPr>
          <p:cNvPr id="23" name="Bildplatzhalter 22">
            <a:hlinkClick r:id="rId6"/>
            <a:extLst>
              <a:ext uri="{FF2B5EF4-FFF2-40B4-BE49-F238E27FC236}">
                <a16:creationId xmlns:a16="http://schemas.microsoft.com/office/drawing/2014/main" id="{1EE0B740-916D-3700-C5B4-052BFC381B69}"/>
              </a:ext>
            </a:extLst>
          </p:cNvPr>
          <p:cNvPicPr>
            <a:picLocks noGrp="1" noChangeAspect="1"/>
          </p:cNvPicPr>
          <p:nvPr>
            <p:ph type="pic" sz="quarter" idx="59"/>
          </p:nvPr>
        </p:nvPicPr>
        <p:blipFill rotWithShape="1">
          <a:blip r:embed="rId7" cstate="email">
            <a:extLst>
              <a:ext uri="{28A0092B-C50C-407E-A947-70E740481C1C}">
                <a14:useLocalDpi xmlns:a14="http://schemas.microsoft.com/office/drawing/2010/main"/>
              </a:ext>
            </a:extLst>
          </a:blip>
          <a:srcRect t="1373" b="23889"/>
          <a:stretch/>
        </p:blipFill>
        <p:spPr>
          <a:xfrm>
            <a:off x="463228" y="4672996"/>
            <a:ext cx="2529327" cy="1727134"/>
          </a:xfrm>
        </p:spPr>
      </p:pic>
    </p:spTree>
    <p:extLst>
      <p:ext uri="{BB962C8B-B14F-4D97-AF65-F5344CB8AC3E}">
        <p14:creationId xmlns:p14="http://schemas.microsoft.com/office/powerpoint/2010/main" val="154270934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02</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ABSCHNITT</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a:xfrm>
            <a:off x="256173" y="3575081"/>
            <a:ext cx="6337133" cy="1753056"/>
          </a:xfrm>
        </p:spPr>
        <p:txBody>
          <a:bodyPr/>
          <a:lstStyle/>
          <a:p>
            <a:r>
              <a:rPr lang="de-DE" sz="3200" dirty="0"/>
              <a:t>Finanzielle Bildung: </a:t>
            </a:r>
          </a:p>
          <a:p>
            <a:r>
              <a:rPr lang="de-DE" sz="3200" dirty="0"/>
              <a:t>Die Verwaltung der persönlichen Finanzen als Voraussetzung für die Geschäftswelt</a:t>
            </a:r>
            <a:endParaRPr lang="en-US" sz="3200" dirty="0"/>
          </a:p>
        </p:txBody>
      </p:sp>
      <p:pic>
        <p:nvPicPr>
          <p:cNvPr id="13" name="Picture Placeholder 12">
            <a:extLst>
              <a:ext uri="{FF2B5EF4-FFF2-40B4-BE49-F238E27FC236}">
                <a16:creationId xmlns:a16="http://schemas.microsoft.com/office/drawing/2014/main" id="{1B85B8FA-3996-0E52-3A63-589FBE106F4D}"/>
              </a:ext>
            </a:extLst>
          </p:cNvPr>
          <p:cNvPicPr>
            <a:picLocks noGrp="1" noChangeAspect="1"/>
          </p:cNvPicPr>
          <p:nvPr>
            <p:ph type="pic" sz="quarter" idx="21"/>
          </p:nvPr>
        </p:nvPicPr>
        <p:blipFill rotWithShape="1">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30258" r="13208"/>
          <a:stretch/>
        </p:blipFill>
        <p:spPr>
          <a:xfrm>
            <a:off x="6841657" y="0"/>
            <a:ext cx="5364392" cy="6325815"/>
          </a:xfrm>
        </p:spPr>
      </p:pic>
      <p:grpSp>
        <p:nvGrpSpPr>
          <p:cNvPr id="4" name="Group 3">
            <a:extLst>
              <a:ext uri="{FF2B5EF4-FFF2-40B4-BE49-F238E27FC236}">
                <a16:creationId xmlns:a16="http://schemas.microsoft.com/office/drawing/2014/main" id="{96E3C99D-23F0-9EBD-6937-2E29E124896C}"/>
              </a:ext>
            </a:extLst>
          </p:cNvPr>
          <p:cNvGrpSpPr/>
          <p:nvPr/>
        </p:nvGrpSpPr>
        <p:grpSpPr>
          <a:xfrm>
            <a:off x="-205469" y="3429000"/>
            <a:ext cx="2946331" cy="3019795"/>
            <a:chOff x="3177766" y="6791136"/>
            <a:chExt cx="1361636" cy="1395587"/>
          </a:xfrm>
          <a:solidFill>
            <a:schemeClr val="bg1">
              <a:alpha val="29000"/>
            </a:schemeClr>
          </a:solidFill>
        </p:grpSpPr>
        <p:sp>
          <p:nvSpPr>
            <p:cNvPr id="5" name="Freeform 4">
              <a:extLst>
                <a:ext uri="{FF2B5EF4-FFF2-40B4-BE49-F238E27FC236}">
                  <a16:creationId xmlns:a16="http://schemas.microsoft.com/office/drawing/2014/main" id="{333C486F-94D5-5F08-8853-8A4A3CDEF34D}"/>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413BE2F-44A0-017E-59CA-DE88CFE35B3C}"/>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0BECAAE5-318F-6926-82F6-51930BAE6F1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928554424"/>
      </p:ext>
    </p:extLst>
  </p:cSld>
  <p:clrMapOvr>
    <a:masterClrMapping/>
  </p:clrMapOvr>
</p:sld>
</file>

<file path=ppt/theme/theme1.xml><?xml version="1.0" encoding="utf-8"?>
<a:theme xmlns:a="http://schemas.openxmlformats.org/drawingml/2006/main" name="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MediaServiceKeyPoints xmlns="ef88797d-310b-4d46-ad9c-0c23fa0c8d45"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5F02E0EF7D44C04B9FA644DBFF45FF6A" ma:contentTypeVersion="13" ma:contentTypeDescription="Create a new document." ma:contentTypeScope="" ma:versionID="206b9469efed5238e3299da57cdc015e">
  <xsd:schema xmlns:xsd="http://www.w3.org/2001/XMLSchema" xmlns:xs="http://www.w3.org/2001/XMLSchema" xmlns:p="http://schemas.microsoft.com/office/2006/metadata/properties" xmlns:ns2="876de33e-aaa5-4507-9b92-b84e676ded0d" xmlns:ns3="ef88797d-310b-4d46-ad9c-0c23fa0c8d45" targetNamespace="http://schemas.microsoft.com/office/2006/metadata/properties" ma:root="true" ma:fieldsID="281ed500249cd3fe925a7af84a8b56c4" ns2:_="" ns3:_="">
    <xsd:import namespace="876de33e-aaa5-4507-9b92-b84e676ded0d"/>
    <xsd:import namespace="ef88797d-310b-4d46-ad9c-0c23fa0c8d45"/>
    <xsd:element name="properties">
      <xsd:complexType>
        <xsd:sequence>
          <xsd:element name="documentManagement">
            <xsd:complexType>
              <xsd:all>
                <xsd:element ref="ns2:SharedWithUsers" minOccurs="0"/>
                <xsd:element ref="ns2:SharedWithDetails" minOccurs="0"/>
                <xsd:element ref="ns2:LastSharedByUser" minOccurs="0"/>
                <xsd:element ref="ns2:LastSharedByTime" minOccurs="0"/>
                <xsd:element ref="ns3:MediaServiceMetadata" minOccurs="0"/>
                <xsd:element ref="ns3:MediaServiceFastMetadata" minOccurs="0"/>
                <xsd:element ref="ns3:MediaServiceDateTaken" minOccurs="0"/>
                <xsd:element ref="ns3:MediaServiceEventHashCode" minOccurs="0"/>
                <xsd:element ref="ns3:MediaServiceGenerationTime" minOccurs="0"/>
                <xsd:element ref="ns3:MediaServiceAutoKeyPoints" minOccurs="0"/>
                <xsd:element ref="ns3:MediaServiceKeyPoints" minOccurs="0"/>
                <xsd:element ref="ns3:MediaServiceAutoTags" minOccurs="0"/>
                <xsd:element ref="ns3: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76de33e-aaa5-4507-9b92-b84e676ded0d"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element name="LastSharedByUser" ma:index="10" nillable="true" ma:displayName="Last Shared By User" ma:description="" ma:hidden="true" ma:internalName="LastSharedByUser" ma:readOnly="true">
      <xsd:simpleType>
        <xsd:restriction base="dms:Note"/>
      </xsd:simpleType>
    </xsd:element>
    <xsd:element name="LastSharedByTime" ma:index="11" nillable="true" ma:displayName="Last Shared By Time" ma:description="" ma:hidden="true" ma:internalName="LastSharedByTime" ma:readOnly="tru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ef88797d-310b-4d46-ad9c-0c23fa0c8d45" elementFormDefault="qualified">
    <xsd:import namespace="http://schemas.microsoft.com/office/2006/documentManagement/types"/>
    <xsd:import namespace="http://schemas.microsoft.com/office/infopath/2007/PartnerControls"/>
    <xsd:element name="MediaServiceMetadata" ma:index="12" nillable="true" ma:displayName="MediaServiceMetadata" ma:description="" ma:hidden="true" ma:internalName="MediaServiceMetadata" ma:readOnly="true">
      <xsd:simpleType>
        <xsd:restriction base="dms:Note"/>
      </xsd:simpleType>
    </xsd:element>
    <xsd:element name="MediaServiceFastMetadata" ma:index="13" nillable="true" ma:displayName="MediaServiceFastMetadata" ma:description="" ma:hidden="true" ma:internalName="MediaServiceFastMetadata" ma:readOnly="true">
      <xsd:simpleType>
        <xsd:restriction base="dms:Note"/>
      </xsd:simpleType>
    </xsd:element>
    <xsd:element name="MediaServiceDateTaken" ma:index="14" nillable="true" ma:displayName="MediaServiceDateTaken" ma:description="" ma:hidden="true" ma:internalName="MediaServiceDateTaken"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AutoKeyPoints" ma:index="17" nillable="true" ma:displayName="MediaServiceAutoKeyPoints" ma:hidden="true" ma:internalName="MediaServiceAutoKeyPoints" ma:readOnly="true">
      <xsd:simpleType>
        <xsd:restriction base="dms:Note"/>
      </xsd:simpleType>
    </xsd:element>
    <xsd:element name="MediaServiceKeyPoints" ma:index="18" nillable="true" ma:displayName="KeyPoints" ma:internalName="MediaServiceKeyPoints" ma:readOnly="false">
      <xsd:simpleType>
        <xsd:restriction base="dms:Note">
          <xsd:maxLength value="255"/>
        </xsd:restriction>
      </xsd:simpleType>
    </xsd:element>
    <xsd:element name="MediaServiceAutoTags" ma:index="19" nillable="true" ma:displayName="Tags" ma:internalName="MediaServiceAutoTags" ma:readOnly="true">
      <xsd:simpleType>
        <xsd:restriction base="dms:Text"/>
      </xsd:simpleType>
    </xsd:element>
    <xsd:element name="MediaServiceOCR" ma:index="20"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69AD2B3-D789-4FC7-A14D-89ADA76B73A8}">
  <ds:schemaRefs>
    <ds:schemaRef ds:uri="http://schemas.microsoft.com/office/2006/metadata/properties"/>
    <ds:schemaRef ds:uri="http://schemas.microsoft.com/office/infopath/2007/PartnerControls"/>
    <ds:schemaRef ds:uri="ef88797d-310b-4d46-ad9c-0c23fa0c8d45"/>
  </ds:schemaRefs>
</ds:datastoreItem>
</file>

<file path=customXml/itemProps2.xml><?xml version="1.0" encoding="utf-8"?>
<ds:datastoreItem xmlns:ds="http://schemas.openxmlformats.org/officeDocument/2006/customXml" ds:itemID="{B39800E7-4362-4A70-9B48-B5AE1C9F476B}">
  <ds:schemaRefs>
    <ds:schemaRef ds:uri="http://schemas.microsoft.com/sharepoint/v3/contenttype/forms"/>
  </ds:schemaRefs>
</ds:datastoreItem>
</file>

<file path=customXml/itemProps3.xml><?xml version="1.0" encoding="utf-8"?>
<ds:datastoreItem xmlns:ds="http://schemas.openxmlformats.org/officeDocument/2006/customXml" ds:itemID="{7F83B94A-925B-4414-927F-DFD616E23C3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76de33e-aaa5-4507-9b92-b84e676ded0d"/>
    <ds:schemaRef ds:uri="ef88797d-310b-4d46-ad9c-0c23fa0c8d4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Magazine layout</Template>
  <TotalTime>1</TotalTime>
  <Words>10834</Words>
  <Application>Microsoft Office PowerPoint</Application>
  <PresentationFormat>Widescreen</PresentationFormat>
  <Paragraphs>880</Paragraphs>
  <Slides>77</Slides>
  <Notes>16</Notes>
  <HiddenSlides>0</HiddenSlides>
  <MMClips>1</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77</vt:i4>
      </vt:variant>
    </vt:vector>
  </HeadingPairs>
  <TitlesOfParts>
    <vt:vector size="87" baseType="lpstr">
      <vt:lpstr>Arial</vt:lpstr>
      <vt:lpstr>BundesSansWeb</vt:lpstr>
      <vt:lpstr>Calibri</vt:lpstr>
      <vt:lpstr>Century Schoolbook</vt:lpstr>
      <vt:lpstr>Montserrat</vt:lpstr>
      <vt:lpstr>Montserrat Light</vt:lpstr>
      <vt:lpstr>Söhne</vt:lpstr>
      <vt:lpstr>Times</vt:lpstr>
      <vt:lpstr>Wingdings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Front cover</dc:title>
  <dc:creator>Samantha Carty</dc:creator>
  <cp:lastModifiedBy>aine hamill</cp:lastModifiedBy>
  <cp:revision>544</cp:revision>
  <dcterms:created xsi:type="dcterms:W3CDTF">2021-06-15T11:45:52Z</dcterms:created>
  <dcterms:modified xsi:type="dcterms:W3CDTF">2024-08-02T09:25:12Z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0x0101005F02E0EF7D44C04B9FA644DBFF45FF6A</vt:lpwstr>
  </property>
</Properties>
</file>